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67" r:id="rId4"/>
    <p:sldId id="268" r:id="rId5"/>
    <p:sldId id="262" r:id="rId6"/>
    <p:sldId id="273" r:id="rId7"/>
    <p:sldId id="278" r:id="rId8"/>
    <p:sldId id="279" r:id="rId9"/>
    <p:sldId id="258" r:id="rId10"/>
    <p:sldId id="269" r:id="rId11"/>
    <p:sldId id="298" r:id="rId12"/>
    <p:sldId id="272" r:id="rId13"/>
    <p:sldId id="271" r:id="rId14"/>
    <p:sldId id="282" r:id="rId15"/>
    <p:sldId id="264" r:id="rId16"/>
    <p:sldId id="276" r:id="rId17"/>
    <p:sldId id="280" r:id="rId18"/>
    <p:sldId id="284" r:id="rId19"/>
    <p:sldId id="283" r:id="rId20"/>
    <p:sldId id="285" r:id="rId21"/>
    <p:sldId id="286" r:id="rId22"/>
    <p:sldId id="287" r:id="rId23"/>
    <p:sldId id="288" r:id="rId24"/>
    <p:sldId id="289" r:id="rId25"/>
    <p:sldId id="263" r:id="rId26"/>
    <p:sldId id="281" r:id="rId27"/>
    <p:sldId id="296" r:id="rId28"/>
    <p:sldId id="292" r:id="rId29"/>
    <p:sldId id="293" r:id="rId30"/>
    <p:sldId id="294" r:id="rId31"/>
    <p:sldId id="295" r:id="rId32"/>
    <p:sldId id="265" r:id="rId33"/>
  </p:sldIdLst>
  <p:sldSz cx="9144000" cy="5143500" type="screen16x9"/>
  <p:notesSz cx="6858000" cy="9144000"/>
  <p:embeddedFontLst>
    <p:embeddedFont>
      <p:font typeface="Source Code Pro" panose="020B0604020202020204" charset="0"/>
      <p:regular r:id="rId35"/>
      <p:bold r:id="rId36"/>
    </p:embeddedFont>
    <p:embeddedFont>
      <p:font typeface="Oswald" panose="020B0604020202020204" charset="0"/>
      <p:regular r:id="rId37"/>
      <p:bold r:id="rId38"/>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660"/>
  </p:normalViewPr>
  <p:slideViewPr>
    <p:cSldViewPr snapToGrid="0">
      <p:cViewPr>
        <p:scale>
          <a:sx n="100" d="100"/>
          <a:sy n="100" d="100"/>
        </p:scale>
        <p:origin x="48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9707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99528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08764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86470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6916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86941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97564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rot="10800000">
            <a:off x="4226100" y="2933549"/>
            <a:ext cx="691799" cy="388500"/>
          </a:xfrm>
          <a:prstGeom prst="triangle">
            <a:avLst>
              <a:gd name="adj" fmla="val 50000"/>
            </a:avLst>
          </a:prstGeom>
          <a:solidFill>
            <a:schemeClr val="dk1"/>
          </a:solidFill>
          <a:ln>
            <a:noFill/>
          </a:ln>
        </p:spPr>
        <p:txBody>
          <a:bodyPr lIns="91425" tIns="91425" rIns="91425" bIns="91425" anchor="ctr" anchorCtr="0">
            <a:noAutofit/>
          </a:bodyPr>
          <a:lstStyle/>
          <a:p>
            <a:pPr>
              <a:spcBef>
                <a:spcPts val="0"/>
              </a:spcBef>
              <a:buNone/>
            </a:pPr>
            <a:endParaRPr/>
          </a:p>
        </p:txBody>
      </p:sp>
      <p:sp>
        <p:nvSpPr>
          <p:cNvPr id="10" name="Shape 10"/>
          <p:cNvSpPr/>
          <p:nvPr/>
        </p:nvSpPr>
        <p:spPr>
          <a:xfrm>
            <a:off x="-25" y="0"/>
            <a:ext cx="9144000" cy="31241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sp>
        <p:nvSpPr>
          <p:cNvPr id="11" name="Shape 11"/>
          <p:cNvSpPr txBox="1">
            <a:spLocks noGrp="1"/>
          </p:cNvSpPr>
          <p:nvPr>
            <p:ph type="ctrTitle"/>
          </p:nvPr>
        </p:nvSpPr>
        <p:spPr>
          <a:xfrm>
            <a:off x="411175" y="644300"/>
            <a:ext cx="8282399" cy="2109000"/>
          </a:xfrm>
          <a:prstGeom prst="rect">
            <a:avLst/>
          </a:prstGeom>
        </p:spPr>
        <p:txBody>
          <a:bodyPr lIns="91425" tIns="91425" rIns="91425" bIns="91425" anchor="b" anchorCtr="0"/>
          <a:lstStyle>
            <a:lvl1pPr algn="ctr">
              <a:spcBef>
                <a:spcPts val="0"/>
              </a:spcBef>
              <a:buClr>
                <a:schemeClr val="lt1"/>
              </a:buClr>
              <a:buSzPct val="100000"/>
              <a:defRPr sz="6000">
                <a:solidFill>
                  <a:schemeClr val="lt1"/>
                </a:solidFill>
              </a:defRPr>
            </a:lvl1pPr>
            <a:lvl2pPr algn="ctr">
              <a:spcBef>
                <a:spcPts val="0"/>
              </a:spcBef>
              <a:buClr>
                <a:schemeClr val="lt1"/>
              </a:buClr>
              <a:buSzPct val="100000"/>
              <a:defRPr sz="6000">
                <a:solidFill>
                  <a:schemeClr val="lt1"/>
                </a:solidFill>
              </a:defRPr>
            </a:lvl2pPr>
            <a:lvl3pPr algn="ctr">
              <a:spcBef>
                <a:spcPts val="0"/>
              </a:spcBef>
              <a:buClr>
                <a:schemeClr val="lt1"/>
              </a:buClr>
              <a:buSzPct val="100000"/>
              <a:defRPr sz="6000">
                <a:solidFill>
                  <a:schemeClr val="lt1"/>
                </a:solidFill>
              </a:defRPr>
            </a:lvl3pPr>
            <a:lvl4pPr algn="ctr">
              <a:spcBef>
                <a:spcPts val="0"/>
              </a:spcBef>
              <a:buClr>
                <a:schemeClr val="lt1"/>
              </a:buClr>
              <a:buSzPct val="100000"/>
              <a:defRPr sz="6000">
                <a:solidFill>
                  <a:schemeClr val="lt1"/>
                </a:solidFill>
              </a:defRPr>
            </a:lvl4pPr>
            <a:lvl5pPr algn="ctr">
              <a:spcBef>
                <a:spcPts val="0"/>
              </a:spcBef>
              <a:buClr>
                <a:schemeClr val="lt1"/>
              </a:buClr>
              <a:buSzPct val="100000"/>
              <a:defRPr sz="6000">
                <a:solidFill>
                  <a:schemeClr val="lt1"/>
                </a:solidFill>
              </a:defRPr>
            </a:lvl5pPr>
            <a:lvl6pPr algn="ctr">
              <a:spcBef>
                <a:spcPts val="0"/>
              </a:spcBef>
              <a:buClr>
                <a:schemeClr val="lt1"/>
              </a:buClr>
              <a:buSzPct val="100000"/>
              <a:defRPr sz="6000">
                <a:solidFill>
                  <a:schemeClr val="lt1"/>
                </a:solidFill>
              </a:defRPr>
            </a:lvl6pPr>
            <a:lvl7pPr algn="ctr">
              <a:spcBef>
                <a:spcPts val="0"/>
              </a:spcBef>
              <a:buClr>
                <a:schemeClr val="lt1"/>
              </a:buClr>
              <a:buSzPct val="100000"/>
              <a:defRPr sz="6000">
                <a:solidFill>
                  <a:schemeClr val="lt1"/>
                </a:solidFill>
              </a:defRPr>
            </a:lvl7pPr>
            <a:lvl8pPr algn="ctr">
              <a:spcBef>
                <a:spcPts val="0"/>
              </a:spcBef>
              <a:buClr>
                <a:schemeClr val="lt1"/>
              </a:buClr>
              <a:buSzPct val="100000"/>
              <a:defRPr sz="6000">
                <a:solidFill>
                  <a:schemeClr val="lt1"/>
                </a:solidFill>
              </a:defRPr>
            </a:lvl8pPr>
            <a:lvl9pPr algn="ctr">
              <a:spcBef>
                <a:spcPts val="0"/>
              </a:spcBef>
              <a:buClr>
                <a:schemeClr val="lt1"/>
              </a:buClr>
              <a:buSzPct val="100000"/>
              <a:defRPr sz="6000">
                <a:solidFill>
                  <a:schemeClr val="lt1"/>
                </a:solidFill>
              </a:defRPr>
            </a:lvl9pPr>
          </a:lstStyle>
          <a:p>
            <a:endParaRPr/>
          </a:p>
        </p:txBody>
      </p:sp>
      <p:sp>
        <p:nvSpPr>
          <p:cNvPr id="12" name="Shape 12"/>
          <p:cNvSpPr txBox="1">
            <a:spLocks noGrp="1"/>
          </p:cNvSpPr>
          <p:nvPr>
            <p:ph type="subTitle" idx="1"/>
          </p:nvPr>
        </p:nvSpPr>
        <p:spPr>
          <a:xfrm>
            <a:off x="411175" y="3398250"/>
            <a:ext cx="8282399" cy="1260599"/>
          </a:xfrm>
          <a:prstGeom prst="rect">
            <a:avLst/>
          </a:prstGeom>
        </p:spPr>
        <p:txBody>
          <a:bodyPr lIns="91425" tIns="91425" rIns="91425" bIns="91425" anchor="ctr" anchorCtr="0"/>
          <a:lstStyle>
            <a:lvl1pPr algn="ctr">
              <a:lnSpc>
                <a:spcPct val="100000"/>
              </a:lnSpc>
              <a:spcBef>
                <a:spcPts val="0"/>
              </a:spcBef>
              <a:spcAft>
                <a:spcPts val="0"/>
              </a:spcAft>
              <a:buSzPct val="100000"/>
              <a:buFont typeface="Oswald"/>
              <a:buNone/>
              <a:defRPr sz="3600">
                <a:latin typeface="Oswald"/>
                <a:ea typeface="Oswald"/>
                <a:cs typeface="Oswald"/>
                <a:sym typeface="Oswald"/>
              </a:defRPr>
            </a:lvl1pPr>
            <a:lvl2pPr algn="ctr">
              <a:lnSpc>
                <a:spcPct val="100000"/>
              </a:lnSpc>
              <a:spcBef>
                <a:spcPts val="0"/>
              </a:spcBef>
              <a:spcAft>
                <a:spcPts val="0"/>
              </a:spcAft>
              <a:buSzPct val="100000"/>
              <a:buFont typeface="Oswald"/>
              <a:buNone/>
              <a:defRPr sz="3600">
                <a:latin typeface="Oswald"/>
                <a:ea typeface="Oswald"/>
                <a:cs typeface="Oswald"/>
                <a:sym typeface="Oswald"/>
              </a:defRPr>
            </a:lvl2pPr>
            <a:lvl3pPr algn="ctr">
              <a:lnSpc>
                <a:spcPct val="100000"/>
              </a:lnSpc>
              <a:spcBef>
                <a:spcPts val="0"/>
              </a:spcBef>
              <a:spcAft>
                <a:spcPts val="0"/>
              </a:spcAft>
              <a:buSzPct val="100000"/>
              <a:buFont typeface="Oswald"/>
              <a:buNone/>
              <a:defRPr sz="3600">
                <a:latin typeface="Oswald"/>
                <a:ea typeface="Oswald"/>
                <a:cs typeface="Oswald"/>
                <a:sym typeface="Oswald"/>
              </a:defRPr>
            </a:lvl3pPr>
            <a:lvl4pPr algn="ctr">
              <a:lnSpc>
                <a:spcPct val="100000"/>
              </a:lnSpc>
              <a:spcBef>
                <a:spcPts val="0"/>
              </a:spcBef>
              <a:spcAft>
                <a:spcPts val="0"/>
              </a:spcAft>
              <a:buSzPct val="100000"/>
              <a:buFont typeface="Oswald"/>
              <a:buNone/>
              <a:defRPr sz="3600">
                <a:latin typeface="Oswald"/>
                <a:ea typeface="Oswald"/>
                <a:cs typeface="Oswald"/>
                <a:sym typeface="Oswald"/>
              </a:defRPr>
            </a:lvl4pPr>
            <a:lvl5pPr algn="ctr">
              <a:lnSpc>
                <a:spcPct val="100000"/>
              </a:lnSpc>
              <a:spcBef>
                <a:spcPts val="0"/>
              </a:spcBef>
              <a:spcAft>
                <a:spcPts val="0"/>
              </a:spcAft>
              <a:buSzPct val="100000"/>
              <a:buFont typeface="Oswald"/>
              <a:buNone/>
              <a:defRPr sz="3600">
                <a:latin typeface="Oswald"/>
                <a:ea typeface="Oswald"/>
                <a:cs typeface="Oswald"/>
                <a:sym typeface="Oswald"/>
              </a:defRPr>
            </a:lvl5pPr>
            <a:lvl6pPr algn="ctr">
              <a:lnSpc>
                <a:spcPct val="100000"/>
              </a:lnSpc>
              <a:spcBef>
                <a:spcPts val="0"/>
              </a:spcBef>
              <a:spcAft>
                <a:spcPts val="0"/>
              </a:spcAft>
              <a:buSzPct val="100000"/>
              <a:buFont typeface="Oswald"/>
              <a:buNone/>
              <a:defRPr sz="3600">
                <a:latin typeface="Oswald"/>
                <a:ea typeface="Oswald"/>
                <a:cs typeface="Oswald"/>
                <a:sym typeface="Oswald"/>
              </a:defRPr>
            </a:lvl6pPr>
            <a:lvl7pPr algn="ctr">
              <a:lnSpc>
                <a:spcPct val="100000"/>
              </a:lnSpc>
              <a:spcBef>
                <a:spcPts val="0"/>
              </a:spcBef>
              <a:spcAft>
                <a:spcPts val="0"/>
              </a:spcAft>
              <a:buSzPct val="100000"/>
              <a:buFont typeface="Oswald"/>
              <a:buNone/>
              <a:defRPr sz="3600">
                <a:latin typeface="Oswald"/>
                <a:ea typeface="Oswald"/>
                <a:cs typeface="Oswald"/>
                <a:sym typeface="Oswald"/>
              </a:defRPr>
            </a:lvl7pPr>
            <a:lvl8pPr algn="ctr">
              <a:lnSpc>
                <a:spcPct val="100000"/>
              </a:lnSpc>
              <a:spcBef>
                <a:spcPts val="0"/>
              </a:spcBef>
              <a:spcAft>
                <a:spcPts val="0"/>
              </a:spcAft>
              <a:buSzPct val="100000"/>
              <a:buFont typeface="Oswald"/>
              <a:buNone/>
              <a:defRPr sz="3600">
                <a:latin typeface="Oswald"/>
                <a:ea typeface="Oswald"/>
                <a:cs typeface="Oswald"/>
                <a:sym typeface="Oswald"/>
              </a:defRPr>
            </a:lvl8pPr>
            <a:lvl9pPr algn="ctr">
              <a:lnSpc>
                <a:spcPct val="100000"/>
              </a:lnSpc>
              <a:spcBef>
                <a:spcPts val="0"/>
              </a:spcBef>
              <a:spcAft>
                <a:spcPts val="0"/>
              </a:spcAft>
              <a:buSzPct val="100000"/>
              <a:buFont typeface="Oswald"/>
              <a:buNone/>
              <a:defRPr sz="3600">
                <a:latin typeface="Oswald"/>
                <a:ea typeface="Oswald"/>
                <a:cs typeface="Oswald"/>
                <a:sym typeface="Oswald"/>
              </a:defRPr>
            </a:lvl9pPr>
          </a:lstStyle>
          <a:p>
            <a:endParaRPr/>
          </a:p>
        </p:txBody>
      </p:sp>
      <p:sp>
        <p:nvSpPr>
          <p:cNvPr id="13" name="Shape 1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0"/>
        <p:cNvGrpSpPr/>
        <p:nvPr/>
      </p:nvGrpSpPr>
      <p:grpSpPr>
        <a:xfrm>
          <a:off x="0" y="0"/>
          <a:ext cx="0" cy="0"/>
          <a:chOff x="0" y="0"/>
          <a:chExt cx="0" cy="0"/>
        </a:xfrm>
      </p:grpSpPr>
      <p:cxnSp>
        <p:nvCxnSpPr>
          <p:cNvPr id="51" name="Shape 51"/>
          <p:cNvCxnSpPr/>
          <p:nvPr/>
        </p:nvCxnSpPr>
        <p:spPr>
          <a:xfrm>
            <a:off x="413275" y="2988275"/>
            <a:ext cx="910499" cy="0"/>
          </a:xfrm>
          <a:prstGeom prst="straightConnector1">
            <a:avLst/>
          </a:prstGeom>
          <a:noFill/>
          <a:ln w="28575" cap="flat" cmpd="sng">
            <a:solidFill>
              <a:schemeClr val="dk1"/>
            </a:solidFill>
            <a:prstDash val="lgDash"/>
            <a:round/>
            <a:headEnd type="none" w="med" len="med"/>
            <a:tailEnd type="none" w="med" len="med"/>
          </a:ln>
        </p:spPr>
      </p:cxnSp>
      <p:sp>
        <p:nvSpPr>
          <p:cNvPr id="52" name="Shape 52"/>
          <p:cNvSpPr txBox="1">
            <a:spLocks noGrp="1"/>
          </p:cNvSpPr>
          <p:nvPr>
            <p:ph type="title"/>
          </p:nvPr>
        </p:nvSpPr>
        <p:spPr>
          <a:xfrm>
            <a:off x="311700" y="1106125"/>
            <a:ext cx="8520599" cy="1963500"/>
          </a:xfrm>
          <a:prstGeom prst="rect">
            <a:avLst/>
          </a:prstGeom>
        </p:spPr>
        <p:txBody>
          <a:bodyPr lIns="91425" tIns="91425" rIns="91425" bIns="91425" anchor="b" anchorCtr="0"/>
          <a:lstStyle>
            <a:lvl1pPr>
              <a:spcBef>
                <a:spcPts val="0"/>
              </a:spcBef>
              <a:buSzPct val="100000"/>
              <a:defRPr sz="12000"/>
            </a:lvl1pPr>
            <a:lvl2pPr>
              <a:spcBef>
                <a:spcPts val="0"/>
              </a:spcBef>
              <a:buSzPct val="100000"/>
              <a:defRPr sz="12000"/>
            </a:lvl2pPr>
            <a:lvl3pPr>
              <a:spcBef>
                <a:spcPts val="0"/>
              </a:spcBef>
              <a:buSzPct val="100000"/>
              <a:defRPr sz="12000"/>
            </a:lvl3pPr>
            <a:lvl4pPr>
              <a:spcBef>
                <a:spcPts val="0"/>
              </a:spcBef>
              <a:buSzPct val="100000"/>
              <a:defRPr sz="12000"/>
            </a:lvl4pPr>
            <a:lvl5pPr>
              <a:spcBef>
                <a:spcPts val="0"/>
              </a:spcBef>
              <a:buSzPct val="100000"/>
              <a:defRPr sz="12000"/>
            </a:lvl5pPr>
            <a:lvl6pPr>
              <a:spcBef>
                <a:spcPts val="0"/>
              </a:spcBef>
              <a:buSzPct val="100000"/>
              <a:defRPr sz="12000"/>
            </a:lvl6pPr>
            <a:lvl7pPr>
              <a:spcBef>
                <a:spcPts val="0"/>
              </a:spcBef>
              <a:buSzPct val="100000"/>
              <a:defRPr sz="12000"/>
            </a:lvl7pPr>
            <a:lvl8pPr>
              <a:spcBef>
                <a:spcPts val="0"/>
              </a:spcBef>
              <a:buSzPct val="100000"/>
              <a:defRPr sz="12000"/>
            </a:lvl8pPr>
            <a:lvl9pPr>
              <a:spcBef>
                <a:spcPts val="0"/>
              </a:spcBef>
              <a:buSzPct val="100000"/>
              <a:defRPr sz="12000"/>
            </a:lvl9pPr>
          </a:lstStyle>
          <a:p>
            <a:endParaRPr/>
          </a:p>
        </p:txBody>
      </p:sp>
      <p:sp>
        <p:nvSpPr>
          <p:cNvPr id="53" name="Shape 53"/>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54" name="Shape 5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4"/>
        <p:cNvGrpSpPr/>
        <p:nvPr/>
      </p:nvGrpSpPr>
      <p:grpSpPr>
        <a:xfrm>
          <a:off x="0" y="0"/>
          <a:ext cx="0" cy="0"/>
          <a:chOff x="0" y="0"/>
          <a:chExt cx="0" cy="0"/>
        </a:xfrm>
      </p:grpSpPr>
      <p:sp>
        <p:nvSpPr>
          <p:cNvPr id="15" name="Shape 15"/>
          <p:cNvSpPr/>
          <p:nvPr/>
        </p:nvSpPr>
        <p:spPr>
          <a:xfrm>
            <a:off x="0" y="1567350"/>
            <a:ext cx="9144000" cy="2008800"/>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sp>
        <p:nvSpPr>
          <p:cNvPr id="16" name="Shape 16"/>
          <p:cNvSpPr txBox="1">
            <a:spLocks noGrp="1"/>
          </p:cNvSpPr>
          <p:nvPr>
            <p:ph type="title"/>
          </p:nvPr>
        </p:nvSpPr>
        <p:spPr>
          <a:xfrm>
            <a:off x="430800" y="1889700"/>
            <a:ext cx="8282399" cy="1516500"/>
          </a:xfrm>
          <a:prstGeom prst="rect">
            <a:avLst/>
          </a:prstGeom>
        </p:spPr>
        <p:txBody>
          <a:bodyPr lIns="91425" tIns="91425" rIns="91425" bIns="91425" anchor="ctr" anchorCtr="0"/>
          <a:lstStyle>
            <a:lvl1pPr algn="ctr">
              <a:spcBef>
                <a:spcPts val="0"/>
              </a:spcBef>
              <a:buClr>
                <a:schemeClr val="lt1"/>
              </a:buClr>
              <a:buSzPct val="100000"/>
              <a:defRPr sz="3600">
                <a:solidFill>
                  <a:schemeClr val="lt1"/>
                </a:solidFill>
              </a:defRPr>
            </a:lvl1pPr>
            <a:lvl2pPr algn="ctr">
              <a:spcBef>
                <a:spcPts val="0"/>
              </a:spcBef>
              <a:buClr>
                <a:schemeClr val="lt1"/>
              </a:buClr>
              <a:buSzPct val="100000"/>
              <a:defRPr sz="3600">
                <a:solidFill>
                  <a:schemeClr val="lt1"/>
                </a:solidFill>
              </a:defRPr>
            </a:lvl2pPr>
            <a:lvl3pPr algn="ctr">
              <a:spcBef>
                <a:spcPts val="0"/>
              </a:spcBef>
              <a:buClr>
                <a:schemeClr val="lt1"/>
              </a:buClr>
              <a:buSzPct val="100000"/>
              <a:defRPr sz="3600">
                <a:solidFill>
                  <a:schemeClr val="lt1"/>
                </a:solidFill>
              </a:defRPr>
            </a:lvl3pPr>
            <a:lvl4pPr algn="ctr">
              <a:spcBef>
                <a:spcPts val="0"/>
              </a:spcBef>
              <a:buClr>
                <a:schemeClr val="lt1"/>
              </a:buClr>
              <a:buSzPct val="100000"/>
              <a:defRPr sz="3600">
                <a:solidFill>
                  <a:schemeClr val="lt1"/>
                </a:solidFill>
              </a:defRPr>
            </a:lvl4pPr>
            <a:lvl5pPr algn="ctr">
              <a:spcBef>
                <a:spcPts val="0"/>
              </a:spcBef>
              <a:buClr>
                <a:schemeClr val="lt1"/>
              </a:buClr>
              <a:buSzPct val="100000"/>
              <a:defRPr sz="3600">
                <a:solidFill>
                  <a:schemeClr val="lt1"/>
                </a:solidFill>
              </a:defRPr>
            </a:lvl5pPr>
            <a:lvl6pPr algn="ctr">
              <a:spcBef>
                <a:spcPts val="0"/>
              </a:spcBef>
              <a:buClr>
                <a:schemeClr val="lt1"/>
              </a:buClr>
              <a:buSzPct val="100000"/>
              <a:defRPr sz="3600">
                <a:solidFill>
                  <a:schemeClr val="lt1"/>
                </a:solidFill>
              </a:defRPr>
            </a:lvl6pPr>
            <a:lvl7pPr algn="ctr">
              <a:spcBef>
                <a:spcPts val="0"/>
              </a:spcBef>
              <a:buClr>
                <a:schemeClr val="lt1"/>
              </a:buClr>
              <a:buSzPct val="100000"/>
              <a:defRPr sz="3600">
                <a:solidFill>
                  <a:schemeClr val="lt1"/>
                </a:solidFill>
              </a:defRPr>
            </a:lvl7pPr>
            <a:lvl8pPr algn="ctr">
              <a:spcBef>
                <a:spcPts val="0"/>
              </a:spcBef>
              <a:buClr>
                <a:schemeClr val="lt1"/>
              </a:buClr>
              <a:buSzPct val="100000"/>
              <a:defRPr sz="3600">
                <a:solidFill>
                  <a:schemeClr val="lt1"/>
                </a:solidFill>
              </a:defRPr>
            </a:lvl8pPr>
            <a:lvl9pPr algn="ctr">
              <a:spcBef>
                <a:spcPts val="0"/>
              </a:spcBef>
              <a:buClr>
                <a:schemeClr val="lt1"/>
              </a:buClr>
              <a:buSzPct val="100000"/>
              <a:defRPr sz="3600">
                <a:solidFill>
                  <a:schemeClr val="lt1"/>
                </a:solidFill>
              </a:defRPr>
            </a:lvl9pPr>
          </a:lstStyle>
          <a:p>
            <a:endParaRPr/>
          </a:p>
        </p:txBody>
      </p:sp>
      <p:sp>
        <p:nvSpPr>
          <p:cNvPr id="17" name="Shape 1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cxnSp>
        <p:nvCxnSpPr>
          <p:cNvPr id="19" name="Shape 19"/>
          <p:cNvCxnSpPr/>
          <p:nvPr/>
        </p:nvCxnSpPr>
        <p:spPr>
          <a:xfrm>
            <a:off x="429200" y="1275577"/>
            <a:ext cx="614099" cy="0"/>
          </a:xfrm>
          <a:prstGeom prst="straightConnector1">
            <a:avLst/>
          </a:prstGeom>
          <a:noFill/>
          <a:ln w="19050" cap="flat" cmpd="sng">
            <a:solidFill>
              <a:schemeClr val="dk2"/>
            </a:solidFill>
            <a:prstDash val="lgDash"/>
            <a:round/>
            <a:headEnd type="none" w="med" len="med"/>
            <a:tailEnd type="none" w="med" len="med"/>
          </a:ln>
        </p:spPr>
      </p:cxnSp>
      <p:sp>
        <p:nvSpPr>
          <p:cNvPr id="20" name="Shape 20"/>
          <p:cNvSpPr txBox="1">
            <a:spLocks noGrp="1"/>
          </p:cNvSpPr>
          <p:nvPr>
            <p:ph type="title"/>
          </p:nvPr>
        </p:nvSpPr>
        <p:spPr>
          <a:xfrm>
            <a:off x="311700" y="372500"/>
            <a:ext cx="8520599" cy="733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468825"/>
            <a:ext cx="8520599" cy="30999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cxnSp>
        <p:nvCxnSpPr>
          <p:cNvPr id="24" name="Shape 24"/>
          <p:cNvCxnSpPr/>
          <p:nvPr/>
        </p:nvCxnSpPr>
        <p:spPr>
          <a:xfrm>
            <a:off x="429200" y="1275577"/>
            <a:ext cx="614099" cy="0"/>
          </a:xfrm>
          <a:prstGeom prst="straightConnector1">
            <a:avLst/>
          </a:prstGeom>
          <a:noFill/>
          <a:ln w="19050" cap="flat" cmpd="sng">
            <a:solidFill>
              <a:schemeClr val="dk2"/>
            </a:solidFill>
            <a:prstDash val="lgDash"/>
            <a:round/>
            <a:headEnd type="none" w="med" len="med"/>
            <a:tailEnd type="none" w="med" len="med"/>
          </a:ln>
        </p:spPr>
      </p:cxnSp>
      <p:sp>
        <p:nvSpPr>
          <p:cNvPr id="25" name="Shape 25"/>
          <p:cNvSpPr txBox="1">
            <a:spLocks noGrp="1"/>
          </p:cNvSpPr>
          <p:nvPr>
            <p:ph type="title"/>
          </p:nvPr>
        </p:nvSpPr>
        <p:spPr>
          <a:xfrm>
            <a:off x="311700" y="372500"/>
            <a:ext cx="8520599" cy="733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body" idx="1"/>
          </p:nvPr>
        </p:nvSpPr>
        <p:spPr>
          <a:xfrm>
            <a:off x="311700" y="1468825"/>
            <a:ext cx="3999899" cy="30999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7" name="Shape 27"/>
          <p:cNvSpPr txBox="1">
            <a:spLocks noGrp="1"/>
          </p:cNvSpPr>
          <p:nvPr>
            <p:ph type="body" idx="2"/>
          </p:nvPr>
        </p:nvSpPr>
        <p:spPr>
          <a:xfrm>
            <a:off x="4832400" y="1468825"/>
            <a:ext cx="3999899" cy="30999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8" name="Shape 2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372500"/>
            <a:ext cx="8520599" cy="733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cxnSp>
        <p:nvCxnSpPr>
          <p:cNvPr id="33" name="Shape 33"/>
          <p:cNvCxnSpPr/>
          <p:nvPr/>
        </p:nvCxnSpPr>
        <p:spPr>
          <a:xfrm>
            <a:off x="418675" y="1457787"/>
            <a:ext cx="614099" cy="0"/>
          </a:xfrm>
          <a:prstGeom prst="straightConnector1">
            <a:avLst/>
          </a:prstGeom>
          <a:noFill/>
          <a:ln w="19050" cap="flat" cmpd="sng">
            <a:solidFill>
              <a:schemeClr val="dk2"/>
            </a:solidFill>
            <a:prstDash val="lgDash"/>
            <a:round/>
            <a:headEnd type="none" w="med" len="med"/>
            <a:tailEnd type="none" w="med" len="med"/>
          </a:ln>
        </p:spPr>
      </p:cxnSp>
      <p:sp>
        <p:nvSpPr>
          <p:cNvPr id="34" name="Shape 34"/>
          <p:cNvSpPr txBox="1">
            <a:spLocks noGrp="1"/>
          </p:cNvSpPr>
          <p:nvPr>
            <p:ph type="title"/>
          </p:nvPr>
        </p:nvSpPr>
        <p:spPr>
          <a:xfrm>
            <a:off x="311700" y="6318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5" name="Shape 35"/>
          <p:cNvSpPr txBox="1">
            <a:spLocks noGrp="1"/>
          </p:cNvSpPr>
          <p:nvPr>
            <p:ph type="body" idx="1"/>
          </p:nvPr>
        </p:nvSpPr>
        <p:spPr>
          <a:xfrm>
            <a:off x="311700" y="1618203"/>
            <a:ext cx="2807999" cy="29508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6" name="Shape 3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0250" y="528900"/>
            <a:ext cx="5678099" cy="4085699"/>
          </a:xfrm>
          <a:prstGeom prst="rect">
            <a:avLst/>
          </a:prstGeom>
        </p:spPr>
        <p:txBody>
          <a:bodyPr lIns="91425" tIns="91425" rIns="91425" bIns="91425" anchor="ctr" anchorCtr="0"/>
          <a:lstStyle>
            <a:lvl1pPr>
              <a:spcBef>
                <a:spcPts val="0"/>
              </a:spcBef>
              <a:buClr>
                <a:schemeClr val="lt1"/>
              </a:buClr>
              <a:buSzPct val="100000"/>
              <a:defRPr sz="5400">
                <a:solidFill>
                  <a:schemeClr val="lt1"/>
                </a:solidFill>
              </a:defRPr>
            </a:lvl1pPr>
            <a:lvl2pPr>
              <a:spcBef>
                <a:spcPts val="0"/>
              </a:spcBef>
              <a:buClr>
                <a:schemeClr val="lt1"/>
              </a:buClr>
              <a:buSzPct val="100000"/>
              <a:defRPr sz="5400">
                <a:solidFill>
                  <a:schemeClr val="lt1"/>
                </a:solidFill>
              </a:defRPr>
            </a:lvl2pPr>
            <a:lvl3pPr>
              <a:spcBef>
                <a:spcPts val="0"/>
              </a:spcBef>
              <a:buClr>
                <a:schemeClr val="lt1"/>
              </a:buClr>
              <a:buSzPct val="100000"/>
              <a:defRPr sz="5400">
                <a:solidFill>
                  <a:schemeClr val="lt1"/>
                </a:solidFill>
              </a:defRPr>
            </a:lvl3pPr>
            <a:lvl4pPr>
              <a:spcBef>
                <a:spcPts val="0"/>
              </a:spcBef>
              <a:buClr>
                <a:schemeClr val="lt1"/>
              </a:buClr>
              <a:buSzPct val="100000"/>
              <a:defRPr sz="5400">
                <a:solidFill>
                  <a:schemeClr val="lt1"/>
                </a:solidFill>
              </a:defRPr>
            </a:lvl4pPr>
            <a:lvl5pPr>
              <a:spcBef>
                <a:spcPts val="0"/>
              </a:spcBef>
              <a:buClr>
                <a:schemeClr val="lt1"/>
              </a:buClr>
              <a:buSzPct val="100000"/>
              <a:defRPr sz="5400">
                <a:solidFill>
                  <a:schemeClr val="lt1"/>
                </a:solidFill>
              </a:defRPr>
            </a:lvl5pPr>
            <a:lvl6pPr>
              <a:spcBef>
                <a:spcPts val="0"/>
              </a:spcBef>
              <a:buClr>
                <a:schemeClr val="lt1"/>
              </a:buClr>
              <a:buSzPct val="100000"/>
              <a:defRPr sz="5400">
                <a:solidFill>
                  <a:schemeClr val="lt1"/>
                </a:solidFill>
              </a:defRPr>
            </a:lvl6pPr>
            <a:lvl7pPr>
              <a:spcBef>
                <a:spcPts val="0"/>
              </a:spcBef>
              <a:buClr>
                <a:schemeClr val="lt1"/>
              </a:buClr>
              <a:buSzPct val="100000"/>
              <a:defRPr sz="5400">
                <a:solidFill>
                  <a:schemeClr val="lt1"/>
                </a:solidFill>
              </a:defRPr>
            </a:lvl7pPr>
            <a:lvl8pPr>
              <a:spcBef>
                <a:spcPts val="0"/>
              </a:spcBef>
              <a:buClr>
                <a:schemeClr val="lt1"/>
              </a:buClr>
              <a:buSzPct val="100000"/>
              <a:defRPr sz="5400">
                <a:solidFill>
                  <a:schemeClr val="lt1"/>
                </a:solidFill>
              </a:defRPr>
            </a:lvl8pPr>
            <a:lvl9pPr>
              <a:spcBef>
                <a:spcPts val="0"/>
              </a:spcBef>
              <a:buClr>
                <a:schemeClr val="lt1"/>
              </a:buClr>
              <a:buSzPct val="100000"/>
              <a:defRPr sz="5400">
                <a:solidFill>
                  <a:schemeClr val="lt1"/>
                </a:solidFill>
              </a:defRPr>
            </a:lvl9pPr>
          </a:lstStyle>
          <a:p>
            <a:endParaRPr/>
          </a:p>
        </p:txBody>
      </p:sp>
      <p:sp>
        <p:nvSpPr>
          <p:cNvPr id="39" name="Shape 3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bg>
      <p:bgPr>
        <a:solidFill>
          <a:schemeClr val="dk1"/>
        </a:solidFill>
        <a:effectLst/>
      </p:bgPr>
    </p:bg>
    <p:spTree>
      <p:nvGrpSpPr>
        <p:cNvPr id="1" name="Shape 40"/>
        <p:cNvGrpSpPr/>
        <p:nvPr/>
      </p:nvGrpSpPr>
      <p:grpSpPr>
        <a:xfrm>
          <a:off x="0" y="0"/>
          <a:ext cx="0" cy="0"/>
          <a:chOff x="0" y="0"/>
          <a:chExt cx="0" cy="0"/>
        </a:xfrm>
      </p:grpSpPr>
      <p:sp>
        <p:nvSpPr>
          <p:cNvPr id="41" name="Shape 41"/>
          <p:cNvSpPr/>
          <p:nvPr/>
        </p:nvSpPr>
        <p:spPr>
          <a:xfrm>
            <a:off x="4572000" y="175"/>
            <a:ext cx="4572000" cy="5143499"/>
          </a:xfrm>
          <a:prstGeom prst="rect">
            <a:avLst/>
          </a:prstGeom>
          <a:solidFill>
            <a:schemeClr val="lt1"/>
          </a:solidFill>
          <a:ln>
            <a:noFill/>
          </a:ln>
        </p:spPr>
        <p:txBody>
          <a:bodyPr lIns="91425" tIns="91425" rIns="91425" bIns="91425" anchor="ctr" anchorCtr="0">
            <a:noAutofit/>
          </a:bodyPr>
          <a:lstStyle/>
          <a:p>
            <a:pPr>
              <a:spcBef>
                <a:spcPts val="0"/>
              </a:spcBef>
              <a:buNone/>
            </a:pPr>
            <a:endParaRPr/>
          </a:p>
        </p:txBody>
      </p:sp>
      <p:cxnSp>
        <p:nvCxnSpPr>
          <p:cNvPr id="42" name="Shape 42"/>
          <p:cNvCxnSpPr/>
          <p:nvPr/>
        </p:nvCxnSpPr>
        <p:spPr>
          <a:xfrm>
            <a:off x="5029675" y="4495500"/>
            <a:ext cx="577199" cy="0"/>
          </a:xfrm>
          <a:prstGeom prst="straightConnector1">
            <a:avLst/>
          </a:prstGeom>
          <a:noFill/>
          <a:ln w="19050" cap="flat" cmpd="sng">
            <a:solidFill>
              <a:schemeClr val="dk1"/>
            </a:solidFill>
            <a:prstDash val="lgDash"/>
            <a:round/>
            <a:headEnd type="none" w="med" len="med"/>
            <a:tailEnd type="none" w="med" len="med"/>
          </a:ln>
        </p:spPr>
      </p:cxnSp>
      <p:sp>
        <p:nvSpPr>
          <p:cNvPr id="43" name="Shape 43"/>
          <p:cNvSpPr txBox="1">
            <a:spLocks noGrp="1"/>
          </p:cNvSpPr>
          <p:nvPr>
            <p:ph type="title"/>
          </p:nvPr>
        </p:nvSpPr>
        <p:spPr>
          <a:xfrm>
            <a:off x="265500" y="1078750"/>
            <a:ext cx="4045199" cy="1789200"/>
          </a:xfrm>
          <a:prstGeom prst="rect">
            <a:avLst/>
          </a:prstGeom>
        </p:spPr>
        <p:txBody>
          <a:bodyPr lIns="91425" tIns="91425" rIns="91425" bIns="91425" anchor="b" anchorCtr="0"/>
          <a:lstStyle>
            <a:lvl1pPr algn="ctr">
              <a:spcBef>
                <a:spcPts val="0"/>
              </a:spcBef>
              <a:buClr>
                <a:schemeClr val="lt1"/>
              </a:buClr>
              <a:buSzPct val="100000"/>
              <a:defRPr sz="4600">
                <a:solidFill>
                  <a:schemeClr val="lt1"/>
                </a:solidFill>
              </a:defRPr>
            </a:lvl1pPr>
            <a:lvl2pPr algn="ctr">
              <a:spcBef>
                <a:spcPts val="0"/>
              </a:spcBef>
              <a:buClr>
                <a:schemeClr val="lt1"/>
              </a:buClr>
              <a:buSzPct val="100000"/>
              <a:defRPr sz="4600">
                <a:solidFill>
                  <a:schemeClr val="lt1"/>
                </a:solidFill>
              </a:defRPr>
            </a:lvl2pPr>
            <a:lvl3pPr algn="ctr">
              <a:spcBef>
                <a:spcPts val="0"/>
              </a:spcBef>
              <a:buClr>
                <a:schemeClr val="lt1"/>
              </a:buClr>
              <a:buSzPct val="100000"/>
              <a:defRPr sz="4600">
                <a:solidFill>
                  <a:schemeClr val="lt1"/>
                </a:solidFill>
              </a:defRPr>
            </a:lvl3pPr>
            <a:lvl4pPr algn="ctr">
              <a:spcBef>
                <a:spcPts val="0"/>
              </a:spcBef>
              <a:buClr>
                <a:schemeClr val="lt1"/>
              </a:buClr>
              <a:buSzPct val="100000"/>
              <a:defRPr sz="4600">
                <a:solidFill>
                  <a:schemeClr val="lt1"/>
                </a:solidFill>
              </a:defRPr>
            </a:lvl4pPr>
            <a:lvl5pPr algn="ctr">
              <a:spcBef>
                <a:spcPts val="0"/>
              </a:spcBef>
              <a:buClr>
                <a:schemeClr val="lt1"/>
              </a:buClr>
              <a:buSzPct val="100000"/>
              <a:defRPr sz="4600">
                <a:solidFill>
                  <a:schemeClr val="lt1"/>
                </a:solidFill>
              </a:defRPr>
            </a:lvl5pPr>
            <a:lvl6pPr algn="ctr">
              <a:spcBef>
                <a:spcPts val="0"/>
              </a:spcBef>
              <a:buClr>
                <a:schemeClr val="lt1"/>
              </a:buClr>
              <a:buSzPct val="100000"/>
              <a:defRPr sz="4600">
                <a:solidFill>
                  <a:schemeClr val="lt1"/>
                </a:solidFill>
              </a:defRPr>
            </a:lvl6pPr>
            <a:lvl7pPr algn="ctr">
              <a:spcBef>
                <a:spcPts val="0"/>
              </a:spcBef>
              <a:buClr>
                <a:schemeClr val="lt1"/>
              </a:buClr>
              <a:buSzPct val="100000"/>
              <a:defRPr sz="4600">
                <a:solidFill>
                  <a:schemeClr val="lt1"/>
                </a:solidFill>
              </a:defRPr>
            </a:lvl7pPr>
            <a:lvl8pPr algn="ctr">
              <a:spcBef>
                <a:spcPts val="0"/>
              </a:spcBef>
              <a:buClr>
                <a:schemeClr val="lt1"/>
              </a:buClr>
              <a:buSzPct val="100000"/>
              <a:defRPr sz="4600">
                <a:solidFill>
                  <a:schemeClr val="lt1"/>
                </a:solidFill>
              </a:defRPr>
            </a:lvl8pPr>
            <a:lvl9pPr algn="ctr">
              <a:spcBef>
                <a:spcPts val="0"/>
              </a:spcBef>
              <a:buClr>
                <a:schemeClr val="lt1"/>
              </a:buClr>
              <a:buSzPct val="100000"/>
              <a:defRPr sz="4600">
                <a:solidFill>
                  <a:schemeClr val="lt1"/>
                </a:solidFill>
              </a:defRPr>
            </a:lvl9pPr>
          </a:lstStyle>
          <a:p>
            <a:endParaRPr/>
          </a:p>
        </p:txBody>
      </p:sp>
      <p:sp>
        <p:nvSpPr>
          <p:cNvPr id="44" name="Shape 44"/>
          <p:cNvSpPr txBox="1">
            <a:spLocks noGrp="1"/>
          </p:cNvSpPr>
          <p:nvPr>
            <p:ph type="subTitle" idx="1"/>
          </p:nvPr>
        </p:nvSpPr>
        <p:spPr>
          <a:xfrm>
            <a:off x="265500" y="2921400"/>
            <a:ext cx="4045199" cy="1345500"/>
          </a:xfrm>
          <a:prstGeom prst="rect">
            <a:avLst/>
          </a:prstGeom>
        </p:spPr>
        <p:txBody>
          <a:bodyPr lIns="91425" tIns="91425" rIns="91425" bIns="91425" anchor="t" anchorCtr="0"/>
          <a:lstStyle>
            <a:lvl1pPr algn="ctr">
              <a:lnSpc>
                <a:spcPct val="100000"/>
              </a:lnSpc>
              <a:spcBef>
                <a:spcPts val="0"/>
              </a:spcBef>
              <a:spcAft>
                <a:spcPts val="0"/>
              </a:spcAft>
              <a:buClr>
                <a:schemeClr val="lt1"/>
              </a:buClr>
              <a:buSzPct val="100000"/>
              <a:buNone/>
              <a:defRPr sz="1900">
                <a:solidFill>
                  <a:schemeClr val="lt1"/>
                </a:solidFill>
              </a:defRPr>
            </a:lvl1pPr>
            <a:lvl2pPr algn="ctr">
              <a:lnSpc>
                <a:spcPct val="100000"/>
              </a:lnSpc>
              <a:spcBef>
                <a:spcPts val="0"/>
              </a:spcBef>
              <a:spcAft>
                <a:spcPts val="0"/>
              </a:spcAft>
              <a:buClr>
                <a:schemeClr val="lt1"/>
              </a:buClr>
              <a:buSzPct val="100000"/>
              <a:buNone/>
              <a:defRPr sz="1900">
                <a:solidFill>
                  <a:schemeClr val="lt1"/>
                </a:solidFill>
              </a:defRPr>
            </a:lvl2pPr>
            <a:lvl3pPr algn="ctr">
              <a:lnSpc>
                <a:spcPct val="100000"/>
              </a:lnSpc>
              <a:spcBef>
                <a:spcPts val="0"/>
              </a:spcBef>
              <a:spcAft>
                <a:spcPts val="0"/>
              </a:spcAft>
              <a:buClr>
                <a:schemeClr val="lt1"/>
              </a:buClr>
              <a:buSzPct val="100000"/>
              <a:buNone/>
              <a:defRPr sz="1900">
                <a:solidFill>
                  <a:schemeClr val="lt1"/>
                </a:solidFill>
              </a:defRPr>
            </a:lvl3pPr>
            <a:lvl4pPr algn="ctr">
              <a:lnSpc>
                <a:spcPct val="100000"/>
              </a:lnSpc>
              <a:spcBef>
                <a:spcPts val="0"/>
              </a:spcBef>
              <a:spcAft>
                <a:spcPts val="0"/>
              </a:spcAft>
              <a:buClr>
                <a:schemeClr val="lt1"/>
              </a:buClr>
              <a:buSzPct val="100000"/>
              <a:buNone/>
              <a:defRPr sz="1900">
                <a:solidFill>
                  <a:schemeClr val="lt1"/>
                </a:solidFill>
              </a:defRPr>
            </a:lvl4pPr>
            <a:lvl5pPr algn="ctr">
              <a:lnSpc>
                <a:spcPct val="100000"/>
              </a:lnSpc>
              <a:spcBef>
                <a:spcPts val="0"/>
              </a:spcBef>
              <a:spcAft>
                <a:spcPts val="0"/>
              </a:spcAft>
              <a:buClr>
                <a:schemeClr val="lt1"/>
              </a:buClr>
              <a:buSzPct val="100000"/>
              <a:buNone/>
              <a:defRPr sz="1900">
                <a:solidFill>
                  <a:schemeClr val="lt1"/>
                </a:solidFill>
              </a:defRPr>
            </a:lvl5pPr>
            <a:lvl6pPr algn="ctr">
              <a:lnSpc>
                <a:spcPct val="100000"/>
              </a:lnSpc>
              <a:spcBef>
                <a:spcPts val="0"/>
              </a:spcBef>
              <a:spcAft>
                <a:spcPts val="0"/>
              </a:spcAft>
              <a:buClr>
                <a:schemeClr val="lt1"/>
              </a:buClr>
              <a:buSzPct val="100000"/>
              <a:buNone/>
              <a:defRPr sz="1900">
                <a:solidFill>
                  <a:schemeClr val="lt1"/>
                </a:solidFill>
              </a:defRPr>
            </a:lvl6pPr>
            <a:lvl7pPr algn="ctr">
              <a:lnSpc>
                <a:spcPct val="100000"/>
              </a:lnSpc>
              <a:spcBef>
                <a:spcPts val="0"/>
              </a:spcBef>
              <a:spcAft>
                <a:spcPts val="0"/>
              </a:spcAft>
              <a:buClr>
                <a:schemeClr val="lt1"/>
              </a:buClr>
              <a:buSzPct val="100000"/>
              <a:buNone/>
              <a:defRPr sz="1900">
                <a:solidFill>
                  <a:schemeClr val="lt1"/>
                </a:solidFill>
              </a:defRPr>
            </a:lvl7pPr>
            <a:lvl8pPr algn="ctr">
              <a:lnSpc>
                <a:spcPct val="100000"/>
              </a:lnSpc>
              <a:spcBef>
                <a:spcPts val="0"/>
              </a:spcBef>
              <a:spcAft>
                <a:spcPts val="0"/>
              </a:spcAft>
              <a:buClr>
                <a:schemeClr val="lt1"/>
              </a:buClr>
              <a:buSzPct val="100000"/>
              <a:buNone/>
              <a:defRPr sz="1900">
                <a:solidFill>
                  <a:schemeClr val="lt1"/>
                </a:solidFill>
              </a:defRPr>
            </a:lvl8pPr>
            <a:lvl9pPr algn="ctr">
              <a:lnSpc>
                <a:spcPct val="100000"/>
              </a:lnSpc>
              <a:spcBef>
                <a:spcPts val="0"/>
              </a:spcBef>
              <a:spcAft>
                <a:spcPts val="0"/>
              </a:spcAft>
              <a:buClr>
                <a:schemeClr val="lt1"/>
              </a:buClr>
              <a:buSzPct val="100000"/>
              <a:buNone/>
              <a:defRPr sz="1900">
                <a:solidFill>
                  <a:schemeClr val="lt1"/>
                </a:solidFill>
              </a:defRPr>
            </a:lvl9pPr>
          </a:lstStyle>
          <a:p>
            <a:endParaRPr/>
          </a:p>
        </p:txBody>
      </p:sp>
      <p:sp>
        <p:nvSpPr>
          <p:cNvPr id="45" name="Shape 45"/>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SzPct val="100000"/>
              <a:buFont typeface="Oswald"/>
              <a:buNone/>
              <a:defRPr sz="2100">
                <a:latin typeface="Oswald"/>
                <a:ea typeface="Oswald"/>
                <a:cs typeface="Oswald"/>
                <a:sym typeface="Oswald"/>
              </a:defRPr>
            </a:lvl1pPr>
          </a:lstStyle>
          <a:p>
            <a:endParaRPr/>
          </a:p>
        </p:txBody>
      </p:sp>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372500"/>
            <a:ext cx="8520599" cy="733499"/>
          </a:xfrm>
          <a:prstGeom prst="rect">
            <a:avLst/>
          </a:prstGeom>
          <a:noFill/>
          <a:ln>
            <a:noFill/>
          </a:ln>
        </p:spPr>
        <p:txBody>
          <a:bodyPr lIns="91425" tIns="91425" rIns="91425" bIns="91425" anchor="b" anchorCtr="0"/>
          <a:lstStyle>
            <a:lvl1pPr>
              <a:spcBef>
                <a:spcPts val="0"/>
              </a:spcBef>
              <a:buClr>
                <a:schemeClr val="dk2"/>
              </a:buClr>
              <a:buSzPct val="100000"/>
              <a:buFont typeface="Oswald"/>
              <a:buNone/>
              <a:defRPr sz="3000">
                <a:solidFill>
                  <a:schemeClr val="dk2"/>
                </a:solidFill>
                <a:latin typeface="Oswald"/>
                <a:ea typeface="Oswald"/>
                <a:cs typeface="Oswald"/>
                <a:sym typeface="Oswald"/>
              </a:defRPr>
            </a:lvl1pPr>
            <a:lvl2pPr>
              <a:spcBef>
                <a:spcPts val="0"/>
              </a:spcBef>
              <a:buClr>
                <a:schemeClr val="dk2"/>
              </a:buClr>
              <a:buSzPct val="100000"/>
              <a:buFont typeface="Oswald"/>
              <a:buNone/>
              <a:defRPr sz="3000">
                <a:solidFill>
                  <a:schemeClr val="dk2"/>
                </a:solidFill>
                <a:latin typeface="Oswald"/>
                <a:ea typeface="Oswald"/>
                <a:cs typeface="Oswald"/>
                <a:sym typeface="Oswald"/>
              </a:defRPr>
            </a:lvl2pPr>
            <a:lvl3pPr>
              <a:spcBef>
                <a:spcPts val="0"/>
              </a:spcBef>
              <a:buClr>
                <a:schemeClr val="dk2"/>
              </a:buClr>
              <a:buSzPct val="100000"/>
              <a:buFont typeface="Oswald"/>
              <a:buNone/>
              <a:defRPr sz="3000">
                <a:solidFill>
                  <a:schemeClr val="dk2"/>
                </a:solidFill>
                <a:latin typeface="Oswald"/>
                <a:ea typeface="Oswald"/>
                <a:cs typeface="Oswald"/>
                <a:sym typeface="Oswald"/>
              </a:defRPr>
            </a:lvl3pPr>
            <a:lvl4pPr>
              <a:spcBef>
                <a:spcPts val="0"/>
              </a:spcBef>
              <a:buClr>
                <a:schemeClr val="dk2"/>
              </a:buClr>
              <a:buSzPct val="100000"/>
              <a:buFont typeface="Oswald"/>
              <a:buNone/>
              <a:defRPr sz="3000">
                <a:solidFill>
                  <a:schemeClr val="dk2"/>
                </a:solidFill>
                <a:latin typeface="Oswald"/>
                <a:ea typeface="Oswald"/>
                <a:cs typeface="Oswald"/>
                <a:sym typeface="Oswald"/>
              </a:defRPr>
            </a:lvl4pPr>
            <a:lvl5pPr>
              <a:spcBef>
                <a:spcPts val="0"/>
              </a:spcBef>
              <a:buClr>
                <a:schemeClr val="dk2"/>
              </a:buClr>
              <a:buSzPct val="100000"/>
              <a:buFont typeface="Oswald"/>
              <a:buNone/>
              <a:defRPr sz="3000">
                <a:solidFill>
                  <a:schemeClr val="dk2"/>
                </a:solidFill>
                <a:latin typeface="Oswald"/>
                <a:ea typeface="Oswald"/>
                <a:cs typeface="Oswald"/>
                <a:sym typeface="Oswald"/>
              </a:defRPr>
            </a:lvl5pPr>
            <a:lvl6pPr>
              <a:spcBef>
                <a:spcPts val="0"/>
              </a:spcBef>
              <a:buClr>
                <a:schemeClr val="dk2"/>
              </a:buClr>
              <a:buSzPct val="100000"/>
              <a:buFont typeface="Oswald"/>
              <a:buNone/>
              <a:defRPr sz="3000">
                <a:solidFill>
                  <a:schemeClr val="dk2"/>
                </a:solidFill>
                <a:latin typeface="Oswald"/>
                <a:ea typeface="Oswald"/>
                <a:cs typeface="Oswald"/>
                <a:sym typeface="Oswald"/>
              </a:defRPr>
            </a:lvl6pPr>
            <a:lvl7pPr>
              <a:spcBef>
                <a:spcPts val="0"/>
              </a:spcBef>
              <a:buClr>
                <a:schemeClr val="dk2"/>
              </a:buClr>
              <a:buSzPct val="100000"/>
              <a:buFont typeface="Oswald"/>
              <a:buNone/>
              <a:defRPr sz="3000">
                <a:solidFill>
                  <a:schemeClr val="dk2"/>
                </a:solidFill>
                <a:latin typeface="Oswald"/>
                <a:ea typeface="Oswald"/>
                <a:cs typeface="Oswald"/>
                <a:sym typeface="Oswald"/>
              </a:defRPr>
            </a:lvl7pPr>
            <a:lvl8pPr>
              <a:spcBef>
                <a:spcPts val="0"/>
              </a:spcBef>
              <a:buClr>
                <a:schemeClr val="dk2"/>
              </a:buClr>
              <a:buSzPct val="100000"/>
              <a:buFont typeface="Oswald"/>
              <a:buNone/>
              <a:defRPr sz="3000">
                <a:solidFill>
                  <a:schemeClr val="dk2"/>
                </a:solidFill>
                <a:latin typeface="Oswald"/>
                <a:ea typeface="Oswald"/>
                <a:cs typeface="Oswald"/>
                <a:sym typeface="Oswald"/>
              </a:defRPr>
            </a:lvl8pPr>
            <a:lvl9pPr>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6" name="Shape 6"/>
          <p:cNvSpPr txBox="1">
            <a:spLocks noGrp="1"/>
          </p:cNvSpPr>
          <p:nvPr>
            <p:ph type="body" idx="1"/>
          </p:nvPr>
        </p:nvSpPr>
        <p:spPr>
          <a:xfrm>
            <a:off x="311700" y="1468825"/>
            <a:ext cx="8520599" cy="30999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endParaRPr lang="en" sz="1000">
              <a:solidFill>
                <a:schemeClr val="dk2"/>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411175" y="644300"/>
            <a:ext cx="8282399" cy="2109000"/>
          </a:xfrm>
          <a:prstGeom prst="rect">
            <a:avLst/>
          </a:prstGeom>
        </p:spPr>
        <p:txBody>
          <a:bodyPr lIns="91425" tIns="91425" rIns="91425" bIns="91425" anchor="b" anchorCtr="0">
            <a:noAutofit/>
          </a:bodyPr>
          <a:lstStyle/>
          <a:p>
            <a:pPr lvl="0" rtl="0">
              <a:spcBef>
                <a:spcPts val="0"/>
              </a:spcBef>
              <a:buNone/>
            </a:pPr>
            <a:r>
              <a:rPr lang="en" dirty="0" smtClean="0"/>
              <a:t>CROWDFUNDING</a:t>
            </a:r>
            <a:endParaRPr lang="en" dirty="0"/>
          </a:p>
        </p:txBody>
      </p:sp>
      <p:sp>
        <p:nvSpPr>
          <p:cNvPr id="62" name="Shape 62"/>
          <p:cNvSpPr txBox="1">
            <a:spLocks noGrp="1"/>
          </p:cNvSpPr>
          <p:nvPr>
            <p:ph type="subTitle" idx="1"/>
          </p:nvPr>
        </p:nvSpPr>
        <p:spPr>
          <a:xfrm>
            <a:off x="411175" y="3398250"/>
            <a:ext cx="8282399" cy="1260599"/>
          </a:xfrm>
          <a:prstGeom prst="rect">
            <a:avLst/>
          </a:prstGeom>
        </p:spPr>
        <p:txBody>
          <a:bodyPr lIns="91425" tIns="91425" rIns="91425" bIns="91425" anchor="ctr" anchorCtr="0">
            <a:noAutofit/>
          </a:bodyPr>
          <a:lstStyle/>
          <a:p>
            <a:pPr lvl="0" rtl="0">
              <a:spcBef>
                <a:spcPts val="0"/>
              </a:spcBef>
              <a:buNone/>
            </a:pPr>
            <a:r>
              <a:rPr lang="en-US" dirty="0" smtClean="0"/>
              <a:t>Making of One hands of many……</a:t>
            </a:r>
            <a:endParaRPr lang="en"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 dirty="0" smtClean="0"/>
              <a:t>Achitecture ( 3 Tiers )</a:t>
            </a:r>
            <a:endParaRPr lang="en" dirty="0"/>
          </a:p>
        </p:txBody>
      </p:sp>
      <p:sp>
        <p:nvSpPr>
          <p:cNvPr id="89" name="Shape 89"/>
          <p:cNvSpPr/>
          <p:nvPr/>
        </p:nvSpPr>
        <p:spPr>
          <a:xfrm>
            <a:off x="432350" y="1304875"/>
            <a:ext cx="2469299" cy="607800"/>
          </a:xfrm>
          <a:prstGeom prst="homePlate">
            <a:avLst>
              <a:gd name="adj" fmla="val 50000"/>
            </a:avLst>
          </a:prstGeom>
          <a:solidFill>
            <a:schemeClr val="dk1"/>
          </a:solidFill>
          <a:ln>
            <a:noFill/>
          </a:ln>
        </p:spPr>
        <p:txBody>
          <a:bodyPr lIns="121875" tIns="121875" rIns="121875" bIns="121875" anchor="ctr" anchorCtr="0">
            <a:noAutofit/>
          </a:bodyPr>
          <a:lstStyle/>
          <a:p>
            <a:pPr lvl="0" algn="ctr" rtl="0">
              <a:spcBef>
                <a:spcPts val="0"/>
              </a:spcBef>
              <a:buClr>
                <a:srgbClr val="000000"/>
              </a:buClr>
              <a:buFont typeface="Arial"/>
              <a:buNone/>
            </a:pPr>
            <a:endParaRPr/>
          </a:p>
        </p:txBody>
      </p:sp>
      <p:sp>
        <p:nvSpPr>
          <p:cNvPr id="90" name="Shape 90"/>
          <p:cNvSpPr txBox="1">
            <a:spLocks noGrp="1"/>
          </p:cNvSpPr>
          <p:nvPr>
            <p:ph type="body" idx="4294967295"/>
          </p:nvPr>
        </p:nvSpPr>
        <p:spPr>
          <a:xfrm>
            <a:off x="432350" y="1451575"/>
            <a:ext cx="2257199" cy="314400"/>
          </a:xfrm>
          <a:prstGeom prst="rect">
            <a:avLst/>
          </a:prstGeom>
          <a:noFill/>
          <a:ln>
            <a:noFill/>
          </a:ln>
        </p:spPr>
        <p:txBody>
          <a:bodyPr lIns="91425" tIns="91425" rIns="91425" bIns="91425" anchor="ctr" anchorCtr="0">
            <a:noAutofit/>
          </a:bodyPr>
          <a:lstStyle/>
          <a:p>
            <a:pPr lvl="0" rtl="0">
              <a:lnSpc>
                <a:spcPct val="100000"/>
              </a:lnSpc>
              <a:spcBef>
                <a:spcPts val="0"/>
              </a:spcBef>
              <a:spcAft>
                <a:spcPts val="0"/>
              </a:spcAft>
              <a:buNone/>
            </a:pPr>
            <a:r>
              <a:rPr lang="en" dirty="0" smtClean="0">
                <a:solidFill>
                  <a:schemeClr val="lt1"/>
                </a:solidFill>
              </a:rPr>
              <a:t>Presentation</a:t>
            </a:r>
            <a:endParaRPr lang="en" dirty="0">
              <a:solidFill>
                <a:schemeClr val="lt1"/>
              </a:solidFill>
            </a:endParaRPr>
          </a:p>
        </p:txBody>
      </p:sp>
      <p:sp>
        <p:nvSpPr>
          <p:cNvPr id="91" name="Shape 91"/>
          <p:cNvSpPr txBox="1">
            <a:spLocks noGrp="1"/>
          </p:cNvSpPr>
          <p:nvPr>
            <p:ph type="body" idx="4294967295"/>
          </p:nvPr>
        </p:nvSpPr>
        <p:spPr>
          <a:xfrm>
            <a:off x="432350" y="2070575"/>
            <a:ext cx="2471699" cy="2650799"/>
          </a:xfrm>
          <a:prstGeom prst="rect">
            <a:avLst/>
          </a:prstGeom>
          <a:noFill/>
          <a:ln>
            <a:noFill/>
          </a:ln>
        </p:spPr>
        <p:txBody>
          <a:bodyPr lIns="91425" tIns="91425" rIns="91425" bIns="91425" anchor="t" anchorCtr="0">
            <a:noAutofit/>
          </a:bodyPr>
          <a:lstStyle/>
          <a:p>
            <a:pPr lvl="0">
              <a:spcAft>
                <a:spcPts val="800"/>
              </a:spcAft>
            </a:pPr>
            <a:r>
              <a:rPr lang="en-US" sz="1400" dirty="0"/>
              <a:t>The Presentation Tier or User Interface is the portion the user sees when they open a web page in the browser</a:t>
            </a:r>
            <a:r>
              <a:rPr lang="en-US" sz="1400" dirty="0" smtClean="0"/>
              <a:t>.</a:t>
            </a:r>
          </a:p>
          <a:p>
            <a:pPr lvl="0">
              <a:spcAft>
                <a:spcPts val="800"/>
              </a:spcAft>
            </a:pPr>
            <a:r>
              <a:rPr lang="en-US" sz="1400" dirty="0"/>
              <a:t>Languages used in this layer are PHP, HTML, CSS and </a:t>
            </a:r>
            <a:r>
              <a:rPr lang="en-US" sz="1400" dirty="0" smtClean="0"/>
              <a:t>JavaScript</a:t>
            </a:r>
            <a:r>
              <a:rPr lang="en" sz="1400" dirty="0"/>
              <a:t>.</a:t>
            </a:r>
            <a:endParaRPr lang="en-US" sz="1400" dirty="0"/>
          </a:p>
        </p:txBody>
      </p:sp>
      <p:sp>
        <p:nvSpPr>
          <p:cNvPr id="92" name="Shape 92"/>
          <p:cNvSpPr/>
          <p:nvPr/>
        </p:nvSpPr>
        <p:spPr>
          <a:xfrm>
            <a:off x="3044776" y="1304875"/>
            <a:ext cx="2760599" cy="607800"/>
          </a:xfrm>
          <a:prstGeom prst="chevron">
            <a:avLst>
              <a:gd name="adj" fmla="val 50000"/>
            </a:avLst>
          </a:prstGeom>
          <a:solidFill>
            <a:schemeClr val="dk1"/>
          </a:solidFill>
          <a:ln>
            <a:noFill/>
          </a:ln>
        </p:spPr>
        <p:txBody>
          <a:bodyPr lIns="121875" tIns="121875" rIns="121875" bIns="121875" anchor="ctr" anchorCtr="0">
            <a:noAutofit/>
          </a:bodyPr>
          <a:lstStyle/>
          <a:p>
            <a:pPr lvl="0" algn="ctr" rtl="0">
              <a:spcBef>
                <a:spcPts val="0"/>
              </a:spcBef>
              <a:buClr>
                <a:srgbClr val="000000"/>
              </a:buClr>
              <a:buFont typeface="Arial"/>
              <a:buNone/>
            </a:pPr>
            <a:endParaRPr/>
          </a:p>
        </p:txBody>
      </p:sp>
      <p:sp>
        <p:nvSpPr>
          <p:cNvPr id="93" name="Shape 93"/>
          <p:cNvSpPr txBox="1">
            <a:spLocks noGrp="1"/>
          </p:cNvSpPr>
          <p:nvPr>
            <p:ph type="body" idx="4294967295"/>
          </p:nvPr>
        </p:nvSpPr>
        <p:spPr>
          <a:xfrm>
            <a:off x="3336150" y="1451575"/>
            <a:ext cx="2257199" cy="314400"/>
          </a:xfrm>
          <a:prstGeom prst="rect">
            <a:avLst/>
          </a:prstGeom>
          <a:noFill/>
          <a:ln>
            <a:noFill/>
          </a:ln>
        </p:spPr>
        <p:txBody>
          <a:bodyPr lIns="91425" tIns="91425" rIns="91425" bIns="91425" anchor="ctr" anchorCtr="0">
            <a:noAutofit/>
          </a:bodyPr>
          <a:lstStyle/>
          <a:p>
            <a:pPr lvl="0" rtl="0">
              <a:lnSpc>
                <a:spcPct val="100000"/>
              </a:lnSpc>
              <a:spcBef>
                <a:spcPts val="0"/>
              </a:spcBef>
              <a:spcAft>
                <a:spcPts val="0"/>
              </a:spcAft>
              <a:buNone/>
            </a:pPr>
            <a:r>
              <a:rPr lang="en" dirty="0" smtClean="0">
                <a:solidFill>
                  <a:schemeClr val="lt1"/>
                </a:solidFill>
              </a:rPr>
              <a:t>Bussiness logic</a:t>
            </a:r>
            <a:endParaRPr lang="en" dirty="0">
              <a:solidFill>
                <a:schemeClr val="lt1"/>
              </a:solidFill>
            </a:endParaRPr>
          </a:p>
        </p:txBody>
      </p:sp>
      <p:sp>
        <p:nvSpPr>
          <p:cNvPr id="94" name="Shape 94"/>
          <p:cNvSpPr txBox="1">
            <a:spLocks noGrp="1"/>
          </p:cNvSpPr>
          <p:nvPr>
            <p:ph type="body" idx="4294967295"/>
          </p:nvPr>
        </p:nvSpPr>
        <p:spPr>
          <a:xfrm>
            <a:off x="3336146" y="2070575"/>
            <a:ext cx="2471699" cy="2650799"/>
          </a:xfrm>
          <a:prstGeom prst="rect">
            <a:avLst/>
          </a:prstGeom>
          <a:noFill/>
          <a:ln>
            <a:noFill/>
          </a:ln>
        </p:spPr>
        <p:txBody>
          <a:bodyPr lIns="91425" tIns="91425" rIns="91425" bIns="91425" anchor="t" anchorCtr="0">
            <a:noAutofit/>
          </a:bodyPr>
          <a:lstStyle/>
          <a:p>
            <a:pPr lvl="0">
              <a:spcAft>
                <a:spcPts val="800"/>
              </a:spcAft>
            </a:pPr>
            <a:r>
              <a:rPr lang="en-US" sz="1400" dirty="0"/>
              <a:t>The Business Logic, Functional Process Logic, Business Rules (all pertaining to the same thing), are kept in a separate layer</a:t>
            </a:r>
            <a:r>
              <a:rPr lang="en-US" sz="1400" dirty="0" smtClean="0"/>
              <a:t>.</a:t>
            </a:r>
          </a:p>
          <a:p>
            <a:pPr lvl="0">
              <a:spcAft>
                <a:spcPts val="800"/>
              </a:spcAft>
            </a:pPr>
            <a:r>
              <a:rPr lang="en-US" sz="1400" dirty="0"/>
              <a:t>In </a:t>
            </a:r>
            <a:r>
              <a:rPr lang="en-US" sz="1400" dirty="0" smtClean="0"/>
              <a:t>PHP, </a:t>
            </a:r>
            <a:r>
              <a:rPr lang="en-US" sz="1400" dirty="0"/>
              <a:t>this is where you define your classes and source code</a:t>
            </a:r>
            <a:r>
              <a:rPr lang="en-US" sz="1400" dirty="0" smtClean="0"/>
              <a:t>.</a:t>
            </a:r>
            <a:endParaRPr lang="en-US" sz="1400" dirty="0"/>
          </a:p>
        </p:txBody>
      </p:sp>
      <p:sp>
        <p:nvSpPr>
          <p:cNvPr id="95" name="Shape 95"/>
          <p:cNvSpPr/>
          <p:nvPr/>
        </p:nvSpPr>
        <p:spPr>
          <a:xfrm>
            <a:off x="5948501" y="1304875"/>
            <a:ext cx="2760599" cy="607800"/>
          </a:xfrm>
          <a:prstGeom prst="chevron">
            <a:avLst>
              <a:gd name="adj" fmla="val 50000"/>
            </a:avLst>
          </a:prstGeom>
          <a:solidFill>
            <a:schemeClr val="dk1"/>
          </a:solidFill>
          <a:ln>
            <a:noFill/>
          </a:ln>
        </p:spPr>
        <p:txBody>
          <a:bodyPr lIns="121875" tIns="121875" rIns="121875" bIns="121875" anchor="ctr" anchorCtr="0">
            <a:noAutofit/>
          </a:bodyPr>
          <a:lstStyle/>
          <a:p>
            <a:pPr lvl="0" algn="ctr" rtl="0">
              <a:spcBef>
                <a:spcPts val="0"/>
              </a:spcBef>
              <a:buClr>
                <a:srgbClr val="000000"/>
              </a:buClr>
              <a:buFont typeface="Arial"/>
              <a:buNone/>
            </a:pPr>
            <a:endParaRPr/>
          </a:p>
        </p:txBody>
      </p:sp>
      <p:sp>
        <p:nvSpPr>
          <p:cNvPr id="96" name="Shape 96"/>
          <p:cNvSpPr txBox="1">
            <a:spLocks noGrp="1"/>
          </p:cNvSpPr>
          <p:nvPr>
            <p:ph type="body" idx="4294967295"/>
          </p:nvPr>
        </p:nvSpPr>
        <p:spPr>
          <a:xfrm>
            <a:off x="6254232" y="1451575"/>
            <a:ext cx="2257199" cy="314400"/>
          </a:xfrm>
          <a:prstGeom prst="rect">
            <a:avLst/>
          </a:prstGeom>
          <a:noFill/>
          <a:ln>
            <a:noFill/>
          </a:ln>
        </p:spPr>
        <p:txBody>
          <a:bodyPr lIns="91425" tIns="91425" rIns="91425" bIns="91425" anchor="ctr" anchorCtr="0">
            <a:noAutofit/>
          </a:bodyPr>
          <a:lstStyle/>
          <a:p>
            <a:pPr lvl="0" rtl="0">
              <a:lnSpc>
                <a:spcPct val="100000"/>
              </a:lnSpc>
              <a:spcBef>
                <a:spcPts val="0"/>
              </a:spcBef>
              <a:spcAft>
                <a:spcPts val="0"/>
              </a:spcAft>
              <a:buNone/>
            </a:pPr>
            <a:r>
              <a:rPr lang="en" dirty="0" smtClean="0">
                <a:solidFill>
                  <a:schemeClr val="lt1"/>
                </a:solidFill>
              </a:rPr>
              <a:t>Data access</a:t>
            </a:r>
            <a:endParaRPr lang="en" dirty="0">
              <a:solidFill>
                <a:schemeClr val="lt1"/>
              </a:solidFill>
            </a:endParaRPr>
          </a:p>
        </p:txBody>
      </p:sp>
      <p:sp>
        <p:nvSpPr>
          <p:cNvPr id="97" name="Shape 97"/>
          <p:cNvSpPr txBox="1">
            <a:spLocks noGrp="1"/>
          </p:cNvSpPr>
          <p:nvPr>
            <p:ph type="body" idx="4294967295"/>
          </p:nvPr>
        </p:nvSpPr>
        <p:spPr>
          <a:xfrm>
            <a:off x="6254225" y="2070575"/>
            <a:ext cx="2471699" cy="2650799"/>
          </a:xfrm>
          <a:prstGeom prst="rect">
            <a:avLst/>
          </a:prstGeom>
          <a:noFill/>
          <a:ln>
            <a:noFill/>
          </a:ln>
        </p:spPr>
        <p:txBody>
          <a:bodyPr lIns="91425" tIns="91425" rIns="91425" bIns="91425" anchor="t" anchorCtr="0">
            <a:noAutofit/>
          </a:bodyPr>
          <a:lstStyle/>
          <a:p>
            <a:pPr lvl="0">
              <a:spcAft>
                <a:spcPts val="800"/>
              </a:spcAft>
            </a:pPr>
            <a:r>
              <a:rPr lang="en-US" sz="1400" dirty="0"/>
              <a:t>In </a:t>
            </a:r>
            <a:r>
              <a:rPr lang="en-US" sz="1400" dirty="0" smtClean="0"/>
              <a:t>PHP, </a:t>
            </a:r>
            <a:r>
              <a:rPr lang="en-US" sz="1400" dirty="0"/>
              <a:t>the Data Access layer is where you define your typed datasets and table adapters</a:t>
            </a:r>
            <a:r>
              <a:rPr lang="en-US" sz="1400" dirty="0" smtClean="0"/>
              <a:t>.</a:t>
            </a:r>
          </a:p>
          <a:p>
            <a:pPr lvl="0">
              <a:spcAft>
                <a:spcPts val="800"/>
              </a:spcAft>
            </a:pPr>
            <a:r>
              <a:rPr lang="en-US" sz="1400" dirty="0"/>
              <a:t>It is where you define your queries or stored procedures.</a:t>
            </a:r>
            <a:endParaRPr lang="en" sz="1400" dirty="0"/>
          </a:p>
        </p:txBody>
      </p:sp>
    </p:spTree>
    <p:extLst>
      <p:ext uri="{BB962C8B-B14F-4D97-AF65-F5344CB8AC3E}">
        <p14:creationId xmlns:p14="http://schemas.microsoft.com/office/powerpoint/2010/main" val="355816016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sp>
        <p:nvSpPr>
          <p:cNvPr id="3" name="Text Placeholder 2"/>
          <p:cNvSpPr>
            <a:spLocks noGrp="1"/>
          </p:cNvSpPr>
          <p:nvPr>
            <p:ph type="body" idx="1"/>
          </p:nvPr>
        </p:nvSpPr>
        <p:spPr/>
        <p:txBody>
          <a:bodyPr/>
          <a:lstStyle/>
          <a:p>
            <a:r>
              <a:rPr lang="en-US" dirty="0" smtClean="0"/>
              <a:t>Mainly two types of Users:</a:t>
            </a:r>
          </a:p>
          <a:p>
            <a:pPr marL="171450" indent="-171450">
              <a:buFont typeface="Arial" panose="020B0604020202020204" pitchFamily="34" charset="0"/>
              <a:buChar char="•"/>
            </a:pPr>
            <a:r>
              <a:rPr lang="en-US" dirty="0" smtClean="0"/>
              <a:t>Admin</a:t>
            </a:r>
          </a:p>
          <a:p>
            <a:pPr marL="171450" indent="-171450">
              <a:buFont typeface="Arial" panose="020B0604020202020204" pitchFamily="34" charset="0"/>
              <a:buChar char="•"/>
            </a:pPr>
            <a:r>
              <a:rPr lang="en-US" dirty="0" smtClean="0"/>
              <a:t>User</a:t>
            </a:r>
          </a:p>
          <a:p>
            <a:r>
              <a:rPr lang="en-US" dirty="0" smtClean="0"/>
              <a:t>Users further can:</a:t>
            </a:r>
          </a:p>
          <a:p>
            <a:pPr marL="171450" indent="-171450">
              <a:buFont typeface="Arial" panose="020B0604020202020204" pitchFamily="34" charset="0"/>
              <a:buChar char="•"/>
            </a:pPr>
            <a:r>
              <a:rPr lang="en-US" dirty="0" smtClean="0"/>
              <a:t>Start a new Project for funding.</a:t>
            </a:r>
          </a:p>
          <a:p>
            <a:pPr marL="171450" indent="-171450">
              <a:buFont typeface="Arial" panose="020B0604020202020204" pitchFamily="34" charset="0"/>
              <a:buChar char="•"/>
            </a:pPr>
            <a:r>
              <a:rPr lang="en-US" dirty="0" smtClean="0"/>
              <a:t>Or Fund an Exiting project.</a:t>
            </a:r>
            <a:endParaRPr lang="en-US" dirty="0"/>
          </a:p>
        </p:txBody>
      </p:sp>
      <p:pic>
        <p:nvPicPr>
          <p:cNvPr id="5" name="Picture 4"/>
          <p:cNvPicPr>
            <a:picLocks noChangeAspect="1"/>
          </p:cNvPicPr>
          <p:nvPr/>
        </p:nvPicPr>
        <p:blipFill>
          <a:blip r:embed="rId2"/>
          <a:stretch>
            <a:fillRect/>
          </a:stretch>
        </p:blipFill>
        <p:spPr>
          <a:xfrm>
            <a:off x="3251027" y="631800"/>
            <a:ext cx="5470478" cy="3937203"/>
          </a:xfrm>
          <a:prstGeom prst="rect">
            <a:avLst/>
          </a:prstGeom>
        </p:spPr>
      </p:pic>
    </p:spTree>
    <p:extLst>
      <p:ext uri="{BB962C8B-B14F-4D97-AF65-F5344CB8AC3E}">
        <p14:creationId xmlns:p14="http://schemas.microsoft.com/office/powerpoint/2010/main" val="123787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a:spcBef>
                <a:spcPts val="0"/>
              </a:spcBef>
              <a:buNone/>
            </a:pPr>
            <a:r>
              <a:rPr lang="en" dirty="0" smtClean="0"/>
              <a:t>Features</a:t>
            </a:r>
            <a:endParaRPr lang="en" dirty="0"/>
          </a:p>
        </p:txBody>
      </p:sp>
    </p:spTree>
    <p:extLst>
      <p:ext uri="{BB962C8B-B14F-4D97-AF65-F5344CB8AC3E}">
        <p14:creationId xmlns:p14="http://schemas.microsoft.com/office/powerpoint/2010/main" val="874306205"/>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068896" y="2189041"/>
            <a:ext cx="1872300" cy="7455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lIns="121875" tIns="121875" rIns="121875" bIns="121875" anchor="ctr" anchorCtr="0">
            <a:noAutofit/>
          </a:bodyPr>
          <a:lstStyle/>
          <a:p>
            <a:pPr lvl="0" algn="ctr" rtl="0">
              <a:spcBef>
                <a:spcPts val="0"/>
              </a:spcBef>
              <a:buClr>
                <a:srgbClr val="000000"/>
              </a:buClr>
              <a:buFont typeface="Arial"/>
              <a:buNone/>
            </a:pPr>
            <a:endParaRPr sz="1200"/>
          </a:p>
        </p:txBody>
      </p:sp>
      <p:sp>
        <p:nvSpPr>
          <p:cNvPr id="96" name="Shape 96"/>
          <p:cNvSpPr txBox="1">
            <a:spLocks noGrp="1"/>
          </p:cNvSpPr>
          <p:nvPr>
            <p:ph type="body" idx="4294967295"/>
          </p:nvPr>
        </p:nvSpPr>
        <p:spPr>
          <a:xfrm>
            <a:off x="1068885" y="2326591"/>
            <a:ext cx="1455599" cy="470400"/>
          </a:xfrm>
          <a:prstGeom prst="rect">
            <a:avLst/>
          </a:prstGeom>
          <a:noFill/>
          <a:ln>
            <a:noFill/>
          </a:ln>
        </p:spPr>
        <p:txBody>
          <a:bodyPr lIns="91425" tIns="91425" rIns="91425" bIns="91425" anchor="ctr" anchorCtr="0">
            <a:noAutofit/>
          </a:bodyPr>
          <a:lstStyle/>
          <a:p>
            <a:pPr lvl="0" algn="ctr" rtl="0">
              <a:lnSpc>
                <a:spcPct val="100000"/>
              </a:lnSpc>
              <a:spcBef>
                <a:spcPts val="0"/>
              </a:spcBef>
              <a:spcAft>
                <a:spcPts val="0"/>
              </a:spcAft>
              <a:buNone/>
            </a:pPr>
            <a:r>
              <a:rPr lang="en" sz="1400" dirty="0" smtClean="0">
                <a:solidFill>
                  <a:schemeClr val="lt1"/>
                </a:solidFill>
              </a:rPr>
              <a:t>User Friendly</a:t>
            </a:r>
            <a:endParaRPr lang="en" sz="1400" dirty="0">
              <a:solidFill>
                <a:schemeClr val="lt1"/>
              </a:solidFill>
            </a:endParaRPr>
          </a:p>
        </p:txBody>
      </p:sp>
      <p:grpSp>
        <p:nvGrpSpPr>
          <p:cNvPr id="97" name="Shape 97"/>
          <p:cNvGrpSpPr/>
          <p:nvPr/>
        </p:nvGrpSpPr>
        <p:grpSpPr>
          <a:xfrm>
            <a:off x="1640782" y="1600256"/>
            <a:ext cx="198899" cy="593656"/>
            <a:chOff x="777446" y="1610215"/>
            <a:chExt cx="198899" cy="593656"/>
          </a:xfrm>
        </p:grpSpPr>
        <p:cxnSp>
          <p:nvCxnSpPr>
            <p:cNvPr id="98" name="Shape 98"/>
            <p:cNvCxnSpPr/>
            <p:nvPr/>
          </p:nvCxnSpPr>
          <p:spPr>
            <a:xfrm>
              <a:off x="876909" y="1649171"/>
              <a:ext cx="0" cy="554700"/>
            </a:xfrm>
            <a:prstGeom prst="straightConnector1">
              <a:avLst/>
            </a:prstGeom>
            <a:noFill/>
            <a:ln w="9525" cap="flat" cmpd="sng">
              <a:solidFill>
                <a:schemeClr val="dk2"/>
              </a:solidFill>
              <a:prstDash val="solid"/>
              <a:round/>
              <a:headEnd type="none" w="lg" len="lg"/>
              <a:tailEnd type="none" w="lg" len="lg"/>
            </a:ln>
          </p:spPr>
        </p:cxnSp>
        <p:sp>
          <p:nvSpPr>
            <p:cNvPr id="99" name="Shape 99"/>
            <p:cNvSpPr/>
            <p:nvPr/>
          </p:nvSpPr>
          <p:spPr>
            <a:xfrm>
              <a:off x="777446" y="1610215"/>
              <a:ext cx="198899" cy="198899"/>
            </a:xfrm>
            <a:prstGeom prst="ellipse">
              <a:avLst/>
            </a:prstGeom>
            <a:solidFill>
              <a:schemeClr val="accent6"/>
            </a:solidFill>
            <a:ln>
              <a:noFill/>
            </a:ln>
          </p:spPr>
          <p:txBody>
            <a:bodyPr lIns="91425" tIns="91425" rIns="91425" bIns="91425" anchor="ctr" anchorCtr="0">
              <a:noAutofit/>
            </a:bodyPr>
            <a:lstStyle/>
            <a:p>
              <a:pPr lvl="0" rtl="0">
                <a:spcBef>
                  <a:spcPts val="0"/>
                </a:spcBef>
                <a:buNone/>
              </a:pPr>
              <a:endParaRPr sz="1200"/>
            </a:p>
          </p:txBody>
        </p:sp>
      </p:grpSp>
      <p:sp>
        <p:nvSpPr>
          <p:cNvPr id="100" name="Shape 100"/>
          <p:cNvSpPr txBox="1">
            <a:spLocks noGrp="1"/>
          </p:cNvSpPr>
          <p:nvPr>
            <p:ph type="body" idx="4294967295"/>
          </p:nvPr>
        </p:nvSpPr>
        <p:spPr>
          <a:xfrm>
            <a:off x="950343" y="234956"/>
            <a:ext cx="2242800" cy="906300"/>
          </a:xfrm>
          <a:prstGeom prst="rect">
            <a:avLst/>
          </a:prstGeom>
          <a:noFill/>
          <a:ln>
            <a:noFill/>
          </a:ln>
        </p:spPr>
        <p:txBody>
          <a:bodyPr lIns="91425" tIns="91425" rIns="91425" bIns="91425" anchor="t" anchorCtr="0">
            <a:noAutofit/>
          </a:bodyPr>
          <a:lstStyle/>
          <a:p>
            <a:pPr lvl="0" algn="just"/>
            <a:r>
              <a:rPr lang="en-US" sz="1200" dirty="0"/>
              <a:t>This system is very user </a:t>
            </a:r>
            <a:r>
              <a:rPr lang="en-US" sz="1200" dirty="0" smtClean="0"/>
              <a:t>friendly, </a:t>
            </a:r>
            <a:r>
              <a:rPr lang="en-US" sz="1200" dirty="0"/>
              <a:t>we have no need to learn it first than work on it any person can easily access this system.</a:t>
            </a:r>
            <a:endParaRPr lang="en" sz="1200" dirty="0"/>
          </a:p>
        </p:txBody>
      </p:sp>
      <p:sp>
        <p:nvSpPr>
          <p:cNvPr id="101" name="Shape 101"/>
          <p:cNvSpPr/>
          <p:nvPr/>
        </p:nvSpPr>
        <p:spPr>
          <a:xfrm>
            <a:off x="2545016" y="2189041"/>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lIns="121875" tIns="121875" rIns="121875" bIns="121875" anchor="ctr" anchorCtr="0">
            <a:noAutofit/>
          </a:bodyPr>
          <a:lstStyle/>
          <a:p>
            <a:pPr lvl="0" algn="ctr" rtl="0">
              <a:spcBef>
                <a:spcPts val="0"/>
              </a:spcBef>
              <a:buClr>
                <a:srgbClr val="000000"/>
              </a:buClr>
              <a:buFont typeface="Arial"/>
              <a:buNone/>
            </a:pPr>
            <a:endParaRPr sz="1200"/>
          </a:p>
        </p:txBody>
      </p:sp>
      <p:sp>
        <p:nvSpPr>
          <p:cNvPr id="102" name="Shape 102"/>
          <p:cNvSpPr txBox="1">
            <a:spLocks noGrp="1"/>
          </p:cNvSpPr>
          <p:nvPr>
            <p:ph type="body" idx="4294967295"/>
          </p:nvPr>
        </p:nvSpPr>
        <p:spPr>
          <a:xfrm>
            <a:off x="2854279" y="2326591"/>
            <a:ext cx="1315499" cy="470400"/>
          </a:xfrm>
          <a:prstGeom prst="rect">
            <a:avLst/>
          </a:prstGeom>
          <a:noFill/>
          <a:ln>
            <a:noFill/>
          </a:ln>
        </p:spPr>
        <p:txBody>
          <a:bodyPr lIns="91425" tIns="91425" rIns="91425" bIns="91425" anchor="ctr" anchorCtr="0">
            <a:noAutofit/>
          </a:bodyPr>
          <a:lstStyle/>
          <a:p>
            <a:pPr lvl="0" algn="ctr" rtl="0">
              <a:lnSpc>
                <a:spcPct val="100000"/>
              </a:lnSpc>
              <a:spcBef>
                <a:spcPts val="0"/>
              </a:spcBef>
              <a:spcAft>
                <a:spcPts val="0"/>
              </a:spcAft>
              <a:buNone/>
            </a:pPr>
            <a:r>
              <a:rPr lang="en" sz="1400" dirty="0" smtClean="0">
                <a:solidFill>
                  <a:schemeClr val="lt1"/>
                </a:solidFill>
              </a:rPr>
              <a:t>Efficiency</a:t>
            </a:r>
            <a:endParaRPr lang="en" sz="1400" dirty="0">
              <a:solidFill>
                <a:schemeClr val="lt1"/>
              </a:solidFill>
            </a:endParaRPr>
          </a:p>
        </p:txBody>
      </p:sp>
      <p:grpSp>
        <p:nvGrpSpPr>
          <p:cNvPr id="103" name="Shape 103"/>
          <p:cNvGrpSpPr/>
          <p:nvPr/>
        </p:nvGrpSpPr>
        <p:grpSpPr>
          <a:xfrm>
            <a:off x="2994244" y="2928999"/>
            <a:ext cx="198899" cy="593655"/>
            <a:chOff x="2223534" y="2938957"/>
            <a:chExt cx="198899" cy="593655"/>
          </a:xfrm>
        </p:grpSpPr>
        <p:cxnSp>
          <p:nvCxnSpPr>
            <p:cNvPr id="104" name="Shape 104"/>
            <p:cNvCxnSpPr/>
            <p:nvPr/>
          </p:nvCxnSpPr>
          <p:spPr>
            <a:xfrm rot="10800000">
              <a:off x="2322996" y="2938957"/>
              <a:ext cx="0" cy="554700"/>
            </a:xfrm>
            <a:prstGeom prst="straightConnector1">
              <a:avLst/>
            </a:prstGeom>
            <a:noFill/>
            <a:ln w="9525" cap="flat" cmpd="sng">
              <a:solidFill>
                <a:schemeClr val="dk2"/>
              </a:solidFill>
              <a:prstDash val="solid"/>
              <a:round/>
              <a:headEnd type="none" w="lg" len="lg"/>
              <a:tailEnd type="none" w="lg" len="lg"/>
            </a:ln>
          </p:spPr>
        </p:cxnSp>
        <p:sp>
          <p:nvSpPr>
            <p:cNvPr id="105" name="Shape 105"/>
            <p:cNvSpPr/>
            <p:nvPr/>
          </p:nvSpPr>
          <p:spPr>
            <a:xfrm rot="10800000" flipH="1">
              <a:off x="2223534" y="3333713"/>
              <a:ext cx="198899" cy="198899"/>
            </a:xfrm>
            <a:prstGeom prst="ellipse">
              <a:avLst/>
            </a:prstGeom>
            <a:solidFill>
              <a:schemeClr val="accent6"/>
            </a:solidFill>
            <a:ln>
              <a:noFill/>
            </a:ln>
          </p:spPr>
          <p:txBody>
            <a:bodyPr lIns="91425" tIns="91425" rIns="91425" bIns="91425" anchor="ctr" anchorCtr="0">
              <a:noAutofit/>
            </a:bodyPr>
            <a:lstStyle/>
            <a:p>
              <a:pPr>
                <a:spcBef>
                  <a:spcPts val="0"/>
                </a:spcBef>
                <a:buNone/>
              </a:pPr>
              <a:endParaRPr sz="1200"/>
            </a:p>
          </p:txBody>
        </p:sp>
      </p:grpSp>
      <p:sp>
        <p:nvSpPr>
          <p:cNvPr id="106" name="Shape 106"/>
          <p:cNvSpPr txBox="1">
            <a:spLocks noGrp="1"/>
          </p:cNvSpPr>
          <p:nvPr>
            <p:ph type="body" idx="4294967295"/>
          </p:nvPr>
        </p:nvSpPr>
        <p:spPr>
          <a:xfrm>
            <a:off x="1839681" y="3566361"/>
            <a:ext cx="3145912" cy="1390102"/>
          </a:xfrm>
          <a:prstGeom prst="rect">
            <a:avLst/>
          </a:prstGeom>
          <a:noFill/>
          <a:ln>
            <a:noFill/>
          </a:ln>
        </p:spPr>
        <p:txBody>
          <a:bodyPr lIns="91425" tIns="91425" rIns="91425" bIns="91425" anchor="t" anchorCtr="0">
            <a:noAutofit/>
          </a:bodyPr>
          <a:lstStyle/>
          <a:p>
            <a:pPr lvl="0" algn="just"/>
            <a:r>
              <a:rPr lang="en-US" sz="1200" dirty="0"/>
              <a:t>The basic need of this system is efficiency. The system should be efficient so that whenever a new user submits his\her details the system is updated automatically.</a:t>
            </a:r>
            <a:endParaRPr lang="en" sz="1200" dirty="0"/>
          </a:p>
        </p:txBody>
      </p:sp>
      <p:sp>
        <p:nvSpPr>
          <p:cNvPr id="107" name="Shape 107"/>
          <p:cNvSpPr/>
          <p:nvPr/>
        </p:nvSpPr>
        <p:spPr>
          <a:xfrm>
            <a:off x="4199935" y="2189041"/>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lIns="121875" tIns="121875" rIns="121875" bIns="121875" anchor="ctr" anchorCtr="0">
            <a:noAutofit/>
          </a:bodyPr>
          <a:lstStyle/>
          <a:p>
            <a:pPr lvl="0" algn="ctr" rtl="0">
              <a:spcBef>
                <a:spcPts val="0"/>
              </a:spcBef>
              <a:buClr>
                <a:srgbClr val="000000"/>
              </a:buClr>
              <a:buFont typeface="Arial"/>
              <a:buNone/>
            </a:pPr>
            <a:endParaRPr sz="1200"/>
          </a:p>
        </p:txBody>
      </p:sp>
      <p:sp>
        <p:nvSpPr>
          <p:cNvPr id="108" name="Shape 108"/>
          <p:cNvSpPr txBox="1">
            <a:spLocks noGrp="1"/>
          </p:cNvSpPr>
          <p:nvPr>
            <p:ph type="body" idx="4294967295"/>
          </p:nvPr>
        </p:nvSpPr>
        <p:spPr>
          <a:xfrm>
            <a:off x="4495717" y="2326591"/>
            <a:ext cx="1315499" cy="470400"/>
          </a:xfrm>
          <a:prstGeom prst="rect">
            <a:avLst/>
          </a:prstGeom>
          <a:noFill/>
          <a:ln>
            <a:noFill/>
          </a:ln>
        </p:spPr>
        <p:txBody>
          <a:bodyPr lIns="91425" tIns="91425" rIns="91425" bIns="91425" anchor="ctr" anchorCtr="0">
            <a:noAutofit/>
          </a:bodyPr>
          <a:lstStyle/>
          <a:p>
            <a:pPr lvl="0" algn="ctr" rtl="0">
              <a:lnSpc>
                <a:spcPct val="100000"/>
              </a:lnSpc>
              <a:spcBef>
                <a:spcPts val="0"/>
              </a:spcBef>
              <a:spcAft>
                <a:spcPts val="0"/>
              </a:spcAft>
              <a:buNone/>
            </a:pPr>
            <a:r>
              <a:rPr lang="en" sz="1400" dirty="0">
                <a:solidFill>
                  <a:schemeClr val="lt1"/>
                </a:solidFill>
              </a:rPr>
              <a:t>C</a:t>
            </a:r>
            <a:r>
              <a:rPr lang="en" sz="1400" dirty="0" smtClean="0">
                <a:solidFill>
                  <a:schemeClr val="lt1"/>
                </a:solidFill>
              </a:rPr>
              <a:t>ontrol</a:t>
            </a:r>
            <a:endParaRPr lang="en" sz="1400" dirty="0">
              <a:solidFill>
                <a:schemeClr val="lt1"/>
              </a:solidFill>
            </a:endParaRPr>
          </a:p>
        </p:txBody>
      </p:sp>
      <p:grpSp>
        <p:nvGrpSpPr>
          <p:cNvPr id="109" name="Shape 109"/>
          <p:cNvGrpSpPr/>
          <p:nvPr/>
        </p:nvGrpSpPr>
        <p:grpSpPr>
          <a:xfrm>
            <a:off x="4786694" y="1600256"/>
            <a:ext cx="198899" cy="593656"/>
            <a:chOff x="3918083" y="1610215"/>
            <a:chExt cx="198899" cy="593656"/>
          </a:xfrm>
        </p:grpSpPr>
        <p:cxnSp>
          <p:nvCxnSpPr>
            <p:cNvPr id="110" name="Shape 110"/>
            <p:cNvCxnSpPr/>
            <p:nvPr/>
          </p:nvCxnSpPr>
          <p:spPr>
            <a:xfrm>
              <a:off x="4017546" y="1649171"/>
              <a:ext cx="0" cy="554700"/>
            </a:xfrm>
            <a:prstGeom prst="straightConnector1">
              <a:avLst/>
            </a:prstGeom>
            <a:noFill/>
            <a:ln w="9525" cap="flat" cmpd="sng">
              <a:solidFill>
                <a:schemeClr val="dk2"/>
              </a:solidFill>
              <a:prstDash val="solid"/>
              <a:round/>
              <a:headEnd type="none" w="lg" len="lg"/>
              <a:tailEnd type="none" w="lg" len="lg"/>
            </a:ln>
          </p:spPr>
        </p:cxnSp>
        <p:sp>
          <p:nvSpPr>
            <p:cNvPr id="111" name="Shape 111"/>
            <p:cNvSpPr/>
            <p:nvPr/>
          </p:nvSpPr>
          <p:spPr>
            <a:xfrm>
              <a:off x="3918083" y="1610215"/>
              <a:ext cx="198899" cy="198899"/>
            </a:xfrm>
            <a:prstGeom prst="ellipse">
              <a:avLst/>
            </a:prstGeom>
            <a:solidFill>
              <a:schemeClr val="accent6"/>
            </a:solidFill>
            <a:ln>
              <a:noFill/>
            </a:ln>
          </p:spPr>
          <p:txBody>
            <a:bodyPr lIns="91425" tIns="91425" rIns="91425" bIns="91425" anchor="ctr" anchorCtr="0">
              <a:noAutofit/>
            </a:bodyPr>
            <a:lstStyle/>
            <a:p>
              <a:pPr>
                <a:spcBef>
                  <a:spcPts val="0"/>
                </a:spcBef>
                <a:buNone/>
              </a:pPr>
              <a:endParaRPr sz="1200"/>
            </a:p>
          </p:txBody>
        </p:sp>
      </p:grpSp>
      <p:sp>
        <p:nvSpPr>
          <p:cNvPr id="112" name="Shape 112"/>
          <p:cNvSpPr txBox="1">
            <a:spLocks noGrp="1"/>
          </p:cNvSpPr>
          <p:nvPr>
            <p:ph type="body" idx="4294967295"/>
          </p:nvPr>
        </p:nvSpPr>
        <p:spPr>
          <a:xfrm>
            <a:off x="4008235" y="209806"/>
            <a:ext cx="2891696" cy="1429406"/>
          </a:xfrm>
          <a:prstGeom prst="rect">
            <a:avLst/>
          </a:prstGeom>
          <a:noFill/>
          <a:ln>
            <a:noFill/>
          </a:ln>
        </p:spPr>
        <p:txBody>
          <a:bodyPr lIns="91425" tIns="91425" rIns="91425" bIns="91425" anchor="t" anchorCtr="0">
            <a:noAutofit/>
          </a:bodyPr>
          <a:lstStyle/>
          <a:p>
            <a:pPr algn="just"/>
            <a:r>
              <a:rPr lang="en-US" sz="1200" dirty="0"/>
              <a:t>All the control is under the administrator and the other members have the rights to just see the records not to change any transaction or entry.</a:t>
            </a:r>
          </a:p>
        </p:txBody>
      </p:sp>
      <p:sp>
        <p:nvSpPr>
          <p:cNvPr id="113" name="Shape 113"/>
          <p:cNvSpPr/>
          <p:nvPr/>
        </p:nvSpPr>
        <p:spPr>
          <a:xfrm>
            <a:off x="5854855" y="2189041"/>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lIns="121875" tIns="121875" rIns="121875" bIns="121875" anchor="ctr" anchorCtr="0">
            <a:noAutofit/>
          </a:bodyPr>
          <a:lstStyle/>
          <a:p>
            <a:pPr lvl="0" algn="ctr" rtl="0">
              <a:spcBef>
                <a:spcPts val="0"/>
              </a:spcBef>
              <a:buClr>
                <a:srgbClr val="000000"/>
              </a:buClr>
              <a:buFont typeface="Arial"/>
              <a:buNone/>
            </a:pPr>
            <a:endParaRPr sz="1200"/>
          </a:p>
        </p:txBody>
      </p:sp>
      <p:sp>
        <p:nvSpPr>
          <p:cNvPr id="114" name="Shape 114"/>
          <p:cNvSpPr txBox="1">
            <a:spLocks noGrp="1"/>
          </p:cNvSpPr>
          <p:nvPr>
            <p:ph type="body" idx="4294967295"/>
          </p:nvPr>
        </p:nvSpPr>
        <p:spPr>
          <a:xfrm>
            <a:off x="6144661" y="2326591"/>
            <a:ext cx="1315499" cy="470400"/>
          </a:xfrm>
          <a:prstGeom prst="rect">
            <a:avLst/>
          </a:prstGeom>
          <a:noFill/>
          <a:ln>
            <a:noFill/>
          </a:ln>
        </p:spPr>
        <p:txBody>
          <a:bodyPr lIns="91425" tIns="91425" rIns="91425" bIns="91425" anchor="ctr" anchorCtr="0">
            <a:noAutofit/>
          </a:bodyPr>
          <a:lstStyle/>
          <a:p>
            <a:pPr lvl="0" algn="ctr" rtl="0">
              <a:lnSpc>
                <a:spcPct val="100000"/>
              </a:lnSpc>
              <a:spcBef>
                <a:spcPts val="0"/>
              </a:spcBef>
              <a:spcAft>
                <a:spcPts val="0"/>
              </a:spcAft>
              <a:buNone/>
            </a:pPr>
            <a:r>
              <a:rPr lang="en" sz="1400" dirty="0" smtClean="0">
                <a:solidFill>
                  <a:schemeClr val="lt1"/>
                </a:solidFill>
              </a:rPr>
              <a:t>Security</a:t>
            </a:r>
            <a:endParaRPr lang="en" sz="1400" dirty="0">
              <a:solidFill>
                <a:schemeClr val="lt1"/>
              </a:solidFill>
            </a:endParaRPr>
          </a:p>
        </p:txBody>
      </p:sp>
      <p:grpSp>
        <p:nvGrpSpPr>
          <p:cNvPr id="115" name="Shape 115"/>
          <p:cNvGrpSpPr/>
          <p:nvPr/>
        </p:nvGrpSpPr>
        <p:grpSpPr>
          <a:xfrm>
            <a:off x="6701032" y="2928999"/>
            <a:ext cx="198899" cy="593655"/>
            <a:chOff x="5958946" y="2938957"/>
            <a:chExt cx="198899" cy="593655"/>
          </a:xfrm>
        </p:grpSpPr>
        <p:cxnSp>
          <p:nvCxnSpPr>
            <p:cNvPr id="116" name="Shape 116"/>
            <p:cNvCxnSpPr/>
            <p:nvPr/>
          </p:nvCxnSpPr>
          <p:spPr>
            <a:xfrm rot="10800000">
              <a:off x="6058408" y="2938957"/>
              <a:ext cx="0" cy="554700"/>
            </a:xfrm>
            <a:prstGeom prst="straightConnector1">
              <a:avLst/>
            </a:prstGeom>
            <a:noFill/>
            <a:ln w="9525" cap="flat" cmpd="sng">
              <a:solidFill>
                <a:schemeClr val="dk2"/>
              </a:solidFill>
              <a:prstDash val="solid"/>
              <a:round/>
              <a:headEnd type="none" w="lg" len="lg"/>
              <a:tailEnd type="none" w="lg" len="lg"/>
            </a:ln>
          </p:spPr>
        </p:cxnSp>
        <p:sp>
          <p:nvSpPr>
            <p:cNvPr id="117" name="Shape 117"/>
            <p:cNvSpPr/>
            <p:nvPr/>
          </p:nvSpPr>
          <p:spPr>
            <a:xfrm rot="10800000" flipH="1">
              <a:off x="5958946" y="3333713"/>
              <a:ext cx="198899" cy="198899"/>
            </a:xfrm>
            <a:prstGeom prst="ellipse">
              <a:avLst/>
            </a:prstGeom>
            <a:solidFill>
              <a:schemeClr val="accent6"/>
            </a:solidFill>
            <a:ln>
              <a:noFill/>
            </a:ln>
          </p:spPr>
          <p:txBody>
            <a:bodyPr lIns="91425" tIns="91425" rIns="91425" bIns="91425" anchor="ctr" anchorCtr="0">
              <a:noAutofit/>
            </a:bodyPr>
            <a:lstStyle/>
            <a:p>
              <a:pPr>
                <a:spcBef>
                  <a:spcPts val="0"/>
                </a:spcBef>
                <a:buNone/>
              </a:pPr>
              <a:endParaRPr sz="1200"/>
            </a:p>
          </p:txBody>
        </p:sp>
      </p:grpSp>
      <p:sp>
        <p:nvSpPr>
          <p:cNvPr id="118" name="Shape 118"/>
          <p:cNvSpPr txBox="1">
            <a:spLocks noGrp="1"/>
          </p:cNvSpPr>
          <p:nvPr>
            <p:ph type="body" idx="4294967295"/>
          </p:nvPr>
        </p:nvSpPr>
        <p:spPr>
          <a:xfrm>
            <a:off x="5579917" y="3594553"/>
            <a:ext cx="3127664" cy="1333717"/>
          </a:xfrm>
          <a:prstGeom prst="rect">
            <a:avLst/>
          </a:prstGeom>
          <a:noFill/>
          <a:ln>
            <a:noFill/>
          </a:ln>
        </p:spPr>
        <p:txBody>
          <a:bodyPr lIns="91425" tIns="91425" rIns="91425" bIns="91425" anchor="t" anchorCtr="0">
            <a:noAutofit/>
          </a:bodyPr>
          <a:lstStyle/>
          <a:p>
            <a:pPr algn="just"/>
            <a:r>
              <a:rPr lang="en-US" sz="1200" dirty="0"/>
              <a:t>Security is the main criteria for the proposed system. Since illegal access may corrupt the data base. So security has to be given in this project.</a:t>
            </a:r>
          </a:p>
        </p:txBody>
      </p:sp>
    </p:spTree>
    <p:extLst>
      <p:ext uri="{BB962C8B-B14F-4D97-AF65-F5344CB8AC3E}">
        <p14:creationId xmlns:p14="http://schemas.microsoft.com/office/powerpoint/2010/main" val="271712920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Sample Images</a:t>
            </a:r>
            <a:endParaRPr lang="en-US" dirty="0"/>
          </a:p>
        </p:txBody>
      </p:sp>
    </p:spTree>
    <p:extLst>
      <p:ext uri="{BB962C8B-B14F-4D97-AF65-F5344CB8AC3E}">
        <p14:creationId xmlns:p14="http://schemas.microsoft.com/office/powerpoint/2010/main" val="1139753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Shape 128"/>
          <p:cNvPicPr preferRelativeResize="0"/>
          <p:nvPr/>
        </p:nvPicPr>
        <p:blipFill rotWithShape="1">
          <a:blip r:embed="rId3">
            <a:alphaModFix/>
          </a:blip>
          <a:srcRect l="11076" t="3769" r="29814" b="3852"/>
          <a:stretch/>
        </p:blipFill>
        <p:spPr>
          <a:xfrm>
            <a:off x="433450" y="434175"/>
            <a:ext cx="4090926" cy="4261649"/>
          </a:xfrm>
          <a:prstGeom prst="rect">
            <a:avLst/>
          </a:prstGeom>
          <a:noFill/>
          <a:ln>
            <a:noFill/>
          </a:ln>
        </p:spPr>
      </p:pic>
      <p:pic>
        <p:nvPicPr>
          <p:cNvPr id="129" name="Shape 129"/>
          <p:cNvPicPr preferRelativeResize="0"/>
          <p:nvPr/>
        </p:nvPicPr>
        <p:blipFill rotWithShape="1">
          <a:blip r:embed="rId4">
            <a:alphaModFix/>
          </a:blip>
          <a:srcRect l="187" t="12064" r="53022" b="26446"/>
          <a:stretch/>
        </p:blipFill>
        <p:spPr>
          <a:xfrm>
            <a:off x="4695824" y="434175"/>
            <a:ext cx="1891826" cy="1665900"/>
          </a:xfrm>
          <a:prstGeom prst="rect">
            <a:avLst/>
          </a:prstGeom>
          <a:noFill/>
          <a:ln>
            <a:noFill/>
          </a:ln>
        </p:spPr>
      </p:pic>
      <p:pic>
        <p:nvPicPr>
          <p:cNvPr id="130" name="Shape 130"/>
          <p:cNvPicPr preferRelativeResize="0"/>
          <p:nvPr/>
        </p:nvPicPr>
        <p:blipFill rotWithShape="1">
          <a:blip r:embed="rId5">
            <a:alphaModFix/>
          </a:blip>
          <a:srcRect l="32807" t="15322" r="14776" b="15315"/>
          <a:stretch/>
        </p:blipFill>
        <p:spPr>
          <a:xfrm>
            <a:off x="6800775" y="434175"/>
            <a:ext cx="1918200" cy="1665898"/>
          </a:xfrm>
          <a:prstGeom prst="rect">
            <a:avLst/>
          </a:prstGeom>
          <a:noFill/>
          <a:ln>
            <a:noFill/>
          </a:ln>
        </p:spPr>
      </p:pic>
      <p:pic>
        <p:nvPicPr>
          <p:cNvPr id="131" name="Shape 131"/>
          <p:cNvPicPr preferRelativeResize="0"/>
          <p:nvPr/>
        </p:nvPicPr>
        <p:blipFill rotWithShape="1">
          <a:blip r:embed="rId6">
            <a:alphaModFix/>
          </a:blip>
          <a:srcRect l="11341" t="17515" r="5931" b="8267"/>
          <a:stretch/>
        </p:blipFill>
        <p:spPr>
          <a:xfrm>
            <a:off x="4695825" y="2289750"/>
            <a:ext cx="4023151" cy="240607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Designing Life Cycle</a:t>
            </a:r>
            <a:endParaRPr lang="en-US" dirty="0"/>
          </a:p>
        </p:txBody>
      </p:sp>
    </p:spTree>
    <p:extLst>
      <p:ext uri="{BB962C8B-B14F-4D97-AF65-F5344CB8AC3E}">
        <p14:creationId xmlns:p14="http://schemas.microsoft.com/office/powerpoint/2010/main" val="2864126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a:xfrm>
            <a:off x="311700" y="1618203"/>
            <a:ext cx="3605673" cy="2950800"/>
          </a:xfrm>
        </p:spPr>
        <p:txBody>
          <a:bodyPr/>
          <a:lstStyle/>
          <a:p>
            <a:pPr marL="171450" indent="-171450">
              <a:buFont typeface="Arial" panose="020B0604020202020204" pitchFamily="34" charset="0"/>
              <a:buChar char="•"/>
            </a:pPr>
            <a:r>
              <a:rPr lang="en-US" dirty="0"/>
              <a:t>Systems Development Life Cycle (SDLC) is a conceptual </a:t>
            </a:r>
            <a:r>
              <a:rPr lang="en-US" dirty="0" smtClean="0"/>
              <a:t>model.</a:t>
            </a:r>
          </a:p>
          <a:p>
            <a:pPr marL="171450" indent="-171450">
              <a:buFont typeface="Arial" panose="020B0604020202020204" pitchFamily="34" charset="0"/>
              <a:buChar char="•"/>
            </a:pPr>
            <a:r>
              <a:rPr lang="en-US" dirty="0" smtClean="0"/>
              <a:t>Its used </a:t>
            </a:r>
            <a:r>
              <a:rPr lang="en-US" dirty="0"/>
              <a:t>in project management that describes the stages involved in an information system development project from an initial feasibility study through maintenance of the completed application</a:t>
            </a:r>
            <a:r>
              <a:rPr lang="en-US" dirty="0" smtClean="0"/>
              <a:t>.</a:t>
            </a:r>
          </a:p>
          <a:p>
            <a:pPr marL="171450" indent="-171450">
              <a:buFont typeface="Arial" panose="020B0604020202020204" pitchFamily="34" charset="0"/>
              <a:buChar char="•"/>
            </a:pPr>
            <a:r>
              <a:rPr lang="en-US" dirty="0"/>
              <a:t>Various SDLC methodologies have been developed to guide the processes </a:t>
            </a:r>
            <a:r>
              <a:rPr lang="en-US" dirty="0" smtClean="0"/>
              <a:t>involved.</a:t>
            </a:r>
            <a:endParaRPr lang="en-US" dirty="0"/>
          </a:p>
        </p:txBody>
      </p:sp>
      <p:pic>
        <p:nvPicPr>
          <p:cNvPr id="1026" name="Picture 2" descr="Stages of SD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405" y="631800"/>
            <a:ext cx="5003440" cy="382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552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320750" y="2137086"/>
            <a:ext cx="1646475" cy="7455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lIns="121875" tIns="121875" rIns="121875" bIns="121875" anchor="ctr" anchorCtr="0">
            <a:noAutofit/>
          </a:bodyPr>
          <a:lstStyle/>
          <a:p>
            <a:pPr lvl="0" algn="ctr" rtl="0">
              <a:spcBef>
                <a:spcPts val="0"/>
              </a:spcBef>
              <a:buClr>
                <a:srgbClr val="000000"/>
              </a:buClr>
              <a:buFont typeface="Arial"/>
              <a:buNone/>
            </a:pPr>
            <a:endParaRPr sz="1200"/>
          </a:p>
        </p:txBody>
      </p:sp>
      <p:sp>
        <p:nvSpPr>
          <p:cNvPr id="96" name="Shape 96"/>
          <p:cNvSpPr txBox="1">
            <a:spLocks noGrp="1"/>
          </p:cNvSpPr>
          <p:nvPr>
            <p:ph type="body" idx="4294967295"/>
          </p:nvPr>
        </p:nvSpPr>
        <p:spPr>
          <a:xfrm>
            <a:off x="320739" y="2274636"/>
            <a:ext cx="1476130" cy="470400"/>
          </a:xfrm>
          <a:prstGeom prst="rect">
            <a:avLst/>
          </a:prstGeom>
          <a:noFill/>
          <a:ln>
            <a:noFill/>
          </a:ln>
        </p:spPr>
        <p:txBody>
          <a:bodyPr lIns="91425" tIns="91425" rIns="91425" bIns="91425" anchor="ctr" anchorCtr="0">
            <a:noAutofit/>
          </a:bodyPr>
          <a:lstStyle/>
          <a:p>
            <a:pPr lvl="0" algn="ctr" rtl="0">
              <a:lnSpc>
                <a:spcPct val="100000"/>
              </a:lnSpc>
              <a:spcBef>
                <a:spcPts val="0"/>
              </a:spcBef>
              <a:spcAft>
                <a:spcPts val="0"/>
              </a:spcAft>
              <a:buNone/>
            </a:pPr>
            <a:r>
              <a:rPr lang="en-US" sz="1400" dirty="0" smtClean="0">
                <a:solidFill>
                  <a:schemeClr val="lt1"/>
                </a:solidFill>
              </a:rPr>
              <a:t>Planning</a:t>
            </a:r>
            <a:endParaRPr lang="en" sz="1400" dirty="0">
              <a:solidFill>
                <a:schemeClr val="lt1"/>
              </a:solidFill>
            </a:endParaRPr>
          </a:p>
        </p:txBody>
      </p:sp>
      <p:grpSp>
        <p:nvGrpSpPr>
          <p:cNvPr id="97" name="Shape 97"/>
          <p:cNvGrpSpPr/>
          <p:nvPr/>
        </p:nvGrpSpPr>
        <p:grpSpPr>
          <a:xfrm>
            <a:off x="892636" y="1548301"/>
            <a:ext cx="198899" cy="593656"/>
            <a:chOff x="777446" y="1610215"/>
            <a:chExt cx="198899" cy="593656"/>
          </a:xfrm>
        </p:grpSpPr>
        <p:cxnSp>
          <p:nvCxnSpPr>
            <p:cNvPr id="98" name="Shape 98"/>
            <p:cNvCxnSpPr/>
            <p:nvPr/>
          </p:nvCxnSpPr>
          <p:spPr>
            <a:xfrm>
              <a:off x="876909" y="1649171"/>
              <a:ext cx="0" cy="554700"/>
            </a:xfrm>
            <a:prstGeom prst="straightConnector1">
              <a:avLst/>
            </a:prstGeom>
            <a:noFill/>
            <a:ln w="9525" cap="flat" cmpd="sng">
              <a:solidFill>
                <a:schemeClr val="dk2"/>
              </a:solidFill>
              <a:prstDash val="solid"/>
              <a:round/>
              <a:headEnd type="none" w="lg" len="lg"/>
              <a:tailEnd type="none" w="lg" len="lg"/>
            </a:ln>
          </p:spPr>
        </p:cxnSp>
        <p:sp>
          <p:nvSpPr>
            <p:cNvPr id="99" name="Shape 99"/>
            <p:cNvSpPr/>
            <p:nvPr/>
          </p:nvSpPr>
          <p:spPr>
            <a:xfrm>
              <a:off x="777446" y="1610215"/>
              <a:ext cx="198899" cy="198899"/>
            </a:xfrm>
            <a:prstGeom prst="ellipse">
              <a:avLst/>
            </a:prstGeom>
            <a:solidFill>
              <a:schemeClr val="accent6"/>
            </a:solidFill>
            <a:ln>
              <a:noFill/>
            </a:ln>
          </p:spPr>
          <p:txBody>
            <a:bodyPr lIns="91425" tIns="91425" rIns="91425" bIns="91425" anchor="ctr" anchorCtr="0">
              <a:noAutofit/>
            </a:bodyPr>
            <a:lstStyle/>
            <a:p>
              <a:pPr lvl="0" rtl="0">
                <a:spcBef>
                  <a:spcPts val="0"/>
                </a:spcBef>
                <a:buNone/>
              </a:pPr>
              <a:endParaRPr sz="1200"/>
            </a:p>
          </p:txBody>
        </p:sp>
      </p:grpSp>
      <p:sp>
        <p:nvSpPr>
          <p:cNvPr id="101" name="Shape 101"/>
          <p:cNvSpPr/>
          <p:nvPr/>
        </p:nvSpPr>
        <p:spPr>
          <a:xfrm>
            <a:off x="1524050" y="2137086"/>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lIns="121875" tIns="121875" rIns="121875" bIns="121875" anchor="ctr" anchorCtr="0">
            <a:noAutofit/>
          </a:bodyPr>
          <a:lstStyle/>
          <a:p>
            <a:pPr lvl="0" algn="ctr" rtl="0">
              <a:spcBef>
                <a:spcPts val="0"/>
              </a:spcBef>
              <a:buClr>
                <a:srgbClr val="000000"/>
              </a:buClr>
              <a:buFont typeface="Arial"/>
              <a:buNone/>
            </a:pPr>
            <a:endParaRPr sz="1200"/>
          </a:p>
        </p:txBody>
      </p:sp>
      <p:sp>
        <p:nvSpPr>
          <p:cNvPr id="102" name="Shape 102"/>
          <p:cNvSpPr txBox="1">
            <a:spLocks noGrp="1"/>
          </p:cNvSpPr>
          <p:nvPr>
            <p:ph type="body" idx="4294967295"/>
          </p:nvPr>
        </p:nvSpPr>
        <p:spPr>
          <a:xfrm>
            <a:off x="1833313" y="2274636"/>
            <a:ext cx="1426776" cy="470400"/>
          </a:xfrm>
          <a:prstGeom prst="rect">
            <a:avLst/>
          </a:prstGeom>
          <a:noFill/>
          <a:ln>
            <a:noFill/>
          </a:ln>
        </p:spPr>
        <p:txBody>
          <a:bodyPr lIns="91425" tIns="91425" rIns="91425" bIns="91425" anchor="ctr" anchorCtr="0">
            <a:noAutofit/>
          </a:bodyPr>
          <a:lstStyle/>
          <a:p>
            <a:pPr lvl="0" algn="ctr" rtl="0">
              <a:lnSpc>
                <a:spcPct val="100000"/>
              </a:lnSpc>
              <a:spcBef>
                <a:spcPts val="0"/>
              </a:spcBef>
              <a:spcAft>
                <a:spcPts val="0"/>
              </a:spcAft>
              <a:buNone/>
            </a:pPr>
            <a:r>
              <a:rPr lang="en" sz="1400" dirty="0" smtClean="0">
                <a:solidFill>
                  <a:schemeClr val="lt1"/>
                </a:solidFill>
              </a:rPr>
              <a:t>Defining</a:t>
            </a:r>
            <a:endParaRPr lang="en" sz="1400" dirty="0">
              <a:solidFill>
                <a:schemeClr val="lt1"/>
              </a:solidFill>
            </a:endParaRPr>
          </a:p>
        </p:txBody>
      </p:sp>
      <p:grpSp>
        <p:nvGrpSpPr>
          <p:cNvPr id="103" name="Shape 103"/>
          <p:cNvGrpSpPr/>
          <p:nvPr/>
        </p:nvGrpSpPr>
        <p:grpSpPr>
          <a:xfrm>
            <a:off x="1973278" y="2877044"/>
            <a:ext cx="198899" cy="593655"/>
            <a:chOff x="2223534" y="2938957"/>
            <a:chExt cx="198899" cy="593655"/>
          </a:xfrm>
        </p:grpSpPr>
        <p:cxnSp>
          <p:nvCxnSpPr>
            <p:cNvPr id="104" name="Shape 104"/>
            <p:cNvCxnSpPr/>
            <p:nvPr/>
          </p:nvCxnSpPr>
          <p:spPr>
            <a:xfrm rot="10800000">
              <a:off x="2322996" y="2938957"/>
              <a:ext cx="0" cy="554700"/>
            </a:xfrm>
            <a:prstGeom prst="straightConnector1">
              <a:avLst/>
            </a:prstGeom>
            <a:noFill/>
            <a:ln w="9525" cap="flat" cmpd="sng">
              <a:solidFill>
                <a:schemeClr val="dk2"/>
              </a:solidFill>
              <a:prstDash val="solid"/>
              <a:round/>
              <a:headEnd type="none" w="lg" len="lg"/>
              <a:tailEnd type="none" w="lg" len="lg"/>
            </a:ln>
          </p:spPr>
        </p:cxnSp>
        <p:sp>
          <p:nvSpPr>
            <p:cNvPr id="105" name="Shape 105"/>
            <p:cNvSpPr/>
            <p:nvPr/>
          </p:nvSpPr>
          <p:spPr>
            <a:xfrm rot="10800000" flipH="1">
              <a:off x="2223534" y="3333713"/>
              <a:ext cx="198899" cy="198899"/>
            </a:xfrm>
            <a:prstGeom prst="ellipse">
              <a:avLst/>
            </a:prstGeom>
            <a:solidFill>
              <a:schemeClr val="accent6"/>
            </a:solidFill>
            <a:ln>
              <a:noFill/>
            </a:ln>
          </p:spPr>
          <p:txBody>
            <a:bodyPr lIns="91425" tIns="91425" rIns="91425" bIns="91425" anchor="ctr" anchorCtr="0">
              <a:noAutofit/>
            </a:bodyPr>
            <a:lstStyle/>
            <a:p>
              <a:pPr>
                <a:spcBef>
                  <a:spcPts val="0"/>
                </a:spcBef>
                <a:buNone/>
              </a:pPr>
              <a:endParaRPr sz="1200"/>
            </a:p>
          </p:txBody>
        </p:sp>
      </p:grpSp>
      <p:sp>
        <p:nvSpPr>
          <p:cNvPr id="107" name="Shape 107"/>
          <p:cNvSpPr/>
          <p:nvPr/>
        </p:nvSpPr>
        <p:spPr>
          <a:xfrm>
            <a:off x="3178969" y="2137086"/>
            <a:ext cx="1339859"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lIns="121875" tIns="121875" rIns="121875" bIns="121875" anchor="ctr" anchorCtr="0">
            <a:noAutofit/>
          </a:bodyPr>
          <a:lstStyle/>
          <a:p>
            <a:pPr lvl="0" algn="ctr" rtl="0">
              <a:spcBef>
                <a:spcPts val="0"/>
              </a:spcBef>
              <a:buClr>
                <a:srgbClr val="000000"/>
              </a:buClr>
              <a:buFont typeface="Arial"/>
              <a:buNone/>
            </a:pPr>
            <a:endParaRPr sz="1200"/>
          </a:p>
        </p:txBody>
      </p:sp>
      <p:sp>
        <p:nvSpPr>
          <p:cNvPr id="108" name="Shape 108"/>
          <p:cNvSpPr txBox="1">
            <a:spLocks noGrp="1"/>
          </p:cNvSpPr>
          <p:nvPr>
            <p:ph type="body" idx="4294967295"/>
          </p:nvPr>
        </p:nvSpPr>
        <p:spPr>
          <a:xfrm>
            <a:off x="3474751" y="2274636"/>
            <a:ext cx="905169" cy="470400"/>
          </a:xfrm>
          <a:prstGeom prst="rect">
            <a:avLst/>
          </a:prstGeom>
          <a:noFill/>
          <a:ln>
            <a:noFill/>
          </a:ln>
        </p:spPr>
        <p:txBody>
          <a:bodyPr lIns="91425" tIns="91425" rIns="91425" bIns="91425" anchor="ctr" anchorCtr="0">
            <a:noAutofit/>
          </a:bodyPr>
          <a:lstStyle/>
          <a:p>
            <a:pPr lvl="0" algn="ctr" rtl="0">
              <a:lnSpc>
                <a:spcPct val="100000"/>
              </a:lnSpc>
              <a:spcBef>
                <a:spcPts val="0"/>
              </a:spcBef>
              <a:spcAft>
                <a:spcPts val="0"/>
              </a:spcAft>
              <a:buNone/>
            </a:pPr>
            <a:r>
              <a:rPr lang="en" sz="1400" dirty="0" smtClean="0">
                <a:solidFill>
                  <a:schemeClr val="lt1"/>
                </a:solidFill>
              </a:rPr>
              <a:t>Design</a:t>
            </a:r>
            <a:endParaRPr lang="en" sz="1400" dirty="0">
              <a:solidFill>
                <a:schemeClr val="lt1"/>
              </a:solidFill>
            </a:endParaRPr>
          </a:p>
        </p:txBody>
      </p:sp>
      <p:grpSp>
        <p:nvGrpSpPr>
          <p:cNvPr id="109" name="Shape 109"/>
          <p:cNvGrpSpPr/>
          <p:nvPr/>
        </p:nvGrpSpPr>
        <p:grpSpPr>
          <a:xfrm>
            <a:off x="3619380" y="1553341"/>
            <a:ext cx="198899" cy="593656"/>
            <a:chOff x="3918083" y="1610215"/>
            <a:chExt cx="198899" cy="593656"/>
          </a:xfrm>
        </p:grpSpPr>
        <p:cxnSp>
          <p:nvCxnSpPr>
            <p:cNvPr id="110" name="Shape 110"/>
            <p:cNvCxnSpPr/>
            <p:nvPr/>
          </p:nvCxnSpPr>
          <p:spPr>
            <a:xfrm>
              <a:off x="4017546" y="1649171"/>
              <a:ext cx="0" cy="554700"/>
            </a:xfrm>
            <a:prstGeom prst="straightConnector1">
              <a:avLst/>
            </a:prstGeom>
            <a:noFill/>
            <a:ln w="9525" cap="flat" cmpd="sng">
              <a:solidFill>
                <a:schemeClr val="dk2"/>
              </a:solidFill>
              <a:prstDash val="solid"/>
              <a:round/>
              <a:headEnd type="none" w="lg" len="lg"/>
              <a:tailEnd type="none" w="lg" len="lg"/>
            </a:ln>
          </p:spPr>
        </p:cxnSp>
        <p:sp>
          <p:nvSpPr>
            <p:cNvPr id="111" name="Shape 111"/>
            <p:cNvSpPr/>
            <p:nvPr/>
          </p:nvSpPr>
          <p:spPr>
            <a:xfrm>
              <a:off x="3918083" y="1610215"/>
              <a:ext cx="198899" cy="198899"/>
            </a:xfrm>
            <a:prstGeom prst="ellipse">
              <a:avLst/>
            </a:prstGeom>
            <a:solidFill>
              <a:schemeClr val="accent6"/>
            </a:solidFill>
            <a:ln>
              <a:noFill/>
            </a:ln>
          </p:spPr>
          <p:txBody>
            <a:bodyPr lIns="91425" tIns="91425" rIns="91425" bIns="91425" anchor="ctr" anchorCtr="0">
              <a:noAutofit/>
            </a:bodyPr>
            <a:lstStyle/>
            <a:p>
              <a:pPr>
                <a:spcBef>
                  <a:spcPts val="0"/>
                </a:spcBef>
                <a:buNone/>
              </a:pPr>
              <a:endParaRPr sz="1200"/>
            </a:p>
          </p:txBody>
        </p:sp>
      </p:grpSp>
      <p:sp>
        <p:nvSpPr>
          <p:cNvPr id="113" name="Shape 113"/>
          <p:cNvSpPr/>
          <p:nvPr/>
        </p:nvSpPr>
        <p:spPr>
          <a:xfrm>
            <a:off x="4141427" y="2137086"/>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lIns="121875" tIns="121875" rIns="121875" bIns="121875" anchor="ctr" anchorCtr="0">
            <a:noAutofit/>
          </a:bodyPr>
          <a:lstStyle/>
          <a:p>
            <a:pPr lvl="0" algn="ctr" rtl="0">
              <a:spcBef>
                <a:spcPts val="0"/>
              </a:spcBef>
              <a:buClr>
                <a:srgbClr val="000000"/>
              </a:buClr>
              <a:buFont typeface="Arial"/>
              <a:buNone/>
            </a:pPr>
            <a:endParaRPr sz="1200"/>
          </a:p>
        </p:txBody>
      </p:sp>
      <p:sp>
        <p:nvSpPr>
          <p:cNvPr id="114" name="Shape 114"/>
          <p:cNvSpPr txBox="1">
            <a:spLocks noGrp="1"/>
          </p:cNvSpPr>
          <p:nvPr>
            <p:ph type="body" idx="4294967295"/>
          </p:nvPr>
        </p:nvSpPr>
        <p:spPr>
          <a:xfrm>
            <a:off x="4545550" y="2265069"/>
            <a:ext cx="1365113" cy="470400"/>
          </a:xfrm>
          <a:prstGeom prst="rect">
            <a:avLst/>
          </a:prstGeom>
          <a:noFill/>
          <a:ln>
            <a:noFill/>
          </a:ln>
        </p:spPr>
        <p:txBody>
          <a:bodyPr lIns="91425" tIns="91425" rIns="91425" bIns="91425" anchor="ctr" anchorCtr="0">
            <a:noAutofit/>
          </a:bodyPr>
          <a:lstStyle/>
          <a:p>
            <a:pPr lvl="0" algn="ctr" rtl="0">
              <a:lnSpc>
                <a:spcPct val="100000"/>
              </a:lnSpc>
              <a:spcBef>
                <a:spcPts val="0"/>
              </a:spcBef>
              <a:spcAft>
                <a:spcPts val="0"/>
              </a:spcAft>
              <a:buNone/>
            </a:pPr>
            <a:r>
              <a:rPr lang="en" sz="1400" dirty="0" smtClean="0">
                <a:solidFill>
                  <a:schemeClr val="lt1"/>
                </a:solidFill>
              </a:rPr>
              <a:t>Development</a:t>
            </a:r>
            <a:endParaRPr lang="en" sz="1400" dirty="0">
              <a:solidFill>
                <a:schemeClr val="lt1"/>
              </a:solidFill>
            </a:endParaRPr>
          </a:p>
        </p:txBody>
      </p:sp>
      <p:grpSp>
        <p:nvGrpSpPr>
          <p:cNvPr id="115" name="Shape 115"/>
          <p:cNvGrpSpPr/>
          <p:nvPr/>
        </p:nvGrpSpPr>
        <p:grpSpPr>
          <a:xfrm>
            <a:off x="5001091" y="2880043"/>
            <a:ext cx="198899" cy="593655"/>
            <a:chOff x="5958946" y="2938957"/>
            <a:chExt cx="198899" cy="593655"/>
          </a:xfrm>
        </p:grpSpPr>
        <p:cxnSp>
          <p:nvCxnSpPr>
            <p:cNvPr id="116" name="Shape 116"/>
            <p:cNvCxnSpPr/>
            <p:nvPr/>
          </p:nvCxnSpPr>
          <p:spPr>
            <a:xfrm rot="10800000">
              <a:off x="6058408" y="2938957"/>
              <a:ext cx="0" cy="554700"/>
            </a:xfrm>
            <a:prstGeom prst="straightConnector1">
              <a:avLst/>
            </a:prstGeom>
            <a:noFill/>
            <a:ln w="9525" cap="flat" cmpd="sng">
              <a:solidFill>
                <a:schemeClr val="dk2"/>
              </a:solidFill>
              <a:prstDash val="solid"/>
              <a:round/>
              <a:headEnd type="none" w="lg" len="lg"/>
              <a:tailEnd type="none" w="lg" len="lg"/>
            </a:ln>
          </p:spPr>
        </p:cxnSp>
        <p:sp>
          <p:nvSpPr>
            <p:cNvPr id="117" name="Shape 117"/>
            <p:cNvSpPr/>
            <p:nvPr/>
          </p:nvSpPr>
          <p:spPr>
            <a:xfrm rot="10800000" flipH="1">
              <a:off x="5958946" y="3333713"/>
              <a:ext cx="198899" cy="198899"/>
            </a:xfrm>
            <a:prstGeom prst="ellipse">
              <a:avLst/>
            </a:prstGeom>
            <a:solidFill>
              <a:schemeClr val="accent6"/>
            </a:solidFill>
            <a:ln>
              <a:noFill/>
            </a:ln>
          </p:spPr>
          <p:txBody>
            <a:bodyPr lIns="91425" tIns="91425" rIns="91425" bIns="91425" anchor="ctr" anchorCtr="0">
              <a:noAutofit/>
            </a:bodyPr>
            <a:lstStyle/>
            <a:p>
              <a:pPr>
                <a:spcBef>
                  <a:spcPts val="0"/>
                </a:spcBef>
                <a:buNone/>
              </a:pPr>
              <a:endParaRPr sz="1200"/>
            </a:p>
          </p:txBody>
        </p:sp>
      </p:grpSp>
      <p:sp>
        <p:nvSpPr>
          <p:cNvPr id="26" name="Shape 113"/>
          <p:cNvSpPr/>
          <p:nvPr/>
        </p:nvSpPr>
        <p:spPr>
          <a:xfrm>
            <a:off x="5823478" y="2137086"/>
            <a:ext cx="1602973"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lIns="121875" tIns="121875" rIns="121875" bIns="121875" anchor="ctr" anchorCtr="0">
            <a:noAutofit/>
          </a:bodyPr>
          <a:lstStyle/>
          <a:p>
            <a:pPr lvl="0" algn="ctr" rtl="0">
              <a:spcBef>
                <a:spcPts val="0"/>
              </a:spcBef>
              <a:buClr>
                <a:srgbClr val="000000"/>
              </a:buClr>
              <a:buFont typeface="Arial"/>
              <a:buNone/>
            </a:pPr>
            <a:endParaRPr sz="1200"/>
          </a:p>
        </p:txBody>
      </p:sp>
      <p:sp>
        <p:nvSpPr>
          <p:cNvPr id="27" name="Shape 114"/>
          <p:cNvSpPr txBox="1">
            <a:spLocks/>
          </p:cNvSpPr>
          <p:nvPr/>
        </p:nvSpPr>
        <p:spPr>
          <a:xfrm>
            <a:off x="6192527" y="2265069"/>
            <a:ext cx="996010" cy="4704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15000"/>
              </a:lnSpc>
              <a:spcBef>
                <a:spcPts val="0"/>
              </a:spcBef>
              <a:spcAft>
                <a:spcPts val="1600"/>
              </a:spcAft>
              <a:buClr>
                <a:schemeClr val="dk2"/>
              </a:buClr>
              <a:buSzPct val="100000"/>
              <a:buFont typeface="Source Code Pro"/>
              <a:buNone/>
              <a:defRPr sz="1800" b="0" i="0" u="none" strike="noStrike" cap="none" baseline="0">
                <a:solidFill>
                  <a:schemeClr val="dk2"/>
                </a:solidFill>
                <a:latin typeface="Source Code Pro"/>
                <a:ea typeface="Source Code Pro"/>
                <a:cs typeface="Source Code Pro"/>
                <a:sym typeface="Source Code Pro"/>
                <a:rtl val="0"/>
              </a:defRPr>
            </a:lvl1pPr>
            <a:lvl2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2pPr>
            <a:lvl3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3pPr>
            <a:lvl4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4pPr>
            <a:lvl5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5pPr>
            <a:lvl6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6pPr>
            <a:lvl7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7pPr>
            <a:lvl8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8pPr>
            <a:lvl9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9pPr>
          </a:lstStyle>
          <a:p>
            <a:pPr algn="ctr">
              <a:lnSpc>
                <a:spcPct val="100000"/>
              </a:lnSpc>
              <a:spcAft>
                <a:spcPts val="0"/>
              </a:spcAft>
            </a:pPr>
            <a:r>
              <a:rPr lang="en" sz="1400" dirty="0" smtClean="0">
                <a:solidFill>
                  <a:schemeClr val="lt1"/>
                </a:solidFill>
              </a:rPr>
              <a:t>Testing</a:t>
            </a:r>
            <a:endParaRPr lang="en" sz="1400" dirty="0">
              <a:solidFill>
                <a:schemeClr val="lt1"/>
              </a:solidFill>
            </a:endParaRPr>
          </a:p>
        </p:txBody>
      </p:sp>
      <p:sp>
        <p:nvSpPr>
          <p:cNvPr id="28" name="Shape 113"/>
          <p:cNvSpPr/>
          <p:nvPr/>
        </p:nvSpPr>
        <p:spPr>
          <a:xfrm>
            <a:off x="7044828" y="2137086"/>
            <a:ext cx="1837216"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lIns="121875" tIns="121875" rIns="121875" bIns="121875" anchor="ctr" anchorCtr="0">
            <a:noAutofit/>
          </a:bodyPr>
          <a:lstStyle/>
          <a:p>
            <a:pPr lvl="0" algn="ctr" rtl="0">
              <a:spcBef>
                <a:spcPts val="0"/>
              </a:spcBef>
              <a:buClr>
                <a:srgbClr val="000000"/>
              </a:buClr>
              <a:buFont typeface="Arial"/>
              <a:buNone/>
            </a:pPr>
            <a:endParaRPr sz="1200"/>
          </a:p>
        </p:txBody>
      </p:sp>
      <p:sp>
        <p:nvSpPr>
          <p:cNvPr id="29" name="Shape 114"/>
          <p:cNvSpPr txBox="1">
            <a:spLocks/>
          </p:cNvSpPr>
          <p:nvPr/>
        </p:nvSpPr>
        <p:spPr>
          <a:xfrm>
            <a:off x="7407270" y="2274636"/>
            <a:ext cx="1424328" cy="4704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15000"/>
              </a:lnSpc>
              <a:spcBef>
                <a:spcPts val="0"/>
              </a:spcBef>
              <a:spcAft>
                <a:spcPts val="1600"/>
              </a:spcAft>
              <a:buClr>
                <a:schemeClr val="dk2"/>
              </a:buClr>
              <a:buSzPct val="100000"/>
              <a:buFont typeface="Source Code Pro"/>
              <a:buNone/>
              <a:defRPr sz="1800" b="0" i="0" u="none" strike="noStrike" cap="none" baseline="0">
                <a:solidFill>
                  <a:schemeClr val="dk2"/>
                </a:solidFill>
                <a:latin typeface="Source Code Pro"/>
                <a:ea typeface="Source Code Pro"/>
                <a:cs typeface="Source Code Pro"/>
                <a:sym typeface="Source Code Pro"/>
                <a:rtl val="0"/>
              </a:defRPr>
            </a:lvl1pPr>
            <a:lvl2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2pPr>
            <a:lvl3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3pPr>
            <a:lvl4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4pPr>
            <a:lvl5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5pPr>
            <a:lvl6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6pPr>
            <a:lvl7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7pPr>
            <a:lvl8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8pPr>
            <a:lvl9pPr marR="0" algn="l" rtl="0">
              <a:lnSpc>
                <a:spcPct val="115000"/>
              </a:lnSpc>
              <a:spcBef>
                <a:spcPts val="0"/>
              </a:spcBef>
              <a:spcAft>
                <a:spcPts val="1600"/>
              </a:spcAft>
              <a:buClr>
                <a:schemeClr val="dk2"/>
              </a:buClr>
              <a:buFont typeface="Source Code Pro"/>
              <a:buNone/>
              <a:defRPr sz="1400" b="0" i="0" u="none" strike="noStrike" cap="none" baseline="0">
                <a:solidFill>
                  <a:schemeClr val="dk2"/>
                </a:solidFill>
                <a:latin typeface="Source Code Pro"/>
                <a:ea typeface="Source Code Pro"/>
                <a:cs typeface="Source Code Pro"/>
                <a:sym typeface="Source Code Pro"/>
                <a:rtl val="0"/>
              </a:defRPr>
            </a:lvl9pPr>
          </a:lstStyle>
          <a:p>
            <a:pPr algn="ctr">
              <a:lnSpc>
                <a:spcPct val="100000"/>
              </a:lnSpc>
              <a:spcAft>
                <a:spcPts val="0"/>
              </a:spcAft>
            </a:pPr>
            <a:r>
              <a:rPr lang="en" sz="1400" dirty="0" smtClean="0">
                <a:solidFill>
                  <a:schemeClr val="lt1"/>
                </a:solidFill>
              </a:rPr>
              <a:t>Maintanance</a:t>
            </a:r>
            <a:endParaRPr lang="en" sz="1400" dirty="0">
              <a:solidFill>
                <a:schemeClr val="lt1"/>
              </a:solidFill>
            </a:endParaRPr>
          </a:p>
        </p:txBody>
      </p:sp>
      <p:grpSp>
        <p:nvGrpSpPr>
          <p:cNvPr id="30" name="Shape 115"/>
          <p:cNvGrpSpPr/>
          <p:nvPr/>
        </p:nvGrpSpPr>
        <p:grpSpPr>
          <a:xfrm>
            <a:off x="7631729" y="2872675"/>
            <a:ext cx="198899" cy="593655"/>
            <a:chOff x="5958946" y="2938957"/>
            <a:chExt cx="198899" cy="593655"/>
          </a:xfrm>
        </p:grpSpPr>
        <p:cxnSp>
          <p:nvCxnSpPr>
            <p:cNvPr id="31" name="Shape 116"/>
            <p:cNvCxnSpPr/>
            <p:nvPr/>
          </p:nvCxnSpPr>
          <p:spPr>
            <a:xfrm rot="10800000">
              <a:off x="6058408" y="2938957"/>
              <a:ext cx="0" cy="554700"/>
            </a:xfrm>
            <a:prstGeom prst="straightConnector1">
              <a:avLst/>
            </a:prstGeom>
            <a:noFill/>
            <a:ln w="9525" cap="flat" cmpd="sng">
              <a:solidFill>
                <a:schemeClr val="dk2"/>
              </a:solidFill>
              <a:prstDash val="solid"/>
              <a:round/>
              <a:headEnd type="none" w="lg" len="lg"/>
              <a:tailEnd type="none" w="lg" len="lg"/>
            </a:ln>
          </p:spPr>
        </p:cxnSp>
        <p:sp>
          <p:nvSpPr>
            <p:cNvPr id="32" name="Shape 117"/>
            <p:cNvSpPr/>
            <p:nvPr/>
          </p:nvSpPr>
          <p:spPr>
            <a:xfrm rot="10800000" flipH="1">
              <a:off x="5958946" y="3333713"/>
              <a:ext cx="198899" cy="198899"/>
            </a:xfrm>
            <a:prstGeom prst="ellipse">
              <a:avLst/>
            </a:prstGeom>
            <a:solidFill>
              <a:schemeClr val="accent6"/>
            </a:solidFill>
            <a:ln>
              <a:noFill/>
            </a:ln>
          </p:spPr>
          <p:txBody>
            <a:bodyPr lIns="91425" tIns="91425" rIns="91425" bIns="91425" anchor="ctr" anchorCtr="0">
              <a:noAutofit/>
            </a:bodyPr>
            <a:lstStyle/>
            <a:p>
              <a:pPr>
                <a:spcBef>
                  <a:spcPts val="0"/>
                </a:spcBef>
                <a:buNone/>
              </a:pPr>
              <a:endParaRPr sz="1200"/>
            </a:p>
          </p:txBody>
        </p:sp>
      </p:grpSp>
      <p:grpSp>
        <p:nvGrpSpPr>
          <p:cNvPr id="33" name="Shape 109"/>
          <p:cNvGrpSpPr/>
          <p:nvPr/>
        </p:nvGrpSpPr>
        <p:grpSpPr>
          <a:xfrm>
            <a:off x="6472138" y="1570299"/>
            <a:ext cx="198899" cy="593656"/>
            <a:chOff x="3918083" y="1610215"/>
            <a:chExt cx="198899" cy="593656"/>
          </a:xfrm>
        </p:grpSpPr>
        <p:cxnSp>
          <p:nvCxnSpPr>
            <p:cNvPr id="34" name="Shape 110"/>
            <p:cNvCxnSpPr/>
            <p:nvPr/>
          </p:nvCxnSpPr>
          <p:spPr>
            <a:xfrm>
              <a:off x="4017546" y="1649171"/>
              <a:ext cx="0" cy="554700"/>
            </a:xfrm>
            <a:prstGeom prst="straightConnector1">
              <a:avLst/>
            </a:prstGeom>
            <a:noFill/>
            <a:ln w="9525" cap="flat" cmpd="sng">
              <a:solidFill>
                <a:schemeClr val="dk2"/>
              </a:solidFill>
              <a:prstDash val="solid"/>
              <a:round/>
              <a:headEnd type="none" w="lg" len="lg"/>
              <a:tailEnd type="none" w="lg" len="lg"/>
            </a:ln>
          </p:spPr>
        </p:cxnSp>
        <p:sp>
          <p:nvSpPr>
            <p:cNvPr id="35" name="Shape 111"/>
            <p:cNvSpPr/>
            <p:nvPr/>
          </p:nvSpPr>
          <p:spPr>
            <a:xfrm>
              <a:off x="3918083" y="1610215"/>
              <a:ext cx="198899" cy="198899"/>
            </a:xfrm>
            <a:prstGeom prst="ellipse">
              <a:avLst/>
            </a:prstGeom>
            <a:solidFill>
              <a:schemeClr val="accent6"/>
            </a:solidFill>
            <a:ln>
              <a:noFill/>
            </a:ln>
          </p:spPr>
          <p:txBody>
            <a:bodyPr lIns="91425" tIns="91425" rIns="91425" bIns="91425" anchor="ctr" anchorCtr="0">
              <a:noAutofit/>
            </a:bodyPr>
            <a:lstStyle/>
            <a:p>
              <a:pPr>
                <a:spcBef>
                  <a:spcPts val="0"/>
                </a:spcBef>
                <a:buNone/>
              </a:pPr>
              <a:endParaRPr sz="1200"/>
            </a:p>
          </p:txBody>
        </p:sp>
      </p:grpSp>
      <p:sp>
        <p:nvSpPr>
          <p:cNvPr id="4" name="TextBox 3"/>
          <p:cNvSpPr txBox="1"/>
          <p:nvPr/>
        </p:nvSpPr>
        <p:spPr>
          <a:xfrm>
            <a:off x="5720728" y="604591"/>
            <a:ext cx="2255282" cy="954107"/>
          </a:xfrm>
          <a:prstGeom prst="rect">
            <a:avLst/>
          </a:prstGeom>
          <a:noFill/>
        </p:spPr>
        <p:txBody>
          <a:bodyPr wrap="square" rtlCol="0">
            <a:spAutoFit/>
          </a:bodyPr>
          <a:lstStyle/>
          <a:p>
            <a:r>
              <a:rPr lang="en-US" dirty="0" smtClean="0">
                <a:latin typeface="Source Code Pro" panose="020B0604020202020204" charset="0"/>
              </a:rPr>
              <a:t>Testing of the application is performed to check the quality.</a:t>
            </a:r>
            <a:endParaRPr lang="en-US" dirty="0">
              <a:latin typeface="Source Code Pro" panose="020B0604020202020204" charset="0"/>
            </a:endParaRPr>
          </a:p>
        </p:txBody>
      </p:sp>
      <p:sp>
        <p:nvSpPr>
          <p:cNvPr id="39" name="TextBox 38"/>
          <p:cNvSpPr txBox="1"/>
          <p:nvPr/>
        </p:nvSpPr>
        <p:spPr>
          <a:xfrm>
            <a:off x="669228" y="3473698"/>
            <a:ext cx="2439498" cy="954107"/>
          </a:xfrm>
          <a:prstGeom prst="rect">
            <a:avLst/>
          </a:prstGeom>
          <a:noFill/>
        </p:spPr>
        <p:txBody>
          <a:bodyPr wrap="square" rtlCol="0">
            <a:spAutoFit/>
          </a:bodyPr>
          <a:lstStyle/>
          <a:p>
            <a:r>
              <a:rPr lang="en-US" dirty="0" smtClean="0">
                <a:latin typeface="Source Code Pro" panose="020B0604020202020204" charset="0"/>
              </a:rPr>
              <a:t>SRS document is made defining all the requirements and features.</a:t>
            </a:r>
            <a:endParaRPr lang="en-US" dirty="0">
              <a:latin typeface="Source Code Pro" panose="020B0604020202020204" charset="0"/>
            </a:endParaRPr>
          </a:p>
        </p:txBody>
      </p:sp>
      <p:sp>
        <p:nvSpPr>
          <p:cNvPr id="40" name="TextBox 39"/>
          <p:cNvSpPr txBox="1"/>
          <p:nvPr/>
        </p:nvSpPr>
        <p:spPr>
          <a:xfrm>
            <a:off x="3831502" y="3466330"/>
            <a:ext cx="2534639" cy="738664"/>
          </a:xfrm>
          <a:prstGeom prst="rect">
            <a:avLst/>
          </a:prstGeom>
          <a:noFill/>
        </p:spPr>
        <p:txBody>
          <a:bodyPr wrap="square" rtlCol="0">
            <a:spAutoFit/>
          </a:bodyPr>
          <a:lstStyle/>
          <a:p>
            <a:r>
              <a:rPr lang="en-US" dirty="0" smtClean="0">
                <a:latin typeface="Source Code Pro" panose="020B0604020202020204" charset="0"/>
              </a:rPr>
              <a:t>Actual </a:t>
            </a:r>
            <a:r>
              <a:rPr lang="en-US" dirty="0">
                <a:latin typeface="Source Code Pro" panose="020B0604020202020204" charset="0"/>
              </a:rPr>
              <a:t>development starts and the product is </a:t>
            </a:r>
            <a:r>
              <a:rPr lang="en-US" dirty="0" smtClean="0">
                <a:latin typeface="Source Code Pro" panose="020B0604020202020204" charset="0"/>
              </a:rPr>
              <a:t>built.</a:t>
            </a:r>
            <a:endParaRPr lang="en-US" dirty="0">
              <a:latin typeface="Source Code Pro" panose="020B0604020202020204" charset="0"/>
            </a:endParaRPr>
          </a:p>
        </p:txBody>
      </p:sp>
      <p:sp>
        <p:nvSpPr>
          <p:cNvPr id="41" name="TextBox 40"/>
          <p:cNvSpPr txBox="1"/>
          <p:nvPr/>
        </p:nvSpPr>
        <p:spPr>
          <a:xfrm>
            <a:off x="6848369" y="3517181"/>
            <a:ext cx="2255282" cy="738664"/>
          </a:xfrm>
          <a:prstGeom prst="rect">
            <a:avLst/>
          </a:prstGeom>
          <a:noFill/>
        </p:spPr>
        <p:txBody>
          <a:bodyPr wrap="square" rtlCol="0">
            <a:spAutoFit/>
          </a:bodyPr>
          <a:lstStyle/>
          <a:p>
            <a:r>
              <a:rPr lang="en-US" dirty="0" smtClean="0">
                <a:latin typeface="Source Code Pro" panose="020B0604020202020204" charset="0"/>
              </a:rPr>
              <a:t>Maintenance of the product is done after deployment.</a:t>
            </a:r>
            <a:endParaRPr lang="en-US" dirty="0">
              <a:latin typeface="Source Code Pro" panose="020B0604020202020204" charset="0"/>
            </a:endParaRPr>
          </a:p>
        </p:txBody>
      </p:sp>
      <p:sp>
        <p:nvSpPr>
          <p:cNvPr id="43" name="TextBox 42"/>
          <p:cNvSpPr txBox="1"/>
          <p:nvPr/>
        </p:nvSpPr>
        <p:spPr>
          <a:xfrm>
            <a:off x="100176" y="478199"/>
            <a:ext cx="2255282" cy="1169551"/>
          </a:xfrm>
          <a:prstGeom prst="rect">
            <a:avLst/>
          </a:prstGeom>
          <a:noFill/>
        </p:spPr>
        <p:txBody>
          <a:bodyPr wrap="square" rtlCol="0">
            <a:spAutoFit/>
          </a:bodyPr>
          <a:lstStyle/>
          <a:p>
            <a:r>
              <a:rPr lang="en-US" dirty="0">
                <a:latin typeface="Source Code Pro" panose="020B0604020202020204" charset="0"/>
              </a:rPr>
              <a:t>Requirement analysis is the most important and fundamental stage in </a:t>
            </a:r>
            <a:r>
              <a:rPr lang="en-US" dirty="0" smtClean="0">
                <a:latin typeface="Source Code Pro" panose="020B0604020202020204" charset="0"/>
              </a:rPr>
              <a:t>SDLC.</a:t>
            </a:r>
            <a:endParaRPr lang="en-US" dirty="0">
              <a:latin typeface="Source Code Pro" panose="020B0604020202020204" charset="0"/>
            </a:endParaRPr>
          </a:p>
        </p:txBody>
      </p:sp>
      <p:sp>
        <p:nvSpPr>
          <p:cNvPr id="44" name="TextBox 43"/>
          <p:cNvSpPr txBox="1"/>
          <p:nvPr/>
        </p:nvSpPr>
        <p:spPr>
          <a:xfrm>
            <a:off x="2888230" y="633150"/>
            <a:ext cx="2255282" cy="954107"/>
          </a:xfrm>
          <a:prstGeom prst="rect">
            <a:avLst/>
          </a:prstGeom>
          <a:noFill/>
        </p:spPr>
        <p:txBody>
          <a:bodyPr wrap="square" rtlCol="0">
            <a:spAutoFit/>
          </a:bodyPr>
          <a:lstStyle/>
          <a:p>
            <a:r>
              <a:rPr lang="en-US" dirty="0">
                <a:latin typeface="Source Code Pro" panose="020B0604020202020204" charset="0"/>
              </a:rPr>
              <a:t>Based on the requirements specified in SRS, </a:t>
            </a:r>
            <a:r>
              <a:rPr lang="en-US" dirty="0" smtClean="0">
                <a:latin typeface="Source Code Pro" panose="020B0604020202020204" charset="0"/>
              </a:rPr>
              <a:t>and DDS is made.</a:t>
            </a:r>
            <a:endParaRPr lang="en-US" dirty="0">
              <a:latin typeface="Source Code Pro" panose="020B0604020202020204" charset="0"/>
            </a:endParaRPr>
          </a:p>
        </p:txBody>
      </p:sp>
    </p:spTree>
    <p:extLst>
      <p:ext uri="{BB962C8B-B14F-4D97-AF65-F5344CB8AC3E}">
        <p14:creationId xmlns:p14="http://schemas.microsoft.com/office/powerpoint/2010/main" val="1542556706"/>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68" y="1826001"/>
            <a:ext cx="4045199" cy="1789200"/>
          </a:xfrm>
        </p:spPr>
        <p:txBody>
          <a:bodyPr/>
          <a:lstStyle/>
          <a:p>
            <a:r>
              <a:rPr lang="en-US" dirty="0" smtClean="0"/>
              <a:t>Planning and Requirement Analysis</a:t>
            </a:r>
            <a:endParaRPr lang="en-US" dirty="0"/>
          </a:p>
        </p:txBody>
      </p:sp>
      <p:sp>
        <p:nvSpPr>
          <p:cNvPr id="4" name="Text Placeholder 3"/>
          <p:cNvSpPr>
            <a:spLocks noGrp="1"/>
          </p:cNvSpPr>
          <p:nvPr>
            <p:ph type="body" idx="2"/>
          </p:nvPr>
        </p:nvSpPr>
        <p:spPr/>
        <p:txBody>
          <a:bodyPr/>
          <a:lstStyle/>
          <a:p>
            <a:pPr marL="171450" indent="-171450">
              <a:buFont typeface="Arial" panose="020B0604020202020204" pitchFamily="34" charset="0"/>
              <a:buChar char="•"/>
            </a:pPr>
            <a:r>
              <a:rPr lang="en-US" sz="1200" dirty="0"/>
              <a:t>Requirement analysis is the most important and fundamental stage in SDLC</a:t>
            </a:r>
            <a:r>
              <a:rPr lang="en-US" sz="1200" dirty="0" smtClean="0"/>
              <a:t>.</a:t>
            </a:r>
          </a:p>
          <a:p>
            <a:pPr marL="171450" indent="-171450">
              <a:buFont typeface="Arial" panose="020B0604020202020204" pitchFamily="34" charset="0"/>
              <a:buChar char="•"/>
            </a:pPr>
            <a:r>
              <a:rPr lang="en-US" sz="1200" dirty="0" smtClean="0"/>
              <a:t>Made </a:t>
            </a:r>
            <a:r>
              <a:rPr lang="en-US" sz="1200" dirty="0"/>
              <a:t>with inputs from the customer, the sales department, market surveys and domain experts in the industry</a:t>
            </a:r>
            <a:r>
              <a:rPr lang="en-US" sz="1200" dirty="0" smtClean="0"/>
              <a:t>.</a:t>
            </a:r>
          </a:p>
          <a:p>
            <a:pPr marL="171450" indent="-171450">
              <a:buFont typeface="Arial" panose="020B0604020202020204" pitchFamily="34" charset="0"/>
              <a:buChar char="•"/>
            </a:pPr>
            <a:r>
              <a:rPr lang="en-US" sz="1200" dirty="0"/>
              <a:t>This information is then used to plan the basic project approach and to conduct product feasibility study in the economical, operational, and technical areas</a:t>
            </a:r>
            <a:r>
              <a:rPr lang="en-US" sz="1200" dirty="0" smtClean="0"/>
              <a:t>.</a:t>
            </a:r>
          </a:p>
          <a:p>
            <a:pPr marL="171450" indent="-171450">
              <a:buFont typeface="Arial" panose="020B0604020202020204" pitchFamily="34" charset="0"/>
              <a:buChar char="•"/>
            </a:pPr>
            <a:r>
              <a:rPr lang="en-US" sz="1200" dirty="0"/>
              <a:t>Planning for the quality assurance requirements and identification of the risks associated with the project is also done in the planning stage.</a:t>
            </a:r>
          </a:p>
        </p:txBody>
      </p:sp>
    </p:spTree>
    <p:extLst>
      <p:ext uri="{BB962C8B-B14F-4D97-AF65-F5344CB8AC3E}">
        <p14:creationId xmlns:p14="http://schemas.microsoft.com/office/powerpoint/2010/main" val="4156859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372500"/>
            <a:ext cx="8520599" cy="733499"/>
          </a:xfrm>
          <a:prstGeom prst="rect">
            <a:avLst/>
          </a:prstGeom>
        </p:spPr>
        <p:txBody>
          <a:bodyPr lIns="91425" tIns="91425" rIns="91425" bIns="91425" anchor="b" anchorCtr="0">
            <a:noAutofit/>
          </a:bodyPr>
          <a:lstStyle/>
          <a:p>
            <a:pPr>
              <a:spcBef>
                <a:spcPts val="0"/>
              </a:spcBef>
              <a:buNone/>
            </a:pPr>
            <a:r>
              <a:rPr lang="en" dirty="0" smtClean="0"/>
              <a:t>Crowd Funding</a:t>
            </a:r>
            <a:endParaRPr lang="en" dirty="0"/>
          </a:p>
        </p:txBody>
      </p:sp>
      <p:sp>
        <p:nvSpPr>
          <p:cNvPr id="68" name="Shape 68"/>
          <p:cNvSpPr txBox="1">
            <a:spLocks noGrp="1"/>
          </p:cNvSpPr>
          <p:nvPr>
            <p:ph type="body" idx="1"/>
          </p:nvPr>
        </p:nvSpPr>
        <p:spPr>
          <a:xfrm>
            <a:off x="311700" y="1468825"/>
            <a:ext cx="8520599" cy="3099900"/>
          </a:xfrm>
          <a:prstGeom prst="rect">
            <a:avLst/>
          </a:prstGeom>
        </p:spPr>
        <p:txBody>
          <a:bodyPr lIns="91425" tIns="91425" rIns="91425" bIns="91425" anchor="t" anchorCtr="0">
            <a:noAutofit/>
          </a:bodyPr>
          <a:lstStyle/>
          <a:p>
            <a:pPr lvl="0">
              <a:buSzPct val="61111"/>
            </a:pPr>
            <a:r>
              <a:rPr lang="en-US" dirty="0"/>
              <a:t>Crowd funding  is the practice of funding a project or ventures  by raising monetary contributions from a large no of people typically via </a:t>
            </a:r>
            <a:r>
              <a:rPr lang="en-US" dirty="0" smtClean="0"/>
              <a:t>internet.</a:t>
            </a:r>
          </a:p>
          <a:p>
            <a:pPr lvl="0">
              <a:buSzPct val="61111"/>
            </a:pPr>
            <a:r>
              <a:rPr lang="en-US" dirty="0"/>
              <a:t>According to the earliest recorded use of the word "crowdfunding" was by Michael Sullivan in </a:t>
            </a:r>
            <a:r>
              <a:rPr lang="en-US" dirty="0" err="1"/>
              <a:t>fundavlog</a:t>
            </a:r>
            <a:r>
              <a:rPr lang="en-US" dirty="0"/>
              <a:t> in August 2006</a:t>
            </a:r>
            <a:r>
              <a:rPr lang="en-US" dirty="0" smtClean="0"/>
              <a:t>.</a:t>
            </a:r>
          </a:p>
          <a:p>
            <a:pPr lvl="0">
              <a:buSzPct val="61111"/>
            </a:pPr>
            <a:r>
              <a:rPr lang="en-US" dirty="0"/>
              <a:t>Crowdfunding as a concept pre-dates the internet and projects like the Statue of Liberty raised funds from a large number of donors.</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71" y="1677149"/>
            <a:ext cx="4045199" cy="1789200"/>
          </a:xfrm>
        </p:spPr>
        <p:txBody>
          <a:bodyPr/>
          <a:lstStyle/>
          <a:p>
            <a:r>
              <a:rPr lang="en-US" dirty="0" smtClean="0"/>
              <a:t>Defining Requirements</a:t>
            </a:r>
            <a:endParaRPr lang="en-US" dirty="0"/>
          </a:p>
        </p:txBody>
      </p:sp>
      <p:sp>
        <p:nvSpPr>
          <p:cNvPr id="4" name="Text Placeholder 3"/>
          <p:cNvSpPr>
            <a:spLocks noGrp="1"/>
          </p:cNvSpPr>
          <p:nvPr>
            <p:ph type="body" idx="2"/>
          </p:nvPr>
        </p:nvSpPr>
        <p:spPr>
          <a:xfrm>
            <a:off x="4857135" y="724200"/>
            <a:ext cx="4109883" cy="3695099"/>
          </a:xfrm>
        </p:spPr>
        <p:txBody>
          <a:bodyPr/>
          <a:lstStyle/>
          <a:p>
            <a:pPr marL="285750" indent="-285750">
              <a:buFont typeface="Arial" panose="020B0604020202020204" pitchFamily="34" charset="0"/>
              <a:buChar char="•"/>
            </a:pPr>
            <a:r>
              <a:rPr lang="en-US" sz="1400" dirty="0"/>
              <a:t>Once the requirement analysis is done the next step is to clearly define and document the product requirements and get them approved from the customer or the market analysts</a:t>
            </a:r>
            <a:r>
              <a:rPr lang="en-US" sz="1400" dirty="0" smtClean="0"/>
              <a:t>.</a:t>
            </a:r>
          </a:p>
          <a:p>
            <a:pPr marL="285750" indent="-285750">
              <a:buFont typeface="Arial" panose="020B0604020202020204" pitchFamily="34" charset="0"/>
              <a:buChar char="•"/>
            </a:pPr>
            <a:r>
              <a:rPr lang="en-US" sz="1400" dirty="0"/>
              <a:t>This is done </a:t>
            </a:r>
            <a:r>
              <a:rPr lang="en-US" sz="1400" dirty="0" smtClean="0"/>
              <a:t>through SRS.</a:t>
            </a:r>
          </a:p>
          <a:p>
            <a:pPr marL="285750" indent="-285750">
              <a:buFont typeface="Arial" panose="020B0604020202020204" pitchFamily="34" charset="0"/>
              <a:buChar char="•"/>
            </a:pPr>
            <a:r>
              <a:rPr lang="en-US" sz="1400" dirty="0"/>
              <a:t>Software Requirement Specification document which consists of all the product requirements to be designed and developed during the project life cycle.</a:t>
            </a:r>
          </a:p>
        </p:txBody>
      </p:sp>
    </p:spTree>
    <p:extLst>
      <p:ext uri="{BB962C8B-B14F-4D97-AF65-F5344CB8AC3E}">
        <p14:creationId xmlns:p14="http://schemas.microsoft.com/office/powerpoint/2010/main" val="150157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61" y="1924324"/>
            <a:ext cx="4045199" cy="1789200"/>
          </a:xfrm>
        </p:spPr>
        <p:txBody>
          <a:bodyPr/>
          <a:lstStyle/>
          <a:p>
            <a:r>
              <a:rPr lang="en-US" dirty="0"/>
              <a:t>Designing the product architecture</a:t>
            </a:r>
          </a:p>
        </p:txBody>
      </p:sp>
      <p:sp>
        <p:nvSpPr>
          <p:cNvPr id="4" name="Text Placeholder 3"/>
          <p:cNvSpPr>
            <a:spLocks noGrp="1"/>
          </p:cNvSpPr>
          <p:nvPr>
            <p:ph type="body" idx="2"/>
          </p:nvPr>
        </p:nvSpPr>
        <p:spPr>
          <a:xfrm>
            <a:off x="4939500" y="724200"/>
            <a:ext cx="3899700" cy="3695099"/>
          </a:xfrm>
        </p:spPr>
        <p:txBody>
          <a:bodyPr/>
          <a:lstStyle/>
          <a:p>
            <a:pPr marL="171450" indent="-171450">
              <a:buFont typeface="Arial" panose="020B0604020202020204" pitchFamily="34" charset="0"/>
              <a:buChar char="•"/>
            </a:pPr>
            <a:r>
              <a:rPr lang="en-US" sz="1200" dirty="0"/>
              <a:t>SRS is the reference for product architects to come out with the best architecture for the product to be developed</a:t>
            </a:r>
            <a:r>
              <a:rPr lang="en-US" sz="1200" dirty="0" smtClean="0"/>
              <a:t>.</a:t>
            </a:r>
          </a:p>
          <a:p>
            <a:pPr marL="171450" indent="-171450">
              <a:buFont typeface="Arial" panose="020B0604020202020204" pitchFamily="34" charset="0"/>
              <a:buChar char="•"/>
            </a:pPr>
            <a:r>
              <a:rPr lang="en-US" sz="1200" dirty="0"/>
              <a:t>Based on the requirements specified in SRS, usually more than one design approach for the product architecture is proposed and documented in a DDS - Design Document Specification</a:t>
            </a:r>
            <a:r>
              <a:rPr lang="en-US" sz="1200" dirty="0" smtClean="0"/>
              <a:t>.</a:t>
            </a:r>
          </a:p>
          <a:p>
            <a:pPr marL="171450" indent="-171450">
              <a:buFont typeface="Arial" panose="020B0604020202020204" pitchFamily="34" charset="0"/>
              <a:buChar char="•"/>
            </a:pPr>
            <a:r>
              <a:rPr lang="en-US" sz="1200" dirty="0" smtClean="0"/>
              <a:t>A </a:t>
            </a:r>
            <a:r>
              <a:rPr lang="en-US" sz="1200" dirty="0"/>
              <a:t>design approach clearly defines all the architectural modules of the product along with its communication and data flow representation with the external and third party modules (if any).</a:t>
            </a:r>
          </a:p>
        </p:txBody>
      </p:sp>
    </p:spTree>
    <p:extLst>
      <p:ext uri="{BB962C8B-B14F-4D97-AF65-F5344CB8AC3E}">
        <p14:creationId xmlns:p14="http://schemas.microsoft.com/office/powerpoint/2010/main" val="2922035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33" y="1875163"/>
            <a:ext cx="4045199" cy="1789200"/>
          </a:xfrm>
        </p:spPr>
        <p:txBody>
          <a:bodyPr/>
          <a:lstStyle/>
          <a:p>
            <a:r>
              <a:rPr lang="en-US" dirty="0"/>
              <a:t>Building or Developing the Product</a:t>
            </a:r>
          </a:p>
        </p:txBody>
      </p:sp>
      <p:sp>
        <p:nvSpPr>
          <p:cNvPr id="4" name="Text Placeholder 3"/>
          <p:cNvSpPr>
            <a:spLocks noGrp="1"/>
          </p:cNvSpPr>
          <p:nvPr>
            <p:ph type="body" idx="2"/>
          </p:nvPr>
        </p:nvSpPr>
        <p:spPr>
          <a:xfrm>
            <a:off x="4939499" y="724200"/>
            <a:ext cx="4106177" cy="3695099"/>
          </a:xfrm>
        </p:spPr>
        <p:txBody>
          <a:bodyPr/>
          <a:lstStyle/>
          <a:p>
            <a:pPr marL="285750" indent="-285750">
              <a:buFont typeface="Arial" panose="020B0604020202020204" pitchFamily="34" charset="0"/>
              <a:buChar char="•"/>
            </a:pPr>
            <a:r>
              <a:rPr lang="en-US" sz="1400" dirty="0"/>
              <a:t>In this stage of SDLC the actual development starts and the product is built. </a:t>
            </a:r>
            <a:endParaRPr lang="en-US" sz="1400" dirty="0" smtClean="0"/>
          </a:p>
          <a:p>
            <a:pPr marL="285750" indent="-285750">
              <a:buFont typeface="Arial" panose="020B0604020202020204" pitchFamily="34" charset="0"/>
              <a:buChar char="•"/>
            </a:pPr>
            <a:r>
              <a:rPr lang="en-US" sz="1400" dirty="0"/>
              <a:t>The programming code is generated as per DDS during this stage</a:t>
            </a:r>
            <a:r>
              <a:rPr lang="en-US" sz="1400" dirty="0" smtClean="0"/>
              <a:t>.</a:t>
            </a:r>
          </a:p>
          <a:p>
            <a:pPr marL="285750" indent="-285750">
              <a:buFont typeface="Arial" panose="020B0604020202020204" pitchFamily="34" charset="0"/>
              <a:buChar char="•"/>
            </a:pPr>
            <a:r>
              <a:rPr lang="en-US" sz="1400" dirty="0"/>
              <a:t>If the design is performed in a detailed and organized manner, code generation can be accomplished without much hassle</a:t>
            </a:r>
            <a:r>
              <a:rPr lang="en-US" sz="1400" dirty="0" smtClean="0"/>
              <a:t>.</a:t>
            </a:r>
          </a:p>
          <a:p>
            <a:pPr marL="285750" indent="-285750">
              <a:buFont typeface="Arial" panose="020B0604020202020204" pitchFamily="34" charset="0"/>
              <a:buChar char="•"/>
            </a:pPr>
            <a:r>
              <a:rPr lang="en-US" sz="1400" dirty="0"/>
              <a:t>The programming language is chosen with respect to the type of software being developed.</a:t>
            </a:r>
          </a:p>
        </p:txBody>
      </p:sp>
    </p:spTree>
    <p:extLst>
      <p:ext uri="{BB962C8B-B14F-4D97-AF65-F5344CB8AC3E}">
        <p14:creationId xmlns:p14="http://schemas.microsoft.com/office/powerpoint/2010/main" val="1710692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500" y="1452376"/>
            <a:ext cx="4045199" cy="1789200"/>
          </a:xfrm>
        </p:spPr>
        <p:txBody>
          <a:bodyPr/>
          <a:lstStyle/>
          <a:p>
            <a:r>
              <a:rPr lang="en-US" dirty="0"/>
              <a:t>Testing the Product</a:t>
            </a:r>
          </a:p>
        </p:txBody>
      </p:sp>
      <p:sp>
        <p:nvSpPr>
          <p:cNvPr id="4" name="Text Placeholder 3"/>
          <p:cNvSpPr>
            <a:spLocks noGrp="1"/>
          </p:cNvSpPr>
          <p:nvPr>
            <p:ph type="body" idx="2"/>
          </p:nvPr>
        </p:nvSpPr>
        <p:spPr/>
        <p:txBody>
          <a:bodyPr/>
          <a:lstStyle/>
          <a:p>
            <a:pPr marL="285750" indent="-285750">
              <a:buFont typeface="Arial" panose="020B0604020202020204" pitchFamily="34" charset="0"/>
              <a:buChar char="•"/>
            </a:pPr>
            <a:r>
              <a:rPr lang="en-US" sz="1400" dirty="0"/>
              <a:t>This stage is usually a subset of all the stages as in the modern SDLC models, the testing activities are mostly involved in all the stages of SDLC</a:t>
            </a:r>
            <a:r>
              <a:rPr lang="en-US" sz="1400" dirty="0" smtClean="0"/>
              <a:t>.</a:t>
            </a:r>
          </a:p>
          <a:p>
            <a:pPr marL="285750" indent="-285750">
              <a:buFont typeface="Arial" panose="020B0604020202020204" pitchFamily="34" charset="0"/>
              <a:buChar char="•"/>
            </a:pPr>
            <a:r>
              <a:rPr lang="en-US" sz="1400" dirty="0"/>
              <a:t>R</a:t>
            </a:r>
            <a:r>
              <a:rPr lang="en-US" sz="1400" dirty="0" smtClean="0"/>
              <a:t>efers </a:t>
            </a:r>
            <a:r>
              <a:rPr lang="en-US" sz="1400" dirty="0"/>
              <a:t>to the testing only stage of the product where products defects are reported, tracked, fixed and retested, until the product reaches the quality standards defined in the SRS.</a:t>
            </a:r>
          </a:p>
        </p:txBody>
      </p:sp>
    </p:spTree>
    <p:extLst>
      <p:ext uri="{BB962C8B-B14F-4D97-AF65-F5344CB8AC3E}">
        <p14:creationId xmlns:p14="http://schemas.microsoft.com/office/powerpoint/2010/main" val="2462864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67" y="1677149"/>
            <a:ext cx="4045199" cy="1789200"/>
          </a:xfrm>
        </p:spPr>
        <p:txBody>
          <a:bodyPr/>
          <a:lstStyle/>
          <a:p>
            <a:r>
              <a:rPr lang="en-US" dirty="0"/>
              <a:t>Deployment in the Market and Maintenance</a:t>
            </a:r>
          </a:p>
        </p:txBody>
      </p:sp>
      <p:sp>
        <p:nvSpPr>
          <p:cNvPr id="4" name="Text Placeholder 3"/>
          <p:cNvSpPr>
            <a:spLocks noGrp="1"/>
          </p:cNvSpPr>
          <p:nvPr>
            <p:ph type="body" idx="2"/>
          </p:nvPr>
        </p:nvSpPr>
        <p:spPr>
          <a:xfrm>
            <a:off x="4939499" y="724200"/>
            <a:ext cx="4027519" cy="3695099"/>
          </a:xfrm>
        </p:spPr>
        <p:txBody>
          <a:bodyPr/>
          <a:lstStyle/>
          <a:p>
            <a:pPr marL="285750" indent="-285750">
              <a:buFont typeface="Arial" panose="020B0604020202020204" pitchFamily="34" charset="0"/>
              <a:buChar char="•"/>
            </a:pPr>
            <a:r>
              <a:rPr lang="en-US" sz="1400" dirty="0"/>
              <a:t>Once the product is tested and ready to be deployed it is released formally in the appropriate market</a:t>
            </a:r>
            <a:r>
              <a:rPr lang="en-US" sz="1400" dirty="0" smtClean="0"/>
              <a:t>.</a:t>
            </a:r>
          </a:p>
          <a:p>
            <a:pPr marL="285750" indent="-285750">
              <a:buFont typeface="Arial" panose="020B0604020202020204" pitchFamily="34" charset="0"/>
              <a:buChar char="•"/>
            </a:pPr>
            <a:r>
              <a:rPr lang="en-US" sz="1400" dirty="0"/>
              <a:t>Sometime product deployment happens in stages as per the </a:t>
            </a:r>
            <a:r>
              <a:rPr lang="en-US" sz="1400" dirty="0" smtClean="0"/>
              <a:t>organizations </a:t>
            </a:r>
            <a:r>
              <a:rPr lang="en-US" sz="1400" dirty="0"/>
              <a:t>business strategy. </a:t>
            </a:r>
            <a:endParaRPr lang="en-US" sz="1400" dirty="0" smtClean="0"/>
          </a:p>
          <a:p>
            <a:pPr marL="285750" indent="-285750">
              <a:buFont typeface="Arial" panose="020B0604020202020204" pitchFamily="34" charset="0"/>
              <a:buChar char="•"/>
            </a:pPr>
            <a:r>
              <a:rPr lang="en-US" sz="1400" dirty="0"/>
              <a:t>B</a:t>
            </a:r>
            <a:r>
              <a:rPr lang="en-US" sz="1400" dirty="0" smtClean="0"/>
              <a:t>ased </a:t>
            </a:r>
            <a:r>
              <a:rPr lang="en-US" sz="1400" dirty="0"/>
              <a:t>on the feedback, the product may be released as it is or with suggested enhancements in the targeting market segment.</a:t>
            </a:r>
          </a:p>
        </p:txBody>
      </p:sp>
    </p:spTree>
    <p:extLst>
      <p:ext uri="{BB962C8B-B14F-4D97-AF65-F5344CB8AC3E}">
        <p14:creationId xmlns:p14="http://schemas.microsoft.com/office/powerpoint/2010/main" val="3247410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90250" y="528900"/>
            <a:ext cx="5678099" cy="4085699"/>
          </a:xfrm>
          <a:prstGeom prst="rect">
            <a:avLst/>
          </a:prstGeom>
        </p:spPr>
        <p:txBody>
          <a:bodyPr lIns="91425" tIns="91425" rIns="91425" bIns="91425" anchor="ctr" anchorCtr="0">
            <a:noAutofit/>
          </a:bodyPr>
          <a:lstStyle/>
          <a:p>
            <a:pPr rtl="0">
              <a:spcBef>
                <a:spcPts val="0"/>
              </a:spcBef>
              <a:spcAft>
                <a:spcPts val="1600"/>
              </a:spcAft>
              <a:buNone/>
            </a:pPr>
            <a:r>
              <a:rPr lang="en" dirty="0" smtClean="0"/>
              <a:t>Prototype Model</a:t>
            </a:r>
            <a:endParaRPr lang="en" dirty="0"/>
          </a:p>
          <a:p>
            <a:pPr>
              <a:spcBef>
                <a:spcPts val="0"/>
              </a:spcBef>
              <a:buNone/>
            </a:pPr>
            <a:r>
              <a:rPr lang="en" sz="2400" i="1" dirty="0" smtClean="0"/>
              <a:t>Used in CROWDFUNDING</a:t>
            </a:r>
            <a:endParaRPr lang="en" sz="2400" i="1" dirty="0"/>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71900" y="530906"/>
            <a:ext cx="8222100" cy="767699"/>
          </a:xfrm>
          <a:prstGeom prst="rect">
            <a:avLst/>
          </a:prstGeom>
        </p:spPr>
        <p:txBody>
          <a:bodyPr lIns="91425" tIns="91425" rIns="91425" bIns="91425" anchor="b" anchorCtr="0">
            <a:noAutofit/>
          </a:bodyPr>
          <a:lstStyle/>
          <a:p>
            <a:pPr>
              <a:spcBef>
                <a:spcPts val="0"/>
              </a:spcBef>
              <a:buNone/>
            </a:pPr>
            <a:r>
              <a:rPr lang="en-US" dirty="0" smtClean="0"/>
              <a:t>Intro To</a:t>
            </a:r>
            <a:r>
              <a:rPr lang="en" dirty="0" smtClean="0"/>
              <a:t> Protype Model</a:t>
            </a:r>
            <a:endParaRPr lang="en" dirty="0"/>
          </a:p>
        </p:txBody>
      </p:sp>
      <p:sp>
        <p:nvSpPr>
          <p:cNvPr id="79" name="Shape 79"/>
          <p:cNvSpPr txBox="1">
            <a:spLocks noGrp="1"/>
          </p:cNvSpPr>
          <p:nvPr>
            <p:ph type="body" idx="1"/>
          </p:nvPr>
        </p:nvSpPr>
        <p:spPr>
          <a:xfrm>
            <a:off x="471900" y="1691148"/>
            <a:ext cx="8222100" cy="2938127"/>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en-US" sz="1400" dirty="0"/>
              <a:t>Prototype is a working model of software with some limited functionality.</a:t>
            </a:r>
          </a:p>
          <a:p>
            <a:pPr marL="285750" indent="-285750">
              <a:buFont typeface="Arial" panose="020B0604020202020204" pitchFamily="34" charset="0"/>
              <a:buChar char="•"/>
            </a:pPr>
            <a:r>
              <a:rPr lang="en-US" sz="1400" dirty="0"/>
              <a:t>The prototype does not always hold the exact logic used in the actual software application and is an extra effort to be considered under effort estimation.</a:t>
            </a:r>
          </a:p>
          <a:p>
            <a:pPr marL="285750" indent="-285750">
              <a:buFont typeface="Arial" panose="020B0604020202020204" pitchFamily="34" charset="0"/>
              <a:buChar char="•"/>
            </a:pPr>
            <a:r>
              <a:rPr lang="en-US" sz="1400" dirty="0"/>
              <a:t>Prototyping is used to allow the users evaluate developer proposals and try them out before implementation.</a:t>
            </a:r>
          </a:p>
          <a:p>
            <a:pPr marL="285750" indent="-285750">
              <a:buFont typeface="Arial" panose="020B0604020202020204" pitchFamily="34" charset="0"/>
              <a:buChar char="•"/>
            </a:pPr>
            <a:r>
              <a:rPr lang="en-US" sz="1400" dirty="0"/>
              <a:t>It also helps understand the requirements which are user specific and may not have been considered by the developer during product design.</a:t>
            </a:r>
          </a:p>
        </p:txBody>
      </p:sp>
    </p:spTree>
    <p:extLst>
      <p:ext uri="{BB962C8B-B14F-4D97-AF65-F5344CB8AC3E}">
        <p14:creationId xmlns:p14="http://schemas.microsoft.com/office/powerpoint/2010/main" val="3208195912"/>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STEPWISE APPROACH IN PROTOTYPE MODEL AND HOW </a:t>
            </a:r>
            <a:r>
              <a:rPr lang="en-US" smtClean="0"/>
              <a:t>WE USED </a:t>
            </a:r>
            <a:r>
              <a:rPr lang="en-US" dirty="0" smtClean="0"/>
              <a:t>IT IN OUR PROJECT</a:t>
            </a:r>
            <a:endParaRPr lang="en-US" dirty="0"/>
          </a:p>
        </p:txBody>
      </p:sp>
    </p:spTree>
    <p:extLst>
      <p:ext uri="{BB962C8B-B14F-4D97-AF65-F5344CB8AC3E}">
        <p14:creationId xmlns:p14="http://schemas.microsoft.com/office/powerpoint/2010/main" val="1983728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Requirement Identification</a:t>
            </a:r>
            <a:endParaRPr lang="en-US" dirty="0"/>
          </a:p>
        </p:txBody>
      </p:sp>
      <p:sp>
        <p:nvSpPr>
          <p:cNvPr id="3" name="Text Placeholder 2"/>
          <p:cNvSpPr>
            <a:spLocks noGrp="1"/>
          </p:cNvSpPr>
          <p:nvPr>
            <p:ph type="body" idx="1"/>
          </p:nvPr>
        </p:nvSpPr>
        <p:spPr/>
        <p:txBody>
          <a:bodyPr/>
          <a:lstStyle/>
          <a:p>
            <a:r>
              <a:rPr lang="en-US" dirty="0" smtClean="0"/>
              <a:t>This </a:t>
            </a:r>
            <a:r>
              <a:rPr lang="en-US" dirty="0"/>
              <a:t>step involves understanding the very basics product requirements especially in terms of user interface</a:t>
            </a:r>
            <a:r>
              <a:rPr lang="en-US" dirty="0" smtClean="0"/>
              <a:t>.</a:t>
            </a:r>
          </a:p>
          <a:p>
            <a:r>
              <a:rPr lang="en-US" b="1" dirty="0" smtClean="0"/>
              <a:t>In our project we too identify the basic requirements that we need like the availability of the drop box’s in User Interface to ease the categorization and the important fields the user will need to start a new project. </a:t>
            </a:r>
          </a:p>
          <a:p>
            <a:r>
              <a:rPr lang="en-US" b="1" dirty="0" smtClean="0"/>
              <a:t>Further more identification was done for the project.</a:t>
            </a:r>
          </a:p>
        </p:txBody>
      </p:sp>
    </p:spTree>
    <p:extLst>
      <p:ext uri="{BB962C8B-B14F-4D97-AF65-F5344CB8AC3E}">
        <p14:creationId xmlns:p14="http://schemas.microsoft.com/office/powerpoint/2010/main" val="2295721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Developing the initial Prototype</a:t>
            </a:r>
            <a:endParaRPr lang="en-US" dirty="0"/>
          </a:p>
        </p:txBody>
      </p:sp>
      <p:sp>
        <p:nvSpPr>
          <p:cNvPr id="3" name="Text Placeholder 2"/>
          <p:cNvSpPr>
            <a:spLocks noGrp="1"/>
          </p:cNvSpPr>
          <p:nvPr>
            <p:ph type="body" idx="1"/>
          </p:nvPr>
        </p:nvSpPr>
        <p:spPr/>
        <p:txBody>
          <a:bodyPr/>
          <a:lstStyle/>
          <a:p>
            <a:r>
              <a:rPr lang="en-US" dirty="0" smtClean="0"/>
              <a:t>The </a:t>
            </a:r>
            <a:r>
              <a:rPr lang="en-US" dirty="0"/>
              <a:t>initial Prototype is developed in this stage, where the very basic requirements are showcased and user interfaces are provided</a:t>
            </a:r>
            <a:r>
              <a:rPr lang="en-US" dirty="0" smtClean="0"/>
              <a:t>.</a:t>
            </a:r>
          </a:p>
          <a:p>
            <a:r>
              <a:rPr lang="en-US" b="1" dirty="0" smtClean="0"/>
              <a:t>In our project we first made the basic prototype that provides the basic functionality of an crowd funding websites, in which a user can login/signup and further start a new project.</a:t>
            </a:r>
            <a:endParaRPr lang="en-US" b="1" dirty="0"/>
          </a:p>
        </p:txBody>
      </p:sp>
    </p:spTree>
    <p:extLst>
      <p:ext uri="{BB962C8B-B14F-4D97-AF65-F5344CB8AC3E}">
        <p14:creationId xmlns:p14="http://schemas.microsoft.com/office/powerpoint/2010/main" val="29326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Crowd Funding?</a:t>
            </a:r>
            <a:endParaRPr lang="en-US" dirty="0"/>
          </a:p>
        </p:txBody>
      </p:sp>
      <p:sp>
        <p:nvSpPr>
          <p:cNvPr id="3" name="Text Placeholder 2"/>
          <p:cNvSpPr>
            <a:spLocks noGrp="1"/>
          </p:cNvSpPr>
          <p:nvPr>
            <p:ph type="body" idx="1"/>
          </p:nvPr>
        </p:nvSpPr>
        <p:spPr>
          <a:xfrm>
            <a:off x="311700" y="1468824"/>
            <a:ext cx="8520599" cy="3539593"/>
          </a:xfrm>
        </p:spPr>
        <p:txBody>
          <a:bodyPr/>
          <a:lstStyle/>
          <a:p>
            <a:pPr marL="285750" indent="-285750" algn="just">
              <a:lnSpc>
                <a:spcPct val="100000"/>
              </a:lnSpc>
              <a:buFont typeface="Arial" panose="020B0604020202020204" pitchFamily="34" charset="0"/>
              <a:buChar char="•"/>
            </a:pPr>
            <a:r>
              <a:rPr lang="en-US" sz="1400" dirty="0" smtClean="0"/>
              <a:t>Difficult In Raising Funds From Traditional Sources.</a:t>
            </a:r>
          </a:p>
          <a:p>
            <a:pPr marL="285750" indent="-285750" algn="just">
              <a:lnSpc>
                <a:spcPct val="100000"/>
              </a:lnSpc>
              <a:buFont typeface="Arial" panose="020B0604020202020204" pitchFamily="34" charset="0"/>
              <a:buChar char="•"/>
            </a:pPr>
            <a:r>
              <a:rPr lang="en-US" sz="1400" dirty="0" smtClean="0"/>
              <a:t>Test Market Or Establish User Base.</a:t>
            </a:r>
          </a:p>
          <a:p>
            <a:pPr marL="285750" indent="-285750" algn="just">
              <a:lnSpc>
                <a:spcPct val="100000"/>
              </a:lnSpc>
              <a:buFont typeface="Arial" panose="020B0604020202020204" pitchFamily="34" charset="0"/>
              <a:buChar char="•"/>
            </a:pPr>
            <a:r>
              <a:rPr lang="en-US" sz="1400" dirty="0" smtClean="0"/>
              <a:t>Marketing, Publicity For Your Product Or Services.</a:t>
            </a:r>
          </a:p>
          <a:p>
            <a:pPr marL="285750" indent="-285750" algn="just">
              <a:lnSpc>
                <a:spcPct val="100000"/>
              </a:lnSpc>
              <a:buFont typeface="Arial" panose="020B0604020202020204" pitchFamily="34" charset="0"/>
              <a:buChar char="•"/>
            </a:pPr>
            <a:r>
              <a:rPr lang="en-US" sz="1400" dirty="0" smtClean="0"/>
              <a:t>Faster Time To Market.</a:t>
            </a:r>
          </a:p>
          <a:p>
            <a:pPr marL="285750" indent="-285750" algn="just">
              <a:lnSpc>
                <a:spcPct val="100000"/>
              </a:lnSpc>
              <a:buFont typeface="Arial" panose="020B0604020202020204" pitchFamily="34" charset="0"/>
              <a:buChar char="•"/>
            </a:pPr>
            <a:r>
              <a:rPr lang="en-US" sz="1400" dirty="0" smtClean="0"/>
              <a:t>Funding.</a:t>
            </a:r>
          </a:p>
          <a:p>
            <a:pPr marL="285750" indent="-285750" algn="just">
              <a:lnSpc>
                <a:spcPct val="100000"/>
              </a:lnSpc>
              <a:buFont typeface="Arial" panose="020B0604020202020204" pitchFamily="34" charset="0"/>
              <a:buChar char="•"/>
            </a:pPr>
            <a:r>
              <a:rPr lang="en-US" sz="1400" dirty="0" smtClean="0"/>
              <a:t>Screening Device For Investors.</a:t>
            </a:r>
          </a:p>
          <a:p>
            <a:pPr marL="285750" indent="-285750" algn="just">
              <a:lnSpc>
                <a:spcPct val="100000"/>
              </a:lnSpc>
              <a:buFont typeface="Arial" panose="020B0604020202020204" pitchFamily="34" charset="0"/>
              <a:buChar char="•"/>
            </a:pPr>
            <a:r>
              <a:rPr lang="en-US" sz="1400" dirty="0" smtClean="0"/>
              <a:t>Access Greater Pool Of Investors, Further A Field Of People Without Right “Connections”.</a:t>
            </a:r>
          </a:p>
          <a:p>
            <a:pPr marL="285750" indent="-285750" algn="just">
              <a:lnSpc>
                <a:spcPct val="100000"/>
              </a:lnSpc>
              <a:buFont typeface="Arial" panose="020B0604020202020204" pitchFamily="34" charset="0"/>
              <a:buChar char="•"/>
            </a:pPr>
            <a:r>
              <a:rPr lang="en-US" sz="1400" dirty="0" smtClean="0"/>
              <a:t>Skills, Connections, And Other Sources.</a:t>
            </a:r>
            <a:endParaRPr lang="en-US" sz="1400" dirty="0" smtClean="0">
              <a:latin typeface="Times New Roman" pitchFamily="18" charset="0"/>
              <a:cs typeface="Times New Roman" pitchFamily="18" charset="0"/>
            </a:endParaRPr>
          </a:p>
          <a:p>
            <a:pPr>
              <a:lnSpc>
                <a:spcPct val="100000"/>
              </a:lnSpc>
            </a:pPr>
            <a:endParaRPr lang="en-US" sz="1400" dirty="0"/>
          </a:p>
        </p:txBody>
      </p:sp>
    </p:spTree>
    <p:extLst>
      <p:ext uri="{BB962C8B-B14F-4D97-AF65-F5344CB8AC3E}">
        <p14:creationId xmlns:p14="http://schemas.microsoft.com/office/powerpoint/2010/main" val="9815503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of the Prototype</a:t>
            </a:r>
            <a:endParaRPr lang="en-US" dirty="0"/>
          </a:p>
        </p:txBody>
      </p:sp>
      <p:sp>
        <p:nvSpPr>
          <p:cNvPr id="3" name="Text Placeholder 2"/>
          <p:cNvSpPr>
            <a:spLocks noGrp="1"/>
          </p:cNvSpPr>
          <p:nvPr>
            <p:ph type="body" idx="1"/>
          </p:nvPr>
        </p:nvSpPr>
        <p:spPr/>
        <p:txBody>
          <a:bodyPr/>
          <a:lstStyle/>
          <a:p>
            <a:r>
              <a:rPr lang="en-US" dirty="0" smtClean="0"/>
              <a:t>The </a:t>
            </a:r>
            <a:r>
              <a:rPr lang="en-US" dirty="0"/>
              <a:t>prototype developed is then presented to the customer and the other important stakeholders in the project.</a:t>
            </a:r>
          </a:p>
          <a:p>
            <a:r>
              <a:rPr lang="en-US" b="1" dirty="0" smtClean="0"/>
              <a:t>We reviewed our application on local machine and tested all the functionalities that we have implemented, after successful and satisfactory results of testing the application and reviewing the implemented functionality we moved to next step of Prototype model.</a:t>
            </a:r>
            <a:endParaRPr lang="en-US" b="1" dirty="0"/>
          </a:p>
        </p:txBody>
      </p:sp>
    </p:spTree>
    <p:extLst>
      <p:ext uri="{BB962C8B-B14F-4D97-AF65-F5344CB8AC3E}">
        <p14:creationId xmlns:p14="http://schemas.microsoft.com/office/powerpoint/2010/main" val="136857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Revise and enhance the Prototype</a:t>
            </a:r>
            <a:endParaRPr lang="en-US" dirty="0"/>
          </a:p>
        </p:txBody>
      </p:sp>
      <p:sp>
        <p:nvSpPr>
          <p:cNvPr id="3" name="Text Placeholder 2"/>
          <p:cNvSpPr>
            <a:spLocks noGrp="1"/>
          </p:cNvSpPr>
          <p:nvPr>
            <p:ph type="body" idx="1"/>
          </p:nvPr>
        </p:nvSpPr>
        <p:spPr/>
        <p:txBody>
          <a:bodyPr/>
          <a:lstStyle/>
          <a:p>
            <a:r>
              <a:rPr lang="en-US" dirty="0" smtClean="0"/>
              <a:t>The </a:t>
            </a:r>
            <a:r>
              <a:rPr lang="en-US" dirty="0"/>
              <a:t>feedback and the review comments are discussed during this stage and new prototype with these new changes new prototype are made</a:t>
            </a:r>
            <a:r>
              <a:rPr lang="en-US" dirty="0" smtClean="0"/>
              <a:t>.</a:t>
            </a:r>
          </a:p>
          <a:p>
            <a:r>
              <a:rPr lang="en-US" b="1" dirty="0" smtClean="0"/>
              <a:t>After reviewing and feedback from various other people and under the guidance we further added the requested features like use of categorization and allow the user to search though the categories.</a:t>
            </a:r>
            <a:endParaRPr lang="en-US" b="1" dirty="0"/>
          </a:p>
        </p:txBody>
      </p:sp>
    </p:spTree>
    <p:extLst>
      <p:ext uri="{BB962C8B-B14F-4D97-AF65-F5344CB8AC3E}">
        <p14:creationId xmlns:p14="http://schemas.microsoft.com/office/powerpoint/2010/main" val="2627531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631800"/>
            <a:ext cx="2807999" cy="755699"/>
          </a:xfrm>
          <a:prstGeom prst="rect">
            <a:avLst/>
          </a:prstGeom>
        </p:spPr>
        <p:txBody>
          <a:bodyPr lIns="91425" tIns="91425" rIns="91425" bIns="91425" anchor="b" anchorCtr="0">
            <a:noAutofit/>
          </a:bodyPr>
          <a:lstStyle/>
          <a:p>
            <a:pPr lvl="0" rtl="0">
              <a:spcBef>
                <a:spcPts val="0"/>
              </a:spcBef>
              <a:buNone/>
            </a:pPr>
            <a:r>
              <a:rPr lang="en" sz="3600" dirty="0" smtClean="0"/>
              <a:t>THANK YOU!!</a:t>
            </a:r>
            <a:endParaRPr lang="en" sz="3600" dirty="0"/>
          </a:p>
        </p:txBody>
      </p:sp>
      <p:sp>
        <p:nvSpPr>
          <p:cNvPr id="137" name="Shape 137"/>
          <p:cNvSpPr txBox="1">
            <a:spLocks noGrp="1"/>
          </p:cNvSpPr>
          <p:nvPr>
            <p:ph type="body" idx="1"/>
          </p:nvPr>
        </p:nvSpPr>
        <p:spPr>
          <a:xfrm>
            <a:off x="311699" y="3220861"/>
            <a:ext cx="2807999" cy="1124997"/>
          </a:xfrm>
          <a:prstGeom prst="rect">
            <a:avLst/>
          </a:prstGeom>
        </p:spPr>
        <p:txBody>
          <a:bodyPr lIns="91425" tIns="91425" rIns="91425" bIns="91425" anchor="t" anchorCtr="0">
            <a:noAutofit/>
          </a:bodyPr>
          <a:lstStyle/>
          <a:p>
            <a:pPr lvl="0" rtl="0">
              <a:spcBef>
                <a:spcPts val="0"/>
              </a:spcBef>
              <a:spcAft>
                <a:spcPts val="0"/>
              </a:spcAft>
              <a:buNone/>
            </a:pPr>
            <a:r>
              <a:rPr lang="en" sz="2000" b="1" dirty="0" smtClean="0"/>
              <a:t>Made By:</a:t>
            </a:r>
            <a:endParaRPr lang="en" sz="2000" b="1" dirty="0"/>
          </a:p>
          <a:p>
            <a:pPr lvl="0" rtl="0">
              <a:spcBef>
                <a:spcPts val="0"/>
              </a:spcBef>
              <a:spcAft>
                <a:spcPts val="0"/>
              </a:spcAft>
              <a:buNone/>
            </a:pPr>
            <a:r>
              <a:rPr lang="en" sz="2000" dirty="0" smtClean="0"/>
              <a:t>Komal</a:t>
            </a:r>
          </a:p>
          <a:p>
            <a:pPr lvl="0" rtl="0">
              <a:spcBef>
                <a:spcPts val="0"/>
              </a:spcBef>
              <a:spcAft>
                <a:spcPts val="0"/>
              </a:spcAft>
              <a:buNone/>
            </a:pPr>
            <a:r>
              <a:rPr lang="en" sz="2000" dirty="0" smtClean="0"/>
              <a:t>Sweta Gupta</a:t>
            </a:r>
            <a:endParaRPr lang="en"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00" y="0"/>
            <a:ext cx="5143500" cy="5143500"/>
          </a:xfrm>
          <a:prstGeom prst="rect">
            <a:avLst/>
          </a:prstGeom>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216425"/>
            <a:ext cx="8520599" cy="572699"/>
          </a:xfrm>
          <a:prstGeom prst="rect">
            <a:avLst/>
          </a:prstGeom>
        </p:spPr>
        <p:txBody>
          <a:bodyPr lIns="91425" tIns="91425" rIns="91425" bIns="91425" anchor="t" anchorCtr="0">
            <a:noAutofit/>
          </a:bodyPr>
          <a:lstStyle/>
          <a:p>
            <a:pPr>
              <a:spcBef>
                <a:spcPts val="0"/>
              </a:spcBef>
              <a:buNone/>
            </a:pPr>
            <a:r>
              <a:rPr lang="en" dirty="0" smtClean="0"/>
              <a:t>Four forms of Crowdfunding</a:t>
            </a:r>
            <a:endParaRPr lang="en" dirty="0"/>
          </a:p>
        </p:txBody>
      </p:sp>
      <p:grpSp>
        <p:nvGrpSpPr>
          <p:cNvPr id="148" name="Shape 148"/>
          <p:cNvGrpSpPr/>
          <p:nvPr/>
        </p:nvGrpSpPr>
        <p:grpSpPr>
          <a:xfrm>
            <a:off x="424837" y="881788"/>
            <a:ext cx="8294371" cy="799415"/>
            <a:chOff x="424812" y="1177875"/>
            <a:chExt cx="8294371" cy="849900"/>
          </a:xfrm>
        </p:grpSpPr>
        <p:sp>
          <p:nvSpPr>
            <p:cNvPr id="149" name="Shape 149"/>
            <p:cNvSpPr/>
            <p:nvPr/>
          </p:nvSpPr>
          <p:spPr>
            <a:xfrm>
              <a:off x="2927683" y="1177875"/>
              <a:ext cx="5791500" cy="849900"/>
            </a:xfrm>
            <a:prstGeom prst="rect">
              <a:avLst/>
            </a:prstGeom>
            <a:solidFill>
              <a:schemeClr val="dk1"/>
            </a:solidFill>
            <a:ln>
              <a:noFill/>
            </a:ln>
          </p:spPr>
          <p:txBody>
            <a:bodyPr lIns="91425" tIns="91425" rIns="91425" bIns="91425" anchor="ctr" anchorCtr="0">
              <a:noAutofit/>
            </a:bodyPr>
            <a:lstStyle/>
            <a:p>
              <a:pPr lvl="0" rtl="0">
                <a:spcBef>
                  <a:spcPts val="0"/>
                </a:spcBef>
                <a:buNone/>
              </a:pPr>
              <a:endParaRPr/>
            </a:p>
          </p:txBody>
        </p:sp>
        <p:sp>
          <p:nvSpPr>
            <p:cNvPr id="150" name="Shape 150"/>
            <p:cNvSpPr/>
            <p:nvPr/>
          </p:nvSpPr>
          <p:spPr>
            <a:xfrm>
              <a:off x="424812" y="1177875"/>
              <a:ext cx="3055799" cy="849900"/>
            </a:xfrm>
            <a:prstGeom prst="homePlate">
              <a:avLst>
                <a:gd name="adj" fmla="val 26719"/>
              </a:avLst>
            </a:prstGeom>
            <a:solidFill>
              <a:schemeClr val="accent5"/>
            </a:solidFill>
            <a:ln>
              <a:noFill/>
            </a:ln>
          </p:spPr>
          <p:txBody>
            <a:bodyPr lIns="91425" tIns="91425" rIns="91425" bIns="91425" anchor="ctr" anchorCtr="0">
              <a:noAutofit/>
            </a:bodyPr>
            <a:lstStyle/>
            <a:p>
              <a:pPr lvl="0" rtl="0">
                <a:spcBef>
                  <a:spcPts val="0"/>
                </a:spcBef>
                <a:buNone/>
              </a:pPr>
              <a:endParaRPr/>
            </a:p>
          </p:txBody>
        </p:sp>
      </p:grpSp>
      <p:sp>
        <p:nvSpPr>
          <p:cNvPr id="151" name="Shape 151"/>
          <p:cNvSpPr txBox="1">
            <a:spLocks noGrp="1"/>
          </p:cNvSpPr>
          <p:nvPr>
            <p:ph type="body" idx="4294967295"/>
          </p:nvPr>
        </p:nvSpPr>
        <p:spPr>
          <a:xfrm>
            <a:off x="539675" y="894820"/>
            <a:ext cx="2422500" cy="786210"/>
          </a:xfrm>
          <a:prstGeom prst="rect">
            <a:avLst/>
          </a:prstGeom>
          <a:noFill/>
          <a:ln>
            <a:noFill/>
          </a:ln>
        </p:spPr>
        <p:txBody>
          <a:bodyPr lIns="91425" tIns="91425" rIns="91425" bIns="91425" anchor="ctr" anchorCtr="0">
            <a:noAutofit/>
          </a:bodyPr>
          <a:lstStyle/>
          <a:p>
            <a:pPr lvl="0" rtl="0">
              <a:lnSpc>
                <a:spcPct val="100000"/>
              </a:lnSpc>
              <a:spcBef>
                <a:spcPts val="0"/>
              </a:spcBef>
              <a:spcAft>
                <a:spcPts val="0"/>
              </a:spcAft>
              <a:buNone/>
            </a:pPr>
            <a:r>
              <a:rPr lang="en" sz="1400" b="1" dirty="0">
                <a:solidFill>
                  <a:schemeClr val="lt1"/>
                </a:solidFill>
              </a:rPr>
              <a:t>Donation based</a:t>
            </a:r>
          </a:p>
        </p:txBody>
      </p:sp>
      <p:sp>
        <p:nvSpPr>
          <p:cNvPr id="152" name="Shape 152"/>
          <p:cNvSpPr txBox="1">
            <a:spLocks noGrp="1"/>
          </p:cNvSpPr>
          <p:nvPr>
            <p:ph type="body" idx="4294967295"/>
          </p:nvPr>
        </p:nvSpPr>
        <p:spPr>
          <a:xfrm>
            <a:off x="3480450" y="908874"/>
            <a:ext cx="5111699" cy="799200"/>
          </a:xfrm>
          <a:prstGeom prst="rect">
            <a:avLst/>
          </a:prstGeom>
          <a:noFill/>
          <a:ln>
            <a:noFill/>
          </a:ln>
        </p:spPr>
        <p:txBody>
          <a:bodyPr lIns="91425" tIns="91425" rIns="91425" bIns="91425" anchor="ctr" anchorCtr="0">
            <a:noAutofit/>
          </a:bodyPr>
          <a:lstStyle/>
          <a:p>
            <a:pPr marL="457200" lvl="0" indent="-228600" rtl="0">
              <a:spcBef>
                <a:spcPts val="0"/>
              </a:spcBef>
              <a:spcAft>
                <a:spcPts val="0"/>
              </a:spcAft>
              <a:buClr>
                <a:schemeClr val="lt1"/>
              </a:buClr>
            </a:pPr>
            <a:r>
              <a:rPr lang="en" sz="1400" dirty="0">
                <a:solidFill>
                  <a:schemeClr val="lt1"/>
                </a:solidFill>
              </a:rPr>
              <a:t>Type: Donation</a:t>
            </a:r>
          </a:p>
          <a:p>
            <a:pPr marL="457200" lvl="0" indent="-228600">
              <a:spcAft>
                <a:spcPts val="0"/>
              </a:spcAft>
              <a:buClr>
                <a:schemeClr val="lt1"/>
              </a:buClr>
            </a:pPr>
            <a:r>
              <a:rPr lang="en-US" sz="1400" dirty="0" smtClean="0">
                <a:solidFill>
                  <a:schemeClr val="lt1"/>
                </a:solidFill>
              </a:rPr>
              <a:t>Benefit: Intangible benefits</a:t>
            </a:r>
            <a:endParaRPr lang="en-US" sz="1400" dirty="0">
              <a:solidFill>
                <a:schemeClr val="lt1"/>
              </a:solidFill>
            </a:endParaRPr>
          </a:p>
        </p:txBody>
      </p:sp>
      <p:grpSp>
        <p:nvGrpSpPr>
          <p:cNvPr id="153" name="Shape 153"/>
          <p:cNvGrpSpPr/>
          <p:nvPr/>
        </p:nvGrpSpPr>
        <p:grpSpPr>
          <a:xfrm>
            <a:off x="424837" y="1755155"/>
            <a:ext cx="8294360" cy="965686"/>
            <a:chOff x="424812" y="2075689"/>
            <a:chExt cx="8294360" cy="849900"/>
          </a:xfrm>
        </p:grpSpPr>
        <p:sp>
          <p:nvSpPr>
            <p:cNvPr id="154" name="Shape 154"/>
            <p:cNvSpPr/>
            <p:nvPr/>
          </p:nvSpPr>
          <p:spPr>
            <a:xfrm>
              <a:off x="2927672" y="2075689"/>
              <a:ext cx="5791500" cy="849900"/>
            </a:xfrm>
            <a:prstGeom prst="rect">
              <a:avLst/>
            </a:prstGeom>
            <a:solidFill>
              <a:schemeClr val="dk1"/>
            </a:solidFill>
            <a:ln>
              <a:noFill/>
            </a:ln>
          </p:spPr>
          <p:txBody>
            <a:bodyPr lIns="91425" tIns="91425" rIns="91425" bIns="91425" anchor="ctr" anchorCtr="0">
              <a:noAutofit/>
            </a:bodyPr>
            <a:lstStyle/>
            <a:p>
              <a:pPr lvl="0" rtl="0">
                <a:spcBef>
                  <a:spcPts val="0"/>
                </a:spcBef>
                <a:buNone/>
              </a:pPr>
              <a:endParaRPr/>
            </a:p>
          </p:txBody>
        </p:sp>
        <p:sp>
          <p:nvSpPr>
            <p:cNvPr id="155" name="Shape 155"/>
            <p:cNvSpPr/>
            <p:nvPr/>
          </p:nvSpPr>
          <p:spPr>
            <a:xfrm>
              <a:off x="424812" y="2075689"/>
              <a:ext cx="3055799" cy="849900"/>
            </a:xfrm>
            <a:prstGeom prst="homePlate">
              <a:avLst>
                <a:gd name="adj" fmla="val 26719"/>
              </a:avLst>
            </a:prstGeom>
            <a:solidFill>
              <a:schemeClr val="accent5"/>
            </a:solidFill>
            <a:ln>
              <a:noFill/>
            </a:ln>
          </p:spPr>
          <p:txBody>
            <a:bodyPr lIns="91425" tIns="91425" rIns="91425" bIns="91425" anchor="ctr" anchorCtr="0">
              <a:noAutofit/>
            </a:bodyPr>
            <a:lstStyle/>
            <a:p>
              <a:pPr lvl="0" rtl="0">
                <a:spcBef>
                  <a:spcPts val="0"/>
                </a:spcBef>
                <a:buNone/>
              </a:pPr>
              <a:endParaRPr/>
            </a:p>
          </p:txBody>
        </p:sp>
      </p:grpSp>
      <p:sp>
        <p:nvSpPr>
          <p:cNvPr id="156" name="Shape 156"/>
          <p:cNvSpPr txBox="1">
            <a:spLocks noGrp="1"/>
          </p:cNvSpPr>
          <p:nvPr>
            <p:ph type="body" idx="4294967295"/>
          </p:nvPr>
        </p:nvSpPr>
        <p:spPr>
          <a:xfrm>
            <a:off x="539675" y="1838398"/>
            <a:ext cx="2422500" cy="799200"/>
          </a:xfrm>
          <a:prstGeom prst="rect">
            <a:avLst/>
          </a:prstGeom>
          <a:noFill/>
          <a:ln>
            <a:noFill/>
          </a:ln>
        </p:spPr>
        <p:txBody>
          <a:bodyPr lIns="91425" tIns="91425" rIns="91425" bIns="91425" anchor="ctr" anchorCtr="0">
            <a:noAutofit/>
          </a:bodyPr>
          <a:lstStyle/>
          <a:p>
            <a:pPr lvl="0" rtl="0">
              <a:lnSpc>
                <a:spcPct val="100000"/>
              </a:lnSpc>
              <a:spcBef>
                <a:spcPts val="0"/>
              </a:spcBef>
              <a:spcAft>
                <a:spcPts val="0"/>
              </a:spcAft>
              <a:buNone/>
            </a:pPr>
            <a:r>
              <a:rPr lang="en" sz="1400" b="1" dirty="0" smtClean="0">
                <a:solidFill>
                  <a:schemeClr val="lt1"/>
                </a:solidFill>
              </a:rPr>
              <a:t>Reward based</a:t>
            </a:r>
            <a:endParaRPr lang="en" sz="1400" b="1" dirty="0">
              <a:solidFill>
                <a:schemeClr val="lt1"/>
              </a:solidFill>
            </a:endParaRPr>
          </a:p>
        </p:txBody>
      </p:sp>
      <p:sp>
        <p:nvSpPr>
          <p:cNvPr id="157" name="Shape 157"/>
          <p:cNvSpPr txBox="1">
            <a:spLocks noGrp="1"/>
          </p:cNvSpPr>
          <p:nvPr>
            <p:ph type="body" idx="4294967295"/>
          </p:nvPr>
        </p:nvSpPr>
        <p:spPr>
          <a:xfrm>
            <a:off x="3480450" y="1762799"/>
            <a:ext cx="5111699" cy="958042"/>
          </a:xfrm>
          <a:prstGeom prst="rect">
            <a:avLst/>
          </a:prstGeom>
          <a:noFill/>
          <a:ln>
            <a:noFill/>
          </a:ln>
        </p:spPr>
        <p:txBody>
          <a:bodyPr lIns="91425" tIns="91425" rIns="91425" bIns="91425" anchor="ctr" anchorCtr="0">
            <a:noAutofit/>
          </a:bodyPr>
          <a:lstStyle/>
          <a:p>
            <a:pPr marL="457200" lvl="0" indent="-228600" rtl="0">
              <a:spcBef>
                <a:spcPts val="0"/>
              </a:spcBef>
              <a:spcAft>
                <a:spcPts val="0"/>
              </a:spcAft>
              <a:buClr>
                <a:schemeClr val="lt1"/>
              </a:buClr>
            </a:pPr>
            <a:r>
              <a:rPr lang="en" sz="1400" dirty="0" smtClean="0">
                <a:solidFill>
                  <a:schemeClr val="lt1"/>
                </a:solidFill>
              </a:rPr>
              <a:t>Type: Donation or prepurchase</a:t>
            </a:r>
          </a:p>
          <a:p>
            <a:pPr marL="457200" lvl="0" indent="-228600" rtl="0">
              <a:spcBef>
                <a:spcPts val="0"/>
              </a:spcBef>
              <a:spcAft>
                <a:spcPts val="0"/>
              </a:spcAft>
              <a:buClr>
                <a:schemeClr val="lt1"/>
              </a:buClr>
            </a:pPr>
            <a:r>
              <a:rPr lang="en" sz="1400" dirty="0" smtClean="0">
                <a:solidFill>
                  <a:schemeClr val="lt1"/>
                </a:solidFill>
              </a:rPr>
              <a:t>Benefit: Reward in addition to Intangible benefits.</a:t>
            </a:r>
            <a:endParaRPr sz="1400" dirty="0">
              <a:solidFill>
                <a:schemeClr val="lt1"/>
              </a:solidFill>
            </a:endParaRPr>
          </a:p>
        </p:txBody>
      </p:sp>
      <p:grpSp>
        <p:nvGrpSpPr>
          <p:cNvPr id="158" name="Shape 158"/>
          <p:cNvGrpSpPr/>
          <p:nvPr/>
        </p:nvGrpSpPr>
        <p:grpSpPr>
          <a:xfrm>
            <a:off x="424837" y="2813542"/>
            <a:ext cx="8294360" cy="947839"/>
            <a:chOff x="424812" y="2974405"/>
            <a:chExt cx="8294360" cy="849933"/>
          </a:xfrm>
        </p:grpSpPr>
        <p:sp>
          <p:nvSpPr>
            <p:cNvPr id="159" name="Shape 159"/>
            <p:cNvSpPr/>
            <p:nvPr/>
          </p:nvSpPr>
          <p:spPr>
            <a:xfrm>
              <a:off x="2927672" y="2974438"/>
              <a:ext cx="5791500" cy="849900"/>
            </a:xfrm>
            <a:prstGeom prst="rect">
              <a:avLst/>
            </a:prstGeom>
            <a:solidFill>
              <a:schemeClr val="dk1"/>
            </a:solidFill>
            <a:ln>
              <a:noFill/>
            </a:ln>
          </p:spPr>
          <p:txBody>
            <a:bodyPr lIns="91425" tIns="91425" rIns="91425" bIns="91425" anchor="ctr" anchorCtr="0">
              <a:noAutofit/>
            </a:bodyPr>
            <a:lstStyle/>
            <a:p>
              <a:pPr lvl="0" rtl="0">
                <a:spcBef>
                  <a:spcPts val="0"/>
                </a:spcBef>
                <a:buNone/>
              </a:pPr>
              <a:endParaRPr/>
            </a:p>
          </p:txBody>
        </p:sp>
        <p:sp>
          <p:nvSpPr>
            <p:cNvPr id="160" name="Shape 160"/>
            <p:cNvSpPr/>
            <p:nvPr/>
          </p:nvSpPr>
          <p:spPr>
            <a:xfrm>
              <a:off x="424812" y="2974405"/>
              <a:ext cx="3055799" cy="849900"/>
            </a:xfrm>
            <a:prstGeom prst="homePlate">
              <a:avLst>
                <a:gd name="adj" fmla="val 26719"/>
              </a:avLst>
            </a:prstGeom>
            <a:solidFill>
              <a:schemeClr val="accent5"/>
            </a:solidFill>
            <a:ln>
              <a:noFill/>
            </a:ln>
          </p:spPr>
          <p:txBody>
            <a:bodyPr lIns="91425" tIns="91425" rIns="91425" bIns="91425" anchor="ctr" anchorCtr="0">
              <a:noAutofit/>
            </a:bodyPr>
            <a:lstStyle/>
            <a:p>
              <a:pPr lvl="0" rtl="0">
                <a:spcBef>
                  <a:spcPts val="0"/>
                </a:spcBef>
                <a:buNone/>
              </a:pPr>
              <a:endParaRPr/>
            </a:p>
          </p:txBody>
        </p:sp>
      </p:grpSp>
      <p:sp>
        <p:nvSpPr>
          <p:cNvPr id="161" name="Shape 161"/>
          <p:cNvSpPr txBox="1">
            <a:spLocks noGrp="1"/>
          </p:cNvSpPr>
          <p:nvPr>
            <p:ph type="body" idx="4294967295"/>
          </p:nvPr>
        </p:nvSpPr>
        <p:spPr>
          <a:xfrm>
            <a:off x="539675" y="2886475"/>
            <a:ext cx="2422500" cy="799200"/>
          </a:xfrm>
          <a:prstGeom prst="rect">
            <a:avLst/>
          </a:prstGeom>
          <a:noFill/>
          <a:ln>
            <a:noFill/>
          </a:ln>
        </p:spPr>
        <p:txBody>
          <a:bodyPr lIns="91425" tIns="91425" rIns="91425" bIns="91425" anchor="ctr" anchorCtr="0">
            <a:noAutofit/>
          </a:bodyPr>
          <a:lstStyle/>
          <a:p>
            <a:pPr lvl="0">
              <a:lnSpc>
                <a:spcPct val="100000"/>
              </a:lnSpc>
              <a:spcAft>
                <a:spcPts val="0"/>
              </a:spcAft>
            </a:pPr>
            <a:r>
              <a:rPr lang="en" sz="1400" b="1" dirty="0">
                <a:solidFill>
                  <a:schemeClr val="lt1"/>
                </a:solidFill>
              </a:rPr>
              <a:t>Equity based</a:t>
            </a:r>
          </a:p>
        </p:txBody>
      </p:sp>
      <p:sp>
        <p:nvSpPr>
          <p:cNvPr id="162" name="Shape 162"/>
          <p:cNvSpPr txBox="1">
            <a:spLocks noGrp="1"/>
          </p:cNvSpPr>
          <p:nvPr>
            <p:ph type="body" idx="4294967295"/>
          </p:nvPr>
        </p:nvSpPr>
        <p:spPr>
          <a:xfrm>
            <a:off x="3480450" y="2815407"/>
            <a:ext cx="5111699" cy="944394"/>
          </a:xfrm>
          <a:prstGeom prst="rect">
            <a:avLst/>
          </a:prstGeom>
          <a:noFill/>
          <a:ln>
            <a:noFill/>
          </a:ln>
        </p:spPr>
        <p:txBody>
          <a:bodyPr lIns="91425" tIns="91425" rIns="91425" bIns="91425" anchor="ctr" anchorCtr="0">
            <a:noAutofit/>
          </a:bodyPr>
          <a:lstStyle/>
          <a:p>
            <a:pPr marL="457200" lvl="0" indent="-228600" rtl="0">
              <a:spcBef>
                <a:spcPts val="0"/>
              </a:spcBef>
              <a:spcAft>
                <a:spcPts val="0"/>
              </a:spcAft>
              <a:buClr>
                <a:schemeClr val="lt1"/>
              </a:buClr>
            </a:pPr>
            <a:r>
              <a:rPr lang="en" sz="1400" dirty="0" smtClean="0">
                <a:solidFill>
                  <a:schemeClr val="lt1"/>
                </a:solidFill>
              </a:rPr>
              <a:t>Type: Investment</a:t>
            </a:r>
            <a:endParaRPr lang="en" sz="1400" dirty="0">
              <a:solidFill>
                <a:schemeClr val="lt1"/>
              </a:solidFill>
            </a:endParaRPr>
          </a:p>
          <a:p>
            <a:pPr marL="457200" lvl="0" indent="-228600" rtl="0">
              <a:spcBef>
                <a:spcPts val="0"/>
              </a:spcBef>
              <a:spcAft>
                <a:spcPts val="0"/>
              </a:spcAft>
              <a:buClr>
                <a:schemeClr val="lt1"/>
              </a:buClr>
            </a:pPr>
            <a:r>
              <a:rPr lang="en" sz="1400" dirty="0" smtClean="0">
                <a:solidFill>
                  <a:schemeClr val="lt1"/>
                </a:solidFill>
              </a:rPr>
              <a:t>Benefit: Returns on investments if company performs well in future.</a:t>
            </a:r>
            <a:endParaRPr lang="en" sz="1400" dirty="0">
              <a:solidFill>
                <a:schemeClr val="lt1"/>
              </a:solidFill>
            </a:endParaRPr>
          </a:p>
        </p:txBody>
      </p:sp>
      <p:grpSp>
        <p:nvGrpSpPr>
          <p:cNvPr id="163" name="Shape 163"/>
          <p:cNvGrpSpPr/>
          <p:nvPr/>
        </p:nvGrpSpPr>
        <p:grpSpPr>
          <a:xfrm>
            <a:off x="424837" y="3832412"/>
            <a:ext cx="8294360" cy="1196788"/>
            <a:chOff x="424812" y="3871258"/>
            <a:chExt cx="8294360" cy="849932"/>
          </a:xfrm>
        </p:grpSpPr>
        <p:sp>
          <p:nvSpPr>
            <p:cNvPr id="164" name="Shape 164"/>
            <p:cNvSpPr/>
            <p:nvPr/>
          </p:nvSpPr>
          <p:spPr>
            <a:xfrm>
              <a:off x="2927672" y="3871291"/>
              <a:ext cx="5791500" cy="849900"/>
            </a:xfrm>
            <a:prstGeom prst="rect">
              <a:avLst/>
            </a:prstGeom>
            <a:solidFill>
              <a:schemeClr val="dk1"/>
            </a:solidFill>
            <a:ln>
              <a:noFill/>
            </a:ln>
          </p:spPr>
          <p:txBody>
            <a:bodyPr lIns="91425" tIns="91425" rIns="91425" bIns="91425" anchor="ctr" anchorCtr="0">
              <a:noAutofit/>
            </a:bodyPr>
            <a:lstStyle/>
            <a:p>
              <a:pPr lvl="0" rtl="0">
                <a:spcBef>
                  <a:spcPts val="0"/>
                </a:spcBef>
                <a:buNone/>
              </a:pPr>
              <a:endParaRPr/>
            </a:p>
          </p:txBody>
        </p:sp>
        <p:sp>
          <p:nvSpPr>
            <p:cNvPr id="165" name="Shape 165"/>
            <p:cNvSpPr/>
            <p:nvPr/>
          </p:nvSpPr>
          <p:spPr>
            <a:xfrm>
              <a:off x="424812" y="3871258"/>
              <a:ext cx="3055799" cy="849900"/>
            </a:xfrm>
            <a:prstGeom prst="homePlate">
              <a:avLst>
                <a:gd name="adj" fmla="val 26719"/>
              </a:avLst>
            </a:prstGeom>
            <a:solidFill>
              <a:schemeClr val="accent5"/>
            </a:solidFill>
            <a:ln>
              <a:noFill/>
            </a:ln>
          </p:spPr>
          <p:txBody>
            <a:bodyPr lIns="91425" tIns="91425" rIns="91425" bIns="91425" anchor="ctr" anchorCtr="0">
              <a:noAutofit/>
            </a:bodyPr>
            <a:lstStyle/>
            <a:p>
              <a:pPr lvl="0" rtl="0">
                <a:spcBef>
                  <a:spcPts val="0"/>
                </a:spcBef>
                <a:buNone/>
              </a:pPr>
              <a:endParaRPr/>
            </a:p>
          </p:txBody>
        </p:sp>
      </p:grpSp>
      <p:sp>
        <p:nvSpPr>
          <p:cNvPr id="166" name="Shape 166"/>
          <p:cNvSpPr txBox="1">
            <a:spLocks noGrp="1"/>
          </p:cNvSpPr>
          <p:nvPr>
            <p:ph type="body" idx="4294967295"/>
          </p:nvPr>
        </p:nvSpPr>
        <p:spPr>
          <a:xfrm>
            <a:off x="539675" y="3955671"/>
            <a:ext cx="2422500" cy="799200"/>
          </a:xfrm>
          <a:prstGeom prst="rect">
            <a:avLst/>
          </a:prstGeom>
          <a:noFill/>
          <a:ln>
            <a:noFill/>
          </a:ln>
        </p:spPr>
        <p:txBody>
          <a:bodyPr lIns="91425" tIns="91425" rIns="91425" bIns="91425" anchor="ctr" anchorCtr="0">
            <a:noAutofit/>
          </a:bodyPr>
          <a:lstStyle/>
          <a:p>
            <a:pPr lvl="0" rtl="0">
              <a:lnSpc>
                <a:spcPct val="100000"/>
              </a:lnSpc>
              <a:spcBef>
                <a:spcPts val="0"/>
              </a:spcBef>
              <a:spcAft>
                <a:spcPts val="0"/>
              </a:spcAft>
              <a:buNone/>
            </a:pPr>
            <a:r>
              <a:rPr lang="en" sz="1400" b="1" dirty="0">
                <a:solidFill>
                  <a:schemeClr val="lt1"/>
                </a:solidFill>
              </a:rPr>
              <a:t>Debt based</a:t>
            </a:r>
          </a:p>
        </p:txBody>
      </p:sp>
      <p:sp>
        <p:nvSpPr>
          <p:cNvPr id="167" name="Shape 167"/>
          <p:cNvSpPr txBox="1">
            <a:spLocks noGrp="1"/>
          </p:cNvSpPr>
          <p:nvPr>
            <p:ph type="body" idx="4294967295"/>
          </p:nvPr>
        </p:nvSpPr>
        <p:spPr>
          <a:xfrm>
            <a:off x="3480450" y="3850496"/>
            <a:ext cx="5111699" cy="1198323"/>
          </a:xfrm>
          <a:prstGeom prst="rect">
            <a:avLst/>
          </a:prstGeom>
          <a:noFill/>
          <a:ln>
            <a:noFill/>
          </a:ln>
        </p:spPr>
        <p:txBody>
          <a:bodyPr lIns="91425" tIns="91425" rIns="91425" bIns="91425" anchor="ctr" anchorCtr="0">
            <a:noAutofit/>
          </a:bodyPr>
          <a:lstStyle/>
          <a:p>
            <a:pPr marL="457200" lvl="0" indent="-228600" rtl="0">
              <a:spcBef>
                <a:spcPts val="0"/>
              </a:spcBef>
              <a:spcAft>
                <a:spcPts val="0"/>
              </a:spcAft>
              <a:buClr>
                <a:schemeClr val="lt1"/>
              </a:buClr>
            </a:pPr>
            <a:r>
              <a:rPr lang="en" sz="1400" dirty="0" smtClean="0">
                <a:solidFill>
                  <a:schemeClr val="lt1"/>
                </a:solidFill>
              </a:rPr>
              <a:t>Type: Loan</a:t>
            </a:r>
          </a:p>
          <a:p>
            <a:pPr marL="457200" lvl="0" indent="-228600" rtl="0">
              <a:spcBef>
                <a:spcPts val="0"/>
              </a:spcBef>
              <a:spcAft>
                <a:spcPts val="0"/>
              </a:spcAft>
              <a:buClr>
                <a:schemeClr val="lt1"/>
              </a:buClr>
            </a:pPr>
            <a:r>
              <a:rPr lang="en" sz="1400" dirty="0" smtClean="0">
                <a:solidFill>
                  <a:schemeClr val="lt1"/>
                </a:solidFill>
              </a:rPr>
              <a:t>Benefit: Repayment of loan with intrest or </a:t>
            </a:r>
            <a:r>
              <a:rPr lang="en" sz="1400" dirty="0">
                <a:solidFill>
                  <a:schemeClr val="lt1"/>
                </a:solidFill>
              </a:rPr>
              <a:t>I</a:t>
            </a:r>
            <a:r>
              <a:rPr lang="en" sz="1400" dirty="0" smtClean="0">
                <a:solidFill>
                  <a:schemeClr val="lt1"/>
                </a:solidFill>
              </a:rPr>
              <a:t>ntangible benefits if loan is given intrest free.</a:t>
            </a:r>
            <a:endParaRPr lang="en" sz="1400" dirty="0">
              <a:solidFill>
                <a:schemeClr val="lt1"/>
              </a:solidFill>
            </a:endParaRPr>
          </a:p>
        </p:txBody>
      </p:sp>
    </p:spTree>
    <p:extLst>
      <p:ext uri="{BB962C8B-B14F-4D97-AF65-F5344CB8AC3E}">
        <p14:creationId xmlns:p14="http://schemas.microsoft.com/office/powerpoint/2010/main" val="3338905381"/>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265500" y="1816950"/>
            <a:ext cx="4045199" cy="1509599"/>
          </a:xfrm>
          <a:prstGeom prst="rect">
            <a:avLst/>
          </a:prstGeom>
        </p:spPr>
        <p:txBody>
          <a:bodyPr lIns="91425" tIns="91425" rIns="91425" bIns="91425" anchor="ctr" anchorCtr="0">
            <a:noAutofit/>
          </a:bodyPr>
          <a:lstStyle/>
          <a:p>
            <a:pPr lvl="0" rtl="0">
              <a:spcBef>
                <a:spcPts val="0"/>
              </a:spcBef>
              <a:buNone/>
            </a:pPr>
            <a:r>
              <a:rPr lang="en" dirty="0" smtClean="0"/>
              <a:t>Advantages</a:t>
            </a:r>
            <a:endParaRPr lang="en" dirty="0"/>
          </a:p>
        </p:txBody>
      </p:sp>
      <p:sp>
        <p:nvSpPr>
          <p:cNvPr id="118" name="Shape 118"/>
          <p:cNvSpPr txBox="1">
            <a:spLocks noGrp="1"/>
          </p:cNvSpPr>
          <p:nvPr>
            <p:ph type="body" idx="1"/>
          </p:nvPr>
        </p:nvSpPr>
        <p:spPr>
          <a:xfrm>
            <a:off x="4960282" y="218209"/>
            <a:ext cx="3929100" cy="4201089"/>
          </a:xfrm>
          <a:prstGeom prst="rect">
            <a:avLst/>
          </a:prstGeom>
        </p:spPr>
        <p:txBody>
          <a:bodyPr lIns="91425" tIns="91425" rIns="91425" bIns="91425" anchor="ctr" anchorCtr="0">
            <a:noAutofit/>
          </a:bodyPr>
          <a:lstStyle/>
          <a:p>
            <a:pPr marL="171450" lvl="0" indent="-171450" algn="l">
              <a:buClrTx/>
              <a:buFont typeface="Wingdings" panose="05000000000000000000" pitchFamily="2" charset="2"/>
              <a:buChar char="ü"/>
            </a:pPr>
            <a:r>
              <a:rPr lang="en-US" sz="1100" dirty="0" smtClean="0">
                <a:solidFill>
                  <a:schemeClr val="bg2">
                    <a:lumMod val="50000"/>
                  </a:schemeClr>
                </a:solidFill>
              </a:rPr>
              <a:t>It Can Be A Fast Way To Raise Finance With No Upfront Fees.</a:t>
            </a:r>
          </a:p>
          <a:p>
            <a:pPr marL="171450" lvl="0" indent="-171450" algn="l">
              <a:buClrTx/>
              <a:buFont typeface="Wingdings" panose="05000000000000000000" pitchFamily="2" charset="2"/>
              <a:buChar char="ü"/>
            </a:pPr>
            <a:endParaRPr lang="en-US" sz="1100" dirty="0" smtClean="0">
              <a:solidFill>
                <a:schemeClr val="bg2">
                  <a:lumMod val="50000"/>
                </a:schemeClr>
              </a:solidFill>
            </a:endParaRPr>
          </a:p>
          <a:p>
            <a:pPr marL="171450" lvl="0" indent="-171450" algn="l">
              <a:buClrTx/>
              <a:buFont typeface="Wingdings" panose="05000000000000000000" pitchFamily="2" charset="2"/>
              <a:buChar char="ü"/>
            </a:pPr>
            <a:r>
              <a:rPr lang="en-US" sz="1100" dirty="0" smtClean="0">
                <a:solidFill>
                  <a:schemeClr val="bg2">
                    <a:lumMod val="50000"/>
                  </a:schemeClr>
                </a:solidFill>
              </a:rPr>
              <a:t>Pitching A Project Or Business Through The Online Platform Can Be A Valuable Form Of Marketing And Result In Media Attention.</a:t>
            </a:r>
          </a:p>
          <a:p>
            <a:pPr marL="171450" lvl="0" indent="-171450" algn="l">
              <a:buClrTx/>
              <a:buFont typeface="Wingdings" panose="05000000000000000000" pitchFamily="2" charset="2"/>
              <a:buChar char="ü"/>
            </a:pPr>
            <a:endParaRPr lang="en-US" sz="1100" dirty="0" smtClean="0">
              <a:solidFill>
                <a:schemeClr val="bg2">
                  <a:lumMod val="50000"/>
                </a:schemeClr>
              </a:solidFill>
            </a:endParaRPr>
          </a:p>
          <a:p>
            <a:pPr marL="171450" lvl="0" indent="-171450" algn="l">
              <a:buClrTx/>
              <a:buFont typeface="Wingdings" panose="05000000000000000000" pitchFamily="2" charset="2"/>
              <a:buChar char="ü"/>
            </a:pPr>
            <a:r>
              <a:rPr lang="en-US" sz="1100" dirty="0" smtClean="0">
                <a:solidFill>
                  <a:schemeClr val="bg2">
                    <a:lumMod val="50000"/>
                  </a:schemeClr>
                </a:solidFill>
              </a:rPr>
              <a:t>Sharing Your Idea, You Can Often Get Feedback And Expert Guidance On How To Improve It.</a:t>
            </a:r>
          </a:p>
          <a:p>
            <a:pPr marL="171450" lvl="0" indent="-171450" algn="l">
              <a:buClrTx/>
              <a:buFont typeface="Wingdings" panose="05000000000000000000" pitchFamily="2" charset="2"/>
              <a:buChar char="ü"/>
            </a:pPr>
            <a:endParaRPr lang="en-US" sz="1100" dirty="0" smtClean="0">
              <a:solidFill>
                <a:schemeClr val="bg2">
                  <a:lumMod val="50000"/>
                </a:schemeClr>
              </a:solidFill>
            </a:endParaRPr>
          </a:p>
          <a:p>
            <a:pPr marL="171450" lvl="0" indent="-171450" algn="l">
              <a:buClrTx/>
              <a:buFont typeface="Wingdings" panose="05000000000000000000" pitchFamily="2" charset="2"/>
              <a:buChar char="ü"/>
            </a:pPr>
            <a:r>
              <a:rPr lang="en-US" sz="1100" dirty="0" smtClean="0">
                <a:solidFill>
                  <a:schemeClr val="bg2">
                    <a:lumMod val="50000"/>
                  </a:schemeClr>
                </a:solidFill>
              </a:rPr>
              <a:t>It Is A Good Way To Test The Public’s Reaction To Your Product/Idea - If People Are Keen To Invest It Is A Good Sign That The Your Idea Could Work Well In The Market.</a:t>
            </a:r>
          </a:p>
          <a:p>
            <a:pPr marL="171450" lvl="0" indent="-171450" algn="l">
              <a:buClrTx/>
              <a:buFont typeface="Wingdings" panose="05000000000000000000" pitchFamily="2" charset="2"/>
              <a:buChar char="ü"/>
            </a:pPr>
            <a:endParaRPr lang="en-US" sz="1100" dirty="0" smtClean="0">
              <a:solidFill>
                <a:schemeClr val="bg2">
                  <a:lumMod val="50000"/>
                </a:schemeClr>
              </a:solidFill>
            </a:endParaRPr>
          </a:p>
          <a:p>
            <a:pPr marL="171450" lvl="0" indent="-171450" algn="l">
              <a:buClrTx/>
              <a:buFont typeface="Wingdings" panose="05000000000000000000" pitchFamily="2" charset="2"/>
              <a:buChar char="ü"/>
            </a:pPr>
            <a:r>
              <a:rPr lang="en-US" sz="1100" dirty="0" smtClean="0">
                <a:solidFill>
                  <a:schemeClr val="bg2">
                    <a:lumMod val="50000"/>
                  </a:schemeClr>
                </a:solidFill>
              </a:rPr>
              <a:t>Ideas That May Not Appeal To Conventional Investors Can Often Get Financed More Easily.</a:t>
            </a:r>
          </a:p>
          <a:p>
            <a:pPr marL="171450" lvl="0" indent="-171450" algn="l">
              <a:buClrTx/>
              <a:buFont typeface="Wingdings" panose="05000000000000000000" pitchFamily="2" charset="2"/>
              <a:buChar char="ü"/>
            </a:pPr>
            <a:endParaRPr lang="en-US" sz="1100" dirty="0" smtClean="0">
              <a:solidFill>
                <a:schemeClr val="bg2">
                  <a:lumMod val="50000"/>
                </a:schemeClr>
              </a:solidFill>
            </a:endParaRPr>
          </a:p>
          <a:p>
            <a:pPr marL="171450" lvl="0" indent="-171450" algn="l">
              <a:buClrTx/>
              <a:buFont typeface="Wingdings" panose="05000000000000000000" pitchFamily="2" charset="2"/>
              <a:buChar char="ü"/>
            </a:pPr>
            <a:r>
              <a:rPr lang="en-US" sz="1100" dirty="0" smtClean="0">
                <a:solidFill>
                  <a:schemeClr val="bg2">
                    <a:lumMod val="50000"/>
                  </a:schemeClr>
                </a:solidFill>
              </a:rPr>
              <a:t>Your Investors Can Often Become Your Most Loyal Customers Through The Financing Process.</a:t>
            </a:r>
            <a:endParaRPr lang="en-US" sz="1100" dirty="0">
              <a:solidFill>
                <a:schemeClr val="bg2">
                  <a:lumMod val="50000"/>
                </a:schemeClr>
              </a:solidFill>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50" y="528900"/>
            <a:ext cx="7822477" cy="4085699"/>
          </a:xfrm>
        </p:spPr>
        <p:txBody>
          <a:bodyPr/>
          <a:lstStyle/>
          <a:p>
            <a:pPr algn="ctr"/>
            <a:r>
              <a:rPr lang="en-US" sz="2800" dirty="0" smtClean="0">
                <a:latin typeface="Times New Roman" panose="02020603050405020304" pitchFamily="18" charset="0"/>
                <a:cs typeface="Times New Roman" panose="02020603050405020304" pitchFamily="18" charset="0"/>
              </a:rPr>
              <a:t>Crowdfunding Is A Powerful New Global Economy</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dirty="0"/>
              <a:t/>
            </a:r>
            <a:br>
              <a:rPr lang="en-US" sz="2000" dirty="0"/>
            </a:br>
            <a:r>
              <a:rPr lang="en-US" sz="2000" dirty="0"/>
              <a:t/>
            </a:r>
            <a:br>
              <a:rPr lang="en-US" sz="2000" dirty="0"/>
            </a:br>
            <a:r>
              <a:rPr lang="en-US" sz="2000" dirty="0"/>
              <a:t>In 2013 </a:t>
            </a:r>
            <a:r>
              <a:rPr lang="en-US" sz="2000" dirty="0" smtClean="0"/>
              <a:t>Facebook </a:t>
            </a:r>
            <a:r>
              <a:rPr lang="en-US" sz="2000" dirty="0"/>
              <a:t>and </a:t>
            </a:r>
            <a:r>
              <a:rPr lang="en-US" sz="2000" dirty="0" smtClean="0"/>
              <a:t>crowdfunding industry were </a:t>
            </a:r>
            <a:r>
              <a:rPr lang="en-US" sz="2000" dirty="0"/>
              <a:t>neck  &amp; neck</a:t>
            </a:r>
            <a:br>
              <a:rPr lang="en-US" sz="2000" dirty="0"/>
            </a:br>
            <a:r>
              <a:rPr lang="en-US" sz="2000" dirty="0"/>
              <a:t>with </a:t>
            </a:r>
            <a:r>
              <a:rPr lang="en-US" sz="2000" dirty="0" smtClean="0"/>
              <a:t>Facebook </a:t>
            </a:r>
            <a:r>
              <a:rPr lang="en-US" sz="2000" dirty="0"/>
              <a:t>grossing $5.97 billion in 2013</a:t>
            </a:r>
            <a:br>
              <a:rPr lang="en-US" sz="2000" dirty="0"/>
            </a:br>
            <a:r>
              <a:rPr lang="en-US" sz="2000" dirty="0"/>
              <a:t>and </a:t>
            </a:r>
            <a:r>
              <a:rPr lang="en-US" sz="2000" dirty="0" smtClean="0"/>
              <a:t>crowdfunding industry </a:t>
            </a:r>
            <a:r>
              <a:rPr lang="en-US" sz="2000" dirty="0"/>
              <a:t>grossing $5.1 billion in 2013</a:t>
            </a:r>
            <a:br>
              <a:rPr lang="en-US" sz="2000" dirty="0"/>
            </a:br>
            <a:r>
              <a:rPr lang="en-US" sz="2000" dirty="0"/>
              <a:t>and now with crowdfunding reaching over 10 billion in 2014 it has out performed </a:t>
            </a:r>
            <a:r>
              <a:rPr lang="en-US" sz="2000" dirty="0" smtClean="0"/>
              <a:t>Facebook </a:t>
            </a:r>
            <a:r>
              <a:rPr lang="en-US" sz="2000" dirty="0"/>
              <a:t>by </a:t>
            </a:r>
            <a:r>
              <a:rPr lang="en-US" sz="2000" dirty="0" smtClean="0"/>
              <a:t>billions.</a:t>
            </a:r>
            <a:br>
              <a:rPr lang="en-US" sz="2000" dirty="0" smtClean="0"/>
            </a:br>
            <a:r>
              <a:rPr lang="en-US" sz="2000" dirty="0"/>
              <a:t/>
            </a:r>
            <a:br>
              <a:rPr lang="en-US" sz="2000" dirty="0"/>
            </a:br>
            <a:endParaRPr lang="en-US" sz="2000" dirty="0"/>
          </a:p>
        </p:txBody>
      </p:sp>
    </p:spTree>
    <p:extLst>
      <p:ext uri="{BB962C8B-B14F-4D97-AF65-F5344CB8AC3E}">
        <p14:creationId xmlns:p14="http://schemas.microsoft.com/office/powerpoint/2010/main" val="280227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90250" y="528900"/>
            <a:ext cx="5678099" cy="4085699"/>
          </a:xfrm>
          <a:prstGeom prst="rect">
            <a:avLst/>
          </a:prstGeom>
        </p:spPr>
        <p:txBody>
          <a:bodyPr lIns="91425" tIns="91425" rIns="91425" bIns="91425" anchor="ctr" anchorCtr="0">
            <a:noAutofit/>
          </a:bodyPr>
          <a:lstStyle/>
          <a:p>
            <a:pPr rtl="0">
              <a:spcBef>
                <a:spcPts val="0"/>
              </a:spcBef>
              <a:spcAft>
                <a:spcPts val="1600"/>
              </a:spcAft>
              <a:buNone/>
            </a:pPr>
            <a:r>
              <a:rPr lang="en" dirty="0" smtClean="0"/>
              <a:t>About Project</a:t>
            </a:r>
            <a:endParaRPr lang="en" dirty="0"/>
          </a:p>
          <a:p>
            <a:pPr>
              <a:spcBef>
                <a:spcPts val="0"/>
              </a:spcBef>
              <a:buNone/>
            </a:pPr>
            <a:r>
              <a:rPr lang="en" sz="2400" i="1" dirty="0" smtClean="0"/>
              <a:t>CROWDFUNDING</a:t>
            </a:r>
            <a:endParaRPr lang="en" sz="2400" i="1" dirty="0"/>
          </a:p>
        </p:txBody>
      </p:sp>
    </p:spTree>
    <p:extLst>
      <p:ext uri="{BB962C8B-B14F-4D97-AF65-F5344CB8AC3E}">
        <p14:creationId xmlns:p14="http://schemas.microsoft.com/office/powerpoint/2010/main" val="209606700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“CROWDFUND”?</a:t>
            </a:r>
            <a:endParaRPr lang="en-US" dirty="0"/>
          </a:p>
        </p:txBody>
      </p:sp>
      <p:sp>
        <p:nvSpPr>
          <p:cNvPr id="3" name="Text Placeholder 2"/>
          <p:cNvSpPr>
            <a:spLocks noGrp="1"/>
          </p:cNvSpPr>
          <p:nvPr>
            <p:ph type="body" idx="1"/>
          </p:nvPr>
        </p:nvSpPr>
        <p:spPr/>
        <p:txBody>
          <a:bodyPr/>
          <a:lstStyle/>
          <a:p>
            <a:r>
              <a:rPr lang="en-US" dirty="0" smtClean="0"/>
              <a:t>CROWDFUND </a:t>
            </a:r>
            <a:r>
              <a:rPr lang="en-US" dirty="0"/>
              <a:t>is common platform that lets the Ideas meet the </a:t>
            </a:r>
            <a:r>
              <a:rPr lang="en-US" dirty="0" smtClean="0"/>
              <a:t>Funding's. </a:t>
            </a:r>
            <a:r>
              <a:rPr lang="en-US" dirty="0"/>
              <a:t>Since every Spark needs the fuel to turn into a flame, the same way ideas need the funds to turn into a market share that’s what Our project </a:t>
            </a:r>
            <a:r>
              <a:rPr lang="en-US" dirty="0" smtClean="0"/>
              <a:t>Crowdfund </a:t>
            </a:r>
            <a:r>
              <a:rPr lang="en-US" dirty="0"/>
              <a:t>comes in action by making the two </a:t>
            </a:r>
            <a:r>
              <a:rPr lang="en-US" dirty="0" smtClean="0"/>
              <a:t>ends meet </a:t>
            </a:r>
            <a:r>
              <a:rPr lang="en-US" dirty="0"/>
              <a:t>(i.e. people with ideas and the people ready to invest).</a:t>
            </a:r>
          </a:p>
          <a:p>
            <a:r>
              <a:rPr lang="en-US" dirty="0" smtClean="0"/>
              <a:t>“CROWDFUND” it is a reward based crowd funding web application.</a:t>
            </a:r>
            <a:endParaRPr lang="en-US" dirty="0"/>
          </a:p>
        </p:txBody>
      </p:sp>
    </p:spTree>
    <p:extLst>
      <p:ext uri="{BB962C8B-B14F-4D97-AF65-F5344CB8AC3E}">
        <p14:creationId xmlns:p14="http://schemas.microsoft.com/office/powerpoint/2010/main" val="1777299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73" name="Shape 73"/>
          <p:cNvCxnSpPr/>
          <p:nvPr/>
        </p:nvCxnSpPr>
        <p:spPr>
          <a:xfrm>
            <a:off x="-6875" y="2900700"/>
            <a:ext cx="9150899" cy="0"/>
          </a:xfrm>
          <a:prstGeom prst="straightConnector1">
            <a:avLst/>
          </a:prstGeom>
          <a:noFill/>
          <a:ln w="19050" cap="flat" cmpd="sng">
            <a:solidFill>
              <a:schemeClr val="dk2"/>
            </a:solidFill>
            <a:prstDash val="solid"/>
            <a:round/>
            <a:headEnd type="none" w="lg" len="lg"/>
            <a:tailEnd type="none" w="lg" len="lg"/>
          </a:ln>
        </p:spPr>
      </p:cxnSp>
      <p:sp>
        <p:nvSpPr>
          <p:cNvPr id="74" name="Shape 74"/>
          <p:cNvSpPr txBox="1">
            <a:spLocks noGrp="1"/>
          </p:cNvSpPr>
          <p:nvPr>
            <p:ph type="title"/>
          </p:nvPr>
        </p:nvSpPr>
        <p:spPr>
          <a:xfrm>
            <a:off x="311700" y="372500"/>
            <a:ext cx="8520599" cy="733499"/>
          </a:xfrm>
          <a:prstGeom prst="rect">
            <a:avLst/>
          </a:prstGeom>
        </p:spPr>
        <p:txBody>
          <a:bodyPr lIns="91425" tIns="91425" rIns="91425" bIns="91425" anchor="b" anchorCtr="0">
            <a:noAutofit/>
          </a:bodyPr>
          <a:lstStyle/>
          <a:p>
            <a:pPr lvl="0" rtl="0">
              <a:spcBef>
                <a:spcPts val="0"/>
              </a:spcBef>
              <a:buNone/>
            </a:pPr>
            <a:r>
              <a:rPr lang="en" dirty="0" smtClean="0"/>
              <a:t>Where are we in this crowd?</a:t>
            </a:r>
            <a:endParaRPr lang="en" dirty="0"/>
          </a:p>
        </p:txBody>
      </p:sp>
      <p:sp>
        <p:nvSpPr>
          <p:cNvPr id="75" name="Shape 75"/>
          <p:cNvSpPr/>
          <p:nvPr/>
        </p:nvSpPr>
        <p:spPr>
          <a:xfrm>
            <a:off x="421176" y="2235693"/>
            <a:ext cx="1210197" cy="1203698"/>
          </a:xfrm>
          <a:prstGeom prst="ellipse">
            <a:avLst/>
          </a:prstGeom>
          <a:solidFill>
            <a:schemeClr val="accent2"/>
          </a:solidFill>
          <a:ln>
            <a:noFill/>
          </a:ln>
        </p:spPr>
        <p:txBody>
          <a:bodyPr lIns="91425" tIns="91425" rIns="91425" bIns="91425" anchor="ctr" anchorCtr="0">
            <a:noAutofit/>
          </a:bodyPr>
          <a:lstStyle/>
          <a:p>
            <a:pPr marL="0" marR="0" indent="0" algn="ctr" rtl="0">
              <a:lnSpc>
                <a:spcPct val="100000"/>
              </a:lnSpc>
              <a:spcBef>
                <a:spcPts val="0"/>
              </a:spcBef>
              <a:spcAft>
                <a:spcPts val="0"/>
              </a:spcAft>
              <a:buNone/>
            </a:pPr>
            <a:endParaRPr/>
          </a:p>
        </p:txBody>
      </p:sp>
      <p:sp>
        <p:nvSpPr>
          <p:cNvPr id="76" name="Shape 76"/>
          <p:cNvSpPr txBox="1"/>
          <p:nvPr/>
        </p:nvSpPr>
        <p:spPr>
          <a:xfrm>
            <a:off x="361324" y="2533642"/>
            <a:ext cx="1329900" cy="607800"/>
          </a:xfrm>
          <a:prstGeom prst="rect">
            <a:avLst/>
          </a:prstGeom>
          <a:noFill/>
          <a:ln>
            <a:noFill/>
          </a:ln>
        </p:spPr>
        <p:txBody>
          <a:bodyPr lIns="91425" tIns="91425" rIns="91425" bIns="91425" anchor="ctr" anchorCtr="0">
            <a:noAutofit/>
          </a:bodyPr>
          <a:lstStyle/>
          <a:p>
            <a:pPr lvl="0" algn="ctr" rtl="0">
              <a:lnSpc>
                <a:spcPct val="100000"/>
              </a:lnSpc>
              <a:spcBef>
                <a:spcPts val="0"/>
              </a:spcBef>
              <a:spcAft>
                <a:spcPts val="0"/>
              </a:spcAft>
              <a:buNone/>
            </a:pPr>
            <a:r>
              <a:rPr lang="en" sz="1800" dirty="0" smtClean="0">
                <a:solidFill>
                  <a:schemeClr val="lt1"/>
                </a:solidFill>
                <a:latin typeface="Source Code Pro"/>
                <a:ea typeface="Source Code Pro"/>
                <a:cs typeface="Source Code Pro"/>
                <a:sym typeface="Source Code Pro"/>
              </a:rPr>
              <a:t>Got an Idea</a:t>
            </a:r>
            <a:endParaRPr lang="en" sz="1800" dirty="0">
              <a:solidFill>
                <a:schemeClr val="lt1"/>
              </a:solidFill>
              <a:latin typeface="Source Code Pro"/>
              <a:ea typeface="Source Code Pro"/>
              <a:cs typeface="Source Code Pro"/>
              <a:sym typeface="Source Code Pro"/>
            </a:endParaRPr>
          </a:p>
        </p:txBody>
      </p:sp>
      <p:sp>
        <p:nvSpPr>
          <p:cNvPr id="77" name="Shape 77"/>
          <p:cNvSpPr/>
          <p:nvPr/>
        </p:nvSpPr>
        <p:spPr>
          <a:xfrm>
            <a:off x="2253122" y="1423414"/>
            <a:ext cx="2954699" cy="2954699"/>
          </a:xfrm>
          <a:prstGeom prst="ellipse">
            <a:avLst/>
          </a:prstGeom>
          <a:solidFill>
            <a:schemeClr val="accent3"/>
          </a:solidFill>
          <a:ln>
            <a:noFill/>
          </a:ln>
        </p:spPr>
        <p:txBody>
          <a:bodyPr lIns="91425" tIns="91425" rIns="91425" bIns="91425" anchor="ctr" anchorCtr="0">
            <a:noAutofit/>
          </a:bodyPr>
          <a:lstStyle/>
          <a:p>
            <a:pPr marL="0" marR="0" indent="0" algn="ctr" rtl="0">
              <a:lnSpc>
                <a:spcPct val="100000"/>
              </a:lnSpc>
              <a:spcBef>
                <a:spcPts val="0"/>
              </a:spcBef>
              <a:spcAft>
                <a:spcPts val="0"/>
              </a:spcAft>
              <a:buNone/>
            </a:pPr>
            <a:endParaRPr/>
          </a:p>
        </p:txBody>
      </p:sp>
      <p:sp>
        <p:nvSpPr>
          <p:cNvPr id="78" name="Shape 78"/>
          <p:cNvSpPr txBox="1"/>
          <p:nvPr/>
        </p:nvSpPr>
        <p:spPr>
          <a:xfrm>
            <a:off x="2253125" y="2596750"/>
            <a:ext cx="2954699" cy="607800"/>
          </a:xfrm>
          <a:prstGeom prst="rect">
            <a:avLst/>
          </a:prstGeom>
          <a:noFill/>
          <a:ln>
            <a:noFill/>
          </a:ln>
        </p:spPr>
        <p:txBody>
          <a:bodyPr lIns="91425" tIns="91425" rIns="91425" bIns="91425" anchor="ctr" anchorCtr="0">
            <a:noAutofit/>
          </a:bodyPr>
          <a:lstStyle/>
          <a:p>
            <a:pPr lvl="0" algn="ctr" rtl="0">
              <a:lnSpc>
                <a:spcPct val="100000"/>
              </a:lnSpc>
              <a:spcBef>
                <a:spcPts val="0"/>
              </a:spcBef>
              <a:spcAft>
                <a:spcPts val="0"/>
              </a:spcAft>
              <a:buNone/>
            </a:pPr>
            <a:r>
              <a:rPr lang="en" sz="3000" dirty="0" smtClean="0">
                <a:solidFill>
                  <a:schemeClr val="lt1"/>
                </a:solidFill>
                <a:latin typeface="Source Code Pro"/>
                <a:ea typeface="Source Code Pro"/>
                <a:cs typeface="Source Code Pro"/>
                <a:sym typeface="Source Code Pro"/>
              </a:rPr>
              <a:t>Share it on Crowdfund</a:t>
            </a:r>
            <a:endParaRPr lang="en" sz="3000" dirty="0">
              <a:solidFill>
                <a:schemeClr val="lt1"/>
              </a:solidFill>
              <a:latin typeface="Source Code Pro"/>
              <a:ea typeface="Source Code Pro"/>
              <a:cs typeface="Source Code Pro"/>
              <a:sym typeface="Source Code Pro"/>
            </a:endParaRPr>
          </a:p>
        </p:txBody>
      </p:sp>
      <p:sp>
        <p:nvSpPr>
          <p:cNvPr id="79" name="Shape 79"/>
          <p:cNvSpPr/>
          <p:nvPr/>
        </p:nvSpPr>
        <p:spPr>
          <a:xfrm>
            <a:off x="5709625" y="2147439"/>
            <a:ext cx="1506600" cy="1506600"/>
          </a:xfrm>
          <a:prstGeom prst="ellipse">
            <a:avLst/>
          </a:prstGeom>
          <a:solidFill>
            <a:schemeClr val="accent2"/>
          </a:solidFill>
          <a:ln>
            <a:noFill/>
          </a:ln>
        </p:spPr>
        <p:txBody>
          <a:bodyPr lIns="91425" tIns="91425" rIns="91425" bIns="91425" anchor="ctr" anchorCtr="0">
            <a:noAutofit/>
          </a:bodyPr>
          <a:lstStyle/>
          <a:p>
            <a:pPr marL="0" marR="0" indent="0" algn="ctr" rtl="0">
              <a:lnSpc>
                <a:spcPct val="100000"/>
              </a:lnSpc>
              <a:spcBef>
                <a:spcPts val="0"/>
              </a:spcBef>
              <a:spcAft>
                <a:spcPts val="0"/>
              </a:spcAft>
              <a:buNone/>
            </a:pPr>
            <a:endParaRPr/>
          </a:p>
        </p:txBody>
      </p:sp>
      <p:sp>
        <p:nvSpPr>
          <p:cNvPr id="80" name="Shape 80"/>
          <p:cNvSpPr txBox="1"/>
          <p:nvPr/>
        </p:nvSpPr>
        <p:spPr>
          <a:xfrm>
            <a:off x="5709825" y="2596750"/>
            <a:ext cx="1506600" cy="607800"/>
          </a:xfrm>
          <a:prstGeom prst="rect">
            <a:avLst/>
          </a:prstGeom>
          <a:noFill/>
          <a:ln>
            <a:noFill/>
          </a:ln>
        </p:spPr>
        <p:txBody>
          <a:bodyPr lIns="91425" tIns="91425" rIns="91425" bIns="91425" anchor="ctr" anchorCtr="0">
            <a:noAutofit/>
          </a:bodyPr>
          <a:lstStyle/>
          <a:p>
            <a:pPr lvl="0" algn="ctr" rtl="0">
              <a:lnSpc>
                <a:spcPct val="100000"/>
              </a:lnSpc>
              <a:spcBef>
                <a:spcPts val="0"/>
              </a:spcBef>
              <a:spcAft>
                <a:spcPts val="0"/>
              </a:spcAft>
              <a:buNone/>
            </a:pPr>
            <a:r>
              <a:rPr lang="en" sz="1800" dirty="0" smtClean="0">
                <a:solidFill>
                  <a:schemeClr val="lt1"/>
                </a:solidFill>
                <a:latin typeface="Source Code Pro"/>
                <a:ea typeface="Source Code Pro"/>
                <a:cs typeface="Source Code Pro"/>
                <a:sym typeface="Source Code Pro"/>
              </a:rPr>
              <a:t>Pool of Investors</a:t>
            </a:r>
            <a:endParaRPr lang="en" sz="1800" dirty="0">
              <a:solidFill>
                <a:schemeClr val="lt1"/>
              </a:solidFill>
              <a:latin typeface="Source Code Pro"/>
              <a:ea typeface="Source Code Pro"/>
              <a:cs typeface="Source Code Pro"/>
              <a:sym typeface="Source Code Pro"/>
            </a:endParaRPr>
          </a:p>
        </p:txBody>
      </p:sp>
      <p:sp>
        <p:nvSpPr>
          <p:cNvPr id="81" name="Shape 81"/>
          <p:cNvSpPr/>
          <p:nvPr/>
        </p:nvSpPr>
        <p:spPr>
          <a:xfrm>
            <a:off x="7616536" y="2286881"/>
            <a:ext cx="1215763" cy="1227638"/>
          </a:xfrm>
          <a:prstGeom prst="ellipse">
            <a:avLst/>
          </a:prstGeom>
          <a:solidFill>
            <a:schemeClr val="accent3"/>
          </a:solidFill>
          <a:ln>
            <a:noFill/>
          </a:ln>
        </p:spPr>
        <p:txBody>
          <a:bodyPr lIns="91425" tIns="91425" rIns="91425" bIns="91425" anchor="ctr" anchorCtr="0">
            <a:noAutofit/>
          </a:bodyPr>
          <a:lstStyle/>
          <a:p>
            <a:pPr marL="0" marR="0" indent="0" algn="ctr" rtl="0">
              <a:lnSpc>
                <a:spcPct val="100000"/>
              </a:lnSpc>
              <a:spcBef>
                <a:spcPts val="0"/>
              </a:spcBef>
              <a:spcAft>
                <a:spcPts val="0"/>
              </a:spcAft>
              <a:buNone/>
            </a:pPr>
            <a:endParaRPr/>
          </a:p>
        </p:txBody>
      </p:sp>
      <p:sp>
        <p:nvSpPr>
          <p:cNvPr id="82" name="Shape 82"/>
          <p:cNvSpPr txBox="1"/>
          <p:nvPr/>
        </p:nvSpPr>
        <p:spPr>
          <a:xfrm>
            <a:off x="7718425" y="2596750"/>
            <a:ext cx="1012500" cy="607800"/>
          </a:xfrm>
          <a:prstGeom prst="rect">
            <a:avLst/>
          </a:prstGeom>
          <a:noFill/>
          <a:ln>
            <a:noFill/>
          </a:ln>
        </p:spPr>
        <p:txBody>
          <a:bodyPr lIns="91425" tIns="91425" rIns="91425" bIns="91425" anchor="ctr" anchorCtr="0">
            <a:noAutofit/>
          </a:bodyPr>
          <a:lstStyle/>
          <a:p>
            <a:pPr lvl="0" algn="ctr" rtl="0">
              <a:lnSpc>
                <a:spcPct val="100000"/>
              </a:lnSpc>
              <a:spcBef>
                <a:spcPts val="0"/>
              </a:spcBef>
              <a:spcAft>
                <a:spcPts val="0"/>
              </a:spcAft>
              <a:buNone/>
            </a:pPr>
            <a:r>
              <a:rPr lang="en" sz="1500" dirty="0" smtClean="0">
                <a:solidFill>
                  <a:schemeClr val="lt1"/>
                </a:solidFill>
                <a:latin typeface="Source Code Pro"/>
                <a:ea typeface="Source Code Pro"/>
                <a:cs typeface="Source Code Pro"/>
                <a:sym typeface="Source Code Pro"/>
              </a:rPr>
              <a:t>KICK START</a:t>
            </a:r>
            <a:endParaRPr lang="en" sz="1500" dirty="0">
              <a:solidFill>
                <a:schemeClr val="lt1"/>
              </a:solidFill>
              <a:latin typeface="Source Code Pro"/>
              <a:ea typeface="Source Code Pro"/>
              <a:cs typeface="Source Code Pro"/>
              <a:sym typeface="Source Code Pro"/>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1549</Words>
  <Application>Microsoft Office PowerPoint</Application>
  <PresentationFormat>On-screen Show (16:9)</PresentationFormat>
  <Paragraphs>145</Paragraphs>
  <Slides>32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Source Code Pro</vt:lpstr>
      <vt:lpstr>Arial</vt:lpstr>
      <vt:lpstr>Oswald</vt:lpstr>
      <vt:lpstr>Wingdings</vt:lpstr>
      <vt:lpstr>Times New Roman</vt:lpstr>
      <vt:lpstr>modern-writer</vt:lpstr>
      <vt:lpstr>CROWDFUNDING</vt:lpstr>
      <vt:lpstr>Crowd Funding</vt:lpstr>
      <vt:lpstr>Why Crowd Funding?</vt:lpstr>
      <vt:lpstr>Four forms of Crowdfunding</vt:lpstr>
      <vt:lpstr>Advantages</vt:lpstr>
      <vt:lpstr>Crowdfunding Is A Powerful New Global Economy   In 2013 Facebook and crowdfunding industry were neck  &amp; neck with Facebook grossing $5.97 billion in 2013 and crowdfunding industry grossing $5.1 billion in 2013 and now with crowdfunding reaching over 10 billion in 2014 it has out performed Facebook by billions.  </vt:lpstr>
      <vt:lpstr>About Project CROWDFUNDING</vt:lpstr>
      <vt:lpstr>What is “CROWDFUND”?</vt:lpstr>
      <vt:lpstr>Where are we in this crowd?</vt:lpstr>
      <vt:lpstr>Achitecture ( 3 Tiers )</vt:lpstr>
      <vt:lpstr>Data Flow Diagram</vt:lpstr>
      <vt:lpstr>Features</vt:lpstr>
      <vt:lpstr>PowerPoint Presentation</vt:lpstr>
      <vt:lpstr>Some Sample Images</vt:lpstr>
      <vt:lpstr>PowerPoint Presentation</vt:lpstr>
      <vt:lpstr>Software Designing Life Cycle</vt:lpstr>
      <vt:lpstr>Introduction</vt:lpstr>
      <vt:lpstr>PowerPoint Presentation</vt:lpstr>
      <vt:lpstr>Planning and Requirement Analysis</vt:lpstr>
      <vt:lpstr>Defining Requirements</vt:lpstr>
      <vt:lpstr>Designing the product architecture</vt:lpstr>
      <vt:lpstr>Building or Developing the Product</vt:lpstr>
      <vt:lpstr>Testing the Product</vt:lpstr>
      <vt:lpstr>Deployment in the Market and Maintenance</vt:lpstr>
      <vt:lpstr>Prototype Model Used in CROWDFUNDING</vt:lpstr>
      <vt:lpstr>Intro To Protype Model</vt:lpstr>
      <vt:lpstr>STEPWISE APPROACH IN PROTOTYPE MODEL AND HOW WE USED IT IN OUR PROJECT</vt:lpstr>
      <vt:lpstr>Basic Requirement Identification</vt:lpstr>
      <vt:lpstr>Developing the initial Prototype</vt:lpstr>
      <vt:lpstr>Review of the Prototype</vt:lpstr>
      <vt:lpstr>Revise and enhance the Prototype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CROWDFUNDING</dc:title>
  <dc:creator>leo</dc:creator>
  <cp:lastModifiedBy>leo</cp:lastModifiedBy>
  <cp:revision>43</cp:revision>
  <dcterms:modified xsi:type="dcterms:W3CDTF">2015-12-15T17:47:48Z</dcterms:modified>
</cp:coreProperties>
</file>