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849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6">
          <p15:clr>
            <a:srgbClr val="A4A3A4"/>
          </p15:clr>
        </p15:guide>
        <p15:guide id="2" orient="horz" pos="4237">
          <p15:clr>
            <a:srgbClr val="A4A3A4"/>
          </p15:clr>
        </p15:guide>
        <p15:guide id="3" orient="horz" pos="3938">
          <p15:clr>
            <a:srgbClr val="A4A3A4"/>
          </p15:clr>
        </p15:guide>
        <p15:guide id="4" pos="254">
          <p15:clr>
            <a:srgbClr val="A4A3A4"/>
          </p15:clr>
        </p15:guide>
        <p15:guide id="5" pos="5501">
          <p15:clr>
            <a:srgbClr val="A4A3A4"/>
          </p15:clr>
        </p15:guide>
        <p15:guide id="6" orient="horz" pos="1890">
          <p15:clr>
            <a:srgbClr val="A4A3A4"/>
          </p15:clr>
        </p15:guide>
        <p15:guide id="7" pos="491">
          <p15:clr>
            <a:srgbClr val="A4A3A4"/>
          </p15:clr>
        </p15:guide>
        <p15:guide id="8" orient="horz" pos="2160">
          <p15:clr>
            <a:srgbClr val="A4A3A4"/>
          </p15:clr>
        </p15:guide>
        <p15:guide id="9" orient="horz" pos="842">
          <p15:clr>
            <a:srgbClr val="A4A3A4"/>
          </p15:clr>
        </p15:guide>
        <p15:guide id="10" orient="horz" pos="3935">
          <p15:clr>
            <a:srgbClr val="A4A3A4"/>
          </p15:clr>
        </p15:guide>
        <p15:guide id="11" pos="2880">
          <p15:clr>
            <a:srgbClr val="A4A3A4"/>
          </p15:clr>
        </p15:guide>
        <p15:guide id="12" pos="5504">
          <p15:clr>
            <a:srgbClr val="A4A3A4"/>
          </p15:clr>
        </p15:guide>
        <p15:guide id="13" pos="2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ollmond-Carstens, Christopher" initials="CVC" lastIdx="12" clrIdx="0">
    <p:extLst>
      <p:ext uri="{19B8F6BF-5375-455C-9EA6-DF929625EA0E}">
        <p15:presenceInfo xmlns:p15="http://schemas.microsoft.com/office/powerpoint/2012/main" userId="Vollmond-Carstens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9"/>
    <a:srgbClr val="BFBFBF"/>
    <a:srgbClr val="EDA22A"/>
    <a:srgbClr val="DB303A"/>
    <a:srgbClr val="175589"/>
    <a:srgbClr val="EEF6FA"/>
    <a:srgbClr val="F2F2F2"/>
    <a:srgbClr val="D9D9D9"/>
    <a:srgbClr val="0064B2"/>
    <a:srgbClr val="008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660"/>
  </p:normalViewPr>
  <p:slideViewPr>
    <p:cSldViewPr snapToGrid="0">
      <p:cViewPr varScale="1">
        <p:scale>
          <a:sx n="45" d="100"/>
          <a:sy n="45" d="100"/>
        </p:scale>
        <p:origin x="2034" y="54"/>
      </p:cViewPr>
      <p:guideLst>
        <p:guide orient="horz" pos="836"/>
        <p:guide orient="horz" pos="4237"/>
        <p:guide orient="horz" pos="3938"/>
        <p:guide pos="254"/>
        <p:guide pos="5501"/>
        <p:guide orient="horz" pos="1890"/>
        <p:guide pos="491"/>
        <p:guide orient="horz" pos="2160"/>
        <p:guide orient="horz" pos="842"/>
        <p:guide orient="horz" pos="3935"/>
        <p:guide pos="2880"/>
        <p:guide pos="5504"/>
        <p:guide pos="2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5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8FCF-86B1-4C49-87F5-4DBECB860C76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ACB2F-66CB-45BB-9ABA-29F93321E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1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42900" indent="-17145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BD7A8-9610-4505-8861-572BEB6FC727}"/>
              </a:ext>
            </a:extLst>
          </p:cNvPr>
          <p:cNvSpPr txBox="1"/>
          <p:nvPr userDrawn="1"/>
        </p:nvSpPr>
        <p:spPr>
          <a:xfrm>
            <a:off x="292097" y="6440604"/>
            <a:ext cx="3946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Confidential: For Integration Planning Purposes only</a:t>
            </a:r>
          </a:p>
        </p:txBody>
      </p:sp>
    </p:spTree>
    <p:extLst>
      <p:ext uri="{BB962C8B-B14F-4D97-AF65-F5344CB8AC3E}">
        <p14:creationId xmlns:p14="http://schemas.microsoft.com/office/powerpoint/2010/main" val="151586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40270"/>
            <a:ext cx="8320628" cy="858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31625"/>
            <a:ext cx="4038600" cy="49120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08" y="1331625"/>
            <a:ext cx="4038600" cy="4912003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D618D-B323-494F-ACAA-381156EFBE12}"/>
              </a:ext>
            </a:extLst>
          </p:cNvPr>
          <p:cNvSpPr txBox="1"/>
          <p:nvPr userDrawn="1"/>
        </p:nvSpPr>
        <p:spPr>
          <a:xfrm>
            <a:off x="292097" y="6440604"/>
            <a:ext cx="3946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Confidential: For Integration Planning Purposes only</a:t>
            </a:r>
          </a:p>
        </p:txBody>
      </p:sp>
    </p:spTree>
    <p:extLst>
      <p:ext uri="{BB962C8B-B14F-4D97-AF65-F5344CB8AC3E}">
        <p14:creationId xmlns:p14="http://schemas.microsoft.com/office/powerpoint/2010/main" val="408339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7783" y="76975"/>
            <a:ext cx="8207587" cy="51646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7783" y="1333500"/>
            <a:ext cx="8207587" cy="5157818"/>
          </a:xfrm>
        </p:spPr>
        <p:txBody>
          <a:bodyPr/>
          <a:lstStyle>
            <a:lvl3pPr>
              <a:defRPr sz="1375"/>
            </a:lvl3pPr>
            <a:lvl4pPr>
              <a:defRPr sz="1375"/>
            </a:lvl4pPr>
            <a:lvl5pPr marL="785813" indent="-143868">
              <a:defRPr sz="137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540699" y="6491318"/>
            <a:ext cx="2133203" cy="365125"/>
          </a:xfrm>
          <a:prstGeom prst="rect">
            <a:avLst/>
          </a:prstGeom>
        </p:spPr>
        <p:txBody>
          <a:bodyPr anchor="ctr"/>
          <a:lstStyle>
            <a:lvl1pPr algn="r">
              <a:defRPr sz="750"/>
            </a:lvl1pPr>
          </a:lstStyle>
          <a:p>
            <a:fld id="{24A25C0B-FEB2-0740-A228-1C77CA287F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7321" y="593440"/>
            <a:ext cx="8208367" cy="414867"/>
          </a:xfrm>
        </p:spPr>
        <p:txBody>
          <a:bodyPr>
            <a:noAutofit/>
          </a:bodyPr>
          <a:lstStyle>
            <a:lvl1pPr marL="0" indent="0">
              <a:buNone/>
              <a:defRPr sz="1500" i="1">
                <a:solidFill>
                  <a:schemeClr val="tx1"/>
                </a:solidFill>
              </a:defRPr>
            </a:lvl1pPr>
            <a:lvl2pPr marL="274717" indent="0">
              <a:buNone/>
              <a:defRPr sz="1500" i="1">
                <a:solidFill>
                  <a:schemeClr val="tx1"/>
                </a:solidFill>
              </a:defRPr>
            </a:lvl2pPr>
            <a:lvl3pPr marL="524186" indent="0">
              <a:buNone/>
              <a:defRPr sz="1500" i="1">
                <a:solidFill>
                  <a:schemeClr val="tx1"/>
                </a:solidFill>
              </a:defRPr>
            </a:lvl3pPr>
            <a:lvl4pPr marL="756603" indent="0">
              <a:buNone/>
              <a:defRPr sz="1500" i="1">
                <a:solidFill>
                  <a:schemeClr val="tx1"/>
                </a:solidFill>
              </a:defRPr>
            </a:lvl4pPr>
            <a:lvl5pPr marL="1021834" indent="0">
              <a:buNone/>
              <a:defRPr sz="15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097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632" y="6619857"/>
            <a:ext cx="808206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9A822660-8374-4340-934D-8C9E1AF0D0EE}" type="slidenum">
              <a:rPr lang="en-US" sz="800" smtClean="0"/>
              <a:pPr algn="r"/>
              <a:t>‹#›</a:t>
            </a:fld>
            <a:endParaRPr lang="en-US" sz="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40270"/>
            <a:ext cx="8320628" cy="85810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332469"/>
            <a:ext cx="8320628" cy="49145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" y="6619857"/>
            <a:ext cx="7534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/>
              <a:t>© 2019 Chevron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1079" y="6291871"/>
            <a:ext cx="501843" cy="5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3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705" r:id="rId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457200" rtl="0" eaLnBrk="1" latinLnBrk="0" hangingPunct="1">
        <a:spcBef>
          <a:spcPts val="5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457200" rtl="0" eaLnBrk="1" latinLnBrk="0" hangingPunct="1">
        <a:spcBef>
          <a:spcPts val="500"/>
        </a:spcBef>
        <a:buSzPct val="100000"/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C3A6-ACB0-4530-9AD2-C37B0F6B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: What does Day 1 look like for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F8284-F74B-4579-94A0-7311C5A0F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highlight>
                  <a:srgbClr val="C0C0C0"/>
                </a:highlight>
              </a:rPr>
              <a:t>PRSI John Miller</a:t>
            </a:r>
          </a:p>
          <a:p>
            <a:pPr marL="0" indent="0">
              <a:buNone/>
            </a:pPr>
            <a:r>
              <a:rPr lang="en-US" i="1" dirty="0"/>
              <a:t>No changes:</a:t>
            </a:r>
          </a:p>
          <a:p>
            <a:r>
              <a:rPr lang="en-US" dirty="0"/>
              <a:t>Computer</a:t>
            </a:r>
          </a:p>
          <a:p>
            <a:r>
              <a:rPr lang="en-US" dirty="0"/>
              <a:t>Logon process</a:t>
            </a:r>
          </a:p>
          <a:p>
            <a:r>
              <a:rPr lang="en-US" dirty="0"/>
              <a:t>Access current server applications</a:t>
            </a:r>
          </a:p>
          <a:p>
            <a:r>
              <a:rPr lang="en-US" dirty="0"/>
              <a:t>Printers, phone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Changes:</a:t>
            </a:r>
          </a:p>
          <a:p>
            <a:r>
              <a:rPr lang="en-US" dirty="0"/>
              <a:t>IBM “Software” to access CVX apps: via “Virtual GIL”</a:t>
            </a:r>
          </a:p>
          <a:p>
            <a:pPr lvl="1"/>
            <a:r>
              <a:rPr lang="en-US" dirty="0"/>
              <a:t>Asia software enables this</a:t>
            </a:r>
          </a:p>
          <a:p>
            <a:pPr lvl="1"/>
            <a:r>
              <a:rPr lang="en-US" dirty="0" err="1"/>
              <a:t>Tcard</a:t>
            </a:r>
            <a:r>
              <a:rPr lang="en-US" dirty="0"/>
              <a:t> / PIN for logon</a:t>
            </a:r>
          </a:p>
          <a:p>
            <a:r>
              <a:rPr lang="en-US" dirty="0"/>
              <a:t>CVX Email; phaseout legacy Lotus Notes Email</a:t>
            </a:r>
          </a:p>
          <a:p>
            <a:r>
              <a:rPr lang="en-US" dirty="0"/>
              <a:t>CVX apps: SAP, Intranet “web”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CFA89-2247-484A-AB37-281D404A6F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highlight>
                  <a:srgbClr val="C0C0C0"/>
                </a:highlight>
              </a:rPr>
              <a:t>CVX Transition Team</a:t>
            </a:r>
          </a:p>
          <a:p>
            <a:pPr marL="0" indent="0">
              <a:buNone/>
            </a:pPr>
            <a:r>
              <a:rPr lang="en-US" i="1" dirty="0"/>
              <a:t>No changes:</a:t>
            </a:r>
          </a:p>
          <a:p>
            <a:r>
              <a:rPr lang="en-US" dirty="0"/>
              <a:t>GIL Notebook 91324343</a:t>
            </a:r>
          </a:p>
          <a:p>
            <a:r>
              <a:rPr lang="en-US" dirty="0" err="1"/>
              <a:t>WiFi</a:t>
            </a:r>
            <a:r>
              <a:rPr lang="en-US" dirty="0"/>
              <a:t> or wired access to IBM </a:t>
            </a:r>
            <a:br>
              <a:rPr lang="en-US" dirty="0"/>
            </a:br>
            <a:r>
              <a:rPr lang="en-US" dirty="0"/>
              <a:t>(as if at home or a hotel)</a:t>
            </a:r>
          </a:p>
          <a:p>
            <a:r>
              <a:rPr lang="en-US" dirty="0"/>
              <a:t>VPN “Pulse Secure” to tunnel via Internet back to CVX LAN</a:t>
            </a:r>
          </a:p>
          <a:p>
            <a:r>
              <a:rPr lang="en-US" dirty="0"/>
              <a:t>No access to legacy IBM apps</a:t>
            </a:r>
          </a:p>
          <a:p>
            <a:r>
              <a:rPr lang="en-US" dirty="0"/>
              <a:t>PRSI / BRES will setup Transition Team office space (this is where Internet access will be enabled)</a:t>
            </a:r>
          </a:p>
          <a:p>
            <a:r>
              <a:rPr lang="en-US" dirty="0"/>
              <a:t>John.Miller@gmail.com</a:t>
            </a:r>
          </a:p>
          <a:p>
            <a:endParaRPr lang="en-US" dirty="0"/>
          </a:p>
          <a:p>
            <a:r>
              <a:rPr lang="en-US" sz="1400" i="1" dirty="0"/>
              <a:t>Note</a:t>
            </a:r>
            <a:r>
              <a:rPr lang="en-US" sz="1400" dirty="0"/>
              <a:t>: We should try to limit the number of “new” PRSI users provisioned after Day 1.  Connections from CVX users on CVX LAN to PRSI will be enabled during the TSA.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14F6E013-0DD1-43AB-BC57-5D16D179F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0548" y="1332357"/>
            <a:ext cx="914400" cy="914400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512F2F22-35E0-49DE-B5B3-711BF41D4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9462" y="1058403"/>
            <a:ext cx="914400" cy="914400"/>
          </a:xfrm>
          <a:prstGeom prst="rect">
            <a:avLst/>
          </a:prstGeom>
        </p:spPr>
      </p:pic>
      <p:pic>
        <p:nvPicPr>
          <p:cNvPr id="10" name="Graphic 9" descr="Printer">
            <a:extLst>
              <a:ext uri="{FF2B5EF4-FFF2-40B4-BE49-F238E27FC236}">
                <a16:creationId xmlns:a16="http://schemas.microsoft.com/office/drawing/2014/main" id="{096408F6-20DD-4ECB-AE74-238D92E03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3677" y="2924460"/>
            <a:ext cx="466494" cy="466494"/>
          </a:xfrm>
          <a:prstGeom prst="rect">
            <a:avLst/>
          </a:prstGeom>
        </p:spPr>
      </p:pic>
      <p:pic>
        <p:nvPicPr>
          <p:cNvPr id="12" name="Graphic 11" descr="Telephone">
            <a:extLst>
              <a:ext uri="{FF2B5EF4-FFF2-40B4-BE49-F238E27FC236}">
                <a16:creationId xmlns:a16="http://schemas.microsoft.com/office/drawing/2014/main" id="{18D580C2-35E0-40EE-B2E8-0DB309848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38660" y="2924460"/>
            <a:ext cx="435202" cy="435202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FEFBD4E8-92F7-4F29-8CFD-55C2E2FA5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500" y="1332357"/>
            <a:ext cx="914400" cy="9144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E2080DA5-4F81-4D6A-8D66-00D4D372E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0414" y="1058403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B63FC0-4D0F-4F8E-B977-E04FC01F90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4260" y="4908634"/>
            <a:ext cx="609602" cy="3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77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hevron_PPT_Standard_White">
  <a:themeElements>
    <a:clrScheme name="chevron">
      <a:dk1>
        <a:sysClr val="windowText" lastClr="000000"/>
      </a:dk1>
      <a:lt1>
        <a:sysClr val="window" lastClr="FFFFFF"/>
      </a:lt1>
      <a:dk2>
        <a:srgbClr val="0B2D71"/>
      </a:dk2>
      <a:lt2>
        <a:srgbClr val="009DD9"/>
      </a:lt2>
      <a:accent1>
        <a:srgbClr val="0066B2"/>
      </a:accent1>
      <a:accent2>
        <a:srgbClr val="00708C"/>
      </a:accent2>
      <a:accent3>
        <a:srgbClr val="769231"/>
      </a:accent3>
      <a:accent4>
        <a:srgbClr val="97002E"/>
      </a:accent4>
      <a:accent5>
        <a:srgbClr val="E5601F"/>
      </a:accent5>
      <a:accent6>
        <a:srgbClr val="751269"/>
      </a:accent6>
      <a:hlink>
        <a:srgbClr val="009DD9"/>
      </a:hlink>
      <a:folHlink>
        <a:srgbClr val="0B2D7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Dark blue">
      <a:srgbClr val="0B2D71"/>
    </a:custClr>
    <a:custClr name="Medium blue">
      <a:srgbClr val="0066B2"/>
    </a:custClr>
    <a:custClr name="Light blue">
      <a:srgbClr val="009DD9"/>
    </a:custClr>
    <a:custClr name="Dark teal">
      <a:srgbClr val="003653"/>
    </a:custClr>
    <a:custClr name="Medium teal">
      <a:srgbClr val="00708C"/>
    </a:custClr>
    <a:custClr name="Light teal">
      <a:srgbClr val="00B2BD"/>
    </a:custClr>
    <a:custClr name="Dark green">
      <a:srgbClr val="444B0D"/>
    </a:custClr>
    <a:custClr name="Medium green">
      <a:srgbClr val="769231"/>
    </a:custClr>
    <a:custClr name="Light green">
      <a:srgbClr val="B2CC34"/>
    </a:custClr>
    <a:custClr name="Dark red">
      <a:srgbClr val="58001C"/>
    </a:custClr>
    <a:custClr name="Medium red">
      <a:srgbClr val="97002E"/>
    </a:custClr>
    <a:custClr name="Light red">
      <a:srgbClr val="E21836"/>
    </a:custClr>
    <a:custClr name="Dark orange">
      <a:srgbClr val="711B00"/>
    </a:custClr>
    <a:custClr name="Medium orange">
      <a:srgbClr val="E5601F"/>
    </a:custClr>
    <a:custClr name="Light orange">
      <a:srgbClr val="FAAB18"/>
    </a:custClr>
    <a:custClr name="Dark purple">
      <a:srgbClr val="3A0D36"/>
    </a:custClr>
    <a:custClr name="Medium purple">
      <a:srgbClr val="751269"/>
    </a:custClr>
    <a:custClr name="Light purple">
      <a:srgbClr val="BA3093"/>
    </a:custClr>
    <a:custClr name="Black">
      <a:srgbClr val="000000"/>
    </a:custClr>
    <a:custClr name="Dark gray">
      <a:srgbClr val="6B6D6F"/>
    </a:custClr>
    <a:custClr name="Medium gray">
      <a:srgbClr val="8C8F93"/>
    </a:custClr>
    <a:custClr name="Light gray">
      <a:srgbClr val="DBDCDD"/>
    </a:custClr>
    <a:custClr name="Background gray">
      <a:srgbClr val="EDEDEE"/>
    </a:custClr>
  </a:custClrLst>
  <a:extLst>
    <a:ext uri="{05A4C25C-085E-4340-85A3-A5531E510DB2}">
      <thm15:themeFamily xmlns:thm15="http://schemas.microsoft.com/office/thememl/2012/main" name="Chevron_PPT_Standard" id="{F5AF1C88-D356-944A-901D-C3EE1C3CB669}" vid="{F9A5DD0C-FADE-D942-8298-0929B6AAED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B74F44D8510343A4314CA4E532B679" ma:contentTypeVersion="12" ma:contentTypeDescription="Create a new document." ma:contentTypeScope="" ma:versionID="a6dc5bce73a63b3c459ada9be28215e7">
  <xsd:schema xmlns:xsd="http://www.w3.org/2001/XMLSchema" xmlns:xs="http://www.w3.org/2001/XMLSchema" xmlns:p="http://schemas.microsoft.com/office/2006/metadata/properties" xmlns:ns2="600f56bb-d955-48ee-a325-392bb7b72091" xmlns:ns3="4e5e2d33-68ff-42fd-81d6-1ece27b905a6" targetNamespace="http://schemas.microsoft.com/office/2006/metadata/properties" ma:root="true" ma:fieldsID="8814d1b66023f816479b4975101d4630" ns2:_="" ns3:_="">
    <xsd:import namespace="600f56bb-d955-48ee-a325-392bb7b72091"/>
    <xsd:import namespace="4e5e2d33-68ff-42fd-81d6-1ece27b905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f56bb-d955-48ee-a325-392bb7b720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e2d33-68ff-42fd-81d6-1ece27b905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84FC82-185F-40A4-AB0A-1F32AEB625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396628-AAB5-401A-9A44-39A1F172CC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991CD4-D541-48A5-ADDA-8D39DD2E7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0f56bb-d955-48ee-a325-392bb7b72091"/>
    <ds:schemaRef ds:uri="4e5e2d33-68ff-42fd-81d6-1ece27b905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18601</TotalTime>
  <Words>178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Chevron_PPT_Standard_White</vt:lpstr>
      <vt:lpstr>IBM : What does Day 1 look like for End Users?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Petersburg Project Team</dc:title>
  <dc:creator>Love, Candice</dc:creator>
  <cp:lastModifiedBy>Sahu, Tushar</cp:lastModifiedBy>
  <cp:revision>657</cp:revision>
  <dcterms:modified xsi:type="dcterms:W3CDTF">2022-06-17T06:46:43Z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0x010100E4B74F44D8510343A4314CA4E532B679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2022-06-06T10:39:14Z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dfff1df0-e586-43f1-b010-e990280d3739</vt:lpwstr>
  </property>
  <property fmtid="{D5CDD505-2E9C-101B-9397-08002B2CF9AE}" pid="9" name="MSIP_Label_ea60d57e-af5b-4752-ac57-3e4f28ca11dc_ContentBits">
    <vt:lpwstr>0</vt:lpwstr>
  </property>
</Properties>
</file>