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7.png" ContentType="image/png"/>
  <Override PartName="/ppt/media/image11.png" ContentType="image/png"/>
  <Override PartName="/ppt/media/image6.png" ContentType="image/png"/>
  <Override PartName="/ppt/media/image10.png" ContentType="image/png"/>
  <Override PartName="/ppt/media/image5.png" ContentType="image/png"/>
  <Override PartName="/ppt/media/image4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1.png" ContentType="image/png"/>
  <Override PartName="/ppt/media/image3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2.png" ContentType="image/png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_rels/slide24.xml.rels" ContentType="application/vnd.openxmlformats-package.relationships+xml"/>
  <Override PartName="/ppt/slides/_rels/slide15.xml.rels" ContentType="application/vnd.openxmlformats-package.relationships+xml"/>
  <Override PartName="/ppt/slides/_rels/slide31.xml.rels" ContentType="application/vnd.openxmlformats-package.relationships+xml"/>
  <Override PartName="/ppt/slides/_rels/slide4.xml.rels" ContentType="application/vnd.openxmlformats-package.relationships+xml"/>
  <Override PartName="/ppt/slides/_rels/slide21.xml.rels" ContentType="application/vnd.openxmlformats-package.relationships+xml"/>
  <Override PartName="/ppt/slides/_rels/slide8.xml.rels" ContentType="application/vnd.openxmlformats-package.relationships+xml"/>
  <Override PartName="/ppt/slides/_rels/slide27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3.xml.rels" ContentType="application/vnd.openxmlformats-package.relationships+xml"/>
  <Override PartName="/ppt/slides/_rels/slide6.xml.rels" ContentType="application/vnd.openxmlformats-package.relationships+xml"/>
  <Override PartName="/ppt/slides/_rels/slide16.xml.rels" ContentType="application/vnd.openxmlformats-package.relationships+xml"/>
  <Override PartName="/ppt/slides/_rels/slide32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20.xml.rels" ContentType="application/vnd.openxmlformats-package.relationships+xml"/>
  <Override PartName="/ppt/slides/_rels/slide1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28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14.xml.rels" ContentType="application/vnd.openxmlformats-package.relationships+xml"/>
  <Override PartName="/ppt/slides/slide30.xml" ContentType="application/vnd.openxmlformats-officedocument.presentationml.slide+xml"/>
  <Override PartName="/ppt/slides/slide5.xml" ContentType="application/vnd.openxmlformats-officedocument.presentationml.slide+xml"/>
  <Override PartName="/ppt/slides/slide31.xml" ContentType="application/vnd.openxmlformats-officedocument.presentationml.slide+xml"/>
  <Override PartName="/ppt/slides/slide6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</p:sldIdLst>
  <p:sldSz cx="10080625" cy="56705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Nimbus Sans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imbus Sans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imbus Sans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Nimbus Sans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imbus Sans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imbus Sans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imbus Sans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imbus Sans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Nimbus Sans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imbus Sans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imbus Sans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imbus Sans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imbus Sans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imbus Sans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imbus Sans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Nimbus Sans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Nimbus Sans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Nimbus Sans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imbus Sans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Nimbus Sans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imbus Sans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imbus Sans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Nimbus Sans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280" cy="4386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Nimbus Sans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Nimbus Sans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imbus Sans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imbus Sans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imbus Sans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Nimbus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Nimbus Sans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Nimbus Sans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imbus Sans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imbus Sans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imbus Sans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Nimbus Sans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imbus Sans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imbus Sans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imbus Sans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Nimbus Sans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imbus Sans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imbus Sans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Nimbus Sans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imbus Sans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imbus Sans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imbus Sans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imbus Sans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Nimbus Sans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imbus Sans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imbus Sans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imbus Sans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imbus Sans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imbus Sans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imbus Sans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Nimbus Sans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imbus Sans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Nimbus Sans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imbus Sans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imbus Sans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Nimbus Sans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280" cy="4386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Nimbus Sans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Nimbus Sans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imbus Sans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imbus Sans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imbus Sans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Nimbus Sans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imbus Sans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imbus Sans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imbus Sans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Nimbus Sans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imbus Sans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imbus Sans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imbus Sans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Nimbus Sans"/>
              </a:rPr>
              <a:t>Click to edit the title text format</a:t>
            </a:r>
            <a:endParaRPr b="0" lang="en-US" sz="1800" spc="-1" strike="noStrike">
              <a:latin typeface="Nimbus Sans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Nimbus Sans"/>
              </a:rPr>
              <a:t>Click to edit the outline text format</a:t>
            </a:r>
            <a:endParaRPr b="0" lang="en-US" sz="3200" spc="-1" strike="noStrike">
              <a:latin typeface="Nimbus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Nimbus Sans"/>
              </a:rPr>
              <a:t>Second Outline Level</a:t>
            </a:r>
            <a:endParaRPr b="0" lang="en-US" sz="2800" spc="-1" strike="noStrike">
              <a:latin typeface="Nimbus San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Nimbus Sans"/>
              </a:rPr>
              <a:t>Third Outline Level</a:t>
            </a:r>
            <a:endParaRPr b="0" lang="en-US" sz="2400" spc="-1" strike="noStrike">
              <a:latin typeface="Nimbus San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Nimbus Sans"/>
              </a:rPr>
              <a:t>Fourth Outline Level</a:t>
            </a:r>
            <a:endParaRPr b="0" lang="en-US" sz="2000" spc="-1" strike="noStrike">
              <a:latin typeface="Nimbus San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Nimbus Sans"/>
              </a:rPr>
              <a:t>Fifth Outline Level</a:t>
            </a:r>
            <a:endParaRPr b="0" lang="en-US" sz="2000" spc="-1" strike="noStrike">
              <a:latin typeface="Nimbus San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Nimbus Sans"/>
              </a:rPr>
              <a:t>Sixth Outline Level</a:t>
            </a:r>
            <a:endParaRPr b="0" lang="en-US" sz="2000" spc="-1" strike="noStrike">
              <a:latin typeface="Nimbus San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Nimbus Sans"/>
              </a:rPr>
              <a:t>Seventh Outline Level</a:t>
            </a:r>
            <a:endParaRPr b="0" lang="en-US" sz="2000" spc="-1" strike="noStrike">
              <a:latin typeface="Nimbus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Nimbus Sans"/>
              </a:rPr>
              <a:t>Click to edit the title text format</a:t>
            </a:r>
            <a:endParaRPr b="0" lang="en-US" sz="1800" spc="-1" strike="noStrike">
              <a:latin typeface="Nimbus Sans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Nimbus Sans"/>
              </a:rPr>
              <a:t>Click to edit the outline text format</a:t>
            </a:r>
            <a:endParaRPr b="0" lang="en-US" sz="1800" spc="-1" strike="noStrike">
              <a:latin typeface="Nimbus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Nimbus Sans"/>
              </a:rPr>
              <a:t>Second Outline Level</a:t>
            </a:r>
            <a:endParaRPr b="0" lang="en-US" sz="1800" spc="-1" strike="noStrike">
              <a:latin typeface="Nimbus San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Nimbus Sans"/>
              </a:rPr>
              <a:t>Third Outline Level</a:t>
            </a:r>
            <a:endParaRPr b="0" lang="en-US" sz="1800" spc="-1" strike="noStrike">
              <a:latin typeface="Nimbus San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Nimbus Sans"/>
              </a:rPr>
              <a:t>Fourth Outline Level</a:t>
            </a:r>
            <a:endParaRPr b="0" lang="en-US" sz="1800" spc="-1" strike="noStrike">
              <a:latin typeface="Nimbus San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Nimbus Sans"/>
              </a:rPr>
              <a:t>Fifth Outline Level</a:t>
            </a:r>
            <a:endParaRPr b="0" lang="en-US" sz="1800" spc="-1" strike="noStrike">
              <a:latin typeface="Nimbus San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Nimbus Sans"/>
              </a:rPr>
              <a:t>Sixth Outline Level</a:t>
            </a:r>
            <a:endParaRPr b="0" lang="en-US" sz="1800" spc="-1" strike="noStrike">
              <a:latin typeface="Nimbus San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Nimbus Sans"/>
              </a:rPr>
              <a:t>Seventh Outline Level</a:t>
            </a:r>
            <a:endParaRPr b="0" lang="en-US" sz="1800" spc="-1" strike="noStrike">
              <a:latin typeface="Nimbus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"/>
          <p:cNvSpPr/>
          <p:nvPr/>
        </p:nvSpPr>
        <p:spPr>
          <a:xfrm>
            <a:off x="504000" y="378720"/>
            <a:ext cx="9071280" cy="1678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Nimbus Sans"/>
              </a:rPr>
              <a:t>Тестирование численной квазидвумерной реакции-диффузии</a:t>
            </a:r>
            <a:endParaRPr b="0" lang="en-US" sz="4400" spc="-1" strike="noStrike">
              <a:latin typeface="Nimbus Sans"/>
            </a:endParaRPr>
          </a:p>
        </p:txBody>
      </p:sp>
      <p:sp>
        <p:nvSpPr>
          <p:cNvPr id="77" name=""/>
          <p:cNvSpPr/>
          <p:nvPr/>
        </p:nvSpPr>
        <p:spPr>
          <a:xfrm>
            <a:off x="6219360" y="3841200"/>
            <a:ext cx="3860280" cy="959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latin typeface="Nimbus Sans"/>
              </a:rPr>
              <a:t>Пётр Захаров</a:t>
            </a:r>
            <a:endParaRPr b="0" lang="en-US" sz="3200" spc="-1" strike="noStrike">
              <a:latin typeface="Nimbus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" descr=""/>
          <p:cNvPicPr/>
          <p:nvPr/>
        </p:nvPicPr>
        <p:blipFill>
          <a:blip r:embed="rId1"/>
          <a:stretch/>
        </p:blipFill>
        <p:spPr>
          <a:xfrm>
            <a:off x="-15840" y="457200"/>
            <a:ext cx="10114920" cy="5028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" descr=""/>
          <p:cNvPicPr/>
          <p:nvPr/>
        </p:nvPicPr>
        <p:blipFill>
          <a:blip r:embed="rId1"/>
          <a:stretch/>
        </p:blipFill>
        <p:spPr>
          <a:xfrm>
            <a:off x="-15840" y="457200"/>
            <a:ext cx="10114920" cy="5028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" descr=""/>
          <p:cNvPicPr/>
          <p:nvPr/>
        </p:nvPicPr>
        <p:blipFill>
          <a:blip r:embed="rId1"/>
          <a:stretch/>
        </p:blipFill>
        <p:spPr>
          <a:xfrm>
            <a:off x="-15840" y="457200"/>
            <a:ext cx="10114920" cy="5028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Nimbus Sans"/>
              </a:rPr>
              <a:t>Диффузия вдоль Z</a:t>
            </a:r>
            <a:endParaRPr b="0" lang="en-US" sz="4400" spc="-1" strike="noStrike">
              <a:latin typeface="Nimbus Sans"/>
            </a:endParaRPr>
          </a:p>
        </p:txBody>
      </p:sp>
      <mc:AlternateContent>
        <mc:Choice xmlns:a14="http://schemas.microsoft.com/office/drawing/2010/main" Requires="a14">
          <p:sp>
            <p:nvSpPr>
              <p:cNvPr id="98" name=""/>
              <p:cNvSpPr txBox="1"/>
              <p:nvPr/>
            </p:nvSpPr>
            <p:spPr>
              <a:xfrm>
                <a:off x="3656520" y="2034000"/>
                <a:ext cx="2058120" cy="116604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r>
                          <m:t xml:space="preserve">∂</m:t>
                        </m:r>
                      </m:e>
                      <m:sub>
                        <m:r>
                          <m:t xml:space="preserve">t</m:t>
                        </m:r>
                      </m:sub>
                    </m:sSub>
                    <m:r>
                      <m:t xml:space="preserve">u</m:t>
                    </m:r>
                    <m:r>
                      <m:t xml:space="preserve">=</m:t>
                    </m:r>
                    <m:f>
                      <m:num>
                        <m:sSup>
                          <m:e>
                            <m:r>
                              <m:t xml:space="preserve">∂</m:t>
                            </m:r>
                          </m:e>
                          <m:sup>
                            <m:r>
                              <m:t xml:space="preserve">2</m:t>
                            </m:r>
                          </m:sup>
                        </m:sSup>
                        <m:r>
                          <m:t xml:space="preserve">u</m:t>
                        </m:r>
                      </m:num>
                      <m:den>
                        <m:sSup>
                          <m:e>
                            <m:r>
                              <m:t xml:space="preserve">∂</m:t>
                            </m:r>
                            <m:r>
                              <m:t xml:space="preserve">z</m:t>
                            </m:r>
                          </m:e>
                          <m:sup>
                            <m:r>
                              <m:t xml:space="preserve">2</m:t>
                            </m:r>
                          </m:sup>
                        </m:sSup>
                      </m:den>
                    </m:f>
                  </m:oMath>
                </a14:m>
              </a:p>
            </p:txBody>
          </p:sp>
        </mc:Choice>
        <mc:Fallback/>
      </mc:AlternateContent>
      <p:sp>
        <p:nvSpPr>
          <p:cNvPr id="99" name=""/>
          <p:cNvSpPr/>
          <p:nvPr/>
        </p:nvSpPr>
        <p:spPr>
          <a:xfrm>
            <a:off x="5943960" y="4762440"/>
            <a:ext cx="3885840" cy="49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latin typeface="Nimbus Sans"/>
              </a:rPr>
              <a:t>срез i=0 (r=0.005)</a:t>
            </a:r>
            <a:endParaRPr b="0" lang="en-US" sz="3200" spc="-1" strike="noStrike">
              <a:latin typeface="Nimbus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"/>
          <p:cNvSpPr/>
          <p:nvPr/>
        </p:nvSpPr>
        <p:spPr>
          <a:xfrm>
            <a:off x="504720" y="253080"/>
            <a:ext cx="9071280" cy="1118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Nimbus Sans"/>
              </a:rPr>
              <a:t>Диффузия вдоль Z</a:t>
            </a:r>
            <a:br/>
            <a:r>
              <a:rPr b="0" lang="en-US" sz="4400" spc="-1" strike="noStrike">
                <a:latin typeface="Nimbus Sans"/>
              </a:rPr>
              <a:t>(плавная)</a:t>
            </a:r>
            <a:endParaRPr b="0" lang="en-US" sz="4400" spc="-1" strike="noStrike">
              <a:latin typeface="Nimbus Sans"/>
            </a:endParaRPr>
          </a:p>
        </p:txBody>
      </p:sp>
      <p:sp>
        <p:nvSpPr>
          <p:cNvPr id="101" name=""/>
          <p:cNvSpPr/>
          <p:nvPr/>
        </p:nvSpPr>
        <p:spPr>
          <a:xfrm>
            <a:off x="504720" y="1600560"/>
            <a:ext cx="9071280" cy="328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Nimbus Sans"/>
                <a:ea typeface="Nimbus Sans"/>
              </a:rPr>
              <a:t>ht=0.01</a:t>
            </a:r>
            <a:endParaRPr b="0" lang="en-US" sz="3200" spc="-1" strike="noStrike">
              <a:latin typeface="Nimbus Sans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Nimbus Sans"/>
                <a:ea typeface="Nimbus Sans"/>
              </a:rPr>
              <a:t>hr=hz=0.01</a:t>
            </a:r>
            <a:endParaRPr b="0" lang="en-US" sz="3200" spc="-1" strike="noStrike">
              <a:latin typeface="Nimbus Sans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Nimbus Sans"/>
                <a:ea typeface="Nimbus Sans"/>
              </a:rPr>
              <a:t>ε=10</a:t>
            </a:r>
            <a:r>
              <a:rPr b="0" lang="en-US" sz="3200" spc="-1" strike="noStrike" baseline="33000">
                <a:latin typeface="Nimbus Sans"/>
                <a:ea typeface="Nimbus Sans"/>
              </a:rPr>
              <a:t>-5</a:t>
            </a:r>
            <a:r>
              <a:rPr b="0" lang="en-US" sz="3200" spc="-1" strike="noStrike">
                <a:latin typeface="Nimbus Sans"/>
                <a:ea typeface="Nimbus Sans"/>
              </a:rPr>
              <a:t> </a:t>
            </a:r>
            <a:endParaRPr b="0" lang="en-US" sz="3200" spc="-1" strike="noStrike">
              <a:latin typeface="Nimbus Sans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Nimbus Sans"/>
                <a:ea typeface="Nimbus Sans"/>
              </a:rPr>
              <a:t>ω=1.7</a:t>
            </a:r>
            <a:endParaRPr b="0" lang="en-US" sz="3200" spc="-1" strike="noStrike">
              <a:latin typeface="Nimbus Sans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Nimbus Sans"/>
                <a:ea typeface="Nimbus Sans"/>
              </a:rPr>
              <a:t>N=25</a:t>
            </a:r>
            <a:endParaRPr b="0" lang="en-US" sz="3200" spc="-1" strike="noStrike">
              <a:latin typeface="Nimbus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" descr=""/>
          <p:cNvPicPr/>
          <p:nvPr/>
        </p:nvPicPr>
        <p:blipFill>
          <a:blip r:embed="rId1"/>
          <a:stretch/>
        </p:blipFill>
        <p:spPr>
          <a:xfrm>
            <a:off x="-15840" y="457200"/>
            <a:ext cx="10114920" cy="5028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" descr=""/>
          <p:cNvPicPr/>
          <p:nvPr/>
        </p:nvPicPr>
        <p:blipFill>
          <a:blip r:embed="rId1"/>
          <a:stretch/>
        </p:blipFill>
        <p:spPr>
          <a:xfrm>
            <a:off x="-15840" y="457200"/>
            <a:ext cx="10114920" cy="5028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"/>
          <p:cNvSpPr/>
          <p:nvPr/>
        </p:nvSpPr>
        <p:spPr>
          <a:xfrm>
            <a:off x="505080" y="253440"/>
            <a:ext cx="9071280" cy="1118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Nimbus Sans"/>
              </a:rPr>
              <a:t>Диффузия вдоль Z</a:t>
            </a:r>
            <a:br/>
            <a:r>
              <a:rPr b="0" lang="en-US" sz="4400" spc="-1" strike="noStrike">
                <a:latin typeface="Nimbus Sans"/>
              </a:rPr>
              <a:t>(резкая)</a:t>
            </a:r>
            <a:endParaRPr b="0" lang="en-US" sz="4400" spc="-1" strike="noStrike">
              <a:latin typeface="Nimbus Sans"/>
            </a:endParaRPr>
          </a:p>
        </p:txBody>
      </p:sp>
      <p:sp>
        <p:nvSpPr>
          <p:cNvPr id="105" name=""/>
          <p:cNvSpPr/>
          <p:nvPr/>
        </p:nvSpPr>
        <p:spPr>
          <a:xfrm>
            <a:off x="505080" y="1600920"/>
            <a:ext cx="9071280" cy="328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Nimbus Sans"/>
                <a:ea typeface="Nimbus Sans"/>
              </a:rPr>
              <a:t>ht=0.01</a:t>
            </a:r>
            <a:endParaRPr b="0" lang="en-US" sz="3200" spc="-1" strike="noStrike">
              <a:latin typeface="Nimbus Sans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Nimbus Sans"/>
                <a:ea typeface="Nimbus Sans"/>
              </a:rPr>
              <a:t>hr=hz=0.01</a:t>
            </a:r>
            <a:endParaRPr b="0" lang="en-US" sz="3200" spc="-1" strike="noStrike">
              <a:latin typeface="Nimbus Sans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Nimbus Sans"/>
                <a:ea typeface="Nimbus Sans"/>
              </a:rPr>
              <a:t>ε=10</a:t>
            </a:r>
            <a:r>
              <a:rPr b="0" lang="en-US" sz="3200" spc="-1" strike="noStrike" baseline="33000">
                <a:latin typeface="Nimbus Sans"/>
                <a:ea typeface="Nimbus Sans"/>
              </a:rPr>
              <a:t>-5</a:t>
            </a:r>
            <a:r>
              <a:rPr b="0" lang="en-US" sz="3200" spc="-1" strike="noStrike">
                <a:latin typeface="Nimbus Sans"/>
                <a:ea typeface="Nimbus Sans"/>
              </a:rPr>
              <a:t> </a:t>
            </a:r>
            <a:endParaRPr b="0" lang="en-US" sz="3200" spc="-1" strike="noStrike">
              <a:latin typeface="Nimbus Sans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Nimbus Sans"/>
                <a:ea typeface="Nimbus Sans"/>
              </a:rPr>
              <a:t>ω=1.6</a:t>
            </a:r>
            <a:endParaRPr b="0" lang="en-US" sz="3200" spc="-1" strike="noStrike">
              <a:latin typeface="Nimbus Sans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Nimbus Sans"/>
                <a:ea typeface="Nimbus Sans"/>
              </a:rPr>
              <a:t>N=31</a:t>
            </a:r>
            <a:endParaRPr b="0" lang="en-US" sz="3200" spc="-1" strike="noStrike">
              <a:latin typeface="Nimbus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" descr=""/>
          <p:cNvPicPr/>
          <p:nvPr/>
        </p:nvPicPr>
        <p:blipFill>
          <a:blip r:embed="rId1"/>
          <a:stretch/>
        </p:blipFill>
        <p:spPr>
          <a:xfrm>
            <a:off x="0" y="465120"/>
            <a:ext cx="10099440" cy="5020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" descr=""/>
          <p:cNvPicPr/>
          <p:nvPr/>
        </p:nvPicPr>
        <p:blipFill>
          <a:blip r:embed="rId1"/>
          <a:stretch/>
        </p:blipFill>
        <p:spPr>
          <a:xfrm>
            <a:off x="0" y="465120"/>
            <a:ext cx="10099440" cy="5020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" descr=""/>
          <p:cNvPicPr/>
          <p:nvPr/>
        </p:nvPicPr>
        <p:blipFill>
          <a:blip r:embed="rId1"/>
          <a:stretch/>
        </p:blipFill>
        <p:spPr>
          <a:xfrm>
            <a:off x="4318920" y="-204120"/>
            <a:ext cx="5943240" cy="5943240"/>
          </a:xfrm>
          <a:prstGeom prst="rect">
            <a:avLst/>
          </a:prstGeom>
          <a:ln w="0">
            <a:noFill/>
          </a:ln>
        </p:spPr>
      </p:pic>
      <mc:AlternateContent>
        <mc:Choice xmlns:a14="http://schemas.microsoft.com/office/drawing/2010/main" Requires="a14">
          <p:sp>
            <p:nvSpPr>
              <p:cNvPr id="79" name=""/>
              <p:cNvSpPr txBox="1"/>
              <p:nvPr/>
            </p:nvSpPr>
            <p:spPr>
              <a:xfrm>
                <a:off x="457200" y="329040"/>
                <a:ext cx="3126960" cy="58500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r>
                          <m:t xml:space="preserve">∂</m:t>
                        </m:r>
                      </m:e>
                      <m:sub>
                        <m:r>
                          <m:t xml:space="preserve">t</m:t>
                        </m:r>
                      </m:sub>
                    </m:sSub>
                    <m:r>
                      <m:t xml:space="preserve">u</m:t>
                    </m:r>
                    <m:r>
                      <m:t xml:space="preserve">=</m:t>
                    </m:r>
                    <m:r>
                      <m:t xml:space="preserve">Δ</m:t>
                    </m:r>
                    <m:r>
                      <m:t xml:space="preserve">u</m:t>
                    </m:r>
                    <m:r>
                      <m:t xml:space="preserve">+</m:t>
                    </m:r>
                    <m:r>
                      <m:t xml:space="preserve">f</m:t>
                    </m:r>
                    <m:d>
                      <m:dPr>
                        <m:begChr m:val="("/>
                        <m:endChr m:val=")"/>
                      </m:dPr>
                      <m:e>
                        <m:r>
                          <m:t xml:space="preserve">u</m:t>
                        </m:r>
                      </m:e>
                    </m:d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80" name=""/>
              <p:cNvSpPr txBox="1"/>
              <p:nvPr/>
            </p:nvSpPr>
            <p:spPr>
              <a:xfrm>
                <a:off x="414720" y="1505520"/>
                <a:ext cx="3115440" cy="96120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Δ</m:t>
                    </m:r>
                    <m:r>
                      <m:t xml:space="preserve">=</m:t>
                    </m:r>
                    <m:f>
                      <m:num>
                        <m:r>
                          <m:t xml:space="preserve">1</m:t>
                        </m:r>
                      </m:num>
                      <m:den>
                        <m:r>
                          <m:t xml:space="preserve">r</m:t>
                        </m:r>
                      </m:den>
                    </m:f>
                    <m:sSub>
                      <m:e>
                        <m:r>
                          <m:t xml:space="preserve">∂</m:t>
                        </m:r>
                      </m:e>
                      <m:sub>
                        <m:r>
                          <m:t xml:space="preserve">r</m:t>
                        </m:r>
                      </m:sub>
                    </m:sSub>
                    <m:r>
                      <m:t xml:space="preserve">r</m:t>
                    </m:r>
                    <m:sSub>
                      <m:e>
                        <m:r>
                          <m:t xml:space="preserve">∂</m:t>
                        </m:r>
                      </m:e>
                      <m:sub>
                        <m:r>
                          <m:t xml:space="preserve">r</m:t>
                        </m:r>
                      </m:sub>
                    </m:sSub>
                    <m:r>
                      <m:t xml:space="preserve">+</m:t>
                    </m:r>
                    <m:sSubSup>
                      <m:e>
                        <m:r>
                          <m:t xml:space="preserve">∂</m:t>
                        </m:r>
                      </m:e>
                      <m:sub>
                        <m:r>
                          <m:t xml:space="preserve">z</m:t>
                        </m:r>
                      </m:sub>
                      <m:sup>
                        <m:r>
                          <m:t xml:space="preserve">2</m:t>
                        </m:r>
                      </m:sup>
                    </m:sSubSup>
                  </m:oMath>
                </a14:m>
              </a:p>
            </p:txBody>
          </p:sp>
        </mc:Choice>
        <mc:Fallback/>
      </mc:AlternateContent>
      <p:pic>
        <p:nvPicPr>
          <p:cNvPr id="81" name="" descr=""/>
          <p:cNvPicPr/>
          <p:nvPr/>
        </p:nvPicPr>
        <p:blipFill>
          <a:blip r:embed="rId2"/>
          <a:stretch/>
        </p:blipFill>
        <p:spPr>
          <a:xfrm>
            <a:off x="914400" y="2426400"/>
            <a:ext cx="2796480" cy="3059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" descr=""/>
          <p:cNvPicPr/>
          <p:nvPr/>
        </p:nvPicPr>
        <p:blipFill>
          <a:blip r:embed="rId1"/>
          <a:stretch/>
        </p:blipFill>
        <p:spPr>
          <a:xfrm>
            <a:off x="0" y="465120"/>
            <a:ext cx="10099440" cy="5020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" descr=""/>
          <p:cNvPicPr/>
          <p:nvPr/>
        </p:nvPicPr>
        <p:blipFill>
          <a:blip r:embed="rId1"/>
          <a:stretch/>
        </p:blipFill>
        <p:spPr>
          <a:xfrm>
            <a:off x="0" y="465120"/>
            <a:ext cx="10099440" cy="5020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"/>
          <p:cNvSpPr/>
          <p:nvPr/>
        </p:nvSpPr>
        <p:spPr>
          <a:xfrm>
            <a:off x="505440" y="253800"/>
            <a:ext cx="9071280" cy="1118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Nimbus Sans"/>
              </a:rPr>
              <a:t>Химия</a:t>
            </a:r>
            <a:br/>
            <a:r>
              <a:rPr b="0" lang="en-US" sz="4400" spc="-1" strike="noStrike">
                <a:latin typeface="Nimbus Sans"/>
              </a:rPr>
              <a:t>(равномерная)</a:t>
            </a:r>
            <a:endParaRPr b="0" lang="en-US" sz="4400" spc="-1" strike="noStrike">
              <a:latin typeface="Nimbus Sans"/>
            </a:endParaRPr>
          </a:p>
        </p:txBody>
      </p:sp>
      <p:sp>
        <p:nvSpPr>
          <p:cNvPr id="111" name=""/>
          <p:cNvSpPr/>
          <p:nvPr/>
        </p:nvSpPr>
        <p:spPr>
          <a:xfrm>
            <a:off x="505440" y="1601280"/>
            <a:ext cx="9071280" cy="328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Nimbus Sans"/>
                <a:ea typeface="Nimbus Sans"/>
              </a:rPr>
              <a:t>ht=0.01</a:t>
            </a:r>
            <a:endParaRPr b="0" lang="en-US" sz="3200" spc="-1" strike="noStrike">
              <a:latin typeface="Nimbus Sans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Nimbus Sans"/>
                <a:ea typeface="Nimbus Sans"/>
              </a:rPr>
              <a:t>hr=hz=0.01</a:t>
            </a:r>
            <a:endParaRPr b="0" lang="en-US" sz="3200" spc="-1" strike="noStrike">
              <a:latin typeface="Nimbus Sans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Nimbus Sans"/>
                <a:ea typeface="Nimbus Sans"/>
              </a:rPr>
              <a:t>ε=10</a:t>
            </a:r>
            <a:r>
              <a:rPr b="0" lang="en-US" sz="3200" spc="-1" strike="noStrike" baseline="33000">
                <a:latin typeface="Nimbus Sans"/>
                <a:ea typeface="Nimbus Sans"/>
              </a:rPr>
              <a:t>-5</a:t>
            </a:r>
            <a:r>
              <a:rPr b="0" lang="en-US" sz="3200" spc="-1" strike="noStrike">
                <a:latin typeface="Nimbus Sans"/>
                <a:ea typeface="Nimbus Sans"/>
              </a:rPr>
              <a:t> </a:t>
            </a:r>
            <a:endParaRPr b="0" lang="en-US" sz="3200" spc="-1" strike="noStrike">
              <a:latin typeface="Nimbus Sans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Nimbus Sans"/>
                <a:ea typeface="Nimbus Sans"/>
              </a:rPr>
              <a:t>ω=1.7</a:t>
            </a:r>
            <a:endParaRPr b="0" lang="en-US" sz="3200" spc="-1" strike="noStrike">
              <a:latin typeface="Nimbus Sans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Nimbus Sans"/>
                <a:ea typeface="Nimbus Sans"/>
              </a:rPr>
              <a:t>N=33</a:t>
            </a:r>
            <a:endParaRPr b="0" lang="en-US" sz="3200" spc="-1" strike="noStrike">
              <a:latin typeface="Nimbus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" descr=""/>
          <p:cNvPicPr/>
          <p:nvPr/>
        </p:nvPicPr>
        <p:blipFill>
          <a:blip r:embed="rId1"/>
          <a:stretch/>
        </p:blipFill>
        <p:spPr>
          <a:xfrm>
            <a:off x="-15840" y="457200"/>
            <a:ext cx="10114920" cy="5028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"/>
          <p:cNvSpPr/>
          <p:nvPr/>
        </p:nvSpPr>
        <p:spPr>
          <a:xfrm>
            <a:off x="505800" y="254160"/>
            <a:ext cx="9071280" cy="1118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Nimbus Sans"/>
              </a:rPr>
              <a:t>Химия</a:t>
            </a:r>
            <a:br/>
            <a:r>
              <a:rPr b="0" lang="en-US" sz="4400" spc="-1" strike="noStrike">
                <a:latin typeface="Nimbus Sans"/>
              </a:rPr>
              <a:t>(неравномерная)</a:t>
            </a:r>
            <a:endParaRPr b="0" lang="en-US" sz="4400" spc="-1" strike="noStrike">
              <a:latin typeface="Nimbus Sans"/>
            </a:endParaRPr>
          </a:p>
        </p:txBody>
      </p:sp>
      <p:sp>
        <p:nvSpPr>
          <p:cNvPr id="114" name=""/>
          <p:cNvSpPr/>
          <p:nvPr/>
        </p:nvSpPr>
        <p:spPr>
          <a:xfrm>
            <a:off x="505800" y="1601640"/>
            <a:ext cx="9071280" cy="328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Nimbus Sans"/>
                <a:ea typeface="Nimbus Sans"/>
              </a:rPr>
              <a:t>ht=0.01</a:t>
            </a:r>
            <a:endParaRPr b="0" lang="en-US" sz="3200" spc="-1" strike="noStrike">
              <a:latin typeface="Nimbus Sans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Nimbus Sans"/>
                <a:ea typeface="Nimbus Sans"/>
              </a:rPr>
              <a:t>hr=hz=0.02</a:t>
            </a:r>
            <a:endParaRPr b="0" lang="en-US" sz="3200" spc="-1" strike="noStrike">
              <a:latin typeface="Nimbus Sans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Nimbus Sans"/>
                <a:ea typeface="Nimbus Sans"/>
              </a:rPr>
              <a:t>ε=10</a:t>
            </a:r>
            <a:r>
              <a:rPr b="0" lang="en-US" sz="3200" spc="-1" strike="noStrike" baseline="33000">
                <a:latin typeface="Nimbus Sans"/>
                <a:ea typeface="Nimbus Sans"/>
              </a:rPr>
              <a:t>-5</a:t>
            </a:r>
            <a:r>
              <a:rPr b="0" lang="en-US" sz="3200" spc="-1" strike="noStrike">
                <a:latin typeface="Nimbus Sans"/>
                <a:ea typeface="Nimbus Sans"/>
              </a:rPr>
              <a:t> </a:t>
            </a:r>
            <a:endParaRPr b="0" lang="en-US" sz="3200" spc="-1" strike="noStrike">
              <a:latin typeface="Nimbus Sans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Nimbus Sans"/>
                <a:ea typeface="Nimbus Sans"/>
              </a:rPr>
              <a:t>ω=1.3</a:t>
            </a:r>
            <a:endParaRPr b="0" lang="en-US" sz="3200" spc="-1" strike="noStrike">
              <a:latin typeface="Nimbus Sans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Nimbus Sans"/>
                <a:ea typeface="Nimbus Sans"/>
              </a:rPr>
              <a:t>N=16</a:t>
            </a:r>
            <a:endParaRPr b="0" lang="en-US" sz="3200" spc="-1" strike="noStrike">
              <a:latin typeface="Nimbus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Nimbus Sans"/>
              </a:rPr>
              <a:t>начальные условия</a:t>
            </a:r>
            <a:endParaRPr b="0" lang="en-US" sz="4400" spc="-1" strike="noStrike">
              <a:latin typeface="Nimbus Sans"/>
            </a:endParaRPr>
          </a:p>
        </p:txBody>
      </p:sp>
      <p:sp>
        <p:nvSpPr>
          <p:cNvPr id="116" name=""/>
          <p:cNvSpPr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Nimbus Sans"/>
              </a:rPr>
              <a:t>a </a:t>
            </a:r>
            <a:r>
              <a:rPr b="0" lang="en-US" sz="3200" spc="-1" strike="noStrike">
                <a:latin typeface="Nimbus Sans"/>
                <a:ea typeface="Nimbus Sans"/>
              </a:rPr>
              <a:t>≡ 1</a:t>
            </a:r>
            <a:endParaRPr b="0" lang="en-US" sz="3200" spc="-1" strike="noStrike">
              <a:latin typeface="Nimbus Sans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Nimbus Sans"/>
                <a:ea typeface="Nimbus Sans"/>
              </a:rPr>
              <a:t>остальное ≡ 0</a:t>
            </a:r>
            <a:endParaRPr b="0" lang="en-US" sz="3200" spc="-1" strike="noStrike">
              <a:latin typeface="Nimbus Sans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Nimbus Sans"/>
                <a:ea typeface="Nimbus Sans"/>
              </a:rPr>
              <a:t>рецепторы распределены нормально с максимумом 1000</a:t>
            </a:r>
            <a:endParaRPr b="0" lang="en-US" sz="3200" spc="-1" strike="noStrike">
              <a:latin typeface="Nimbus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" descr=""/>
          <p:cNvPicPr/>
          <p:nvPr/>
        </p:nvPicPr>
        <p:blipFill>
          <a:blip r:embed="rId1"/>
          <a:stretch/>
        </p:blipFill>
        <p:spPr>
          <a:xfrm>
            <a:off x="52920" y="351720"/>
            <a:ext cx="10079280" cy="5010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" descr=""/>
          <p:cNvPicPr/>
          <p:nvPr/>
        </p:nvPicPr>
        <p:blipFill>
          <a:blip r:embed="rId1"/>
          <a:stretch/>
        </p:blipFill>
        <p:spPr>
          <a:xfrm>
            <a:off x="52920" y="351720"/>
            <a:ext cx="10079280" cy="5010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" descr=""/>
          <p:cNvPicPr/>
          <p:nvPr/>
        </p:nvPicPr>
        <p:blipFill>
          <a:blip r:embed="rId1"/>
          <a:stretch/>
        </p:blipFill>
        <p:spPr>
          <a:xfrm>
            <a:off x="52920" y="351720"/>
            <a:ext cx="10079280" cy="5010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" descr=""/>
          <p:cNvPicPr/>
          <p:nvPr/>
        </p:nvPicPr>
        <p:blipFill>
          <a:blip r:embed="rId1"/>
          <a:stretch/>
        </p:blipFill>
        <p:spPr>
          <a:xfrm>
            <a:off x="52920" y="351720"/>
            <a:ext cx="10079280" cy="5010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Nimbus Sans"/>
              </a:rPr>
              <a:t>Мера погрешности</a:t>
            </a:r>
            <a:endParaRPr b="0" lang="en-US" sz="4400" spc="-1" strike="noStrike">
              <a:latin typeface="Nimbus Sans"/>
            </a:endParaRPr>
          </a:p>
        </p:txBody>
      </p:sp>
      <p:sp>
        <p:nvSpPr>
          <p:cNvPr id="83" name=""/>
          <p:cNvSpPr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Nimbus Sans"/>
              </a:rPr>
              <a:t>u – точное решение</a:t>
            </a:r>
            <a:endParaRPr b="0" lang="en-US" sz="3200" spc="-1" strike="noStrike">
              <a:latin typeface="Nimbus Sans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Nimbus Sans"/>
              </a:rPr>
              <a:t>v – численное решение</a:t>
            </a:r>
            <a:endParaRPr b="0" lang="en-US" sz="3200" spc="-1" strike="noStrike">
              <a:latin typeface="Nimbus Sans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Nimbus Sans"/>
              </a:rPr>
              <a:t>err = |u-v|/max(1, ||u||) = min(</a:t>
            </a:r>
            <a:r>
              <a:rPr b="0" lang="en-US" sz="3200" spc="-1" strike="noStrike">
                <a:latin typeface="Nimbus Sans"/>
                <a:ea typeface="Nimbus Sans"/>
              </a:rPr>
              <a:t>δ, ε)</a:t>
            </a:r>
            <a:endParaRPr b="0" lang="en-US" sz="3200" spc="-1" strike="noStrike">
              <a:latin typeface="Nimbus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" descr=""/>
          <p:cNvPicPr/>
          <p:nvPr/>
        </p:nvPicPr>
        <p:blipFill>
          <a:blip r:embed="rId1"/>
          <a:stretch/>
        </p:blipFill>
        <p:spPr>
          <a:xfrm>
            <a:off x="52920" y="351720"/>
            <a:ext cx="10079280" cy="5010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" descr=""/>
          <p:cNvPicPr/>
          <p:nvPr/>
        </p:nvPicPr>
        <p:blipFill>
          <a:blip r:embed="rId1"/>
          <a:stretch/>
        </p:blipFill>
        <p:spPr>
          <a:xfrm>
            <a:off x="52920" y="351720"/>
            <a:ext cx="10079280" cy="5010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" descr=""/>
          <p:cNvPicPr/>
          <p:nvPr/>
        </p:nvPicPr>
        <p:blipFill>
          <a:blip r:embed="rId1"/>
          <a:stretch/>
        </p:blipFill>
        <p:spPr>
          <a:xfrm>
            <a:off x="52920" y="351720"/>
            <a:ext cx="10079280" cy="5010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" descr=""/>
          <p:cNvPicPr/>
          <p:nvPr/>
        </p:nvPicPr>
        <p:blipFill>
          <a:blip r:embed="rId1"/>
          <a:stretch/>
        </p:blipFill>
        <p:spPr>
          <a:xfrm>
            <a:off x="52920" y="351720"/>
            <a:ext cx="10079280" cy="5010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Nimbus Sans"/>
              </a:rPr>
              <a:t>Диффузия вдоль R</a:t>
            </a:r>
            <a:endParaRPr b="0" lang="en-US" sz="4400" spc="-1" strike="noStrike">
              <a:latin typeface="Nimbus Sans"/>
            </a:endParaRPr>
          </a:p>
        </p:txBody>
      </p:sp>
      <mc:AlternateContent>
        <mc:Choice xmlns:a14="http://schemas.microsoft.com/office/drawing/2010/main" Requires="a14">
          <p:sp>
            <p:nvSpPr>
              <p:cNvPr id="85" name=""/>
              <p:cNvSpPr txBox="1"/>
              <p:nvPr/>
            </p:nvSpPr>
            <p:spPr>
              <a:xfrm>
                <a:off x="3200400" y="2057400"/>
                <a:ext cx="3532320" cy="102240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r>
                          <m:t xml:space="preserve">∂</m:t>
                        </m:r>
                      </m:e>
                      <m:sub>
                        <m:r>
                          <m:t xml:space="preserve">t</m:t>
                        </m:r>
                      </m:sub>
                    </m:sSub>
                    <m:r>
                      <m:t xml:space="preserve">u</m:t>
                    </m:r>
                    <m:r>
                      <m:t xml:space="preserve">=</m:t>
                    </m:r>
                    <m:f>
                      <m:num>
                        <m:r>
                          <m:t xml:space="preserve">1</m:t>
                        </m:r>
                      </m:num>
                      <m:den>
                        <m:r>
                          <m:t xml:space="preserve">r</m:t>
                        </m:r>
                      </m:den>
                    </m:f>
                    <m:f>
                      <m:num>
                        <m:r>
                          <m:t xml:space="preserve">∂</m:t>
                        </m:r>
                      </m:num>
                      <m:den>
                        <m:r>
                          <m:t xml:space="preserve">∂</m:t>
                        </m:r>
                        <m:r>
                          <m:t xml:space="preserve">r</m:t>
                        </m:r>
                      </m:den>
                    </m:f>
                    <m:d>
                      <m:dPr>
                        <m:begChr m:val="("/>
                        <m:endChr m:val=")"/>
                      </m:dPr>
                      <m:e>
                        <m:r>
                          <m:t xml:space="preserve">r</m:t>
                        </m:r>
                        <m:f>
                          <m:num>
                            <m:r>
                              <m:t xml:space="preserve">∂</m:t>
                            </m:r>
                            <m:r>
                              <m:t xml:space="preserve">u</m:t>
                            </m:r>
                          </m:num>
                          <m:den>
                            <m:r>
                              <m:t xml:space="preserve">∂</m:t>
                            </m:r>
                            <m:r>
                              <m:t xml:space="preserve">r</m:t>
                            </m:r>
                          </m:den>
                        </m:f>
                      </m:e>
                    </m:d>
                  </m:oMath>
                </a14:m>
              </a:p>
            </p:txBody>
          </p:sp>
        </mc:Choice>
        <mc:Fallback/>
      </mc:AlternateContent>
      <p:sp>
        <p:nvSpPr>
          <p:cNvPr id="86" name=""/>
          <p:cNvSpPr/>
          <p:nvPr/>
        </p:nvSpPr>
        <p:spPr>
          <a:xfrm>
            <a:off x="5943600" y="4762080"/>
            <a:ext cx="3885840" cy="49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latin typeface="Nimbus Sans"/>
              </a:rPr>
              <a:t>срез j=9 (z=0.095)</a:t>
            </a:r>
            <a:endParaRPr b="0" lang="en-US" sz="3200" spc="-1" strike="noStrike">
              <a:latin typeface="Nimbus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"/>
          <p:cNvSpPr/>
          <p:nvPr/>
        </p:nvSpPr>
        <p:spPr>
          <a:xfrm>
            <a:off x="504000" y="252360"/>
            <a:ext cx="9071280" cy="1118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Nimbus Sans"/>
              </a:rPr>
              <a:t>Диффузия вдоль R</a:t>
            </a:r>
            <a:br/>
            <a:r>
              <a:rPr b="0" lang="en-US" sz="4400" spc="-1" strike="noStrike">
                <a:latin typeface="Nimbus Sans"/>
              </a:rPr>
              <a:t>(плавная)</a:t>
            </a:r>
            <a:endParaRPr b="0" lang="en-US" sz="4400" spc="-1" strike="noStrike">
              <a:latin typeface="Nimbus Sans"/>
            </a:endParaRPr>
          </a:p>
        </p:txBody>
      </p:sp>
      <p:sp>
        <p:nvSpPr>
          <p:cNvPr id="88" name=""/>
          <p:cNvSpPr/>
          <p:nvPr/>
        </p:nvSpPr>
        <p:spPr>
          <a:xfrm>
            <a:off x="504000" y="1600200"/>
            <a:ext cx="9071280" cy="328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Nimbus Sans"/>
                <a:ea typeface="Nimbus Sans"/>
              </a:rPr>
              <a:t>ht=0.01 (шаг по времени)</a:t>
            </a:r>
            <a:endParaRPr b="0" lang="en-US" sz="3200" spc="-1" strike="noStrike">
              <a:latin typeface="Nimbus Sans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Nimbus Sans"/>
                <a:ea typeface="Nimbus Sans"/>
              </a:rPr>
              <a:t>hr=hz=0.01 (шаги по пространству)</a:t>
            </a:r>
            <a:endParaRPr b="0" lang="en-US" sz="3200" spc="-1" strike="noStrike">
              <a:latin typeface="Nimbus Sans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Nimbus Sans"/>
                <a:ea typeface="Nimbus Sans"/>
              </a:rPr>
              <a:t>ε=10</a:t>
            </a:r>
            <a:r>
              <a:rPr b="0" lang="en-US" sz="3200" spc="-1" strike="noStrike" baseline="33000">
                <a:latin typeface="Nimbus Sans"/>
                <a:ea typeface="Nimbus Sans"/>
              </a:rPr>
              <a:t>-5</a:t>
            </a:r>
            <a:r>
              <a:rPr b="0" lang="en-US" sz="3200" spc="-1" strike="noStrike">
                <a:latin typeface="Nimbus Sans"/>
                <a:ea typeface="Nimbus Sans"/>
              </a:rPr>
              <a:t> (критерий остановки релаксаций)</a:t>
            </a:r>
            <a:endParaRPr b="0" lang="en-US" sz="3200" spc="-1" strike="noStrike">
              <a:latin typeface="Nimbus Sans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Nimbus Sans"/>
                <a:ea typeface="Nimbus Sans"/>
              </a:rPr>
              <a:t>ω=1.7 (релаксационный параметр)</a:t>
            </a:r>
            <a:endParaRPr b="0" lang="en-US" sz="3200" spc="-1" strike="noStrike">
              <a:latin typeface="Nimbus Sans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Nimbus Sans"/>
                <a:ea typeface="Nimbus Sans"/>
              </a:rPr>
              <a:t>N=22 (макс. релаксаций за шаг по времени)</a:t>
            </a:r>
            <a:endParaRPr b="0" lang="en-US" sz="3200" spc="-1" strike="noStrike">
              <a:latin typeface="Nimbus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" descr=""/>
          <p:cNvPicPr/>
          <p:nvPr/>
        </p:nvPicPr>
        <p:blipFill>
          <a:blip r:embed="rId1"/>
          <a:stretch/>
        </p:blipFill>
        <p:spPr>
          <a:xfrm>
            <a:off x="-15840" y="457200"/>
            <a:ext cx="10114920" cy="5028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" descr=""/>
          <p:cNvPicPr/>
          <p:nvPr/>
        </p:nvPicPr>
        <p:blipFill>
          <a:blip r:embed="rId1"/>
          <a:stretch/>
        </p:blipFill>
        <p:spPr>
          <a:xfrm>
            <a:off x="-15840" y="457200"/>
            <a:ext cx="10114920" cy="5028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" descr=""/>
          <p:cNvPicPr/>
          <p:nvPr/>
        </p:nvPicPr>
        <p:blipFill>
          <a:blip r:embed="rId1"/>
          <a:stretch/>
        </p:blipFill>
        <p:spPr>
          <a:xfrm>
            <a:off x="-15840" y="457200"/>
            <a:ext cx="10114920" cy="5028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"/>
          <p:cNvSpPr/>
          <p:nvPr/>
        </p:nvSpPr>
        <p:spPr>
          <a:xfrm>
            <a:off x="504360" y="252720"/>
            <a:ext cx="9071280" cy="1118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Nimbus Sans"/>
              </a:rPr>
              <a:t>Диффузия вдоль R</a:t>
            </a:r>
            <a:br/>
            <a:r>
              <a:rPr b="0" lang="en-US" sz="4400" spc="-1" strike="noStrike">
                <a:latin typeface="Nimbus Sans"/>
              </a:rPr>
              <a:t>(резкая)</a:t>
            </a:r>
            <a:endParaRPr b="0" lang="en-US" sz="4400" spc="-1" strike="noStrike">
              <a:latin typeface="Nimbus Sans"/>
            </a:endParaRPr>
          </a:p>
        </p:txBody>
      </p:sp>
      <p:sp>
        <p:nvSpPr>
          <p:cNvPr id="93" name=""/>
          <p:cNvSpPr/>
          <p:nvPr/>
        </p:nvSpPr>
        <p:spPr>
          <a:xfrm>
            <a:off x="504360" y="1600200"/>
            <a:ext cx="9071280" cy="328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Nimbus Sans"/>
                <a:ea typeface="Nimbus Sans"/>
              </a:rPr>
              <a:t>ht=0.01</a:t>
            </a:r>
            <a:endParaRPr b="0" lang="en-US" sz="3200" spc="-1" strike="noStrike">
              <a:latin typeface="Nimbus Sans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Nimbus Sans"/>
                <a:ea typeface="Nimbus Sans"/>
              </a:rPr>
              <a:t>hr=hz=0.01</a:t>
            </a:r>
            <a:endParaRPr b="0" lang="en-US" sz="3200" spc="-1" strike="noStrike">
              <a:latin typeface="Nimbus Sans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Nimbus Sans"/>
                <a:ea typeface="Nimbus Sans"/>
              </a:rPr>
              <a:t>ε=10</a:t>
            </a:r>
            <a:r>
              <a:rPr b="0" lang="en-US" sz="3200" spc="-1" strike="noStrike" baseline="33000">
                <a:latin typeface="Nimbus Sans"/>
                <a:ea typeface="Nimbus Sans"/>
              </a:rPr>
              <a:t>-5</a:t>
            </a:r>
            <a:r>
              <a:rPr b="0" lang="en-US" sz="3200" spc="-1" strike="noStrike">
                <a:latin typeface="Nimbus Sans"/>
                <a:ea typeface="Nimbus Sans"/>
              </a:rPr>
              <a:t> </a:t>
            </a:r>
            <a:endParaRPr b="0" lang="en-US" sz="3200" spc="-1" strike="noStrike">
              <a:latin typeface="Nimbus Sans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Nimbus Sans"/>
                <a:ea typeface="Nimbus Sans"/>
              </a:rPr>
              <a:t>ω=1.6</a:t>
            </a:r>
            <a:endParaRPr b="0" lang="en-US" sz="3200" spc="-1" strike="noStrike">
              <a:latin typeface="Nimbus Sans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Nimbus Sans"/>
                <a:ea typeface="Nimbus Sans"/>
              </a:rPr>
              <a:t>N=28</a:t>
            </a:r>
            <a:endParaRPr b="0" lang="en-US" sz="3200" spc="-1" strike="noStrike">
              <a:latin typeface="Nimbus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435</TotalTime>
  <Application>LibreOffice/7.1.2.2$Linux_X86_64 LibreOffice_project/10$Build-2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2021-04-24T12:43:36Z</dcterms:created>
  <dc:creator/>
  <dc:description/>
  <dc:language>en-US</dc:language>
  <cp:lastModifiedBy/>
  <dcterms:modified xsi:type="dcterms:W3CDTF">2021-04-25T20:51:42Z</dcterms:modified>
  <cp:revision>14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