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Nimbus Sans"/>
              </a:rPr>
              <a:t>Click to edit the title text format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</a:rPr>
              <a:t>Click to edit the outline text format</a:t>
            </a:r>
            <a:endParaRPr b="0" lang="en-US" sz="3200" spc="-1" strike="noStrike"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imbus Sans"/>
              </a:rPr>
              <a:t>Second Outline Level</a:t>
            </a:r>
            <a:endParaRPr b="0" lang="en-US" sz="2800" spc="-1" strike="noStrike">
              <a:latin typeface="Nimbus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imbus Sans"/>
              </a:rPr>
              <a:t>Third Outline Level</a:t>
            </a:r>
            <a:endParaRPr b="0" lang="en-US" sz="2400" spc="-1" strike="noStrike">
              <a:latin typeface="Nimbus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imbus Sans"/>
              </a:rPr>
              <a:t>Fourth Outline Level</a:t>
            </a:r>
            <a:endParaRPr b="0" lang="en-US" sz="2000" spc="-1" strike="noStrike">
              <a:latin typeface="Nimbus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imbus Sans"/>
              </a:rPr>
              <a:t>Fifth Outline Level</a:t>
            </a:r>
            <a:endParaRPr b="0" lang="en-US" sz="2000" spc="-1" strike="noStrike">
              <a:latin typeface="Nimbus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imbus Sans"/>
              </a:rPr>
              <a:t>Sixth Outline Level</a:t>
            </a:r>
            <a:endParaRPr b="0" lang="en-US" sz="2000" spc="-1" strike="noStrike">
              <a:latin typeface="Nimbus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imbus Sans"/>
              </a:rPr>
              <a:t>Seventh Outline Level</a:t>
            </a:r>
            <a:endParaRPr b="0" lang="en-US" sz="2000" spc="-1" strike="noStrike">
              <a:latin typeface="Nimbus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Nimbus Roman"/>
              </a:rPr>
              <a:t>&lt;date/time&gt;</a:t>
            </a:r>
            <a:endParaRPr b="0" lang="en-US" sz="1400" spc="-1" strike="noStrike">
              <a:latin typeface="Nimbus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Nimbus Roman"/>
              </a:rPr>
              <a:t>&lt;footer&gt;</a:t>
            </a:r>
            <a:endParaRPr b="0" lang="en-US" sz="1400" spc="-1" strike="noStrike">
              <a:latin typeface="Nimbus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778E14C-CB81-45D0-B8AC-73C7E2B81465}" type="slidenum">
              <a:rPr b="0" lang="en-US" sz="1400" spc="-1" strike="noStrike">
                <a:latin typeface="Nimbus Roman"/>
              </a:rPr>
              <a:t>&lt;number&gt;</a:t>
            </a:fld>
            <a:endParaRPr b="0" lang="en-US" sz="1400" spc="-1" strike="noStrike">
              <a:latin typeface="Nimbus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 txBox="1"/>
          <p:nvPr/>
        </p:nvSpPr>
        <p:spPr>
          <a:xfrm>
            <a:off x="504000" y="378720"/>
            <a:ext cx="9071640" cy="167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Nimbus Sans"/>
              </a:rPr>
              <a:t>Тестирование численной квазидвумерной реакции-диффузии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6219360" y="3841200"/>
            <a:ext cx="3860640" cy="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Nimbus Sans"/>
              </a:rPr>
              <a:t>Пётр Захаров</a:t>
            </a:r>
            <a:endParaRPr b="0" lang="en-US" sz="32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-15840" y="457200"/>
            <a:ext cx="10115280" cy="502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-15840" y="457200"/>
            <a:ext cx="10115280" cy="502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-15840" y="457200"/>
            <a:ext cx="10115280" cy="502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Nimbus Sans"/>
              </a:rPr>
              <a:t>Диффузия вдоль Z</a:t>
            </a:r>
            <a:endParaRPr b="0" lang="en-US" sz="4400" spc="-1" strike="noStrike">
              <a:latin typeface="Nimbus Sans"/>
            </a:endParaRPr>
          </a:p>
        </p:txBody>
      </p:sp>
      <mc:AlternateContent>
        <mc:Choice xmlns:a14="http://schemas.microsoft.com/office/drawing/2010/main" Requires="a14">
          <p:sp>
            <p:nvSpPr>
              <p:cNvPr id="63" name=""/>
              <p:cNvSpPr txBox="1"/>
              <p:nvPr/>
            </p:nvSpPr>
            <p:spPr>
              <a:xfrm>
                <a:off x="3656520" y="2034000"/>
                <a:ext cx="2058480" cy="11664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∂</m:t>
                        </m:r>
                      </m:e>
                      <m:sub>
                        <m:r>
                          <m:t xml:space="preserve">t</m:t>
                        </m:r>
                      </m:sub>
                    </m:sSub>
                    <m:r>
                      <m:t xml:space="preserve">u</m:t>
                    </m:r>
                    <m:r>
                      <m:t xml:space="preserve">=</m:t>
                    </m:r>
                    <m:f>
                      <m:num>
                        <m:sSup>
                          <m:e>
                            <m:r>
                              <m:t xml:space="preserve">∂</m:t>
                            </m:r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  <m:r>
                          <m:t xml:space="preserve">u</m:t>
                        </m:r>
                      </m:num>
                      <m:den>
                        <m:sSup>
                          <m:e>
                            <m:r>
                              <m:t xml:space="preserve">∂</m:t>
                            </m:r>
                            <m:r>
                              <m:t xml:space="preserve">z</m:t>
                            </m:r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</m:den>
                    </m:f>
                  </m:oMath>
                </a14:m>
              </a:p>
            </p:txBody>
          </p:sp>
        </mc:Choice>
        <mc:Fallback/>
      </mc:AlternateContent>
      <p:sp>
        <p:nvSpPr>
          <p:cNvPr id="64" name=""/>
          <p:cNvSpPr txBox="1"/>
          <p:nvPr/>
        </p:nvSpPr>
        <p:spPr>
          <a:xfrm>
            <a:off x="5943960" y="4762440"/>
            <a:ext cx="3886200" cy="49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3200" spc="-1" strike="noStrike">
                <a:latin typeface="Nimbus Sans"/>
              </a:rPr>
              <a:t>срез i=0 (r=0.005)</a:t>
            </a:r>
            <a:endParaRPr b="0" lang="en-US" sz="32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"/>
          <p:cNvSpPr txBox="1"/>
          <p:nvPr/>
        </p:nvSpPr>
        <p:spPr>
          <a:xfrm>
            <a:off x="504720" y="253080"/>
            <a:ext cx="9071640" cy="111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Nimbus Sans"/>
              </a:rPr>
              <a:t>Диффузия вдоль Z</a:t>
            </a:r>
            <a:br/>
            <a:r>
              <a:rPr b="0" lang="en-US" sz="4400" spc="-1" strike="noStrike">
                <a:latin typeface="Nimbus Sans"/>
              </a:rPr>
              <a:t>(плавная)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504720" y="16005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  <a:ea typeface="Nimbus Sans"/>
              </a:rPr>
              <a:t>ht=0.01</a:t>
            </a:r>
            <a:endParaRPr b="0" lang="en-US" sz="3200" spc="-1" strike="noStrike">
              <a:latin typeface="Nimbus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  <a:ea typeface="Nimbus Sans"/>
              </a:rPr>
              <a:t>hr=hz=0.01</a:t>
            </a:r>
            <a:endParaRPr b="0" lang="en-US" sz="3200" spc="-1" strike="noStrike">
              <a:latin typeface="Nimbus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  <a:ea typeface="Nimbus Sans"/>
              </a:rPr>
              <a:t>ε=10</a:t>
            </a:r>
            <a:r>
              <a:rPr b="0" lang="en-US" sz="3200" spc="-1" strike="noStrike" baseline="33000">
                <a:latin typeface="Nimbus Sans"/>
                <a:ea typeface="Nimbus Sans"/>
              </a:rPr>
              <a:t>-5</a:t>
            </a:r>
            <a:r>
              <a:rPr b="0" lang="en-US" sz="3200" spc="-1" strike="noStrike">
                <a:latin typeface="Nimbus Sans"/>
                <a:ea typeface="Nimbus Sans"/>
              </a:rPr>
              <a:t> </a:t>
            </a:r>
            <a:endParaRPr b="0" lang="en-US" sz="3200" spc="-1" strike="noStrike">
              <a:latin typeface="Nimbus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  <a:ea typeface="Nimbus Sans"/>
              </a:rPr>
              <a:t>ω=1.7</a:t>
            </a:r>
            <a:endParaRPr b="0" lang="en-US" sz="3200" spc="-1" strike="noStrike">
              <a:latin typeface="Nimbus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  <a:ea typeface="Nimbus Sans"/>
              </a:rPr>
              <a:t>N=25</a:t>
            </a:r>
            <a:endParaRPr b="0" lang="en-US" sz="32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-15840" y="457200"/>
            <a:ext cx="10115280" cy="502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-15840" y="457200"/>
            <a:ext cx="10115280" cy="502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"/>
          <p:cNvSpPr txBox="1"/>
          <p:nvPr/>
        </p:nvSpPr>
        <p:spPr>
          <a:xfrm>
            <a:off x="505080" y="253440"/>
            <a:ext cx="9071640" cy="111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Nimbus Sans"/>
              </a:rPr>
              <a:t>Диффузия вдоль Z</a:t>
            </a:r>
            <a:br/>
            <a:r>
              <a:rPr b="0" lang="en-US" sz="4400" spc="-1" strike="noStrike">
                <a:latin typeface="Nimbus Sans"/>
              </a:rPr>
              <a:t>(резкая)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505080" y="160092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  <a:ea typeface="Nimbus Sans"/>
              </a:rPr>
              <a:t>ht=0.01</a:t>
            </a:r>
            <a:endParaRPr b="0" lang="en-US" sz="3200" spc="-1" strike="noStrike">
              <a:latin typeface="Nimbus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  <a:ea typeface="Nimbus Sans"/>
              </a:rPr>
              <a:t>hr=hz=0.01</a:t>
            </a:r>
            <a:endParaRPr b="0" lang="en-US" sz="3200" spc="-1" strike="noStrike">
              <a:latin typeface="Nimbus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  <a:ea typeface="Nimbus Sans"/>
              </a:rPr>
              <a:t>ε=10</a:t>
            </a:r>
            <a:r>
              <a:rPr b="0" lang="en-US" sz="3200" spc="-1" strike="noStrike" baseline="33000">
                <a:latin typeface="Nimbus Sans"/>
                <a:ea typeface="Nimbus Sans"/>
              </a:rPr>
              <a:t>-5</a:t>
            </a:r>
            <a:r>
              <a:rPr b="0" lang="en-US" sz="3200" spc="-1" strike="noStrike">
                <a:latin typeface="Nimbus Sans"/>
                <a:ea typeface="Nimbus Sans"/>
              </a:rPr>
              <a:t> </a:t>
            </a:r>
            <a:endParaRPr b="0" lang="en-US" sz="3200" spc="-1" strike="noStrike">
              <a:latin typeface="Nimbus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  <a:ea typeface="Nimbus Sans"/>
              </a:rPr>
              <a:t>ω=1.6</a:t>
            </a:r>
            <a:endParaRPr b="0" lang="en-US" sz="3200" spc="-1" strike="noStrike">
              <a:latin typeface="Nimbus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  <a:ea typeface="Nimbus Sans"/>
              </a:rPr>
              <a:t>N=31</a:t>
            </a:r>
            <a:endParaRPr b="0" lang="en-US" sz="32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0" y="465120"/>
            <a:ext cx="10099800" cy="502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0" y="465120"/>
            <a:ext cx="10099800" cy="502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4318920" y="-204120"/>
            <a:ext cx="5943600" cy="5943600"/>
          </a:xfrm>
          <a:prstGeom prst="rect">
            <a:avLst/>
          </a:prstGeom>
          <a:ln w="0">
            <a:noFill/>
          </a:ln>
        </p:spPr>
      </p:pic>
      <mc:AlternateContent>
        <mc:Choice xmlns:a14="http://schemas.microsoft.com/office/drawing/2010/main" Requires="a14">
          <p:sp>
            <p:nvSpPr>
              <p:cNvPr id="44" name=""/>
              <p:cNvSpPr txBox="1"/>
              <p:nvPr/>
            </p:nvSpPr>
            <p:spPr>
              <a:xfrm>
                <a:off x="457200" y="329040"/>
                <a:ext cx="3127320" cy="5853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∂</m:t>
                        </m:r>
                      </m:e>
                      <m:sub>
                        <m:r>
                          <m:t xml:space="preserve">t</m:t>
                        </m:r>
                      </m:sub>
                    </m:sSub>
                    <m:r>
                      <m:t xml:space="preserve">u</m:t>
                    </m:r>
                    <m:r>
                      <m:t xml:space="preserve">=</m:t>
                    </m:r>
                    <m:r>
                      <m:t xml:space="preserve">Δ</m:t>
                    </m:r>
                    <m:r>
                      <m:t xml:space="preserve">u</m:t>
                    </m:r>
                    <m:r>
                      <m:t xml:space="preserve">+</m:t>
                    </m:r>
                    <m:r>
                      <m:t xml:space="preserve">f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u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45" name=""/>
              <p:cNvSpPr txBox="1"/>
              <p:nvPr/>
            </p:nvSpPr>
            <p:spPr>
              <a:xfrm>
                <a:off x="414720" y="1505520"/>
                <a:ext cx="3115800" cy="961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Δ</m:t>
                    </m:r>
                    <m:r>
                      <m:t xml:space="preserve">=</m:t>
                    </m:r>
                    <m:f>
                      <m:num>
                        <m:r>
                          <m:t xml:space="preserve">1</m:t>
                        </m:r>
                      </m:num>
                      <m:den>
                        <m:r>
                          <m:t xml:space="preserve">r</m:t>
                        </m:r>
                      </m:den>
                    </m:f>
                    <m:sSub>
                      <m:e>
                        <m:r>
                          <m:t xml:space="preserve">∂</m:t>
                        </m:r>
                      </m:e>
                      <m:sub>
                        <m:r>
                          <m:t xml:space="preserve">r</m:t>
                        </m:r>
                      </m:sub>
                    </m:sSub>
                    <m:r>
                      <m:t xml:space="preserve">r</m:t>
                    </m:r>
                    <m:sSub>
                      <m:e>
                        <m:r>
                          <m:t xml:space="preserve">∂</m:t>
                        </m:r>
                      </m:e>
                      <m:sub>
                        <m:r>
                          <m:t xml:space="preserve">r</m:t>
                        </m:r>
                      </m:sub>
                    </m:sSub>
                    <m:r>
                      <m:t xml:space="preserve">+</m:t>
                    </m:r>
                    <m:sSubSup>
                      <m:e>
                        <m:r>
                          <m:t xml:space="preserve">∂</m:t>
                        </m:r>
                      </m:e>
                      <m:sub>
                        <m:r>
                          <m:t xml:space="preserve">z</m:t>
                        </m:r>
                      </m:sub>
                      <m:sup>
                        <m:r>
                          <m:t xml:space="preserve">2</m:t>
                        </m:r>
                      </m:sup>
                    </m:sSubSup>
                  </m:oMath>
                </a14:m>
              </a:p>
            </p:txBody>
          </p:sp>
        </mc:Choice>
        <mc:Fallback/>
      </mc:AlternateContent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914400" y="2426400"/>
            <a:ext cx="2796840" cy="30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0" y="465120"/>
            <a:ext cx="10099800" cy="502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0" y="465120"/>
            <a:ext cx="10099800" cy="502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"/>
          <p:cNvSpPr txBox="1"/>
          <p:nvPr/>
        </p:nvSpPr>
        <p:spPr>
          <a:xfrm>
            <a:off x="505440" y="253800"/>
            <a:ext cx="9071640" cy="111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Nimbus Sans"/>
              </a:rPr>
              <a:t>Химия</a:t>
            </a:r>
            <a:br/>
            <a:r>
              <a:rPr b="0" lang="en-US" sz="4400" spc="-1" strike="noStrike">
                <a:latin typeface="Nimbus Sans"/>
              </a:rPr>
              <a:t>(равномерная)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505440" y="160128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  <a:ea typeface="Nimbus Sans"/>
              </a:rPr>
              <a:t>ht=0.01</a:t>
            </a:r>
            <a:endParaRPr b="0" lang="en-US" sz="3200" spc="-1" strike="noStrike">
              <a:latin typeface="Nimbus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  <a:ea typeface="Nimbus Sans"/>
              </a:rPr>
              <a:t>hr=hz=0.01</a:t>
            </a:r>
            <a:endParaRPr b="0" lang="en-US" sz="3200" spc="-1" strike="noStrike">
              <a:latin typeface="Nimbus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  <a:ea typeface="Nimbus Sans"/>
              </a:rPr>
              <a:t>ε=10</a:t>
            </a:r>
            <a:r>
              <a:rPr b="0" lang="en-US" sz="3200" spc="-1" strike="noStrike" baseline="33000">
                <a:latin typeface="Nimbus Sans"/>
                <a:ea typeface="Nimbus Sans"/>
              </a:rPr>
              <a:t>-5</a:t>
            </a:r>
            <a:r>
              <a:rPr b="0" lang="en-US" sz="3200" spc="-1" strike="noStrike">
                <a:latin typeface="Nimbus Sans"/>
                <a:ea typeface="Nimbus Sans"/>
              </a:rPr>
              <a:t> </a:t>
            </a:r>
            <a:endParaRPr b="0" lang="en-US" sz="3200" spc="-1" strike="noStrike">
              <a:latin typeface="Nimbus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  <a:ea typeface="Nimbus Sans"/>
              </a:rPr>
              <a:t>ω=1.7</a:t>
            </a:r>
            <a:endParaRPr b="0" lang="en-US" sz="3200" spc="-1" strike="noStrike">
              <a:latin typeface="Nimbus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  <a:ea typeface="Nimbus Sans"/>
              </a:rPr>
              <a:t>N=33</a:t>
            </a:r>
            <a:endParaRPr b="0" lang="en-US" sz="32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-15840" y="457200"/>
            <a:ext cx="10115280" cy="502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"/>
          <p:cNvSpPr txBox="1"/>
          <p:nvPr/>
        </p:nvSpPr>
        <p:spPr>
          <a:xfrm>
            <a:off x="505800" y="254160"/>
            <a:ext cx="9071640" cy="111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Nimbus Sans"/>
              </a:rPr>
              <a:t>Химия</a:t>
            </a:r>
            <a:br/>
            <a:r>
              <a:rPr b="0" lang="en-US" sz="4400" spc="-1" strike="noStrike">
                <a:latin typeface="Nimbus Sans"/>
              </a:rPr>
              <a:t>(неравномерная)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505800" y="160164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  <a:ea typeface="Nimbus Sans"/>
              </a:rPr>
              <a:t>ht=0.01</a:t>
            </a:r>
            <a:endParaRPr b="0" lang="en-US" sz="3200" spc="-1" strike="noStrike">
              <a:latin typeface="Nimbus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  <a:ea typeface="Nimbus Sans"/>
              </a:rPr>
              <a:t>hr=hz=0.02</a:t>
            </a:r>
            <a:endParaRPr b="0" lang="en-US" sz="3200" spc="-1" strike="noStrike">
              <a:latin typeface="Nimbus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  <a:ea typeface="Nimbus Sans"/>
              </a:rPr>
              <a:t>ε=10</a:t>
            </a:r>
            <a:r>
              <a:rPr b="0" lang="en-US" sz="3200" spc="-1" strike="noStrike" baseline="33000">
                <a:latin typeface="Nimbus Sans"/>
                <a:ea typeface="Nimbus Sans"/>
              </a:rPr>
              <a:t>-5</a:t>
            </a:r>
            <a:r>
              <a:rPr b="0" lang="en-US" sz="3200" spc="-1" strike="noStrike">
                <a:latin typeface="Nimbus Sans"/>
                <a:ea typeface="Nimbus Sans"/>
              </a:rPr>
              <a:t> </a:t>
            </a:r>
            <a:endParaRPr b="0" lang="en-US" sz="3200" spc="-1" strike="noStrike">
              <a:latin typeface="Nimbus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  <a:ea typeface="Nimbus Sans"/>
              </a:rPr>
              <a:t>ω=1.3</a:t>
            </a:r>
            <a:endParaRPr b="0" lang="en-US" sz="3200" spc="-1" strike="noStrike">
              <a:latin typeface="Nimbus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  <a:ea typeface="Nimbus Sans"/>
              </a:rPr>
              <a:t>N=16</a:t>
            </a:r>
            <a:endParaRPr b="0" lang="en-US" sz="32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Nimbus Sans"/>
              </a:rPr>
              <a:t>начальные условия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</a:rPr>
              <a:t>a </a:t>
            </a:r>
            <a:r>
              <a:rPr b="0" lang="en-US" sz="3200" spc="-1" strike="noStrike">
                <a:latin typeface="Nimbus Sans"/>
                <a:ea typeface="Nimbus Sans"/>
              </a:rPr>
              <a:t>≡ </a:t>
            </a:r>
            <a:r>
              <a:rPr b="0" lang="en-US" sz="3200" spc="-1" strike="noStrike">
                <a:latin typeface="Nimbus Sans"/>
                <a:ea typeface="Nimbus Sans"/>
              </a:rPr>
              <a:t>1</a:t>
            </a:r>
            <a:endParaRPr b="0" lang="en-US" sz="3200" spc="-1" strike="noStrike">
              <a:latin typeface="Nimbus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  <a:ea typeface="Nimbus Sans"/>
              </a:rPr>
              <a:t>остальное </a:t>
            </a:r>
            <a:r>
              <a:rPr b="0" lang="en-US" sz="3200" spc="-1" strike="noStrike">
                <a:latin typeface="Nimbus Sans"/>
                <a:ea typeface="Nimbus Sans"/>
              </a:rPr>
              <a:t>≡ </a:t>
            </a:r>
            <a:r>
              <a:rPr b="0" lang="en-US" sz="3200" spc="-1" strike="noStrike">
                <a:latin typeface="Nimbus Sans"/>
                <a:ea typeface="Nimbus Sans"/>
              </a:rPr>
              <a:t>0</a:t>
            </a:r>
            <a:endParaRPr b="0" lang="en-US" sz="3200" spc="-1" strike="noStrike">
              <a:latin typeface="Nimbus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  <a:ea typeface="Nimbus Sans"/>
              </a:rPr>
              <a:t>рецепторы распределены нормально с максимумом 1000</a:t>
            </a:r>
            <a:endParaRPr b="0" lang="en-US" sz="32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52920" y="351720"/>
            <a:ext cx="10079640" cy="501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52920" y="351720"/>
            <a:ext cx="10079640" cy="501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52920" y="351720"/>
            <a:ext cx="10079640" cy="501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52920" y="351720"/>
            <a:ext cx="10079640" cy="501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Nimbus Sans"/>
              </a:rPr>
              <a:t>Мера погрешности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</a:rPr>
              <a:t>u – точное решение</a:t>
            </a:r>
            <a:endParaRPr b="0" lang="en-US" sz="3200" spc="-1" strike="noStrike">
              <a:latin typeface="Nimbus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</a:rPr>
              <a:t>v – численное решение</a:t>
            </a:r>
            <a:endParaRPr b="0" lang="en-US" sz="3200" spc="-1" strike="noStrike">
              <a:latin typeface="Nimbus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</a:rPr>
              <a:t>err = |u-v|/max(1, ||u||) = min(</a:t>
            </a:r>
            <a:r>
              <a:rPr b="0" lang="en-US" sz="3200" spc="-1" strike="noStrike">
                <a:latin typeface="Nimbus Sans"/>
                <a:ea typeface="Nimbus Sans"/>
              </a:rPr>
              <a:t>δ, ε)</a:t>
            </a:r>
            <a:endParaRPr b="0" lang="en-US" sz="32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52920" y="351720"/>
            <a:ext cx="10079640" cy="501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52920" y="351720"/>
            <a:ext cx="10079640" cy="501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52920" y="351720"/>
            <a:ext cx="10079640" cy="501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52920" y="351720"/>
            <a:ext cx="10079640" cy="501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Nimbus Sans"/>
              </a:rPr>
              <a:t>Диффузия вдоль R</a:t>
            </a:r>
            <a:endParaRPr b="0" lang="en-US" sz="4400" spc="-1" strike="noStrike">
              <a:latin typeface="Nimbus Sans"/>
            </a:endParaRPr>
          </a:p>
        </p:txBody>
      </p:sp>
      <mc:AlternateContent>
        <mc:Choice xmlns:a14="http://schemas.microsoft.com/office/drawing/2010/main" Requires="a14">
          <p:sp>
            <p:nvSpPr>
              <p:cNvPr id="50" name=""/>
              <p:cNvSpPr txBox="1"/>
              <p:nvPr/>
            </p:nvSpPr>
            <p:spPr>
              <a:xfrm>
                <a:off x="3200400" y="2057400"/>
                <a:ext cx="3532680" cy="10227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∂</m:t>
                        </m:r>
                      </m:e>
                      <m:sub>
                        <m:r>
                          <m:t xml:space="preserve">t</m:t>
                        </m:r>
                      </m:sub>
                    </m:sSub>
                    <m:r>
                      <m:t xml:space="preserve">u</m:t>
                    </m:r>
                    <m:r>
                      <m:t xml:space="preserve">=</m:t>
                    </m:r>
                    <m:f>
                      <m:num>
                        <m:r>
                          <m:t xml:space="preserve">1</m:t>
                        </m:r>
                      </m:num>
                      <m:den>
                        <m:r>
                          <m:t xml:space="preserve">r</m:t>
                        </m:r>
                      </m:den>
                    </m:f>
                    <m:f>
                      <m:num>
                        <m:r>
                          <m:t xml:space="preserve">∂</m:t>
                        </m:r>
                      </m:num>
                      <m:den>
                        <m:r>
                          <m:t xml:space="preserve">∂</m:t>
                        </m:r>
                        <m:r>
                          <m:t xml:space="preserve">r</m:t>
                        </m:r>
                      </m:den>
                    </m:f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r</m:t>
                        </m:r>
                        <m:f>
                          <m:num>
                            <m:r>
                              <m:t xml:space="preserve">∂</m:t>
                            </m:r>
                            <m:r>
                              <m:t xml:space="preserve">u</m:t>
                            </m:r>
                          </m:num>
                          <m:den>
                            <m:r>
                              <m:t xml:space="preserve">∂</m:t>
                            </m:r>
                            <m:r>
                              <m:t xml:space="preserve">r</m:t>
                            </m:r>
                          </m:den>
                        </m:f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51" name=""/>
          <p:cNvSpPr txBox="1"/>
          <p:nvPr/>
        </p:nvSpPr>
        <p:spPr>
          <a:xfrm>
            <a:off x="5943600" y="4762080"/>
            <a:ext cx="3886200" cy="49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3200" spc="-1" strike="noStrike">
                <a:latin typeface="Nimbus Sans"/>
              </a:rPr>
              <a:t>срез j=9 (z=0.095)</a:t>
            </a:r>
            <a:endParaRPr b="0" lang="en-US" sz="32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"/>
          <p:cNvSpPr txBox="1"/>
          <p:nvPr/>
        </p:nvSpPr>
        <p:spPr>
          <a:xfrm>
            <a:off x="504000" y="252360"/>
            <a:ext cx="9071640" cy="111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Nimbus Sans"/>
              </a:rPr>
              <a:t>Диффузия вдоль R</a:t>
            </a:r>
            <a:br/>
            <a:r>
              <a:rPr b="0" lang="en-US" sz="4400" spc="-1" strike="noStrike">
                <a:latin typeface="Nimbus Sans"/>
              </a:rPr>
              <a:t>(плавная)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504000" y="16002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  <a:ea typeface="Nimbus Sans"/>
              </a:rPr>
              <a:t>ht=0.01 (шаг по времени)</a:t>
            </a:r>
            <a:endParaRPr b="0" lang="en-US" sz="3200" spc="-1" strike="noStrike">
              <a:latin typeface="Nimbus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  <a:ea typeface="Nimbus Sans"/>
              </a:rPr>
              <a:t>hr=hz=0.01 (шаги по пространству)</a:t>
            </a:r>
            <a:endParaRPr b="0" lang="en-US" sz="3200" spc="-1" strike="noStrike">
              <a:latin typeface="Nimbus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  <a:ea typeface="Nimbus Sans"/>
              </a:rPr>
              <a:t>ε=10</a:t>
            </a:r>
            <a:r>
              <a:rPr b="0" lang="en-US" sz="3200" spc="-1" strike="noStrike" baseline="33000">
                <a:latin typeface="Nimbus Sans"/>
                <a:ea typeface="Nimbus Sans"/>
              </a:rPr>
              <a:t>-5</a:t>
            </a:r>
            <a:r>
              <a:rPr b="0" lang="en-US" sz="3200" spc="-1" strike="noStrike">
                <a:latin typeface="Nimbus Sans"/>
                <a:ea typeface="Nimbus Sans"/>
              </a:rPr>
              <a:t> (критерий остановки релаксаций)</a:t>
            </a:r>
            <a:endParaRPr b="0" lang="en-US" sz="3200" spc="-1" strike="noStrike">
              <a:latin typeface="Nimbus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  <a:ea typeface="Nimbus Sans"/>
              </a:rPr>
              <a:t>ω=1.7 (релаксационный параметр)</a:t>
            </a:r>
            <a:endParaRPr b="0" lang="en-US" sz="3200" spc="-1" strike="noStrike">
              <a:latin typeface="Nimbus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  <a:ea typeface="Nimbus Sans"/>
              </a:rPr>
              <a:t>N=22 (макс. релаксаций за шаг по времени)</a:t>
            </a:r>
            <a:endParaRPr b="0" lang="en-US" sz="32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-15840" y="457200"/>
            <a:ext cx="10115280" cy="502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-15840" y="457200"/>
            <a:ext cx="10115280" cy="502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-15840" y="457200"/>
            <a:ext cx="10115280" cy="502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"/>
          <p:cNvSpPr txBox="1"/>
          <p:nvPr/>
        </p:nvSpPr>
        <p:spPr>
          <a:xfrm>
            <a:off x="504360" y="252720"/>
            <a:ext cx="9071640" cy="111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Nimbus Sans"/>
              </a:rPr>
              <a:t>Диффузия вдоль R</a:t>
            </a:r>
            <a:br/>
            <a:r>
              <a:rPr b="0" lang="en-US" sz="4400" spc="-1" strike="noStrike">
                <a:latin typeface="Nimbus Sans"/>
              </a:rPr>
              <a:t>(резкая)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504360" y="16002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  <a:ea typeface="Nimbus Sans"/>
              </a:rPr>
              <a:t>ht=0.01</a:t>
            </a:r>
            <a:endParaRPr b="0" lang="en-US" sz="3200" spc="-1" strike="noStrike">
              <a:latin typeface="Nimbus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  <a:ea typeface="Nimbus Sans"/>
              </a:rPr>
              <a:t>hr=hz=0.01</a:t>
            </a:r>
            <a:endParaRPr b="0" lang="en-US" sz="3200" spc="-1" strike="noStrike">
              <a:latin typeface="Nimbus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  <a:ea typeface="Nimbus Sans"/>
              </a:rPr>
              <a:t>ε=10</a:t>
            </a:r>
            <a:r>
              <a:rPr b="0" lang="en-US" sz="3200" spc="-1" strike="noStrike" baseline="33000">
                <a:latin typeface="Nimbus Sans"/>
                <a:ea typeface="Nimbus Sans"/>
              </a:rPr>
              <a:t>-5</a:t>
            </a:r>
            <a:r>
              <a:rPr b="0" lang="en-US" sz="3200" spc="-1" strike="noStrike">
                <a:latin typeface="Nimbus Sans"/>
                <a:ea typeface="Nimbus Sans"/>
              </a:rPr>
              <a:t> </a:t>
            </a:r>
            <a:endParaRPr b="0" lang="en-US" sz="3200" spc="-1" strike="noStrike">
              <a:latin typeface="Nimbus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  <a:ea typeface="Nimbus Sans"/>
              </a:rPr>
              <a:t>ω=1.6</a:t>
            </a:r>
            <a:endParaRPr b="0" lang="en-US" sz="3200" spc="-1" strike="noStrike">
              <a:latin typeface="Nimbus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  <a:ea typeface="Nimbus Sans"/>
              </a:rPr>
              <a:t>N=28</a:t>
            </a:r>
            <a:endParaRPr b="0" lang="en-US" sz="32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Application>LibreOffice/7.1.2.2$Linux_X86_64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2021-04-24T12:43:36Z</dcterms:created>
  <dc:creator/>
  <dc:description/>
  <dc:language>en-US</dc:language>
  <cp:lastModifiedBy/>
  <dcterms:modified xsi:type="dcterms:W3CDTF">2021-04-25T14:31:26Z</dcterms:modified>
  <cp:revision>13</cp:revision>
  <dc:subject/>
  <dc:title/>
</cp:coreProperties>
</file>