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8" r:id="rId2"/>
    <p:sldId id="266" r:id="rId3"/>
    <p:sldId id="261" r:id="rId4"/>
    <p:sldId id="262" r:id="rId5"/>
    <p:sldId id="263" r:id="rId6"/>
    <p:sldId id="264" r:id="rId7"/>
    <p:sldId id="265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34" autoAdjust="0"/>
  </p:normalViewPr>
  <p:slideViewPr>
    <p:cSldViewPr snapToGrid="0">
      <p:cViewPr varScale="1">
        <p:scale>
          <a:sx n="122" d="100"/>
          <a:sy n="122" d="100"/>
        </p:scale>
        <p:origin x="16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7" y="293654"/>
            <a:ext cx="2889452" cy="1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5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619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879" y="687101"/>
            <a:ext cx="1015763" cy="101955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1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2" y="678616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7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930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6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09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3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00573" y="432751"/>
            <a:ext cx="1015763" cy="101955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42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fs.mit.edu/graduate-students/cost-of-attendance/grad-cost-of-attenda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42951D5-BEA3-B7AC-2A46-9D48D2965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495168"/>
              </p:ext>
            </p:extLst>
          </p:nvPr>
        </p:nvGraphicFramePr>
        <p:xfrm>
          <a:off x="475211" y="1778862"/>
          <a:ext cx="543790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876">
                  <a:extLst>
                    <a:ext uri="{9D8B030D-6E8A-4147-A177-3AD203B41FA5}">
                      <a16:colId xmlns:a16="http://schemas.microsoft.com/office/drawing/2014/main" val="3000244834"/>
                    </a:ext>
                  </a:extLst>
                </a:gridCol>
                <a:gridCol w="1204033">
                  <a:extLst>
                    <a:ext uri="{9D8B030D-6E8A-4147-A177-3AD203B41FA5}">
                      <a16:colId xmlns:a16="http://schemas.microsoft.com/office/drawing/2014/main" val="3702166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400" b="1" dirty="0">
                          <a:effectLst/>
                          <a:latin typeface="NeueHaasGroteskText Pro Bold"/>
                          <a:ea typeface="inherit"/>
                        </a:rPr>
                        <a:t>历史、政治类硕士项目、心理学博士项目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dirty="0">
                          <a:effectLst/>
                          <a:latin typeface="NeueHaasGroteskText Pro Bold"/>
                        </a:rPr>
                        <a:t>Full Year Cost</a:t>
                      </a:r>
                      <a:r>
                        <a:rPr lang="en-US" altLang="zh-CN" sz="1400" b="1" dirty="0">
                          <a:effectLst/>
                          <a:latin typeface="NeueHaasGroteskText Pro Bold"/>
                        </a:rPr>
                        <a:t>  </a:t>
                      </a:r>
                      <a:r>
                        <a:rPr lang="zh-CN" altLang="en-US" sz="1400" b="1" dirty="0">
                          <a:effectLst/>
                          <a:latin typeface="NeueHaasGroteskText Pro Bold"/>
                          <a:ea typeface="inherit"/>
                        </a:rPr>
                        <a:t>每年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6284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Full Tuition— required first two years of study</a:t>
                      </a:r>
                      <a:br>
                        <a:rPr lang="en-US" altLang="zh-CN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  <a:ea typeface="inherit"/>
                        </a:rPr>
                        <a:t>前两年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effectLst/>
                        </a:rPr>
                        <a:t>$57,328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3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Reduced Tuition—required third and fourth years of study</a:t>
                      </a:r>
                      <a:br>
                        <a:rPr lang="en-US" altLang="zh-CN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  <a:ea typeface="inherit"/>
                        </a:rPr>
                        <a:t>第三、四年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effectLst/>
                        </a:rPr>
                        <a:t>$14,904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7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Continuation Fee—required post-fourth year of study</a:t>
                      </a:r>
                      <a:br>
                        <a:rPr lang="en-US" altLang="zh-CN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延期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effectLst/>
                        </a:rPr>
                        <a:t>$3,792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579308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3E375014-05B3-640C-22AE-C9F509C6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哈佛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9BA4529-2F0E-67DA-8E2C-E1DC6C59ACB8}"/>
              </a:ext>
            </a:extLst>
          </p:cNvPr>
          <p:cNvSpPr txBox="1">
            <a:spLocks/>
          </p:cNvSpPr>
          <p:nvPr/>
        </p:nvSpPr>
        <p:spPr>
          <a:xfrm>
            <a:off x="6040265" y="1893089"/>
            <a:ext cx="5318760" cy="212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highlight>
                  <a:srgbClr val="FFFF00"/>
                </a:highlight>
              </a:rPr>
              <a:t>格里芬学院</a:t>
            </a:r>
            <a:r>
              <a:rPr lang="en-US" altLang="zh-CN" sz="1600" dirty="0">
                <a:highlight>
                  <a:srgbClr val="FFFF00"/>
                </a:highlight>
              </a:rPr>
              <a:t>Harvard Griffin GSAS</a:t>
            </a:r>
          </a:p>
          <a:p>
            <a:r>
              <a:rPr lang="zh-CN" altLang="en-US" sz="1600" dirty="0"/>
              <a:t>表一适用于该学院的硕士、博士项目（</a:t>
            </a:r>
            <a:r>
              <a:rPr lang="zh-CN" altLang="en-US" sz="1200" dirty="0"/>
              <a:t>但心理学只有博士项目，硕士项目可参考历史、政治等学科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两年硕士项目超</a:t>
            </a:r>
            <a:r>
              <a:rPr lang="en-US" altLang="zh-CN" sz="1600" dirty="0"/>
              <a:t>10</a:t>
            </a:r>
            <a:r>
              <a:rPr lang="zh-CN" altLang="en-US" sz="1600" dirty="0"/>
              <a:t>万美元</a:t>
            </a:r>
            <a:endParaRPr lang="en-US" altLang="zh-CN" sz="1600" dirty="0"/>
          </a:p>
          <a:p>
            <a:endParaRPr lang="en-US" altLang="zh-CN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D97DEA-706C-5A21-E98B-364A17DA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45136"/>
              </p:ext>
            </p:extLst>
          </p:nvPr>
        </p:nvGraphicFramePr>
        <p:xfrm>
          <a:off x="482968" y="4286342"/>
          <a:ext cx="8583446" cy="2393415"/>
        </p:xfrm>
        <a:graphic>
          <a:graphicData uri="http://schemas.openxmlformats.org/drawingml/2006/table">
            <a:tbl>
              <a:tblPr/>
              <a:tblGrid>
                <a:gridCol w="4291723">
                  <a:extLst>
                    <a:ext uri="{9D8B030D-6E8A-4147-A177-3AD203B41FA5}">
                      <a16:colId xmlns:a16="http://schemas.microsoft.com/office/drawing/2014/main" val="3262985397"/>
                    </a:ext>
                  </a:extLst>
                </a:gridCol>
                <a:gridCol w="4291723">
                  <a:extLst>
                    <a:ext uri="{9D8B030D-6E8A-4147-A177-3AD203B41FA5}">
                      <a16:colId xmlns:a16="http://schemas.microsoft.com/office/drawing/2014/main" val="171448290"/>
                    </a:ext>
                  </a:extLst>
                </a:gridCol>
              </a:tblGrid>
              <a:tr h="2882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ueHaasGroteskText Pro Bold"/>
                        </a:rPr>
                        <a:t>Program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NeueHaasGroteskText Pro Bold"/>
                        </a:rPr>
                        <a:t>  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一些理工科的硕士项目</a:t>
                      </a:r>
                    </a:p>
                  </a:txBody>
                  <a:tcPr marL="79115" marR="79115" marT="39558" marB="395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eueHaasGroteskText Pro Bold"/>
                        </a:rPr>
                        <a:t>Full Year Cost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NeueHaasGroteskText Pro Bold"/>
                        </a:rPr>
                        <a:t>  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effectLst/>
                          <a:latin typeface="NeueHaasGroteskText Pro Bold"/>
                          <a:ea typeface="inherit"/>
                        </a:rPr>
                        <a:t>全年费用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9115" marR="79115" marT="39558" marB="395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79488"/>
                  </a:ext>
                </a:extLst>
              </a:tr>
              <a:tr h="66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Computational Science and Engineering master of science (SM)</a:t>
                      </a:r>
                      <a:br>
                        <a:rPr lang="en-US" altLang="zh-CN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  <a:ea typeface="inherit"/>
                        </a:rPr>
                        <a:t>计算科学与工程理学硕士（</a:t>
                      </a:r>
                      <a:r>
                        <a:rPr lang="en-US" altLang="zh-CN" sz="1200" dirty="0">
                          <a:effectLst/>
                          <a:ea typeface="inherit"/>
                        </a:rPr>
                        <a:t>SM</a:t>
                      </a:r>
                      <a:r>
                        <a:rPr lang="zh-CN" altLang="en-US" sz="1200" dirty="0">
                          <a:effectLst/>
                          <a:ea typeface="inherit"/>
                        </a:rPr>
                        <a:t>）</a:t>
                      </a:r>
                      <a:endParaRPr lang="en-US" sz="1200" dirty="0">
                        <a:effectLst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$65,536  (one-year program)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300150"/>
                  </a:ext>
                </a:extLst>
              </a:tr>
              <a:tr h="66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Computational Science and Engineering master of engineering (ME)</a:t>
                      </a:r>
                      <a:br>
                        <a:rPr lang="en-US" altLang="zh-CN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  <a:ea typeface="inherit"/>
                        </a:rPr>
                        <a:t>计算科学与工程工程硕士（</a:t>
                      </a:r>
                      <a:r>
                        <a:rPr lang="en-US" altLang="zh-CN" sz="1200">
                          <a:effectLst/>
                          <a:ea typeface="inherit"/>
                        </a:rPr>
                        <a:t>ME</a:t>
                      </a:r>
                      <a:r>
                        <a:rPr lang="zh-CN" altLang="en-US" sz="1200">
                          <a:effectLst/>
                          <a:ea typeface="inherit"/>
                        </a:rPr>
                        <a:t>）</a:t>
                      </a:r>
                      <a:endParaRPr lang="en-US" sz="1200">
                        <a:effectLst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$65,536 (first year); $32,768 (second year)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342"/>
                  </a:ext>
                </a:extLst>
              </a:tr>
              <a:tr h="7843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Data Science master of science (SM)</a:t>
                      </a:r>
                      <a:br>
                        <a:rPr lang="en-US" altLang="zh-CN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  <a:ea typeface="inherit"/>
                        </a:rPr>
                        <a:t>数据科学理学硕士（</a:t>
                      </a:r>
                      <a:r>
                        <a:rPr lang="en-US" altLang="zh-CN" sz="1200">
                          <a:effectLst/>
                          <a:ea typeface="inherit"/>
                        </a:rPr>
                        <a:t>SM</a:t>
                      </a:r>
                      <a:r>
                        <a:rPr lang="zh-CN" altLang="en-US" sz="1200">
                          <a:effectLst/>
                          <a:ea typeface="inherit"/>
                        </a:rPr>
                        <a:t>）</a:t>
                      </a:r>
                      <a:endParaRPr lang="en-US" sz="1200">
                        <a:effectLst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$65,536 (first year); $32,768 (second year: one term only)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99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68400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90D94C7-2E27-74AD-692A-5C7806604BDD}"/>
              </a:ext>
            </a:extLst>
          </p:cNvPr>
          <p:cNvSpPr txBox="1"/>
          <p:nvPr/>
        </p:nvSpPr>
        <p:spPr>
          <a:xfrm>
            <a:off x="9332105" y="6156537"/>
            <a:ext cx="31749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https://gsas.harvard.edu/financial-support/cost-attendance-2025-2026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0AB5B9-AD8F-6432-B188-CE7DF9722EA7}"/>
              </a:ext>
            </a:extLst>
          </p:cNvPr>
          <p:cNvSpPr txBox="1"/>
          <p:nvPr/>
        </p:nvSpPr>
        <p:spPr>
          <a:xfrm>
            <a:off x="9198863" y="4220096"/>
            <a:ext cx="2834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表二适用于该学院理工科（计算机、数据科学）</a:t>
            </a:r>
            <a:r>
              <a:rPr lang="en-US" altLang="zh-CN" sz="1600" dirty="0"/>
              <a:t>1-2</a:t>
            </a:r>
            <a:r>
              <a:rPr lang="zh-CN" altLang="en-US" sz="1600" dirty="0"/>
              <a:t>年的硕士项目。约</a:t>
            </a:r>
            <a:r>
              <a:rPr lang="en-US" altLang="zh-CN" sz="1600" dirty="0"/>
              <a:t>6-10</a:t>
            </a:r>
            <a:r>
              <a:rPr lang="zh-CN" altLang="en-US" sz="1600" dirty="0"/>
              <a:t>万美元（</a:t>
            </a:r>
            <a:r>
              <a:rPr lang="en-US" altLang="zh-CN" sz="1600" dirty="0"/>
              <a:t>47-70</a:t>
            </a:r>
            <a:r>
              <a:rPr lang="zh-CN" altLang="en-US" sz="1600" dirty="0"/>
              <a:t>万人民币）。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304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52C76A-E3FD-746B-8C29-B3E5722D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95497"/>
          </a:xfrm>
        </p:spPr>
        <p:txBody>
          <a:bodyPr/>
          <a:lstStyle/>
          <a:p>
            <a:r>
              <a:rPr lang="zh-CN" altLang="en-US" dirty="0"/>
              <a:t>没有单独的心理学硕士项目（</a:t>
            </a:r>
            <a:r>
              <a:rPr lang="en-US" altLang="zh-CN" dirty="0"/>
              <a:t>PhD</a:t>
            </a:r>
            <a:r>
              <a:rPr lang="zh-CN" altLang="en-US" dirty="0"/>
              <a:t>项目可以申请获得硕士学位）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12B3BB-3565-FA9A-44F1-58C57E5B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UCLA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6911FFA-A09A-49C6-055A-8BF8AB79C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882703"/>
              </p:ext>
            </p:extLst>
          </p:nvPr>
        </p:nvGraphicFramePr>
        <p:xfrm>
          <a:off x="622992" y="2756126"/>
          <a:ext cx="873018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864">
                  <a:extLst>
                    <a:ext uri="{9D8B030D-6E8A-4147-A177-3AD203B41FA5}">
                      <a16:colId xmlns:a16="http://schemas.microsoft.com/office/drawing/2014/main" val="3931336787"/>
                    </a:ext>
                  </a:extLst>
                </a:gridCol>
                <a:gridCol w="1118181">
                  <a:extLst>
                    <a:ext uri="{9D8B030D-6E8A-4147-A177-3AD203B41FA5}">
                      <a16:colId xmlns:a16="http://schemas.microsoft.com/office/drawing/2014/main" val="3276141057"/>
                    </a:ext>
                  </a:extLst>
                </a:gridCol>
                <a:gridCol w="2785001">
                  <a:extLst>
                    <a:ext uri="{9D8B030D-6E8A-4147-A177-3AD203B41FA5}">
                      <a16:colId xmlns:a16="http://schemas.microsoft.com/office/drawing/2014/main" val="549430167"/>
                    </a:ext>
                  </a:extLst>
                </a:gridCol>
                <a:gridCol w="1233134">
                  <a:extLst>
                    <a:ext uri="{9D8B030D-6E8A-4147-A177-3AD203B41FA5}">
                      <a16:colId xmlns:a16="http://schemas.microsoft.com/office/drawing/2014/main" val="207995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其他专业项目（参考）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学制</a:t>
                      </a:r>
                      <a:endParaRPr lang="en-US" altLang="zh-CN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（全日制）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Indicative total course fee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预估总课程费用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约人民币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4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of Social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年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$53,000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38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28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in Social Welfare (MSW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；包含心理健康方向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2-3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$103,444.57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74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30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of Data Science in 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$60,000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43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5149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4001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EAE796B-3F7C-40B0-BD02-17853310FCE4}"/>
              </a:ext>
            </a:extLst>
          </p:cNvPr>
          <p:cNvSpPr txBox="1"/>
          <p:nvPr/>
        </p:nvSpPr>
        <p:spPr>
          <a:xfrm>
            <a:off x="9427465" y="3244334"/>
            <a:ext cx="24074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https://mass.ss.ucla.edu/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41CD2A-3637-9072-EB4E-B6FEB1372D76}"/>
              </a:ext>
            </a:extLst>
          </p:cNvPr>
          <p:cNvSpPr txBox="1"/>
          <p:nvPr/>
        </p:nvSpPr>
        <p:spPr>
          <a:xfrm>
            <a:off x="9417883" y="3758785"/>
            <a:ext cx="256537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https://luskin.ucla.edu/social-welfare/our-degrees/#msw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ACC02D-26EE-7E7A-4878-264375F1C9D2}"/>
              </a:ext>
            </a:extLst>
          </p:cNvPr>
          <p:cNvSpPr txBox="1"/>
          <p:nvPr/>
        </p:nvSpPr>
        <p:spPr>
          <a:xfrm>
            <a:off x="9417883" y="4366428"/>
            <a:ext cx="25435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https://mdsh.ucla.edu/admission/finance/</a:t>
            </a:r>
          </a:p>
        </p:txBody>
      </p:sp>
    </p:spTree>
    <p:extLst>
      <p:ext uri="{BB962C8B-B14F-4D97-AF65-F5344CB8AC3E}">
        <p14:creationId xmlns:p14="http://schemas.microsoft.com/office/powerpoint/2010/main" val="207594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2E75D-025F-24C4-E9E1-7E693AA91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552" y="1825625"/>
            <a:ext cx="483424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表中为与心理学相关的</a:t>
            </a:r>
            <a:r>
              <a:rPr lang="en-US" altLang="zh-CN" sz="2000" dirty="0" err="1"/>
              <a:t>Mphil</a:t>
            </a:r>
            <a:r>
              <a:rPr lang="zh-CN" altLang="en-US" sz="2000" dirty="0"/>
              <a:t>学位</a:t>
            </a:r>
            <a:endParaRPr lang="en-US" altLang="zh-CN" sz="2000" dirty="0"/>
          </a:p>
          <a:p>
            <a:r>
              <a:rPr lang="zh-CN" altLang="en-US" sz="2000" dirty="0"/>
              <a:t>学制为一年（三个学期）</a:t>
            </a:r>
            <a:endParaRPr lang="en-US" altLang="zh-CN" sz="2000" dirty="0"/>
          </a:p>
          <a:p>
            <a:r>
              <a:rPr lang="zh-CN" altLang="en-US" sz="2000" dirty="0"/>
              <a:t>海外学生：一年约</a:t>
            </a:r>
            <a:r>
              <a:rPr lang="en-US" altLang="zh-CN" sz="2000" dirty="0"/>
              <a:t>4</a:t>
            </a:r>
            <a:r>
              <a:rPr lang="zh-CN" altLang="en-US" sz="2000" dirty="0"/>
              <a:t>万英镑（</a:t>
            </a:r>
            <a:r>
              <a:rPr lang="en-US" altLang="zh-CN" sz="2000" dirty="0"/>
              <a:t>38</a:t>
            </a:r>
            <a:r>
              <a:rPr lang="zh-CN" altLang="en-US" sz="2000" dirty="0"/>
              <a:t>万人民币）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https://www.postgraduate.study.cam.ac.uk/finance/fees</a:t>
            </a:r>
          </a:p>
          <a:p>
            <a:endParaRPr lang="zh-CN" altLang="en-US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CA02FB-0BF8-6A8C-4802-AD6C04F7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剑桥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B047F-FF21-1B3F-44C0-2A00F637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95"/>
          <a:stretch>
            <a:fillRect/>
          </a:stretch>
        </p:blipFill>
        <p:spPr>
          <a:xfrm>
            <a:off x="599066" y="1995054"/>
            <a:ext cx="5688918" cy="33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9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B8DAD-1A82-EC22-AB69-81FCD5B2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6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MSc by Research in Experimental Psychology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海外学生</a:t>
            </a:r>
            <a:r>
              <a:rPr lang="en-US" altLang="zh-CN" b="1" dirty="0"/>
              <a:t>33,370</a:t>
            </a:r>
            <a:r>
              <a:rPr lang="zh-CN" altLang="en-US" b="1" dirty="0"/>
              <a:t>英镑每年（约</a:t>
            </a:r>
            <a:r>
              <a:rPr lang="en-US" altLang="zh-CN" b="1" dirty="0"/>
              <a:t>32</a:t>
            </a:r>
            <a:r>
              <a:rPr lang="zh-CN" altLang="en-US" b="1" dirty="0"/>
              <a:t>万人民币）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学制：</a:t>
            </a:r>
            <a:r>
              <a:rPr lang="en-US" altLang="zh-CN" b="1" dirty="0"/>
              <a:t>1-3</a:t>
            </a:r>
            <a:r>
              <a:rPr lang="zh-CN" altLang="en-US" b="1" dirty="0"/>
              <a:t>年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https://www.ox.ac.uk/admissions/graduate/courses/msc-research-experimental-psychology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5A551C-FF34-0182-F3B9-3085923D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牛津</a:t>
            </a:r>
          </a:p>
        </p:txBody>
      </p:sp>
    </p:spTree>
    <p:extLst>
      <p:ext uri="{BB962C8B-B14F-4D97-AF65-F5344CB8AC3E}">
        <p14:creationId xmlns:p14="http://schemas.microsoft.com/office/powerpoint/2010/main" val="30636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854BE-CD42-BF54-1AC2-16C16BE5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969880"/>
            <a:ext cx="11029615" cy="4065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Psychological Medicine Research MPhil/PhD, MD(Res)</a:t>
            </a:r>
          </a:p>
          <a:p>
            <a:r>
              <a:rPr lang="zh-CN" altLang="en-US" dirty="0"/>
              <a:t>海外学生：</a:t>
            </a:r>
            <a:r>
              <a:rPr lang="en-US" altLang="zh-CN" dirty="0"/>
              <a:t> £ 30,240 per year </a:t>
            </a:r>
            <a:r>
              <a:rPr lang="zh-CN" altLang="en-US" dirty="0"/>
              <a:t>（约</a:t>
            </a:r>
            <a:r>
              <a:rPr lang="en-US" altLang="zh-CN" dirty="0"/>
              <a:t>29</a:t>
            </a:r>
            <a:r>
              <a:rPr lang="zh-CN" altLang="en-US" dirty="0"/>
              <a:t>万人民币）</a:t>
            </a:r>
            <a:endParaRPr lang="en-US" altLang="zh-CN" dirty="0"/>
          </a:p>
          <a:p>
            <a:r>
              <a:rPr lang="en-US" altLang="zh-CN" sz="1400" dirty="0"/>
              <a:t>https://www.kcl.ac.uk/search/courses?level=postgraduate-research%2Cpostgraduate-taught&amp;term=psychology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Psychology Research MPhil/PhD</a:t>
            </a:r>
          </a:p>
          <a:p>
            <a:r>
              <a:rPr lang="zh-CN" altLang="en-US" dirty="0"/>
              <a:t>海外学生：</a:t>
            </a:r>
            <a:r>
              <a:rPr lang="en-US" altLang="zh-CN" dirty="0"/>
              <a:t>£32,400 per year</a:t>
            </a:r>
            <a:r>
              <a:rPr lang="zh-CN" altLang="en-US" dirty="0"/>
              <a:t>（约</a:t>
            </a:r>
            <a:r>
              <a:rPr lang="en-US" altLang="zh-CN" dirty="0"/>
              <a:t>31</a:t>
            </a:r>
            <a:r>
              <a:rPr lang="zh-CN" altLang="en-US" dirty="0"/>
              <a:t>万人民币）</a:t>
            </a:r>
            <a:endParaRPr lang="en-US" altLang="zh-CN" dirty="0"/>
          </a:p>
          <a:p>
            <a:r>
              <a:rPr lang="zh-CN" altLang="en-US" dirty="0"/>
              <a:t>学术项目，学生先注册为</a:t>
            </a:r>
            <a:r>
              <a:rPr lang="en-US" altLang="zh-CN" dirty="0" err="1"/>
              <a:t>Mphil</a:t>
            </a:r>
            <a:r>
              <a:rPr lang="zh-CN" altLang="en-US" dirty="0"/>
              <a:t>，</a:t>
            </a:r>
            <a:r>
              <a:rPr lang="en-US" altLang="zh-CN" dirty="0"/>
              <a:t>3-5</a:t>
            </a:r>
            <a:r>
              <a:rPr lang="zh-CN" altLang="en-US" dirty="0"/>
              <a:t>学期后可升级到</a:t>
            </a:r>
            <a:r>
              <a:rPr lang="en-US" altLang="zh-CN" dirty="0"/>
              <a:t>PhD</a:t>
            </a:r>
            <a:r>
              <a:rPr lang="zh-CN" altLang="en-US" dirty="0"/>
              <a:t>课程。</a:t>
            </a:r>
            <a:endParaRPr lang="en-US" altLang="zh-CN" dirty="0"/>
          </a:p>
          <a:p>
            <a:r>
              <a:rPr lang="en-US" altLang="zh-CN" sz="1400" dirty="0"/>
              <a:t>https://www.kcl.ac.uk/study/postgraduate-research/areas/psychological-academic-research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Developmental Psychology &amp; Psychopathology MSc</a:t>
            </a:r>
          </a:p>
          <a:p>
            <a:r>
              <a:rPr lang="zh-CN" altLang="en-US" dirty="0"/>
              <a:t>海外学生：</a:t>
            </a:r>
            <a:r>
              <a:rPr lang="en-US" altLang="zh-CN" dirty="0"/>
              <a:t>£40,000 per year</a:t>
            </a:r>
            <a:r>
              <a:rPr lang="zh-CN" altLang="en-US" dirty="0"/>
              <a:t> （约</a:t>
            </a:r>
            <a:r>
              <a:rPr lang="en-US" altLang="zh-CN" dirty="0"/>
              <a:t>38</a:t>
            </a:r>
            <a:r>
              <a:rPr lang="zh-CN" altLang="en-US" dirty="0"/>
              <a:t>万人民币）</a:t>
            </a:r>
            <a:endParaRPr lang="en-US" altLang="zh-CN" dirty="0"/>
          </a:p>
          <a:p>
            <a:r>
              <a:rPr lang="en-US" altLang="zh-CN" sz="1400" dirty="0"/>
              <a:t>https://www.kcl.ac.uk/study/postgraduate-taught/courses/developmental-psychology-psychopathology-msc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522A45-1EDF-E58C-93D2-D0A97E87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伦敦国王学院</a:t>
            </a:r>
          </a:p>
        </p:txBody>
      </p:sp>
    </p:spTree>
    <p:extLst>
      <p:ext uri="{BB962C8B-B14F-4D97-AF65-F5344CB8AC3E}">
        <p14:creationId xmlns:p14="http://schemas.microsoft.com/office/powerpoint/2010/main" val="373196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691F1D8-3F72-FFD6-BE49-5ACE9A8C7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825284"/>
              </p:ext>
            </p:extLst>
          </p:nvPr>
        </p:nvGraphicFramePr>
        <p:xfrm>
          <a:off x="528772" y="2437392"/>
          <a:ext cx="8730180" cy="283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864">
                  <a:extLst>
                    <a:ext uri="{9D8B030D-6E8A-4147-A177-3AD203B41FA5}">
                      <a16:colId xmlns:a16="http://schemas.microsoft.com/office/drawing/2014/main" val="3931336787"/>
                    </a:ext>
                  </a:extLst>
                </a:gridCol>
                <a:gridCol w="1118181">
                  <a:extLst>
                    <a:ext uri="{9D8B030D-6E8A-4147-A177-3AD203B41FA5}">
                      <a16:colId xmlns:a16="http://schemas.microsoft.com/office/drawing/2014/main" val="3276141057"/>
                    </a:ext>
                  </a:extLst>
                </a:gridCol>
                <a:gridCol w="2785001">
                  <a:extLst>
                    <a:ext uri="{9D8B030D-6E8A-4147-A177-3AD203B41FA5}">
                      <a16:colId xmlns:a16="http://schemas.microsoft.com/office/drawing/2014/main" val="549430167"/>
                    </a:ext>
                  </a:extLst>
                </a:gridCol>
                <a:gridCol w="1233134">
                  <a:extLst>
                    <a:ext uri="{9D8B030D-6E8A-4147-A177-3AD203B41FA5}">
                      <a16:colId xmlns:a16="http://schemas.microsoft.com/office/drawing/2014/main" val="207995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学制</a:t>
                      </a:r>
                      <a:endParaRPr lang="en-US" altLang="zh-CN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（全日制）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Indicative total course fee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预估总课程费用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约人民币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4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Master of Psychology (Clinical Psychology)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1.5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AUD$72,813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34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28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Master of Applied Positive Psychology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AUD$48,992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151330"/>
                  </a:ext>
                </a:extLst>
              </a:tr>
              <a:tr h="519303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Master of Applied Psychology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AUD$79,767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37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68879"/>
                  </a:ext>
                </a:extLst>
              </a:tr>
              <a:tr h="519303">
                <a:tc gridSpan="4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备注：根据学生入学前教育、工作经历，可申请免修部分学费以减免学费</a:t>
                      </a:r>
                      <a:endParaRPr lang="en-US" altLang="zh-CN" sz="1100" b="0" i="0" kern="1200" dirty="0">
                        <a:solidFill>
                          <a:schemeClr val="dk1"/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544197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05E865-1A18-AE7A-56D3-F3C706E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墨尔本大学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D4C65-D42D-6233-98D3-C9B307FB112D}"/>
              </a:ext>
            </a:extLst>
          </p:cNvPr>
          <p:cNvSpPr txBox="1"/>
          <p:nvPr/>
        </p:nvSpPr>
        <p:spPr>
          <a:xfrm>
            <a:off x="581024" y="5852920"/>
            <a:ext cx="6095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https://study.unimelb.edu.au/find/?collection=find-a-course&amp;profile=_default&amp;query=master+of+psychology&amp;num_ranks=12&amp;start_rank=1&amp;f.Tabs%7CtypeCourse=Courses</a:t>
            </a:r>
          </a:p>
        </p:txBody>
      </p:sp>
    </p:spTree>
    <p:extLst>
      <p:ext uri="{BB962C8B-B14F-4D97-AF65-F5344CB8AC3E}">
        <p14:creationId xmlns:p14="http://schemas.microsoft.com/office/powerpoint/2010/main" val="192509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C855B8-2C5B-4346-D223-1214D836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新加坡国立大学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34A3A30-691E-2DBF-17B8-C142CF580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787866"/>
              </p:ext>
            </p:extLst>
          </p:nvPr>
        </p:nvGraphicFramePr>
        <p:xfrm>
          <a:off x="581191" y="2249287"/>
          <a:ext cx="87301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864">
                  <a:extLst>
                    <a:ext uri="{9D8B030D-6E8A-4147-A177-3AD203B41FA5}">
                      <a16:colId xmlns:a16="http://schemas.microsoft.com/office/drawing/2014/main" val="3931336787"/>
                    </a:ext>
                  </a:extLst>
                </a:gridCol>
                <a:gridCol w="1118181">
                  <a:extLst>
                    <a:ext uri="{9D8B030D-6E8A-4147-A177-3AD203B41FA5}">
                      <a16:colId xmlns:a16="http://schemas.microsoft.com/office/drawing/2014/main" val="3276141057"/>
                    </a:ext>
                  </a:extLst>
                </a:gridCol>
                <a:gridCol w="2785001">
                  <a:extLst>
                    <a:ext uri="{9D8B030D-6E8A-4147-A177-3AD203B41FA5}">
                      <a16:colId xmlns:a16="http://schemas.microsoft.com/office/drawing/2014/main" val="549430167"/>
                    </a:ext>
                  </a:extLst>
                </a:gridCol>
                <a:gridCol w="1233134">
                  <a:extLst>
                    <a:ext uri="{9D8B030D-6E8A-4147-A177-3AD203B41FA5}">
                      <a16:colId xmlns:a16="http://schemas.microsoft.com/office/drawing/2014/main" val="207995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学制</a:t>
                      </a:r>
                      <a:endParaRPr lang="en-US" altLang="zh-CN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（全日制）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Indicative total course fee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预估总课程费用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约人民币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4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of Psychology (Clinical)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年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 83,850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47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28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24001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8388173-96EF-4E10-AB5E-4EF972F340EC}"/>
              </a:ext>
            </a:extLst>
          </p:cNvPr>
          <p:cNvSpPr txBox="1"/>
          <p:nvPr/>
        </p:nvSpPr>
        <p:spPr>
          <a:xfrm>
            <a:off x="644000" y="3099978"/>
            <a:ext cx="6095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https://fass.nus.edu.sg/psy/master-of-psychology-clinical/</a:t>
            </a:r>
          </a:p>
        </p:txBody>
      </p:sp>
    </p:spTree>
    <p:extLst>
      <p:ext uri="{BB962C8B-B14F-4D97-AF65-F5344CB8AC3E}">
        <p14:creationId xmlns:p14="http://schemas.microsoft.com/office/powerpoint/2010/main" val="21407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1D866-6CAF-C93E-5352-E15EA1C9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没有找到心理学的硕士项目</a:t>
            </a:r>
            <a:endParaRPr lang="en-US" altLang="zh-CN" dirty="0"/>
          </a:p>
          <a:p>
            <a:r>
              <a:rPr lang="zh-CN" altLang="en-US" dirty="0"/>
              <a:t>博士项目一般为全奖（教育学院、人文与科学学院）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129A54-291D-19EF-5C0F-4F6B5A14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斯坦福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A8791D7-7227-F011-C7CE-AD24C3517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253481"/>
              </p:ext>
            </p:extLst>
          </p:nvPr>
        </p:nvGraphicFramePr>
        <p:xfrm>
          <a:off x="717045" y="3330892"/>
          <a:ext cx="87301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864">
                  <a:extLst>
                    <a:ext uri="{9D8B030D-6E8A-4147-A177-3AD203B41FA5}">
                      <a16:colId xmlns:a16="http://schemas.microsoft.com/office/drawing/2014/main" val="3931336787"/>
                    </a:ext>
                  </a:extLst>
                </a:gridCol>
                <a:gridCol w="1118181">
                  <a:extLst>
                    <a:ext uri="{9D8B030D-6E8A-4147-A177-3AD203B41FA5}">
                      <a16:colId xmlns:a16="http://schemas.microsoft.com/office/drawing/2014/main" val="3276141057"/>
                    </a:ext>
                  </a:extLst>
                </a:gridCol>
                <a:gridCol w="2785001">
                  <a:extLst>
                    <a:ext uri="{9D8B030D-6E8A-4147-A177-3AD203B41FA5}">
                      <a16:colId xmlns:a16="http://schemas.microsoft.com/office/drawing/2014/main" val="549430167"/>
                    </a:ext>
                  </a:extLst>
                </a:gridCol>
                <a:gridCol w="1233134">
                  <a:extLst>
                    <a:ext uri="{9D8B030D-6E8A-4147-A177-3AD203B41FA5}">
                      <a16:colId xmlns:a16="http://schemas.microsoft.com/office/drawing/2014/main" val="207995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其他专业项目（参考）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学制</a:t>
                      </a:r>
                      <a:endParaRPr lang="en-US" altLang="zh-CN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（全日制）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Indicative total course fee</a:t>
                      </a: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预估总课程费用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约人民币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4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of Education Data Science (EDS)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年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$84273</a:t>
                      </a:r>
                      <a:endParaRPr lang="zh-CN" alt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60</a:t>
                      </a:r>
                      <a:r>
                        <a:rPr lang="zh-CN" altLang="en-US" sz="1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28893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A0AAAC6-387D-84E7-2D91-E1D28AB0323A}"/>
              </a:ext>
            </a:extLst>
          </p:cNvPr>
          <p:cNvSpPr txBox="1"/>
          <p:nvPr/>
        </p:nvSpPr>
        <p:spPr>
          <a:xfrm>
            <a:off x="9521518" y="3819100"/>
            <a:ext cx="24074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https://ed.stanford.edu/admissions/financing/masters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2810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924D9-B61C-5BD7-D3EC-A5FEDB18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MIT</a:t>
            </a:r>
            <a:r>
              <a:rPr lang="zh-CN" altLang="en-US" dirty="0"/>
              <a:t>的</a:t>
            </a:r>
            <a:r>
              <a:rPr lang="en-US" altLang="zh-CN" dirty="0"/>
              <a:t>BCS</a:t>
            </a:r>
            <a:r>
              <a:rPr lang="zh-CN" altLang="en-US" dirty="0"/>
              <a:t>（脑与认知科学）项目仅招收博士生（全奖覆盖）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认知科学相关的硕士项目仅对</a:t>
            </a:r>
            <a:r>
              <a:rPr lang="en-US" altLang="zh-CN" dirty="0"/>
              <a:t>MIT</a:t>
            </a:r>
            <a:r>
              <a:rPr lang="zh-CN" altLang="en-US" dirty="0"/>
              <a:t>相关专业本科生开放（如：</a:t>
            </a:r>
            <a:r>
              <a:rPr lang="en-US" altLang="zh-CN" dirty="0"/>
              <a:t> https://bcs.mit.edu/academic-program/course-6-9-computation-and-cognition/master-engineering-computation-and-cognition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学校其他项目的标准：一年的学费</a:t>
            </a:r>
            <a:r>
              <a:rPr lang="en-US" altLang="zh-CN" dirty="0"/>
              <a:t>$64,310</a:t>
            </a: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个月）或</a:t>
            </a:r>
            <a:r>
              <a:rPr lang="en-US" altLang="zh-CN" dirty="0"/>
              <a:t>$86,530</a:t>
            </a: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个月）</a:t>
            </a:r>
            <a:r>
              <a:rPr lang="en-US" altLang="zh-CN" dirty="0">
                <a:hlinkClick r:id="rId2"/>
              </a:rPr>
              <a:t>https://sfs.mit.edu/graduate-students/cost-of-attendance/grad-cost-of-attendance/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709480-2321-2CAE-AE98-A19D541D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18280"/>
      </p:ext>
    </p:extLst>
  </p:cSld>
  <p:clrMapOvr>
    <a:masterClrMapping/>
  </p:clrMapOvr>
</p:sld>
</file>

<file path=ppt/theme/theme1.xml><?xml version="1.0" encoding="utf-8"?>
<a:theme xmlns:a="http://schemas.openxmlformats.org/drawingml/2006/main" name="THU1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U1" id="{AA082998-4B1B-47A3-B7DA-450C9A010F4B}" vid="{CCCCDF3D-4E41-45A8-9E92-871C17CBE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THU1</Template>
  <TotalTime>447</TotalTime>
  <Words>1456</Words>
  <Application>Microsoft Office PowerPoint</Application>
  <PresentationFormat>宽屏</PresentationFormat>
  <Paragraphs>126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inherit</vt:lpstr>
      <vt:lpstr>NeueHaasGroteskText Pro Bold</vt:lpstr>
      <vt:lpstr>Calibri Light</vt:lpstr>
      <vt:lpstr>Gill Sans MT</vt:lpstr>
      <vt:lpstr>Wingdings 2</vt:lpstr>
      <vt:lpstr>THU1</vt:lpstr>
      <vt:lpstr>哈佛</vt:lpstr>
      <vt:lpstr>UCLA</vt:lpstr>
      <vt:lpstr>剑桥</vt:lpstr>
      <vt:lpstr>牛津</vt:lpstr>
      <vt:lpstr>伦敦国王学院</vt:lpstr>
      <vt:lpstr>墨尔本大学</vt:lpstr>
      <vt:lpstr>新加坡国立大学</vt:lpstr>
      <vt:lpstr>斯坦福</vt:lpstr>
      <vt:lpstr>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Dino S</cp:lastModifiedBy>
  <cp:revision>7</cp:revision>
  <dcterms:created xsi:type="dcterms:W3CDTF">2023-08-09T12:44:55Z</dcterms:created>
  <dcterms:modified xsi:type="dcterms:W3CDTF">2025-08-30T09:00:09Z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