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5"/>
  </p:notesMasterIdLst>
  <p:sldIdLst>
    <p:sldId id="256" r:id="rId2"/>
    <p:sldId id="257" r:id="rId3"/>
    <p:sldId id="258" r:id="rId4"/>
    <p:sldId id="260" r:id="rId5"/>
    <p:sldId id="261" r:id="rId6"/>
    <p:sldId id="259"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8" autoAdjust="0"/>
    <p:restoredTop sz="97567" autoAdjust="0"/>
  </p:normalViewPr>
  <p:slideViewPr>
    <p:cSldViewPr snapToGrid="0">
      <p:cViewPr varScale="1">
        <p:scale>
          <a:sx n="88" d="100"/>
          <a:sy n="88" d="100"/>
        </p:scale>
        <p:origin x="82" y="17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4E87E-1473-4395-BD97-40394169FD47}"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E2504-C28B-4080-B704-27D98903179C}" type="slidenum">
              <a:rPr lang="en-US" smtClean="0"/>
              <a:t>‹#›</a:t>
            </a:fld>
            <a:endParaRPr lang="en-US"/>
          </a:p>
        </p:txBody>
      </p:sp>
    </p:spTree>
    <p:extLst>
      <p:ext uri="{BB962C8B-B14F-4D97-AF65-F5344CB8AC3E}">
        <p14:creationId xmlns:p14="http://schemas.microsoft.com/office/powerpoint/2010/main" val="309277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multiple API method and styles I have setup and used in the past.</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Webhooks – is a trigger event response usually server based</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 this at work as a trigger when an invoice or purchase order was generated to automatically send it to the customer or vendor. We also did this for bank reconciliation where one would compare the checks being paid against the accounting systems records. One last place we used this was in paying out taxes to the state as we did not pay taxes on equipment in our processing plant an if we paid our own tax we received a reduction from the state by 2% which ends up being hundreds of thousands of dollars in a year.  And millions for the three years we were allowed to go back and claim it.</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WebSocket is a protocol that allows for full-duplex communication over a persistent connection, making it suitable for real-time applications. Unlike the request-response model of HTTP, WebSocket keeps the connection open, allowing for continuous bidirectional data exchange. It can be used with various programming languages, including C, Python, JavaScript, and more, to facilitate real-time interactions in applications such as live chats, gaming, and live data updates. We uses a completely isolated version of this to control pumps and valves at one of our plants going to a dock. I also used this in an client and server application I created which could send pertinent information back and forth. You might be familiar with many of the messaging services or stock tickers which may use this service format.</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many others which I have not used lately.</a:t>
            </a:r>
          </a:p>
          <a:p>
            <a:pPr marL="0" marR="0">
              <a:lnSpc>
                <a:spcPct val="150000"/>
              </a:lnSpc>
              <a:spcBef>
                <a:spcPts val="0"/>
              </a:spcBef>
              <a:spcAft>
                <a:spcPts val="800"/>
              </a:spcAf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GraphQL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alternative to REST,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GraphQL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allows clients to request only the data they need, potentially reducing the amount of data transferred over the network.</a:t>
            </a:r>
          </a:p>
          <a:p>
            <a:pPr marL="0" marR="0">
              <a:lnSpc>
                <a:spcPct val="150000"/>
              </a:lnSpc>
              <a:spcBef>
                <a:spcPts val="0"/>
              </a:spcBef>
              <a:spcAft>
                <a:spcPts val="800"/>
              </a:spcAft>
            </a:pP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gRPC</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high-performance, open-source framework developed by Google. It uses HTTP/2 for transport, Protocol Buffers as the serialization format, and it allows for bidirectional streaming of requests and responses.</a:t>
            </a:r>
          </a:p>
          <a:p>
            <a:pPr marL="0" marR="0">
              <a:lnSpc>
                <a:spcPct val="150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SOAP (Simple Object Access Protocol):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older standard for designing APIs. SOAP APIs are characterized by XML-based messages, strict schemas, and operations.</a:t>
            </a:r>
          </a:p>
          <a:p>
            <a:pPr marL="0" marR="0">
              <a:lnSpc>
                <a:spcPct val="150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OData (Open Data Protocol):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protocol that allows the creation and consumption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queryable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interoperable RESTful APIs. We used OData for our Inventory cycle counting and work order processing at our plant.</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2</a:t>
            </a:fld>
            <a:endParaRPr lang="en-US"/>
          </a:p>
        </p:txBody>
      </p:sp>
    </p:spTree>
    <p:extLst>
      <p:ext uri="{BB962C8B-B14F-4D97-AF65-F5344CB8AC3E}">
        <p14:creationId xmlns:p14="http://schemas.microsoft.com/office/powerpoint/2010/main" val="14449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is </a:t>
            </a:r>
            <a:r>
              <a:rPr lang="en-US" dirty="0" err="1"/>
              <a:t>APINinja</a:t>
            </a:r>
            <a:r>
              <a:rPr lang="en-US" dirty="0"/>
              <a:t> making use of their weather API specifically, but they have a verity of </a:t>
            </a:r>
            <a:r>
              <a:rPr lang="en-US" dirty="0" err="1"/>
              <a:t>api’s</a:t>
            </a:r>
            <a:r>
              <a:rPr lang="en-US" dirty="0"/>
              <a:t> to choose from. </a:t>
            </a:r>
          </a:p>
          <a:p>
            <a:r>
              <a:rPr lang="en-US" dirty="0"/>
              <a:t>One can see the JSON which is returned with information for the area, along with the Information being relayed to the DOM. </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11</a:t>
            </a:fld>
            <a:endParaRPr lang="en-US"/>
          </a:p>
        </p:txBody>
      </p:sp>
    </p:spTree>
    <p:extLst>
      <p:ext uri="{BB962C8B-B14F-4D97-AF65-F5344CB8AC3E}">
        <p14:creationId xmlns:p14="http://schemas.microsoft.com/office/powerpoint/2010/main" val="3895227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Java Script I used for this with my redacted API KEY</a:t>
            </a:r>
          </a:p>
          <a:p>
            <a:r>
              <a:rPr lang="en-US" dirty="0"/>
              <a:t>Another API call is the local cache </a:t>
            </a:r>
            <a:r>
              <a:rPr lang="en-US" dirty="0" err="1"/>
              <a:t>stprage</a:t>
            </a:r>
            <a:r>
              <a:rPr lang="en-US" dirty="0"/>
              <a:t> which we have recently used to retain information in reference to last visit and number of visits.</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12</a:t>
            </a:fld>
            <a:endParaRPr lang="en-US"/>
          </a:p>
        </p:txBody>
      </p:sp>
    </p:spTree>
    <p:extLst>
      <p:ext uri="{BB962C8B-B14F-4D97-AF65-F5344CB8AC3E}">
        <p14:creationId xmlns:p14="http://schemas.microsoft.com/office/powerpoint/2010/main" val="311587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One of the most widely used Models is what we will concentrate on.</a:t>
            </a:r>
          </a:p>
          <a:p>
            <a:endParaRPr lang="en-US" dirty="0"/>
          </a:p>
          <a:p>
            <a:pPr marL="0" marR="0">
              <a:lnSpc>
                <a:spcPct val="150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HTTP RESTful API’s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are some of the benefits of this format: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Communication standard – the connectivity between the server and the clients are regulated through the HTTP process.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Scalability – A large number of clients can use this process because it is HTTP socket based.</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Platform Agnostic: Used across different devices and platforms, including some programming languages.</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Decoupled Development: since it is single side development being the client side is HTTP standard connectivity, then the developer of the API can easily develop or modify content.</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There are several data formats available: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JSON or (JavaScript Object Notation) seems to be the most prevalent of all that I have used.</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XML 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eXtensible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Mark up Language): is a cross between human and machine readable</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two less common formats are HTML which builds an entire functional webpage out of the data, and YAML which is usually for Human Readable outputs</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3</a:t>
            </a:fld>
            <a:endParaRPr lang="en-US"/>
          </a:p>
        </p:txBody>
      </p:sp>
    </p:spTree>
    <p:extLst>
      <p:ext uri="{BB962C8B-B14F-4D97-AF65-F5344CB8AC3E}">
        <p14:creationId xmlns:p14="http://schemas.microsoft.com/office/powerpoint/2010/main" val="38037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are examples of each format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JSON looks like its an array format and XML format, very similar to HTML but is not in HTML sections</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4</a:t>
            </a:fld>
            <a:endParaRPr lang="en-US"/>
          </a:p>
        </p:txBody>
      </p:sp>
    </p:spTree>
    <p:extLst>
      <p:ext uri="{BB962C8B-B14F-4D97-AF65-F5344CB8AC3E}">
        <p14:creationId xmlns:p14="http://schemas.microsoft.com/office/powerpoint/2010/main" val="292137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HTML creates an HTML viewable  page out of the data while YAML is used mainly for human display and readability.</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5</a:t>
            </a:fld>
            <a:endParaRPr lang="en-US"/>
          </a:p>
        </p:txBody>
      </p:sp>
    </p:spTree>
    <p:extLst>
      <p:ext uri="{BB962C8B-B14F-4D97-AF65-F5344CB8AC3E}">
        <p14:creationId xmlns:p14="http://schemas.microsoft.com/office/powerpoint/2010/main" val="108362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API Key: A simple alphanumeric string that the client should send to authenticate the request.</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Basic Auth: Uses a username and password combination to authenticate.</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OAuth: A common authorization protocol. There are two versions: OAuth 1.0a and OAuth 2.0, with OAuth 2.0 being more common. It allows third-party services to exchange user's access credentials for an access token.</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Bearer Token: A type of token authentication where the client sends a token with every request to authenticate.</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Different API’s have different usage capabilities and restrictions</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are free, many are not. </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Almost all have a limited number of allowed calls or transactions within a set timeframe.</a:t>
            </a:r>
          </a:p>
          <a:p>
            <a:pPr marL="0" marR="0">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Restfull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API’s used?</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6</a:t>
            </a:fld>
            <a:endParaRPr lang="en-US"/>
          </a:p>
        </p:txBody>
      </p:sp>
    </p:spTree>
    <p:extLst>
      <p:ext uri="{BB962C8B-B14F-4D97-AF65-F5344CB8AC3E}">
        <p14:creationId xmlns:p14="http://schemas.microsoft.com/office/powerpoint/2010/main" val="34300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the plant I use to work at we used this to update plant status to a display.</a:t>
            </a:r>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7</a:t>
            </a:fld>
            <a:endParaRPr lang="en-US"/>
          </a:p>
        </p:txBody>
      </p:sp>
    </p:spTree>
    <p:extLst>
      <p:ext uri="{BB962C8B-B14F-4D97-AF65-F5344CB8AC3E}">
        <p14:creationId xmlns:p14="http://schemas.microsoft.com/office/powerpoint/2010/main" val="332720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we also use this on a schedule to update our accounting system based on consumption and creation information. </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8</a:t>
            </a:fld>
            <a:endParaRPr lang="en-US"/>
          </a:p>
        </p:txBody>
      </p:sp>
    </p:spTree>
    <p:extLst>
      <p:ext uri="{BB962C8B-B14F-4D97-AF65-F5344CB8AC3E}">
        <p14:creationId xmlns:p14="http://schemas.microsoft.com/office/powerpoint/2010/main" val="32456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a couple of API in my personal coding one is the </a:t>
            </a:r>
            <a:r>
              <a:rPr lang="en-US" dirty="0" err="1"/>
              <a:t>PokeAPI</a:t>
            </a:r>
            <a:r>
              <a:rPr lang="en-US" dirty="0"/>
              <a:t>  I built a game using the images from the site loading them into an array so that I would only have to make a single call for each of the sub entity Pokémon.  You can see in the array that there are multiple different queries,</a:t>
            </a:r>
          </a:p>
        </p:txBody>
      </p:sp>
      <p:sp>
        <p:nvSpPr>
          <p:cNvPr id="4" name="Slide Number Placeholder 3"/>
          <p:cNvSpPr>
            <a:spLocks noGrp="1"/>
          </p:cNvSpPr>
          <p:nvPr>
            <p:ph type="sldNum" sz="quarter" idx="5"/>
          </p:nvPr>
        </p:nvSpPr>
        <p:spPr/>
        <p:txBody>
          <a:bodyPr/>
          <a:lstStyle/>
          <a:p>
            <a:fld id="{9DCE2504-C28B-4080-B704-27D98903179C}" type="slidenum">
              <a:rPr lang="en-US" smtClean="0"/>
              <a:t>9</a:t>
            </a:fld>
            <a:endParaRPr lang="en-US"/>
          </a:p>
        </p:txBody>
      </p:sp>
    </p:spTree>
    <p:extLst>
      <p:ext uri="{BB962C8B-B14F-4D97-AF65-F5344CB8AC3E}">
        <p14:creationId xmlns:p14="http://schemas.microsoft.com/office/powerpoint/2010/main" val="46237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here is a </a:t>
            </a:r>
            <a:r>
              <a:rPr lang="en-US" dirty="0" err="1"/>
              <a:t>snippit</a:t>
            </a:r>
            <a:r>
              <a:rPr lang="en-US" dirty="0"/>
              <a:t> of code I used for the calls. &lt;&lt;CHANGE TO GAME&gt;&gt;</a:t>
            </a:r>
          </a:p>
          <a:p>
            <a:endParaRPr lang="en-US" dirty="0"/>
          </a:p>
        </p:txBody>
      </p:sp>
      <p:sp>
        <p:nvSpPr>
          <p:cNvPr id="4" name="Slide Number Placeholder 3"/>
          <p:cNvSpPr>
            <a:spLocks noGrp="1"/>
          </p:cNvSpPr>
          <p:nvPr>
            <p:ph type="sldNum" sz="quarter" idx="5"/>
          </p:nvPr>
        </p:nvSpPr>
        <p:spPr/>
        <p:txBody>
          <a:bodyPr/>
          <a:lstStyle/>
          <a:p>
            <a:fld id="{9DCE2504-C28B-4080-B704-27D98903179C}" type="slidenum">
              <a:rPr lang="en-US" smtClean="0"/>
              <a:t>10</a:t>
            </a:fld>
            <a:endParaRPr lang="en-US"/>
          </a:p>
        </p:txBody>
      </p:sp>
    </p:spTree>
    <p:extLst>
      <p:ext uri="{BB962C8B-B14F-4D97-AF65-F5344CB8AC3E}">
        <p14:creationId xmlns:p14="http://schemas.microsoft.com/office/powerpoint/2010/main" val="64654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833E-8B5D-C1C6-2222-DDA27470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76930-12C7-C7E6-2C50-80ED1AC2E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7C606-9D76-3BF0-C091-AD652DF45456}"/>
              </a:ext>
            </a:extLst>
          </p:cNvPr>
          <p:cNvSpPr>
            <a:spLocks noGrp="1"/>
          </p:cNvSpPr>
          <p:nvPr>
            <p:ph type="dt" sz="half" idx="10"/>
          </p:nvPr>
        </p:nvSpPr>
        <p:spPr/>
        <p:txBody>
          <a:bodyPr/>
          <a:lstStyle/>
          <a:p>
            <a:pPr algn="r"/>
            <a:fld id="{3F9AFA87-1417-4992-ABD9-27C3BC8CC883}" type="datetimeFigureOut">
              <a:rPr lang="en-US" smtClean="0"/>
              <a:pPr algn="r"/>
              <a:t>11/4/2023</a:t>
            </a:fld>
            <a:endParaRPr lang="en-US" dirty="0"/>
          </a:p>
        </p:txBody>
      </p:sp>
      <p:sp>
        <p:nvSpPr>
          <p:cNvPr id="5" name="Footer Placeholder 4">
            <a:extLst>
              <a:ext uri="{FF2B5EF4-FFF2-40B4-BE49-F238E27FC236}">
                <a16:creationId xmlns:a16="http://schemas.microsoft.com/office/drawing/2014/main" id="{7AF67085-1F78-B352-7469-08B4CD0E89C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FC124913-5E89-E7E4-BFEC-2370258A0C2B}"/>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2995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D9D7-B7B9-61EC-A68A-135EDFD00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60E91-657A-9597-B429-099006E3C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9C4C5-82CC-F637-1AD3-19DA21F99E9A}"/>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5" name="Footer Placeholder 4">
            <a:extLst>
              <a:ext uri="{FF2B5EF4-FFF2-40B4-BE49-F238E27FC236}">
                <a16:creationId xmlns:a16="http://schemas.microsoft.com/office/drawing/2014/main" id="{034D5F80-4EBE-C1D8-BF68-013BEDB6F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4FB0C-8487-F148-F560-727AF3ABFF5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962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0FF705-3C66-8E7F-D6C1-2DA82B4F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9A863-0F2E-4125-0E82-DAE5BEC22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9490-0826-F1FF-3C56-4C0D530B717E}"/>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5" name="Footer Placeholder 4">
            <a:extLst>
              <a:ext uri="{FF2B5EF4-FFF2-40B4-BE49-F238E27FC236}">
                <a16:creationId xmlns:a16="http://schemas.microsoft.com/office/drawing/2014/main" id="{395D28D2-70F3-3287-3729-A768B4AD1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54E0B-9C9A-EE59-0805-917DDF0BC8D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6780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52C4-C452-8CAB-CF50-3D9AEAA68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22401-DD7A-708B-00C4-56344B5CE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D77C3-7C87-D57D-96E1-1A8DABBEB3FE}"/>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5" name="Footer Placeholder 4">
            <a:extLst>
              <a:ext uri="{FF2B5EF4-FFF2-40B4-BE49-F238E27FC236}">
                <a16:creationId xmlns:a16="http://schemas.microsoft.com/office/drawing/2014/main" id="{655293FE-5532-677E-636A-7CF7892F0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9F22-8BBD-7221-6CF5-964F6661BBE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3286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28DF-71E6-CEF3-CF9D-9D49EC09D4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7ADFE-3B6E-B13B-CC55-5A377200B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4B139-AE65-3BFB-900E-93422B3F448B}"/>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5" name="Footer Placeholder 4">
            <a:extLst>
              <a:ext uri="{FF2B5EF4-FFF2-40B4-BE49-F238E27FC236}">
                <a16:creationId xmlns:a16="http://schemas.microsoft.com/office/drawing/2014/main" id="{529453F9-D0EB-76C5-CECA-59077ABF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06EF0-3B62-FDB4-8BAF-EEC845857C3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5182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C007-D8EA-EAB2-FF5A-F3B40B781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A5D5F-36EB-B247-2634-E94BF844C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8A1BF-0353-138C-2847-60726742A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FF900-FA4F-B5CE-AF1A-F1E141B4D407}"/>
              </a:ext>
            </a:extLst>
          </p:cNvPr>
          <p:cNvSpPr>
            <a:spLocks noGrp="1"/>
          </p:cNvSpPr>
          <p:nvPr>
            <p:ph type="dt" sz="half" idx="10"/>
          </p:nvPr>
        </p:nvSpPr>
        <p:spPr/>
        <p:txBody>
          <a:bodyPr/>
          <a:lstStyle/>
          <a:p>
            <a:fld id="{3F9AFA87-1417-4992-ABD9-27C3BC8CC883}" type="datetimeFigureOut">
              <a:rPr lang="en-US" smtClean="0"/>
              <a:t>11/4/2023</a:t>
            </a:fld>
            <a:endParaRPr lang="en-US" dirty="0"/>
          </a:p>
        </p:txBody>
      </p:sp>
      <p:sp>
        <p:nvSpPr>
          <p:cNvPr id="6" name="Footer Placeholder 5">
            <a:extLst>
              <a:ext uri="{FF2B5EF4-FFF2-40B4-BE49-F238E27FC236}">
                <a16:creationId xmlns:a16="http://schemas.microsoft.com/office/drawing/2014/main" id="{286DF956-D47D-0587-C467-225D35954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8CBB4F-64FA-52C4-2AEC-5E6B6991AA67}"/>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77086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D4DA-7CD1-D539-722B-C121A10B90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B1E39-687D-2FBD-65D8-DCBBB4143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77886-6BC2-06F6-12D0-3F61AF7B9A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269114-386B-34FA-6FB0-B84665FA2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916AF7-806B-42B7-EB14-74F4BD469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FFD9C-7958-0933-09E0-AF009E489F19}"/>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8" name="Footer Placeholder 7">
            <a:extLst>
              <a:ext uri="{FF2B5EF4-FFF2-40B4-BE49-F238E27FC236}">
                <a16:creationId xmlns:a16="http://schemas.microsoft.com/office/drawing/2014/main" id="{87138898-A969-F735-1F2C-C1597E90FA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009EB-5438-B165-790F-33F21B9E77A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4056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E0BF-66C8-600C-85B0-1E5B762C2E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28799-EA03-4416-29DC-8CE8038A80E3}"/>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4" name="Footer Placeholder 3">
            <a:extLst>
              <a:ext uri="{FF2B5EF4-FFF2-40B4-BE49-F238E27FC236}">
                <a16:creationId xmlns:a16="http://schemas.microsoft.com/office/drawing/2014/main" id="{43FC01E3-A37A-67AA-B1F4-AF7A9DE660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7AB1C3-F260-3E82-1267-3DFD14A72B53}"/>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2455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872956-A9F2-7346-A3BA-15D8D82F44BA}"/>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3" name="Footer Placeholder 2">
            <a:extLst>
              <a:ext uri="{FF2B5EF4-FFF2-40B4-BE49-F238E27FC236}">
                <a16:creationId xmlns:a16="http://schemas.microsoft.com/office/drawing/2014/main" id="{241CA444-F931-E8F7-D20F-C61ACECCB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AE6B79-EA31-9A42-029E-7AA63EBB121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4233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133-3353-4169-98A2-C8E95E05D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CB3C2A-2D43-0BCE-1D64-04AE01AA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1577D-7FC2-F292-4354-ACF187B3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C4DFF-09AF-957D-B472-CD415550EC3C}"/>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6" name="Footer Placeholder 5">
            <a:extLst>
              <a:ext uri="{FF2B5EF4-FFF2-40B4-BE49-F238E27FC236}">
                <a16:creationId xmlns:a16="http://schemas.microsoft.com/office/drawing/2014/main" id="{9D7E68E2-50E9-5673-6C47-7CE6A299C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93D89-408E-BF0B-9A3A-ED8FF094AF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1048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7A7E-EA2C-D567-7E0D-C2713FE09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E003B-B52D-1A52-F00C-214444B5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C5AE7-BB21-7D47-71E8-62E1F671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D1D17-6571-EA22-98EC-3EF83BAE486F}"/>
              </a:ext>
            </a:extLst>
          </p:cNvPr>
          <p:cNvSpPr>
            <a:spLocks noGrp="1"/>
          </p:cNvSpPr>
          <p:nvPr>
            <p:ph type="dt" sz="half" idx="10"/>
          </p:nvPr>
        </p:nvSpPr>
        <p:spPr/>
        <p:txBody>
          <a:bodyPr/>
          <a:lstStyle/>
          <a:p>
            <a:fld id="{3F9AFA87-1417-4992-ABD9-27C3BC8CC883}" type="datetimeFigureOut">
              <a:rPr lang="en-US" smtClean="0"/>
              <a:t>11/4/2023</a:t>
            </a:fld>
            <a:endParaRPr lang="en-US"/>
          </a:p>
        </p:txBody>
      </p:sp>
      <p:sp>
        <p:nvSpPr>
          <p:cNvPr id="6" name="Footer Placeholder 5">
            <a:extLst>
              <a:ext uri="{FF2B5EF4-FFF2-40B4-BE49-F238E27FC236}">
                <a16:creationId xmlns:a16="http://schemas.microsoft.com/office/drawing/2014/main" id="{53F7F070-B0C5-B833-93AE-068C11319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ACC2A-314A-275A-4010-7A5DCC05A405}"/>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8498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CB909-8B55-916E-1369-42EFE76D99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01F7A-98FB-43A1-7244-416D545E0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F186E-8F32-1565-9D80-3A3559DC3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11/4/2023</a:t>
            </a:fld>
            <a:endParaRPr lang="en-US" dirty="0"/>
          </a:p>
        </p:txBody>
      </p:sp>
      <p:sp>
        <p:nvSpPr>
          <p:cNvPr id="5" name="Footer Placeholder 4">
            <a:extLst>
              <a:ext uri="{FF2B5EF4-FFF2-40B4-BE49-F238E27FC236}">
                <a16:creationId xmlns:a16="http://schemas.microsoft.com/office/drawing/2014/main" id="{C62D4CB7-1211-A4A0-00AE-78172ADE6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94DAC044-77A0-D70B-3CD9-1188ED090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29111729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A975-C0B6-0BC7-F021-3AF08C298D1E}"/>
              </a:ext>
            </a:extLst>
          </p:cNvPr>
          <p:cNvSpPr>
            <a:spLocks noGrp="1"/>
          </p:cNvSpPr>
          <p:nvPr>
            <p:ph type="ctrTitle"/>
          </p:nvPr>
        </p:nvSpPr>
        <p:spPr>
          <a:xfrm>
            <a:off x="762000" y="743804"/>
            <a:ext cx="4102609" cy="1422631"/>
          </a:xfrm>
        </p:spPr>
        <p:txBody>
          <a:bodyPr anchor="ctr">
            <a:normAutofit/>
          </a:bodyPr>
          <a:lstStyle/>
          <a:p>
            <a:pPr algn="l"/>
            <a:r>
              <a:rPr lang="en-US" dirty="0"/>
              <a:t>API’s</a:t>
            </a:r>
          </a:p>
        </p:txBody>
      </p:sp>
      <p:sp>
        <p:nvSpPr>
          <p:cNvPr id="3" name="Subtitle 2">
            <a:extLst>
              <a:ext uri="{FF2B5EF4-FFF2-40B4-BE49-F238E27FC236}">
                <a16:creationId xmlns:a16="http://schemas.microsoft.com/office/drawing/2014/main" id="{EEFE1C4E-2516-E9E0-D9B3-8C5796D09903}"/>
              </a:ext>
            </a:extLst>
          </p:cNvPr>
          <p:cNvSpPr>
            <a:spLocks noGrp="1"/>
          </p:cNvSpPr>
          <p:nvPr>
            <p:ph type="subTitle" idx="1"/>
          </p:nvPr>
        </p:nvSpPr>
        <p:spPr>
          <a:xfrm>
            <a:off x="623316" y="2006369"/>
            <a:ext cx="4102609" cy="1422631"/>
          </a:xfrm>
        </p:spPr>
        <p:txBody>
          <a:bodyPr>
            <a:normAutofit/>
          </a:bodyPr>
          <a:lstStyle/>
          <a:p>
            <a:pPr algn="l"/>
            <a:r>
              <a:rPr lang="en-US" dirty="0"/>
              <a:t>Application Programming Interface</a:t>
            </a:r>
          </a:p>
        </p:txBody>
      </p:sp>
      <p:pic>
        <p:nvPicPr>
          <p:cNvPr id="4" name="Picture 3" descr="A close-up of a network&#10;&#10;Description automatically generated">
            <a:extLst>
              <a:ext uri="{FF2B5EF4-FFF2-40B4-BE49-F238E27FC236}">
                <a16:creationId xmlns:a16="http://schemas.microsoft.com/office/drawing/2014/main" id="{4A913C33-C1E6-5C62-2897-70124FBDDFF9}"/>
              </a:ext>
            </a:extLst>
          </p:cNvPr>
          <p:cNvPicPr>
            <a:picLocks noChangeAspect="1"/>
          </p:cNvPicPr>
          <p:nvPr/>
        </p:nvPicPr>
        <p:blipFill rotWithShape="1">
          <a:blip r:embed="rId2"/>
          <a:srcRect l="20178" r="-1" b="-1"/>
          <a:stretch/>
        </p:blipFill>
        <p:spPr>
          <a:xfrm>
            <a:off x="5349241" y="10"/>
            <a:ext cx="6842759" cy="6857990"/>
          </a:xfrm>
          <a:prstGeom prst="rect">
            <a:avLst/>
          </a:prstGeom>
        </p:spPr>
      </p:pic>
      <p:sp>
        <p:nvSpPr>
          <p:cNvPr id="5" name="TextBox 4">
            <a:extLst>
              <a:ext uri="{FF2B5EF4-FFF2-40B4-BE49-F238E27FC236}">
                <a16:creationId xmlns:a16="http://schemas.microsoft.com/office/drawing/2014/main" id="{A1B333F7-7C2D-4878-1D8F-64A3F68A5FFA}"/>
              </a:ext>
            </a:extLst>
          </p:cNvPr>
          <p:cNvSpPr txBox="1"/>
          <p:nvPr/>
        </p:nvSpPr>
        <p:spPr>
          <a:xfrm>
            <a:off x="200298" y="3614057"/>
            <a:ext cx="5024845" cy="2862322"/>
          </a:xfrm>
          <a:prstGeom prst="rect">
            <a:avLst/>
          </a:prstGeom>
          <a:noFill/>
        </p:spPr>
        <p:txBody>
          <a:bodyPr wrap="square" rtlCol="0">
            <a:spAutoFit/>
          </a:bodyPr>
          <a:lstStyle/>
          <a:p>
            <a:r>
              <a:rPr lang="en-US" b="0" i="0" dirty="0">
                <a:solidFill>
                  <a:srgbClr val="374151"/>
                </a:solidFill>
                <a:effectLst/>
                <a:latin typeface="Söhne"/>
              </a:rPr>
              <a:t>“a set of functions and procedures allowing the creation of applications that access the features or data of an operating system, application, or other service.“ (Oxford languages, 2023)</a:t>
            </a:r>
          </a:p>
          <a:p>
            <a:endParaRPr lang="en-US" b="0" i="0" dirty="0">
              <a:solidFill>
                <a:srgbClr val="374151"/>
              </a:solidFill>
              <a:effectLst/>
              <a:latin typeface="Söhne"/>
            </a:endParaRPr>
          </a:p>
          <a:p>
            <a:r>
              <a:rPr lang="en-US" b="0" i="0" dirty="0">
                <a:solidFill>
                  <a:srgbClr val="374151"/>
                </a:solidFill>
                <a:effectLst/>
                <a:latin typeface="Söhne"/>
              </a:rPr>
              <a:t>It defines the methods and data formats that applications can use to request and exchange information. Think of it as a bridge or intermediary that enables two different systems to understand and interact with one another.</a:t>
            </a:r>
            <a:endParaRPr lang="en-US" dirty="0"/>
          </a:p>
        </p:txBody>
      </p:sp>
    </p:spTree>
    <p:extLst>
      <p:ext uri="{BB962C8B-B14F-4D97-AF65-F5344CB8AC3E}">
        <p14:creationId xmlns:p14="http://schemas.microsoft.com/office/powerpoint/2010/main" val="4667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AA5-C759-5E79-4523-8B03AB9BF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6D14B-0AD8-F669-BB9A-20ECD8DF17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3537B27-607E-A7D7-F25E-70B49D1A9B81}"/>
              </a:ext>
            </a:extLst>
          </p:cNvPr>
          <p:cNvPicPr>
            <a:picLocks noChangeAspect="1"/>
          </p:cNvPicPr>
          <p:nvPr/>
        </p:nvPicPr>
        <p:blipFill>
          <a:blip r:embed="rId3"/>
          <a:stretch>
            <a:fillRect/>
          </a:stretch>
        </p:blipFill>
        <p:spPr>
          <a:xfrm>
            <a:off x="838200" y="0"/>
            <a:ext cx="10515600" cy="6858000"/>
          </a:xfrm>
          <a:prstGeom prst="rect">
            <a:avLst/>
          </a:prstGeom>
        </p:spPr>
      </p:pic>
    </p:spTree>
    <p:extLst>
      <p:ext uri="{BB962C8B-B14F-4D97-AF65-F5344CB8AC3E}">
        <p14:creationId xmlns:p14="http://schemas.microsoft.com/office/powerpoint/2010/main" val="238000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DE6E-F44E-8EED-1FBB-2A815B26DDE3}"/>
              </a:ext>
            </a:extLst>
          </p:cNvPr>
          <p:cNvSpPr>
            <a:spLocks noGrp="1"/>
          </p:cNvSpPr>
          <p:nvPr>
            <p:ph type="title"/>
          </p:nvPr>
        </p:nvSpPr>
        <p:spPr/>
        <p:txBody>
          <a:bodyPr/>
          <a:lstStyle/>
          <a:p>
            <a:r>
              <a:rPr lang="en-US" dirty="0"/>
              <a:t>Current Site Weather API from API Ninja</a:t>
            </a:r>
          </a:p>
        </p:txBody>
      </p:sp>
      <p:sp>
        <p:nvSpPr>
          <p:cNvPr id="3" name="Content Placeholder 2">
            <a:extLst>
              <a:ext uri="{FF2B5EF4-FFF2-40B4-BE49-F238E27FC236}">
                <a16:creationId xmlns:a16="http://schemas.microsoft.com/office/drawing/2014/main" id="{C06F2B81-231A-71FE-48A4-8EF5EBED1588}"/>
              </a:ext>
            </a:extLst>
          </p:cNvPr>
          <p:cNvSpPr>
            <a:spLocks noGrp="1"/>
          </p:cNvSpPr>
          <p:nvPr>
            <p:ph idx="1"/>
          </p:nvPr>
        </p:nvSpPr>
        <p:spPr/>
        <p:txBody>
          <a:bodyPr/>
          <a:lstStyle/>
          <a:p>
            <a:r>
              <a:rPr lang="en-US" dirty="0"/>
              <a:t>Request weather information for a specific Zip code, convert from Celsius to Fahrenheit then push the results to the DOM</a:t>
            </a:r>
          </a:p>
        </p:txBody>
      </p:sp>
      <p:pic>
        <p:nvPicPr>
          <p:cNvPr id="5" name="Picture 4">
            <a:extLst>
              <a:ext uri="{FF2B5EF4-FFF2-40B4-BE49-F238E27FC236}">
                <a16:creationId xmlns:a16="http://schemas.microsoft.com/office/drawing/2014/main" id="{596E4137-730A-2246-BD16-84611B2554BE}"/>
              </a:ext>
            </a:extLst>
          </p:cNvPr>
          <p:cNvPicPr>
            <a:picLocks noChangeAspect="1"/>
          </p:cNvPicPr>
          <p:nvPr/>
        </p:nvPicPr>
        <p:blipFill>
          <a:blip r:embed="rId3"/>
          <a:stretch>
            <a:fillRect/>
          </a:stretch>
        </p:blipFill>
        <p:spPr>
          <a:xfrm>
            <a:off x="0" y="2696832"/>
            <a:ext cx="6287045" cy="2400508"/>
          </a:xfrm>
          <a:prstGeom prst="rect">
            <a:avLst/>
          </a:prstGeom>
        </p:spPr>
      </p:pic>
      <p:pic>
        <p:nvPicPr>
          <p:cNvPr id="7" name="Picture 6">
            <a:extLst>
              <a:ext uri="{FF2B5EF4-FFF2-40B4-BE49-F238E27FC236}">
                <a16:creationId xmlns:a16="http://schemas.microsoft.com/office/drawing/2014/main" id="{2BC6DE62-73A1-9F3A-593E-6A56A9E54F02}"/>
              </a:ext>
            </a:extLst>
          </p:cNvPr>
          <p:cNvPicPr>
            <a:picLocks noChangeAspect="1"/>
          </p:cNvPicPr>
          <p:nvPr/>
        </p:nvPicPr>
        <p:blipFill>
          <a:blip r:embed="rId4"/>
          <a:stretch>
            <a:fillRect/>
          </a:stretch>
        </p:blipFill>
        <p:spPr>
          <a:xfrm>
            <a:off x="4005942" y="3266487"/>
            <a:ext cx="7960001" cy="3450288"/>
          </a:xfrm>
          <a:prstGeom prst="rect">
            <a:avLst/>
          </a:prstGeom>
        </p:spPr>
      </p:pic>
    </p:spTree>
    <p:extLst>
      <p:ext uri="{BB962C8B-B14F-4D97-AF65-F5344CB8AC3E}">
        <p14:creationId xmlns:p14="http://schemas.microsoft.com/office/powerpoint/2010/main" val="382480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2F4B1B-94DC-DE8F-6F20-ADA91E4E8E79}"/>
              </a:ext>
            </a:extLst>
          </p:cNvPr>
          <p:cNvPicPr>
            <a:picLocks noGrp="1" noChangeAspect="1"/>
          </p:cNvPicPr>
          <p:nvPr>
            <p:ph idx="1"/>
          </p:nvPr>
        </p:nvPicPr>
        <p:blipFill>
          <a:blip r:embed="rId3"/>
          <a:stretch>
            <a:fillRect/>
          </a:stretch>
        </p:blipFill>
        <p:spPr>
          <a:xfrm>
            <a:off x="457201" y="335535"/>
            <a:ext cx="8985490" cy="5841428"/>
          </a:xfrm>
        </p:spPr>
      </p:pic>
    </p:spTree>
    <p:extLst>
      <p:ext uri="{BB962C8B-B14F-4D97-AF65-F5344CB8AC3E}">
        <p14:creationId xmlns:p14="http://schemas.microsoft.com/office/powerpoint/2010/main" val="2117840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61B75-D506-5DCF-5E17-2682EE65B374}"/>
              </a:ext>
            </a:extLst>
          </p:cNvPr>
          <p:cNvSpPr>
            <a:spLocks noGrp="1"/>
          </p:cNvSpPr>
          <p:nvPr>
            <p:ph idx="1"/>
          </p:nvPr>
        </p:nvSpPr>
        <p:spPr>
          <a:xfrm>
            <a:off x="757646" y="461554"/>
            <a:ext cx="10596154" cy="5715409"/>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If you have any questions please reach out to me!</a:t>
            </a:r>
          </a:p>
        </p:txBody>
      </p:sp>
    </p:spTree>
    <p:extLst>
      <p:ext uri="{BB962C8B-B14F-4D97-AF65-F5344CB8AC3E}">
        <p14:creationId xmlns:p14="http://schemas.microsoft.com/office/powerpoint/2010/main" val="197629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458F-6282-57B0-EA17-4A4EBC002A66}"/>
              </a:ext>
            </a:extLst>
          </p:cNvPr>
          <p:cNvSpPr>
            <a:spLocks noGrp="1"/>
          </p:cNvSpPr>
          <p:nvPr>
            <p:ph type="title"/>
          </p:nvPr>
        </p:nvSpPr>
        <p:spPr>
          <a:xfrm>
            <a:off x="762000" y="384939"/>
            <a:ext cx="9899904" cy="1345115"/>
          </a:xfrm>
        </p:spPr>
        <p:txBody>
          <a:bodyPr>
            <a:normAutofit/>
          </a:bodyPr>
          <a:lstStyle/>
          <a:p>
            <a:r>
              <a:rPr lang="en-US" dirty="0"/>
              <a:t>Model's</a:t>
            </a:r>
          </a:p>
        </p:txBody>
      </p:sp>
      <p:sp>
        <p:nvSpPr>
          <p:cNvPr id="3" name="Content Placeholder 2">
            <a:extLst>
              <a:ext uri="{FF2B5EF4-FFF2-40B4-BE49-F238E27FC236}">
                <a16:creationId xmlns:a16="http://schemas.microsoft.com/office/drawing/2014/main" id="{D722EB75-FD21-79F0-0532-29EC39018BB6}"/>
              </a:ext>
            </a:extLst>
          </p:cNvPr>
          <p:cNvSpPr>
            <a:spLocks noGrp="1"/>
          </p:cNvSpPr>
          <p:nvPr>
            <p:ph idx="1"/>
          </p:nvPr>
        </p:nvSpPr>
        <p:spPr>
          <a:xfrm>
            <a:off x="762000" y="1806035"/>
            <a:ext cx="9899904" cy="4759803"/>
          </a:xfrm>
        </p:spPr>
        <p:txBody>
          <a:bodyPr>
            <a:normAutofit/>
          </a:bodyPr>
          <a:lstStyle/>
          <a:p>
            <a:pPr marL="0" indent="0">
              <a:lnSpc>
                <a:spcPct val="100000"/>
              </a:lnSpc>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Webhooks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Triggered Event, usually server-based push</a:t>
            </a:r>
          </a:p>
          <a:p>
            <a:pPr marL="0" indent="0">
              <a:lnSpc>
                <a:spcPct val="100000"/>
              </a:lnSpc>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Invoice and Purchase Order Processing</a:t>
            </a:r>
          </a:p>
          <a:p>
            <a:pPr marL="0" indent="0">
              <a:lnSpc>
                <a:spcPct val="100000"/>
              </a:lnSpc>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Bank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Reconciliation </a:t>
            </a:r>
          </a:p>
          <a:p>
            <a:pPr marL="0" indent="0">
              <a:lnSpc>
                <a:spcPct val="100000"/>
              </a:lnSpc>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Tax Processing</a:t>
            </a:r>
          </a:p>
          <a:p>
            <a:pPr marL="0" indent="0">
              <a:lnSpc>
                <a:spcPct val="100000"/>
              </a:lnSpc>
              <a:buNone/>
            </a:pPr>
            <a:r>
              <a:rPr lang="en-US" sz="1800" b="1" kern="100" dirty="0">
                <a:latin typeface="Calibri" panose="020F0502020204030204" pitchFamily="34" charset="0"/>
                <a:cs typeface="Times New Roman" panose="02020603050405020304" pitchFamily="18" charset="0"/>
              </a:rPr>
              <a:t>WebSocket – </a:t>
            </a:r>
            <a:r>
              <a:rPr lang="en-US" sz="1800" kern="100" dirty="0">
                <a:latin typeface="Calibri" panose="020F0502020204030204" pitchFamily="34" charset="0"/>
                <a:cs typeface="Times New Roman" panose="02020603050405020304" pitchFamily="18" charset="0"/>
              </a:rPr>
              <a:t>full-duplex real time communication</a:t>
            </a:r>
          </a:p>
          <a:p>
            <a:pPr marL="0" indent="0">
              <a:lnSpc>
                <a:spcPct val="100000"/>
              </a:lnSpc>
              <a:buNone/>
            </a:pPr>
            <a:r>
              <a:rPr lang="en-US" sz="1800" kern="100" dirty="0">
                <a:latin typeface="Calibri" panose="020F0502020204030204" pitchFamily="34" charset="0"/>
                <a:cs typeface="Times New Roman" panose="02020603050405020304" pitchFamily="18" charset="0"/>
              </a:rPr>
              <a:t>Critical Infrastructure Monitoring</a:t>
            </a:r>
          </a:p>
          <a:p>
            <a:pPr marL="0" indent="0">
              <a:lnSpc>
                <a:spcPct val="100000"/>
              </a:lnSpc>
              <a:buNone/>
            </a:pPr>
            <a:r>
              <a:rPr lang="en-US" sz="1800" kern="100" dirty="0">
                <a:latin typeface="Calibri" panose="020F0502020204030204" pitchFamily="34" charset="0"/>
                <a:cs typeface="Times New Roman" panose="02020603050405020304" pitchFamily="18" charset="0"/>
              </a:rPr>
              <a:t>Gaming</a:t>
            </a:r>
          </a:p>
          <a:p>
            <a:pPr marL="0" indent="0">
              <a:lnSpc>
                <a:spcPct val="100000"/>
              </a:lnSpc>
              <a:buNone/>
            </a:pPr>
            <a:r>
              <a:rPr lang="en-US" sz="1800" kern="100" dirty="0">
                <a:latin typeface="Calibri" panose="020F0502020204030204" pitchFamily="34" charset="0"/>
                <a:cs typeface="Times New Roman" panose="02020603050405020304" pitchFamily="18" charset="0"/>
              </a:rPr>
              <a:t>Chats</a:t>
            </a:r>
          </a:p>
          <a:p>
            <a:pPr marL="0" indent="0">
              <a:lnSpc>
                <a:spcPct val="100000"/>
              </a:lnSpc>
              <a:buNone/>
            </a:pPr>
            <a:r>
              <a:rPr lang="en-US" sz="1800" kern="100" dirty="0">
                <a:latin typeface="Calibri" panose="020F0502020204030204" pitchFamily="34" charset="0"/>
                <a:cs typeface="Times New Roman" panose="02020603050405020304" pitchFamily="18" charset="0"/>
              </a:rPr>
              <a:t>Streaming</a:t>
            </a:r>
          </a:p>
          <a:p>
            <a:pPr marL="0" indent="0">
              <a:lnSpc>
                <a:spcPct val="100000"/>
              </a:lnSpc>
              <a:buNone/>
            </a:pPr>
            <a:r>
              <a:rPr lang="en-US" sz="1800" b="1" kern="100" dirty="0">
                <a:latin typeface="Calibri" panose="020F0502020204030204" pitchFamily="34" charset="0"/>
                <a:cs typeface="Times New Roman" panose="02020603050405020304" pitchFamily="18" charset="0"/>
              </a:rPr>
              <a:t>Other Models </a:t>
            </a:r>
            <a:r>
              <a:rPr lang="en-US" sz="1800" kern="100" dirty="0">
                <a:latin typeface="Calibri" panose="020F0502020204030204" pitchFamily="34" charset="0"/>
                <a:cs typeface="Times New Roman" panose="02020603050405020304" pitchFamily="18" charset="0"/>
              </a:rPr>
              <a:t>– </a:t>
            </a:r>
            <a:r>
              <a:rPr lang="en-US" sz="1800" b="1" kern="100" dirty="0" err="1">
                <a:latin typeface="Calibri" panose="020F0502020204030204" pitchFamily="34" charset="0"/>
                <a:cs typeface="Times New Roman" panose="02020603050405020304" pitchFamily="18" charset="0"/>
              </a:rPr>
              <a:t>GraphQL</a:t>
            </a:r>
            <a:r>
              <a:rPr lang="en-US" sz="1800" b="1" kern="100" dirty="0">
                <a:latin typeface="Calibri" panose="020F0502020204030204" pitchFamily="34" charset="0"/>
                <a:cs typeface="Times New Roman" panose="02020603050405020304" pitchFamily="18" charset="0"/>
              </a:rPr>
              <a:t>, </a:t>
            </a:r>
            <a:r>
              <a:rPr lang="en-US" sz="1800" b="1" kern="100" dirty="0" err="1">
                <a:latin typeface="Calibri" panose="020F0502020204030204" pitchFamily="34" charset="0"/>
                <a:cs typeface="Times New Roman" panose="02020603050405020304" pitchFamily="18" charset="0"/>
              </a:rPr>
              <a:t>gRPC</a:t>
            </a:r>
            <a:r>
              <a:rPr lang="en-US" sz="1800" b="1" kern="100" dirty="0">
                <a:latin typeface="Calibri" panose="020F0502020204030204" pitchFamily="34" charset="0"/>
                <a:cs typeface="Times New Roman" panose="02020603050405020304" pitchFamily="18" charset="0"/>
              </a:rPr>
              <a:t>, SOAP, OData</a:t>
            </a:r>
          </a:p>
          <a:p>
            <a:pPr marL="0" indent="0">
              <a:lnSpc>
                <a:spcPct val="100000"/>
              </a:lnSpc>
              <a:buNone/>
            </a:pPr>
            <a:r>
              <a:rPr lang="en-US" dirty="0"/>
              <a:t>HTTP RESTful API</a:t>
            </a:r>
          </a:p>
        </p:txBody>
      </p:sp>
    </p:spTree>
    <p:extLst>
      <p:ext uri="{BB962C8B-B14F-4D97-AF65-F5344CB8AC3E}">
        <p14:creationId xmlns:p14="http://schemas.microsoft.com/office/powerpoint/2010/main" val="32476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6945-BF53-2B85-BD65-9E176F7BCF34}"/>
              </a:ext>
            </a:extLst>
          </p:cNvPr>
          <p:cNvSpPr>
            <a:spLocks noGrp="1"/>
          </p:cNvSpPr>
          <p:nvPr>
            <p:ph type="title"/>
          </p:nvPr>
        </p:nvSpPr>
        <p:spPr/>
        <p:txBody>
          <a:bodyPr/>
          <a:lstStyle/>
          <a:p>
            <a:r>
              <a:rPr lang="en-US" dirty="0"/>
              <a:t>HTTP RESTful API</a:t>
            </a:r>
            <a:endParaRPr lang="en-US" b="1" dirty="0"/>
          </a:p>
        </p:txBody>
      </p:sp>
      <p:sp>
        <p:nvSpPr>
          <p:cNvPr id="3" name="Content Placeholder 2">
            <a:extLst>
              <a:ext uri="{FF2B5EF4-FFF2-40B4-BE49-F238E27FC236}">
                <a16:creationId xmlns:a16="http://schemas.microsoft.com/office/drawing/2014/main" id="{0E78DDC2-BE0E-9CDF-CEE1-D4036A13491C}"/>
              </a:ext>
            </a:extLst>
          </p:cNvPr>
          <p:cNvSpPr>
            <a:spLocks noGrp="1"/>
          </p:cNvSpPr>
          <p:nvPr>
            <p:ph idx="1"/>
          </p:nvPr>
        </p:nvSpPr>
        <p:spPr/>
        <p:txBody>
          <a:bodyPr>
            <a:normAutofit/>
          </a:bodyPr>
          <a:lstStyle/>
          <a:p>
            <a:r>
              <a:rPr lang="en-US" dirty="0"/>
              <a:t>Benefits</a:t>
            </a:r>
          </a:p>
          <a:p>
            <a:pPr lvl="1"/>
            <a:r>
              <a:rPr lang="en-US" dirty="0"/>
              <a:t>Communication Standard</a:t>
            </a:r>
          </a:p>
          <a:p>
            <a:pPr lvl="1"/>
            <a:r>
              <a:rPr lang="en-US" dirty="0"/>
              <a:t>Scalability</a:t>
            </a:r>
          </a:p>
          <a:p>
            <a:pPr lvl="1"/>
            <a:r>
              <a:rPr lang="en-US" dirty="0"/>
              <a:t>Platform Agnostic</a:t>
            </a:r>
          </a:p>
          <a:p>
            <a:pPr lvl="1"/>
            <a:r>
              <a:rPr lang="en-US" dirty="0"/>
              <a:t>Decoupled Development</a:t>
            </a:r>
          </a:p>
          <a:p>
            <a:r>
              <a:rPr lang="en-US" dirty="0"/>
              <a:t>Data Formats</a:t>
            </a:r>
          </a:p>
          <a:p>
            <a:pPr lvl="1"/>
            <a:r>
              <a:rPr lang="en-US" dirty="0"/>
              <a:t>JSON</a:t>
            </a:r>
          </a:p>
          <a:p>
            <a:pPr lvl="1"/>
            <a:r>
              <a:rPr lang="en-US" dirty="0"/>
              <a:t>XML</a:t>
            </a:r>
          </a:p>
          <a:p>
            <a:pPr lvl="1"/>
            <a:r>
              <a:rPr lang="en-US" dirty="0"/>
              <a:t>HTML</a:t>
            </a:r>
          </a:p>
          <a:p>
            <a:pPr lvl="1"/>
            <a:r>
              <a:rPr lang="en-US" dirty="0"/>
              <a:t>YAML</a:t>
            </a:r>
          </a:p>
          <a:p>
            <a:pPr marL="0" indent="0">
              <a:buNone/>
            </a:pPr>
            <a:endParaRPr lang="en-US" dirty="0"/>
          </a:p>
        </p:txBody>
      </p:sp>
    </p:spTree>
    <p:extLst>
      <p:ext uri="{BB962C8B-B14F-4D97-AF65-F5344CB8AC3E}">
        <p14:creationId xmlns:p14="http://schemas.microsoft.com/office/powerpoint/2010/main" val="109373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3D0-1D6D-0FEB-D3B8-855FCBBFA610}"/>
              </a:ext>
            </a:extLst>
          </p:cNvPr>
          <p:cNvSpPr>
            <a:spLocks noGrp="1"/>
          </p:cNvSpPr>
          <p:nvPr>
            <p:ph type="title"/>
          </p:nvPr>
        </p:nvSpPr>
        <p:spPr>
          <a:xfrm>
            <a:off x="838200" y="320305"/>
            <a:ext cx="10515600" cy="1325563"/>
          </a:xfrm>
        </p:spPr>
        <p:txBody>
          <a:bodyPr/>
          <a:lstStyle/>
          <a:p>
            <a:r>
              <a:rPr lang="en-US" dirty="0"/>
              <a:t>Data  Format View</a:t>
            </a:r>
          </a:p>
        </p:txBody>
      </p:sp>
      <p:sp>
        <p:nvSpPr>
          <p:cNvPr id="4" name="TextBox 3">
            <a:extLst>
              <a:ext uri="{FF2B5EF4-FFF2-40B4-BE49-F238E27FC236}">
                <a16:creationId xmlns:a16="http://schemas.microsoft.com/office/drawing/2014/main" id="{FD123EF3-FFCA-2210-0B21-E2D4E24FC5C7}"/>
              </a:ext>
            </a:extLst>
          </p:cNvPr>
          <p:cNvSpPr txBox="1"/>
          <p:nvPr/>
        </p:nvSpPr>
        <p:spPr>
          <a:xfrm>
            <a:off x="1335741" y="1533360"/>
            <a:ext cx="3764941" cy="5078313"/>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solidFill>
                  <a:schemeClr val="bg1"/>
                </a:solidFill>
              </a:rPr>
              <a:t>{</a:t>
            </a:r>
          </a:p>
          <a:p>
            <a:r>
              <a:rPr lang="en-US" dirty="0">
                <a:solidFill>
                  <a:schemeClr val="bg1"/>
                </a:solidFill>
              </a:rPr>
              <a:t>    </a:t>
            </a:r>
            <a:r>
              <a:rPr lang="en-US" dirty="0">
                <a:solidFill>
                  <a:srgbClr val="FFFF00"/>
                </a:solidFill>
              </a:rPr>
              <a:t>"book"</a:t>
            </a:r>
            <a:r>
              <a:rPr lang="en-US" dirty="0">
                <a:solidFill>
                  <a:schemeClr val="bg1"/>
                </a:solidFill>
              </a:rPr>
              <a:t>: {</a:t>
            </a:r>
          </a:p>
          <a:p>
            <a:r>
              <a:rPr lang="en-US" dirty="0">
                <a:solidFill>
                  <a:schemeClr val="bg1"/>
                </a:solidFill>
              </a:rPr>
              <a:t>        </a:t>
            </a:r>
            <a:r>
              <a:rPr lang="en-US" dirty="0">
                <a:solidFill>
                  <a:srgbClr val="FFFF00"/>
                </a:solidFill>
              </a:rPr>
              <a:t>"title"</a:t>
            </a:r>
            <a:r>
              <a:rPr lang="en-US" dirty="0">
                <a:solidFill>
                  <a:schemeClr val="bg1"/>
                </a:solidFill>
              </a:rPr>
              <a:t>: </a:t>
            </a:r>
            <a:r>
              <a:rPr lang="en-US" dirty="0">
                <a:solidFill>
                  <a:srgbClr val="FFC000"/>
                </a:solidFill>
              </a:rPr>
              <a:t>"To Kill a Mockingbird",</a:t>
            </a:r>
          </a:p>
          <a:p>
            <a:r>
              <a:rPr lang="en-US" dirty="0">
                <a:solidFill>
                  <a:schemeClr val="bg1"/>
                </a:solidFill>
              </a:rPr>
              <a:t>        </a:t>
            </a:r>
            <a:r>
              <a:rPr lang="en-US" dirty="0">
                <a:solidFill>
                  <a:srgbClr val="FFFF00"/>
                </a:solidFill>
              </a:rPr>
              <a:t>"author"</a:t>
            </a:r>
            <a:r>
              <a:rPr lang="en-US" dirty="0">
                <a:solidFill>
                  <a:schemeClr val="bg1"/>
                </a:solidFill>
              </a:rPr>
              <a:t>: </a:t>
            </a:r>
            <a:r>
              <a:rPr lang="en-US" dirty="0">
                <a:solidFill>
                  <a:srgbClr val="FFC000"/>
                </a:solidFill>
              </a:rPr>
              <a:t>"Harper Lee"</a:t>
            </a:r>
            <a:r>
              <a:rPr lang="en-US" dirty="0">
                <a:solidFill>
                  <a:schemeClr val="bg1"/>
                </a:solidFill>
              </a:rPr>
              <a:t>,</a:t>
            </a:r>
          </a:p>
          <a:p>
            <a:r>
              <a:rPr lang="en-US" dirty="0">
                <a:solidFill>
                  <a:schemeClr val="bg1"/>
                </a:solidFill>
              </a:rPr>
              <a:t>        </a:t>
            </a:r>
            <a:r>
              <a:rPr lang="en-US" dirty="0">
                <a:solidFill>
                  <a:srgbClr val="FFFF00"/>
                </a:solidFill>
              </a:rPr>
              <a:t>"</a:t>
            </a:r>
            <a:r>
              <a:rPr lang="en-US" dirty="0" err="1">
                <a:solidFill>
                  <a:srgbClr val="FFFF00"/>
                </a:solidFill>
              </a:rPr>
              <a:t>publishedYear</a:t>
            </a:r>
            <a:r>
              <a:rPr lang="en-US" dirty="0">
                <a:solidFill>
                  <a:srgbClr val="FFFF00"/>
                </a:solidFill>
              </a:rPr>
              <a:t>"</a:t>
            </a:r>
            <a:r>
              <a:rPr lang="en-US" dirty="0">
                <a:solidFill>
                  <a:schemeClr val="bg1"/>
                </a:solidFill>
              </a:rPr>
              <a:t>: </a:t>
            </a:r>
            <a:r>
              <a:rPr lang="en-US" dirty="0">
                <a:solidFill>
                  <a:srgbClr val="FFC000"/>
                </a:solidFill>
              </a:rPr>
              <a:t>1960</a:t>
            </a:r>
            <a:r>
              <a:rPr lang="en-US" dirty="0">
                <a:solidFill>
                  <a:schemeClr val="bg1"/>
                </a:solidFill>
              </a:rPr>
              <a:t>,</a:t>
            </a:r>
          </a:p>
          <a:p>
            <a:r>
              <a:rPr lang="en-US" dirty="0">
                <a:solidFill>
                  <a:schemeClr val="bg1"/>
                </a:solidFill>
              </a:rPr>
              <a:t>        </a:t>
            </a:r>
            <a:r>
              <a:rPr lang="en-US" dirty="0">
                <a:solidFill>
                  <a:srgbClr val="FFFF00"/>
                </a:solidFill>
              </a:rPr>
              <a:t>"genre"</a:t>
            </a:r>
            <a:r>
              <a:rPr lang="en-US" dirty="0">
                <a:solidFill>
                  <a:schemeClr val="bg1"/>
                </a:solidFill>
              </a:rPr>
              <a:t>: </a:t>
            </a:r>
            <a:r>
              <a:rPr lang="en-US" dirty="0">
                <a:solidFill>
                  <a:srgbClr val="FFC000"/>
                </a:solidFill>
              </a:rPr>
              <a:t>"Fiction"</a:t>
            </a:r>
            <a:r>
              <a:rPr lang="en-US" dirty="0">
                <a:solidFill>
                  <a:schemeClr val="bg1"/>
                </a:solidFill>
              </a:rPr>
              <a:t>,</a:t>
            </a:r>
          </a:p>
          <a:p>
            <a:r>
              <a:rPr lang="en-US" dirty="0">
                <a:solidFill>
                  <a:schemeClr val="bg1"/>
                </a:solidFill>
              </a:rPr>
              <a:t>        </a:t>
            </a:r>
            <a:r>
              <a:rPr lang="en-US" dirty="0">
                <a:solidFill>
                  <a:srgbClr val="FFFF00"/>
                </a:solidFill>
              </a:rPr>
              <a:t>"characters"</a:t>
            </a:r>
            <a:r>
              <a:rPr lang="en-US" dirty="0">
                <a:solidFill>
                  <a:schemeClr val="bg1"/>
                </a:solidFill>
              </a:rPr>
              <a:t>: [</a:t>
            </a:r>
          </a:p>
          <a:p>
            <a:r>
              <a:rPr lang="en-US" dirty="0">
                <a:solidFill>
                  <a:schemeClr val="bg1"/>
                </a:solidFill>
              </a:rPr>
              <a:t>            </a:t>
            </a:r>
            <a:r>
              <a:rPr lang="en-US" dirty="0">
                <a:solidFill>
                  <a:srgbClr val="FFC000"/>
                </a:solidFill>
              </a:rPr>
              <a:t>"Atticus Finch"</a:t>
            </a:r>
            <a:r>
              <a:rPr lang="en-US" dirty="0">
                <a:solidFill>
                  <a:schemeClr val="bg1"/>
                </a:solidFill>
              </a:rPr>
              <a:t>,</a:t>
            </a:r>
          </a:p>
          <a:p>
            <a:r>
              <a:rPr lang="en-US" dirty="0">
                <a:solidFill>
                  <a:schemeClr val="bg1"/>
                </a:solidFill>
              </a:rPr>
              <a:t>            </a:t>
            </a:r>
            <a:r>
              <a:rPr lang="en-US" dirty="0">
                <a:solidFill>
                  <a:srgbClr val="FFC000"/>
                </a:solidFill>
              </a:rPr>
              <a:t>"Scout Finch"</a:t>
            </a:r>
            <a:r>
              <a:rPr lang="en-US" dirty="0">
                <a:solidFill>
                  <a:schemeClr val="bg1"/>
                </a:solidFill>
              </a:rPr>
              <a:t>,</a:t>
            </a:r>
          </a:p>
          <a:p>
            <a:r>
              <a:rPr lang="en-US" dirty="0">
                <a:solidFill>
                  <a:schemeClr val="bg1"/>
                </a:solidFill>
              </a:rPr>
              <a:t>            </a:t>
            </a:r>
            <a:r>
              <a:rPr lang="en-US" dirty="0">
                <a:solidFill>
                  <a:srgbClr val="FFC000"/>
                </a:solidFill>
              </a:rPr>
              <a:t>"Jem Finch"</a:t>
            </a:r>
          </a:p>
          <a:p>
            <a:r>
              <a:rPr lang="en-US" dirty="0">
                <a:solidFill>
                  <a:schemeClr val="bg1"/>
                </a:solidFill>
              </a:rPr>
              <a:t>        ],</a:t>
            </a:r>
          </a:p>
          <a:p>
            <a:r>
              <a:rPr lang="en-US" dirty="0">
                <a:solidFill>
                  <a:schemeClr val="bg1"/>
                </a:solidFill>
              </a:rPr>
              <a:t>        </a:t>
            </a:r>
            <a:r>
              <a:rPr lang="en-US" dirty="0">
                <a:solidFill>
                  <a:srgbClr val="FFFF00"/>
                </a:solidFill>
              </a:rPr>
              <a:t>"publisher"</a:t>
            </a:r>
            <a:r>
              <a:rPr lang="en-US" dirty="0">
                <a:solidFill>
                  <a:schemeClr val="bg1"/>
                </a:solidFill>
              </a:rPr>
              <a:t>: {</a:t>
            </a:r>
          </a:p>
          <a:p>
            <a:r>
              <a:rPr lang="en-US" dirty="0">
                <a:solidFill>
                  <a:schemeClr val="bg1"/>
                </a:solidFill>
              </a:rPr>
              <a:t>            </a:t>
            </a:r>
            <a:r>
              <a:rPr lang="en-US" dirty="0">
                <a:solidFill>
                  <a:srgbClr val="FFFF00"/>
                </a:solidFill>
              </a:rPr>
              <a:t>"name"</a:t>
            </a:r>
            <a:r>
              <a:rPr lang="en-US" dirty="0">
                <a:solidFill>
                  <a:schemeClr val="bg1"/>
                </a:solidFill>
              </a:rPr>
              <a:t>: </a:t>
            </a:r>
            <a:r>
              <a:rPr lang="en-US" dirty="0">
                <a:solidFill>
                  <a:srgbClr val="FFC000"/>
                </a:solidFill>
              </a:rPr>
              <a:t>"J.B. Lippincott &amp; Co."</a:t>
            </a:r>
            <a:r>
              <a:rPr lang="en-US" dirty="0">
                <a:solidFill>
                  <a:schemeClr val="bg1"/>
                </a:solidFill>
              </a:rPr>
              <a:t>,</a:t>
            </a:r>
          </a:p>
          <a:p>
            <a:r>
              <a:rPr lang="en-US" dirty="0">
                <a:solidFill>
                  <a:schemeClr val="bg1"/>
                </a:solidFill>
              </a:rPr>
              <a:t>            </a:t>
            </a:r>
            <a:r>
              <a:rPr lang="en-US" dirty="0">
                <a:solidFill>
                  <a:srgbClr val="FFFF00"/>
                </a:solidFill>
              </a:rPr>
              <a:t>"location"</a:t>
            </a:r>
            <a:r>
              <a:rPr lang="en-US" dirty="0">
                <a:solidFill>
                  <a:schemeClr val="bg1"/>
                </a:solidFill>
              </a:rPr>
              <a:t>: </a:t>
            </a:r>
            <a:r>
              <a:rPr lang="en-US" dirty="0">
                <a:solidFill>
                  <a:srgbClr val="FFC000"/>
                </a:solidFill>
              </a:rPr>
              <a:t>"New York"</a:t>
            </a:r>
          </a:p>
          <a:p>
            <a:r>
              <a:rPr lang="en-US" dirty="0">
                <a:solidFill>
                  <a:schemeClr val="bg1"/>
                </a:solidFill>
              </a:rPr>
              <a:t>        }</a:t>
            </a:r>
          </a:p>
          <a:p>
            <a:r>
              <a:rPr lang="en-US" dirty="0">
                <a:solidFill>
                  <a:schemeClr val="bg1"/>
                </a:solidFill>
              </a:rPr>
              <a:t>    }</a:t>
            </a:r>
          </a:p>
          <a:p>
            <a:r>
              <a:rPr lang="en-US" dirty="0">
                <a:solidFill>
                  <a:schemeClr val="bg1"/>
                </a:solidFill>
              </a:rPr>
              <a:t>}</a:t>
            </a:r>
          </a:p>
          <a:p>
            <a:endParaRPr lang="en-US" dirty="0">
              <a:solidFill>
                <a:schemeClr val="bg1"/>
              </a:solidFill>
            </a:endParaRPr>
          </a:p>
        </p:txBody>
      </p:sp>
      <p:sp>
        <p:nvSpPr>
          <p:cNvPr id="7" name="TextBox 6">
            <a:extLst>
              <a:ext uri="{FF2B5EF4-FFF2-40B4-BE49-F238E27FC236}">
                <a16:creationId xmlns:a16="http://schemas.microsoft.com/office/drawing/2014/main" id="{F6669C31-6040-5D9D-B135-00F6758D2EE5}"/>
              </a:ext>
            </a:extLst>
          </p:cNvPr>
          <p:cNvSpPr txBox="1"/>
          <p:nvPr/>
        </p:nvSpPr>
        <p:spPr>
          <a:xfrm>
            <a:off x="7565505" y="1533360"/>
            <a:ext cx="4116320" cy="4247317"/>
          </a:xfrm>
          <a:prstGeom prst="rect">
            <a:avLst/>
          </a:prstGeom>
          <a:solidFill>
            <a:schemeClr val="tx1"/>
          </a:solidFill>
        </p:spPr>
        <p:txBody>
          <a:bodyPr wrap="none" rtlCol="0">
            <a:spAutoFit/>
          </a:bodyPr>
          <a:lstStyle/>
          <a:p>
            <a:r>
              <a:rPr lang="en-US" dirty="0">
                <a:solidFill>
                  <a:schemeClr val="bg1"/>
                </a:solidFill>
              </a:rPr>
              <a:t>&lt;book&gt;</a:t>
            </a:r>
          </a:p>
          <a:p>
            <a:r>
              <a:rPr lang="en-US" dirty="0">
                <a:solidFill>
                  <a:schemeClr val="bg1"/>
                </a:solidFill>
              </a:rPr>
              <a:t>    &lt;title&gt;To Kill a Mockingbird&lt;/title&gt;</a:t>
            </a:r>
          </a:p>
          <a:p>
            <a:r>
              <a:rPr lang="en-US" dirty="0">
                <a:solidFill>
                  <a:schemeClr val="bg1"/>
                </a:solidFill>
              </a:rPr>
              <a:t>    &lt;author&gt;Harper Lee&lt;/author&gt;</a:t>
            </a:r>
          </a:p>
          <a:p>
            <a:r>
              <a:rPr lang="en-US" dirty="0">
                <a:solidFill>
                  <a:schemeClr val="bg1"/>
                </a:solidFill>
              </a:rPr>
              <a:t>    &lt;</a:t>
            </a:r>
            <a:r>
              <a:rPr lang="en-US" dirty="0" err="1">
                <a:solidFill>
                  <a:schemeClr val="bg1"/>
                </a:solidFill>
              </a:rPr>
              <a:t>publishedYear</a:t>
            </a:r>
            <a:r>
              <a:rPr lang="en-US" dirty="0">
                <a:solidFill>
                  <a:schemeClr val="bg1"/>
                </a:solidFill>
              </a:rPr>
              <a:t>&gt;1960&lt;/</a:t>
            </a:r>
            <a:r>
              <a:rPr lang="en-US" dirty="0" err="1">
                <a:solidFill>
                  <a:schemeClr val="bg1"/>
                </a:solidFill>
              </a:rPr>
              <a:t>publishedYear</a:t>
            </a:r>
            <a:r>
              <a:rPr lang="en-US" dirty="0">
                <a:solidFill>
                  <a:schemeClr val="bg1"/>
                </a:solidFill>
              </a:rPr>
              <a:t>&gt;</a:t>
            </a:r>
          </a:p>
          <a:p>
            <a:r>
              <a:rPr lang="en-US" dirty="0">
                <a:solidFill>
                  <a:schemeClr val="bg1"/>
                </a:solidFill>
              </a:rPr>
              <a:t>    &lt;genre&gt;Fiction&lt;/genre&gt;</a:t>
            </a:r>
          </a:p>
          <a:p>
            <a:r>
              <a:rPr lang="en-US" dirty="0">
                <a:solidFill>
                  <a:schemeClr val="bg1"/>
                </a:solidFill>
              </a:rPr>
              <a:t>    &lt;characters&gt;</a:t>
            </a:r>
          </a:p>
          <a:p>
            <a:r>
              <a:rPr lang="en-US" dirty="0">
                <a:solidFill>
                  <a:schemeClr val="bg1"/>
                </a:solidFill>
              </a:rPr>
              <a:t>        &lt;character&gt;Atticus Finch&lt;/character&gt;</a:t>
            </a:r>
          </a:p>
          <a:p>
            <a:r>
              <a:rPr lang="en-US" dirty="0">
                <a:solidFill>
                  <a:schemeClr val="bg1"/>
                </a:solidFill>
              </a:rPr>
              <a:t>        &lt;character&gt;Scout Finch&lt;/character&gt;</a:t>
            </a:r>
          </a:p>
          <a:p>
            <a:r>
              <a:rPr lang="en-US" dirty="0">
                <a:solidFill>
                  <a:schemeClr val="bg1"/>
                </a:solidFill>
              </a:rPr>
              <a:t>        &lt;character&gt;Jem Finch&lt;/character&gt;</a:t>
            </a:r>
          </a:p>
          <a:p>
            <a:r>
              <a:rPr lang="en-US" dirty="0">
                <a:solidFill>
                  <a:schemeClr val="bg1"/>
                </a:solidFill>
              </a:rPr>
              <a:t>    &lt;/characters&gt;</a:t>
            </a:r>
          </a:p>
          <a:p>
            <a:r>
              <a:rPr lang="en-US" dirty="0">
                <a:solidFill>
                  <a:schemeClr val="bg1"/>
                </a:solidFill>
              </a:rPr>
              <a:t>    &lt;publisher&gt;</a:t>
            </a:r>
          </a:p>
          <a:p>
            <a:r>
              <a:rPr lang="en-US" dirty="0">
                <a:solidFill>
                  <a:schemeClr val="bg1"/>
                </a:solidFill>
              </a:rPr>
              <a:t>        &lt;name&gt;J.B. Lippincott &amp; Co.&lt;/name&gt;</a:t>
            </a:r>
          </a:p>
          <a:p>
            <a:r>
              <a:rPr lang="en-US" dirty="0">
                <a:solidFill>
                  <a:schemeClr val="bg1"/>
                </a:solidFill>
              </a:rPr>
              <a:t>        &lt;location&gt;New York&lt;/location&gt;</a:t>
            </a:r>
          </a:p>
          <a:p>
            <a:r>
              <a:rPr lang="en-US" dirty="0">
                <a:solidFill>
                  <a:schemeClr val="bg1"/>
                </a:solidFill>
              </a:rPr>
              <a:t>    &lt;/publisher&gt;</a:t>
            </a:r>
          </a:p>
          <a:p>
            <a:r>
              <a:rPr lang="en-US" dirty="0">
                <a:solidFill>
                  <a:schemeClr val="bg1"/>
                </a:solidFill>
              </a:rPr>
              <a:t>&lt;/book&gt;</a:t>
            </a:r>
          </a:p>
        </p:txBody>
      </p:sp>
      <p:sp>
        <p:nvSpPr>
          <p:cNvPr id="9" name="TextBox 8">
            <a:extLst>
              <a:ext uri="{FF2B5EF4-FFF2-40B4-BE49-F238E27FC236}">
                <a16:creationId xmlns:a16="http://schemas.microsoft.com/office/drawing/2014/main" id="{BEB6AE15-8598-0BFC-6D25-9A970AC574F7}"/>
              </a:ext>
            </a:extLst>
          </p:cNvPr>
          <p:cNvSpPr txBox="1"/>
          <p:nvPr/>
        </p:nvSpPr>
        <p:spPr>
          <a:xfrm>
            <a:off x="190478" y="1534204"/>
            <a:ext cx="665567" cy="369332"/>
          </a:xfrm>
          <a:prstGeom prst="rect">
            <a:avLst/>
          </a:prstGeom>
          <a:noFill/>
        </p:spPr>
        <p:txBody>
          <a:bodyPr wrap="none" rtlCol="0">
            <a:spAutoFit/>
          </a:bodyPr>
          <a:lstStyle/>
          <a:p>
            <a:r>
              <a:rPr lang="en-US" dirty="0"/>
              <a:t>JSON</a:t>
            </a:r>
          </a:p>
        </p:txBody>
      </p:sp>
      <p:sp>
        <p:nvSpPr>
          <p:cNvPr id="10" name="TextBox 9">
            <a:extLst>
              <a:ext uri="{FF2B5EF4-FFF2-40B4-BE49-F238E27FC236}">
                <a16:creationId xmlns:a16="http://schemas.microsoft.com/office/drawing/2014/main" id="{4EE9E096-562A-3C0E-D9C6-2F59CDDB2D36}"/>
              </a:ext>
            </a:extLst>
          </p:cNvPr>
          <p:cNvSpPr txBox="1"/>
          <p:nvPr/>
        </p:nvSpPr>
        <p:spPr>
          <a:xfrm>
            <a:off x="6284259" y="1533360"/>
            <a:ext cx="599844" cy="369332"/>
          </a:xfrm>
          <a:prstGeom prst="rect">
            <a:avLst/>
          </a:prstGeom>
          <a:noFill/>
        </p:spPr>
        <p:txBody>
          <a:bodyPr wrap="none" rtlCol="0">
            <a:spAutoFit/>
          </a:bodyPr>
          <a:lstStyle/>
          <a:p>
            <a:r>
              <a:rPr lang="en-US" dirty="0"/>
              <a:t>XML</a:t>
            </a:r>
          </a:p>
        </p:txBody>
      </p:sp>
    </p:spTree>
    <p:extLst>
      <p:ext uri="{BB962C8B-B14F-4D97-AF65-F5344CB8AC3E}">
        <p14:creationId xmlns:p14="http://schemas.microsoft.com/office/powerpoint/2010/main" val="50576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3D0-1D6D-0FEB-D3B8-855FCBBFA610}"/>
              </a:ext>
            </a:extLst>
          </p:cNvPr>
          <p:cNvSpPr>
            <a:spLocks noGrp="1"/>
          </p:cNvSpPr>
          <p:nvPr>
            <p:ph type="title"/>
          </p:nvPr>
        </p:nvSpPr>
        <p:spPr>
          <a:xfrm>
            <a:off x="838200" y="320305"/>
            <a:ext cx="10515600" cy="1325563"/>
          </a:xfrm>
        </p:spPr>
        <p:txBody>
          <a:bodyPr/>
          <a:lstStyle/>
          <a:p>
            <a:r>
              <a:rPr lang="en-US" dirty="0"/>
              <a:t>Data  Format View</a:t>
            </a:r>
          </a:p>
        </p:txBody>
      </p:sp>
      <p:sp>
        <p:nvSpPr>
          <p:cNvPr id="8" name="TextBox 7">
            <a:extLst>
              <a:ext uri="{FF2B5EF4-FFF2-40B4-BE49-F238E27FC236}">
                <a16:creationId xmlns:a16="http://schemas.microsoft.com/office/drawing/2014/main" id="{5E096537-74C5-7BA2-B501-48F51F1AA9E1}"/>
              </a:ext>
            </a:extLst>
          </p:cNvPr>
          <p:cNvSpPr txBox="1"/>
          <p:nvPr/>
        </p:nvSpPr>
        <p:spPr>
          <a:xfrm>
            <a:off x="1093698" y="1316243"/>
            <a:ext cx="5544667" cy="6463308"/>
          </a:xfrm>
          <a:prstGeom prst="rect">
            <a:avLst/>
          </a:prstGeom>
          <a:solidFill>
            <a:schemeClr val="tx1"/>
          </a:solidFill>
        </p:spPr>
        <p:txBody>
          <a:bodyPr wrap="square" rtlCol="0">
            <a:spAutoFit/>
          </a:bodyPr>
          <a:lstStyle/>
          <a:p>
            <a:r>
              <a:rPr lang="en-US" b="0" i="0" dirty="0">
                <a:solidFill>
                  <a:schemeClr val="bg1"/>
                </a:solidFill>
                <a:effectLst/>
                <a:latin typeface="Söhne Mono"/>
              </a:rPr>
              <a:t>&lt;!DOCTYPE </a:t>
            </a:r>
            <a:r>
              <a:rPr lang="en-US" b="0" i="0" dirty="0">
                <a:solidFill>
                  <a:srgbClr val="2E95D3"/>
                </a:solidFill>
                <a:effectLst/>
                <a:latin typeface="Söhne Mono"/>
              </a:rPr>
              <a:t>html</a:t>
            </a:r>
            <a:r>
              <a:rPr lang="en-US" b="0" i="0" dirty="0">
                <a:solidFill>
                  <a:schemeClr val="bg1"/>
                </a:solidFill>
                <a:effectLst/>
                <a:latin typeface="Söhne Mono"/>
              </a:rPr>
              <a:t>&gt; </a:t>
            </a:r>
          </a:p>
          <a:p>
            <a:r>
              <a:rPr lang="en-US" b="0" i="0" dirty="0">
                <a:solidFill>
                  <a:srgbClr val="FFFFFF"/>
                </a:solidFill>
                <a:effectLst/>
                <a:latin typeface="Söhne Mono"/>
              </a:rPr>
              <a:t>&lt;html&gt;</a:t>
            </a:r>
          </a:p>
          <a:p>
            <a:r>
              <a:rPr lang="en-US" b="0" i="0" dirty="0">
                <a:solidFill>
                  <a:srgbClr val="FFFFFF"/>
                </a:solidFill>
                <a:effectLst/>
                <a:latin typeface="Söhne Mono"/>
              </a:rPr>
              <a:t>&lt;head&gt; </a:t>
            </a:r>
          </a:p>
          <a:p>
            <a:r>
              <a:rPr lang="en-US" dirty="0">
                <a:solidFill>
                  <a:srgbClr val="FFFFFF"/>
                </a:solidFill>
                <a:latin typeface="Söhne Mono"/>
              </a:rPr>
              <a:t>	</a:t>
            </a:r>
            <a:r>
              <a:rPr lang="en-US" b="0" i="0" dirty="0">
                <a:solidFill>
                  <a:srgbClr val="FFFFFF"/>
                </a:solidFill>
                <a:effectLst/>
                <a:latin typeface="Söhne Mono"/>
              </a:rPr>
              <a:t>&lt;title&gt;Book Information&lt;/title&gt; </a:t>
            </a:r>
          </a:p>
          <a:p>
            <a:r>
              <a:rPr lang="en-US" b="0" i="0" dirty="0">
                <a:solidFill>
                  <a:srgbClr val="FFFFFF"/>
                </a:solidFill>
                <a:effectLst/>
                <a:latin typeface="Söhne Mono"/>
              </a:rPr>
              <a:t>&lt;/head&gt;</a:t>
            </a:r>
          </a:p>
          <a:p>
            <a:r>
              <a:rPr lang="en-US" b="0" i="0" dirty="0">
                <a:solidFill>
                  <a:srgbClr val="FFFFFF"/>
                </a:solidFill>
                <a:effectLst/>
                <a:latin typeface="Söhne Mono"/>
              </a:rPr>
              <a:t> &lt;body&gt; </a:t>
            </a:r>
          </a:p>
          <a:p>
            <a:r>
              <a:rPr lang="en-US" dirty="0">
                <a:solidFill>
                  <a:srgbClr val="FFFFFF"/>
                </a:solidFill>
                <a:latin typeface="Söhne Mono"/>
              </a:rPr>
              <a:t>	</a:t>
            </a:r>
            <a:r>
              <a:rPr lang="en-US" b="0" i="0" dirty="0">
                <a:solidFill>
                  <a:srgbClr val="FFFFFF"/>
                </a:solidFill>
                <a:effectLst/>
                <a:latin typeface="Söhne Mono"/>
              </a:rPr>
              <a:t>&lt;div </a:t>
            </a:r>
            <a:r>
              <a:rPr lang="en-US" b="0" i="0" dirty="0">
                <a:solidFill>
                  <a:srgbClr val="DF3079"/>
                </a:solidFill>
                <a:effectLst/>
                <a:latin typeface="Söhne Mono"/>
              </a:rPr>
              <a:t>class</a:t>
            </a:r>
            <a:r>
              <a:rPr lang="en-US" b="0" i="0" dirty="0">
                <a:solidFill>
                  <a:srgbClr val="FFFFFF"/>
                </a:solidFill>
                <a:effectLst/>
                <a:latin typeface="Söhne Mono"/>
              </a:rPr>
              <a:t>=</a:t>
            </a:r>
            <a:r>
              <a:rPr lang="en-US" b="0" i="0" dirty="0">
                <a:solidFill>
                  <a:srgbClr val="00A67D"/>
                </a:solidFill>
                <a:effectLst/>
                <a:latin typeface="Söhne Mono"/>
              </a:rPr>
              <a:t>"book"</a:t>
            </a:r>
            <a:r>
              <a:rPr lang="en-US" b="0" i="0" dirty="0">
                <a:solidFill>
                  <a:srgbClr val="FFFFFF"/>
                </a:solidFill>
                <a:effectLst/>
                <a:latin typeface="Söhne Mono"/>
              </a:rPr>
              <a:t>&gt; </a:t>
            </a:r>
          </a:p>
          <a:p>
            <a:r>
              <a:rPr lang="en-US" dirty="0">
                <a:solidFill>
                  <a:srgbClr val="FFFFFF"/>
                </a:solidFill>
                <a:latin typeface="Söhne Mono"/>
              </a:rPr>
              <a:t>		</a:t>
            </a:r>
            <a:r>
              <a:rPr lang="en-US" b="0" i="0" dirty="0">
                <a:solidFill>
                  <a:srgbClr val="FFFFFF"/>
                </a:solidFill>
                <a:effectLst/>
                <a:latin typeface="Söhne Mono"/>
              </a:rPr>
              <a:t>&lt;h1&gt;Title: To Kill a Mockingbird&lt;/h1&gt; </a:t>
            </a:r>
          </a:p>
          <a:p>
            <a:r>
              <a:rPr lang="en-US" dirty="0">
                <a:solidFill>
                  <a:srgbClr val="FFFFFF"/>
                </a:solidFill>
                <a:latin typeface="Söhne Mono"/>
              </a:rPr>
              <a:t>		</a:t>
            </a:r>
            <a:r>
              <a:rPr lang="en-US" b="0" i="0" dirty="0">
                <a:solidFill>
                  <a:srgbClr val="FFFFFF"/>
                </a:solidFill>
                <a:effectLst/>
                <a:latin typeface="Söhne Mono"/>
              </a:rPr>
              <a:t>&lt;p&gt;Author: Harper Lee&lt;/p&gt; </a:t>
            </a:r>
          </a:p>
          <a:p>
            <a:r>
              <a:rPr lang="en-US" dirty="0">
                <a:solidFill>
                  <a:srgbClr val="FFFFFF"/>
                </a:solidFill>
                <a:latin typeface="Söhne Mono"/>
              </a:rPr>
              <a:t>		</a:t>
            </a:r>
            <a:r>
              <a:rPr lang="en-US" b="0" i="0" dirty="0">
                <a:solidFill>
                  <a:srgbClr val="FFFFFF"/>
                </a:solidFill>
                <a:effectLst/>
                <a:latin typeface="Söhne Mono"/>
              </a:rPr>
              <a:t>&lt;p&gt;Published Year: 1960&lt;/p&gt;</a:t>
            </a:r>
          </a:p>
          <a:p>
            <a:r>
              <a:rPr lang="en-US" dirty="0">
                <a:solidFill>
                  <a:srgbClr val="FFFFFF"/>
                </a:solidFill>
                <a:latin typeface="Söhne Mono"/>
              </a:rPr>
              <a:t>		</a:t>
            </a:r>
            <a:r>
              <a:rPr lang="en-US" b="0" i="0" dirty="0">
                <a:solidFill>
                  <a:srgbClr val="FFFFFF"/>
                </a:solidFill>
                <a:effectLst/>
                <a:latin typeface="Söhne Mono"/>
              </a:rPr>
              <a:t>&lt;p&gt;Genre: Fiction&lt;/p&gt;</a:t>
            </a:r>
          </a:p>
          <a:p>
            <a:r>
              <a:rPr lang="en-US" dirty="0">
                <a:solidFill>
                  <a:srgbClr val="FFFFFF"/>
                </a:solidFill>
                <a:latin typeface="Söhne Mono"/>
              </a:rPr>
              <a:t>		</a:t>
            </a:r>
            <a:r>
              <a:rPr lang="en-US" b="0" i="0" dirty="0">
                <a:solidFill>
                  <a:srgbClr val="FFFFFF"/>
                </a:solidFill>
                <a:effectLst/>
                <a:latin typeface="Söhne Mono"/>
              </a:rPr>
              <a:t>&lt;h3&gt;Characters:&lt;/h3&gt;</a:t>
            </a:r>
          </a:p>
          <a:p>
            <a:r>
              <a:rPr lang="en-US" dirty="0">
                <a:solidFill>
                  <a:srgbClr val="FFFFFF"/>
                </a:solidFill>
                <a:latin typeface="Söhne Mono"/>
              </a:rPr>
              <a:t>		</a:t>
            </a:r>
            <a:r>
              <a:rPr lang="en-US" b="0" i="0" dirty="0">
                <a:solidFill>
                  <a:srgbClr val="FFFFFF"/>
                </a:solidFill>
                <a:effectLst/>
                <a:latin typeface="Söhne Mono"/>
              </a:rPr>
              <a:t>&lt;</a:t>
            </a:r>
            <a:r>
              <a:rPr lang="en-US" b="0" i="0" dirty="0" err="1">
                <a:solidFill>
                  <a:srgbClr val="FFFFFF"/>
                </a:solidFill>
                <a:effectLst/>
                <a:latin typeface="Söhne Mono"/>
              </a:rPr>
              <a:t>ul</a:t>
            </a:r>
            <a:r>
              <a:rPr lang="en-US" b="0" i="0" dirty="0">
                <a:solidFill>
                  <a:srgbClr val="FFFFFF"/>
                </a:solidFill>
                <a:effectLst/>
                <a:latin typeface="Söhne Mono"/>
              </a:rPr>
              <a:t>&gt; </a:t>
            </a:r>
          </a:p>
          <a:p>
            <a:r>
              <a:rPr lang="en-US" dirty="0">
                <a:solidFill>
                  <a:srgbClr val="FFFFFF"/>
                </a:solidFill>
                <a:latin typeface="Söhne Mono"/>
              </a:rPr>
              <a:t>			</a:t>
            </a:r>
            <a:r>
              <a:rPr lang="en-US" b="0" i="0" dirty="0">
                <a:solidFill>
                  <a:srgbClr val="FFFFFF"/>
                </a:solidFill>
                <a:effectLst/>
                <a:latin typeface="Söhne Mono"/>
              </a:rPr>
              <a:t>&lt;li&gt;Atticus Finch&lt;/li&gt;</a:t>
            </a:r>
          </a:p>
          <a:p>
            <a:r>
              <a:rPr lang="en-US" dirty="0">
                <a:solidFill>
                  <a:srgbClr val="FFFFFF"/>
                </a:solidFill>
                <a:latin typeface="Söhne Mono"/>
              </a:rPr>
              <a:t>			</a:t>
            </a:r>
            <a:r>
              <a:rPr lang="en-US" b="0" i="0" dirty="0">
                <a:solidFill>
                  <a:srgbClr val="FFFFFF"/>
                </a:solidFill>
                <a:effectLst/>
                <a:latin typeface="Söhne Mono"/>
              </a:rPr>
              <a:t>&lt;li&gt;Scout Finch&lt;/li&gt;</a:t>
            </a:r>
          </a:p>
          <a:p>
            <a:r>
              <a:rPr lang="en-US" dirty="0">
                <a:solidFill>
                  <a:srgbClr val="FFFFFF"/>
                </a:solidFill>
                <a:latin typeface="Söhne Mono"/>
              </a:rPr>
              <a:t>			</a:t>
            </a:r>
            <a:r>
              <a:rPr lang="en-US" b="0" i="0" dirty="0">
                <a:solidFill>
                  <a:srgbClr val="FFFFFF"/>
                </a:solidFill>
                <a:effectLst/>
                <a:latin typeface="Söhne Mono"/>
              </a:rPr>
              <a:t>&lt;li&gt;Jem Finch&lt;/li&gt;</a:t>
            </a:r>
          </a:p>
          <a:p>
            <a:pPr lvl="4"/>
            <a:r>
              <a:rPr lang="en-US" b="0" i="0" dirty="0">
                <a:solidFill>
                  <a:srgbClr val="FFFFFF"/>
                </a:solidFill>
                <a:effectLst/>
                <a:latin typeface="Söhne Mono"/>
              </a:rPr>
              <a:t>&lt;/</a:t>
            </a:r>
            <a:r>
              <a:rPr lang="en-US" b="0" i="0" dirty="0" err="1">
                <a:solidFill>
                  <a:srgbClr val="FFFFFF"/>
                </a:solidFill>
                <a:effectLst/>
                <a:latin typeface="Söhne Mono"/>
              </a:rPr>
              <a:t>ul</a:t>
            </a:r>
            <a:r>
              <a:rPr lang="en-US" b="0" i="0" dirty="0">
                <a:solidFill>
                  <a:srgbClr val="FFFFFF"/>
                </a:solidFill>
                <a:effectLst/>
                <a:latin typeface="Söhne Mono"/>
              </a:rPr>
              <a:t>&gt;</a:t>
            </a:r>
          </a:p>
          <a:p>
            <a:pPr lvl="4"/>
            <a:r>
              <a:rPr lang="en-US" b="0" i="0" dirty="0">
                <a:solidFill>
                  <a:srgbClr val="FFFFFF"/>
                </a:solidFill>
                <a:effectLst/>
                <a:latin typeface="Söhne Mono"/>
              </a:rPr>
              <a:t>&lt;h3&gt;Publisher:&lt;/h3&gt;</a:t>
            </a:r>
          </a:p>
          <a:p>
            <a:pPr lvl="4"/>
            <a:r>
              <a:rPr lang="en-US" b="0" i="0" dirty="0">
                <a:solidFill>
                  <a:srgbClr val="FFFFFF"/>
                </a:solidFill>
                <a:effectLst/>
                <a:latin typeface="Söhne Mono"/>
              </a:rPr>
              <a:t>&lt;p&gt;Name: J.B. Lippincott &amp; Co.&lt;/p&gt;</a:t>
            </a:r>
          </a:p>
          <a:p>
            <a:pPr lvl="4"/>
            <a:r>
              <a:rPr lang="en-US" b="0" i="0" dirty="0">
                <a:solidFill>
                  <a:srgbClr val="FFFFFF"/>
                </a:solidFill>
                <a:effectLst/>
                <a:latin typeface="Söhne Mono"/>
              </a:rPr>
              <a:t>&lt;p&gt;Location: New York&lt;/p&gt;</a:t>
            </a:r>
          </a:p>
          <a:p>
            <a:r>
              <a:rPr lang="en-US" dirty="0">
                <a:solidFill>
                  <a:srgbClr val="FFFFFF"/>
                </a:solidFill>
                <a:latin typeface="Söhne Mono"/>
              </a:rPr>
              <a:t>	</a:t>
            </a:r>
            <a:r>
              <a:rPr lang="en-US" b="0" i="0" dirty="0">
                <a:solidFill>
                  <a:srgbClr val="FFFFFF"/>
                </a:solidFill>
                <a:effectLst/>
                <a:latin typeface="Söhne Mono"/>
              </a:rPr>
              <a:t>&lt;/div&gt;</a:t>
            </a:r>
          </a:p>
          <a:p>
            <a:r>
              <a:rPr lang="en-US" b="0" i="0" dirty="0">
                <a:solidFill>
                  <a:srgbClr val="FFFFFF"/>
                </a:solidFill>
                <a:effectLst/>
                <a:latin typeface="Söhne Mono"/>
              </a:rPr>
              <a:t>&lt;/body&gt;</a:t>
            </a:r>
          </a:p>
          <a:p>
            <a:r>
              <a:rPr lang="en-US" b="0" i="0" dirty="0">
                <a:solidFill>
                  <a:srgbClr val="FFFFFF"/>
                </a:solidFill>
                <a:effectLst/>
                <a:latin typeface="Söhne Mono"/>
              </a:rPr>
              <a:t>&lt;/html&gt;</a:t>
            </a:r>
            <a:endParaRPr lang="en-US" dirty="0"/>
          </a:p>
        </p:txBody>
      </p:sp>
      <p:sp>
        <p:nvSpPr>
          <p:cNvPr id="3" name="TextBox 2">
            <a:extLst>
              <a:ext uri="{FF2B5EF4-FFF2-40B4-BE49-F238E27FC236}">
                <a16:creationId xmlns:a16="http://schemas.microsoft.com/office/drawing/2014/main" id="{206880C2-2EFA-FB92-1078-3A4F30369A13}"/>
              </a:ext>
            </a:extLst>
          </p:cNvPr>
          <p:cNvSpPr txBox="1"/>
          <p:nvPr/>
        </p:nvSpPr>
        <p:spPr>
          <a:xfrm>
            <a:off x="235298" y="1377334"/>
            <a:ext cx="736099" cy="369332"/>
          </a:xfrm>
          <a:prstGeom prst="rect">
            <a:avLst/>
          </a:prstGeom>
          <a:noFill/>
        </p:spPr>
        <p:txBody>
          <a:bodyPr wrap="none" rtlCol="0">
            <a:spAutoFit/>
          </a:bodyPr>
          <a:lstStyle/>
          <a:p>
            <a:r>
              <a:rPr lang="en-US" dirty="0"/>
              <a:t>HTML</a:t>
            </a:r>
          </a:p>
        </p:txBody>
      </p:sp>
      <p:sp>
        <p:nvSpPr>
          <p:cNvPr id="6" name="TextBox 5">
            <a:extLst>
              <a:ext uri="{FF2B5EF4-FFF2-40B4-BE49-F238E27FC236}">
                <a16:creationId xmlns:a16="http://schemas.microsoft.com/office/drawing/2014/main" id="{A15BD938-778C-2B2D-086E-BF15BCF7C874}"/>
              </a:ext>
            </a:extLst>
          </p:cNvPr>
          <p:cNvSpPr txBox="1"/>
          <p:nvPr/>
        </p:nvSpPr>
        <p:spPr>
          <a:xfrm>
            <a:off x="7821706" y="1316243"/>
            <a:ext cx="4320988" cy="3139321"/>
          </a:xfrm>
          <a:prstGeom prst="rect">
            <a:avLst/>
          </a:prstGeom>
          <a:solidFill>
            <a:schemeClr val="tx1"/>
          </a:solidFill>
        </p:spPr>
        <p:txBody>
          <a:bodyPr wrap="square">
            <a:spAutoFit/>
          </a:bodyPr>
          <a:lstStyle/>
          <a:p>
            <a:r>
              <a:rPr lang="en-US" b="0" i="0" dirty="0">
                <a:solidFill>
                  <a:srgbClr val="DF3079"/>
                </a:solidFill>
                <a:effectLst/>
                <a:latin typeface="Söhne Mono"/>
              </a:rPr>
              <a:t>book:</a:t>
            </a:r>
            <a:r>
              <a:rPr lang="en-US" b="0" i="0" dirty="0">
                <a:solidFill>
                  <a:srgbClr val="FFFFFF"/>
                </a:solidFill>
                <a:effectLst/>
                <a:latin typeface="Söhne Mono"/>
              </a:rPr>
              <a:t> </a:t>
            </a:r>
          </a:p>
          <a:p>
            <a:r>
              <a:rPr lang="en-US" b="0" i="0" dirty="0">
                <a:solidFill>
                  <a:srgbClr val="FFFFFF"/>
                </a:solidFill>
                <a:effectLst/>
                <a:latin typeface="Söhne Mono"/>
              </a:rPr>
              <a:t>     </a:t>
            </a:r>
            <a:r>
              <a:rPr lang="en-US" b="0" i="0" dirty="0">
                <a:solidFill>
                  <a:srgbClr val="DF3079"/>
                </a:solidFill>
                <a:effectLst/>
                <a:latin typeface="Söhne Mono"/>
              </a:rPr>
              <a:t>title:</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To Kill a Mockingbird     </a:t>
            </a:r>
          </a:p>
          <a:p>
            <a:r>
              <a:rPr lang="en-US" dirty="0">
                <a:solidFill>
                  <a:srgbClr val="FFFFFF"/>
                </a:solidFill>
                <a:latin typeface="Söhne Mono"/>
              </a:rPr>
              <a:t>     </a:t>
            </a:r>
            <a:r>
              <a:rPr lang="en-US" b="0" i="0" dirty="0">
                <a:solidFill>
                  <a:srgbClr val="DF3079"/>
                </a:solidFill>
                <a:effectLst/>
                <a:latin typeface="Söhne Mono"/>
              </a:rPr>
              <a:t>author:</a:t>
            </a:r>
            <a:r>
              <a:rPr lang="en-US" b="0" i="0" dirty="0">
                <a:solidFill>
                  <a:srgbClr val="FFFFFF"/>
                </a:solidFill>
                <a:effectLst/>
                <a:latin typeface="Söhne Mono"/>
              </a:rPr>
              <a:t> </a:t>
            </a:r>
            <a:r>
              <a:rPr lang="en-US" b="0" i="0" dirty="0">
                <a:solidFill>
                  <a:schemeClr val="accent1">
                    <a:lumMod val="40000"/>
                    <a:lumOff val="60000"/>
                  </a:schemeClr>
                </a:solidFill>
                <a:effectLst/>
                <a:latin typeface="Söhne Mono"/>
              </a:rPr>
              <a:t>Harper Lee </a:t>
            </a:r>
          </a:p>
          <a:p>
            <a:r>
              <a:rPr lang="en-US" dirty="0">
                <a:solidFill>
                  <a:srgbClr val="FFFFFF"/>
                </a:solidFill>
                <a:latin typeface="Söhne Mono"/>
              </a:rPr>
              <a:t>     </a:t>
            </a:r>
            <a:r>
              <a:rPr lang="en-US" b="0" i="0" dirty="0" err="1">
                <a:solidFill>
                  <a:srgbClr val="DF3079"/>
                </a:solidFill>
                <a:effectLst/>
                <a:latin typeface="Söhne Mono"/>
              </a:rPr>
              <a:t>publishedYear</a:t>
            </a:r>
            <a:r>
              <a:rPr lang="en-US" b="0" i="0" dirty="0">
                <a:solidFill>
                  <a:srgbClr val="DF3079"/>
                </a:solidFill>
                <a:effectLst/>
                <a:latin typeface="Söhne Mono"/>
              </a:rPr>
              <a:t>:</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1960 </a:t>
            </a:r>
          </a:p>
          <a:p>
            <a:r>
              <a:rPr lang="en-US" dirty="0">
                <a:solidFill>
                  <a:srgbClr val="FFFFFF"/>
                </a:solidFill>
                <a:latin typeface="Söhne Mono"/>
              </a:rPr>
              <a:t>     </a:t>
            </a:r>
            <a:r>
              <a:rPr lang="en-US" b="0" i="0" dirty="0">
                <a:solidFill>
                  <a:srgbClr val="DF3079"/>
                </a:solidFill>
                <a:effectLst/>
                <a:latin typeface="Söhne Mono"/>
              </a:rPr>
              <a:t>genre:</a:t>
            </a:r>
            <a:r>
              <a:rPr lang="en-US" b="0" i="0" dirty="0">
                <a:solidFill>
                  <a:srgbClr val="FFFFFF"/>
                </a:solidFill>
                <a:effectLst/>
                <a:latin typeface="Söhne Mono"/>
              </a:rPr>
              <a:t> </a:t>
            </a:r>
            <a:r>
              <a:rPr lang="en-US" b="0" i="0" dirty="0">
                <a:solidFill>
                  <a:schemeClr val="accent1">
                    <a:lumMod val="40000"/>
                    <a:lumOff val="60000"/>
                  </a:schemeClr>
                </a:solidFill>
                <a:effectLst/>
                <a:latin typeface="Söhne Mono"/>
              </a:rPr>
              <a:t>Fiction </a:t>
            </a:r>
          </a:p>
          <a:p>
            <a:r>
              <a:rPr lang="en-US" dirty="0">
                <a:solidFill>
                  <a:srgbClr val="FFFFFF"/>
                </a:solidFill>
                <a:latin typeface="Söhne Mono"/>
              </a:rPr>
              <a:t>     </a:t>
            </a:r>
            <a:r>
              <a:rPr lang="en-US" b="0" i="0" dirty="0">
                <a:solidFill>
                  <a:srgbClr val="DF3079"/>
                </a:solidFill>
                <a:effectLst/>
                <a:latin typeface="Söhne Mono"/>
              </a:rPr>
              <a:t>characters:</a:t>
            </a:r>
            <a:r>
              <a:rPr lang="en-US" b="0" i="0" dirty="0">
                <a:solidFill>
                  <a:srgbClr val="FFFFFF"/>
                </a:solidFill>
                <a:effectLst/>
                <a:latin typeface="Söhne Mono"/>
              </a:rPr>
              <a:t> </a:t>
            </a:r>
            <a:endParaRPr lang="en-US" dirty="0">
              <a:solidFill>
                <a:srgbClr val="FFFFFF"/>
              </a:solidFill>
              <a:latin typeface="Söhne Mono"/>
            </a:endParaRPr>
          </a:p>
          <a:p>
            <a:r>
              <a:rPr lang="en-US" b="0" i="0" dirty="0">
                <a:solidFill>
                  <a:srgbClr val="FFFFFF"/>
                </a:solidFill>
                <a:effectLst/>
                <a:latin typeface="Söhne Mono"/>
              </a:rPr>
              <a:t>          </a:t>
            </a:r>
            <a:r>
              <a:rPr lang="en-US" b="0" i="0" dirty="0">
                <a:solidFill>
                  <a:srgbClr val="F22C3D"/>
                </a:solidFill>
                <a:effectLst/>
                <a:latin typeface="Söhne Mono"/>
              </a:rPr>
              <a:t>-</a:t>
            </a:r>
            <a:r>
              <a:rPr lang="en-US" b="0" i="0" dirty="0">
                <a:solidFill>
                  <a:srgbClr val="FFFFFF"/>
                </a:solidFill>
                <a:effectLst/>
                <a:latin typeface="Söhne Mono"/>
              </a:rPr>
              <a:t> </a:t>
            </a:r>
            <a:r>
              <a:rPr lang="en-US" b="0" i="0" dirty="0">
                <a:solidFill>
                  <a:schemeClr val="accent1">
                    <a:lumMod val="40000"/>
                    <a:lumOff val="60000"/>
                  </a:schemeClr>
                </a:solidFill>
                <a:effectLst/>
                <a:latin typeface="Söhne Mono"/>
              </a:rPr>
              <a:t>Atticus Finch </a:t>
            </a:r>
          </a:p>
          <a:p>
            <a:r>
              <a:rPr lang="en-US" dirty="0">
                <a:solidFill>
                  <a:srgbClr val="FFFFFF"/>
                </a:solidFill>
                <a:latin typeface="Söhne Mono"/>
              </a:rPr>
              <a:t>          </a:t>
            </a:r>
            <a:r>
              <a:rPr lang="en-US" b="0" i="0" dirty="0">
                <a:solidFill>
                  <a:srgbClr val="F22C3D"/>
                </a:solidFill>
                <a:effectLst/>
                <a:latin typeface="Söhne Mono"/>
              </a:rPr>
              <a:t>-</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Scout Finch </a:t>
            </a:r>
          </a:p>
          <a:p>
            <a:r>
              <a:rPr lang="en-US" dirty="0">
                <a:solidFill>
                  <a:srgbClr val="FFFFFF"/>
                </a:solidFill>
                <a:latin typeface="Söhne Mono"/>
              </a:rPr>
              <a:t>          </a:t>
            </a:r>
            <a:r>
              <a:rPr lang="en-US" b="0" i="0" dirty="0">
                <a:solidFill>
                  <a:srgbClr val="F22C3D"/>
                </a:solidFill>
                <a:effectLst/>
                <a:latin typeface="Söhne Mono"/>
              </a:rPr>
              <a:t>-</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Jem Finch</a:t>
            </a:r>
          </a:p>
          <a:p>
            <a:r>
              <a:rPr lang="en-US" dirty="0">
                <a:solidFill>
                  <a:srgbClr val="00A67D"/>
                </a:solidFill>
                <a:latin typeface="Söhne Mono"/>
              </a:rPr>
              <a:t>     </a:t>
            </a:r>
            <a:r>
              <a:rPr lang="en-US" b="0" i="0" dirty="0">
                <a:solidFill>
                  <a:srgbClr val="DF3079"/>
                </a:solidFill>
                <a:effectLst/>
                <a:latin typeface="Söhne Mono"/>
              </a:rPr>
              <a:t>publisher:</a:t>
            </a:r>
            <a:r>
              <a:rPr lang="en-US" b="0" i="0" dirty="0">
                <a:solidFill>
                  <a:srgbClr val="FFFFFF"/>
                </a:solidFill>
                <a:effectLst/>
                <a:latin typeface="Söhne Mono"/>
              </a:rPr>
              <a:t> </a:t>
            </a:r>
            <a:r>
              <a:rPr lang="en-US" b="0" i="0" dirty="0">
                <a:solidFill>
                  <a:srgbClr val="DF3079"/>
                </a:solidFill>
                <a:effectLst/>
                <a:latin typeface="Söhne Mono"/>
              </a:rPr>
              <a:t>name:</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J.B. Lippincott &amp; Co. </a:t>
            </a:r>
          </a:p>
          <a:p>
            <a:r>
              <a:rPr lang="en-US" dirty="0">
                <a:solidFill>
                  <a:srgbClr val="FFFFFF"/>
                </a:solidFill>
                <a:latin typeface="Söhne Mono"/>
              </a:rPr>
              <a:t>     </a:t>
            </a:r>
            <a:r>
              <a:rPr lang="en-US" b="0" i="0" dirty="0">
                <a:solidFill>
                  <a:srgbClr val="DF3079"/>
                </a:solidFill>
                <a:effectLst/>
                <a:latin typeface="Söhne Mono"/>
              </a:rPr>
              <a:t>location:</a:t>
            </a:r>
            <a:r>
              <a:rPr lang="en-US" b="0" i="0" dirty="0">
                <a:solidFill>
                  <a:srgbClr val="FFFFFF"/>
                </a:solidFill>
                <a:effectLst/>
                <a:latin typeface="Söhne Mono"/>
              </a:rPr>
              <a:t> </a:t>
            </a:r>
            <a:r>
              <a:rPr lang="en-US" b="0" i="0" dirty="0">
                <a:solidFill>
                  <a:schemeClr val="tx2">
                    <a:lumMod val="40000"/>
                    <a:lumOff val="60000"/>
                  </a:schemeClr>
                </a:solidFill>
                <a:effectLst/>
                <a:latin typeface="Söhne Mono"/>
              </a:rPr>
              <a:t>New York</a:t>
            </a:r>
            <a:endParaRPr lang="en-US" dirty="0">
              <a:solidFill>
                <a:schemeClr val="tx2">
                  <a:lumMod val="40000"/>
                  <a:lumOff val="60000"/>
                </a:schemeClr>
              </a:solidFill>
            </a:endParaRPr>
          </a:p>
        </p:txBody>
      </p:sp>
      <p:sp>
        <p:nvSpPr>
          <p:cNvPr id="9" name="TextBox 8">
            <a:extLst>
              <a:ext uri="{FF2B5EF4-FFF2-40B4-BE49-F238E27FC236}">
                <a16:creationId xmlns:a16="http://schemas.microsoft.com/office/drawing/2014/main" id="{396BD909-AA78-642A-0894-237AABBF8A53}"/>
              </a:ext>
            </a:extLst>
          </p:cNvPr>
          <p:cNvSpPr txBox="1"/>
          <p:nvPr/>
        </p:nvSpPr>
        <p:spPr>
          <a:xfrm>
            <a:off x="6874756" y="1316243"/>
            <a:ext cx="707758" cy="369332"/>
          </a:xfrm>
          <a:prstGeom prst="rect">
            <a:avLst/>
          </a:prstGeom>
          <a:noFill/>
        </p:spPr>
        <p:txBody>
          <a:bodyPr wrap="none" rtlCol="0">
            <a:spAutoFit/>
          </a:bodyPr>
          <a:lstStyle/>
          <a:p>
            <a:r>
              <a:rPr lang="en-US" dirty="0"/>
              <a:t>YAML</a:t>
            </a:r>
          </a:p>
        </p:txBody>
      </p:sp>
    </p:spTree>
    <p:extLst>
      <p:ext uri="{BB962C8B-B14F-4D97-AF65-F5344CB8AC3E}">
        <p14:creationId xmlns:p14="http://schemas.microsoft.com/office/powerpoint/2010/main" val="145548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6945-BF53-2B85-BD65-9E176F7BCF34}"/>
              </a:ext>
            </a:extLst>
          </p:cNvPr>
          <p:cNvSpPr>
            <a:spLocks noGrp="1"/>
          </p:cNvSpPr>
          <p:nvPr>
            <p:ph type="title"/>
          </p:nvPr>
        </p:nvSpPr>
        <p:spPr/>
        <p:txBody>
          <a:bodyPr/>
          <a:lstStyle/>
          <a:p>
            <a:r>
              <a:rPr lang="en-US" dirty="0"/>
              <a:t>HTTP RESTful API </a:t>
            </a:r>
            <a:r>
              <a:rPr lang="en-US" dirty="0" err="1"/>
              <a:t>cont</a:t>
            </a:r>
            <a:r>
              <a:rPr lang="en-US" dirty="0"/>
              <a:t>…</a:t>
            </a:r>
            <a:endParaRPr lang="en-US" b="1" dirty="0"/>
          </a:p>
        </p:txBody>
      </p:sp>
      <p:sp>
        <p:nvSpPr>
          <p:cNvPr id="3" name="Content Placeholder 2">
            <a:extLst>
              <a:ext uri="{FF2B5EF4-FFF2-40B4-BE49-F238E27FC236}">
                <a16:creationId xmlns:a16="http://schemas.microsoft.com/office/drawing/2014/main" id="{0E78DDC2-BE0E-9CDF-CEE1-D4036A13491C}"/>
              </a:ext>
            </a:extLst>
          </p:cNvPr>
          <p:cNvSpPr>
            <a:spLocks noGrp="1"/>
          </p:cNvSpPr>
          <p:nvPr>
            <p:ph idx="1"/>
          </p:nvPr>
        </p:nvSpPr>
        <p:spPr/>
        <p:txBody>
          <a:bodyPr>
            <a:normAutofit/>
          </a:bodyPr>
          <a:lstStyle/>
          <a:p>
            <a:r>
              <a:rPr lang="en-US" dirty="0"/>
              <a:t>Authentication Process</a:t>
            </a:r>
          </a:p>
          <a:p>
            <a:pPr lvl="1"/>
            <a:r>
              <a:rPr lang="en-US" dirty="0"/>
              <a:t>API Key</a:t>
            </a:r>
          </a:p>
          <a:p>
            <a:pPr lvl="1"/>
            <a:r>
              <a:rPr lang="en-US" dirty="0"/>
              <a:t>Basic Auth</a:t>
            </a:r>
          </a:p>
          <a:p>
            <a:pPr lvl="1"/>
            <a:r>
              <a:rPr lang="en-US" dirty="0"/>
              <a:t>OAuth</a:t>
            </a:r>
          </a:p>
          <a:p>
            <a:pPr lvl="1"/>
            <a:r>
              <a:rPr lang="en-US" dirty="0"/>
              <a:t>Barer Token</a:t>
            </a:r>
          </a:p>
          <a:p>
            <a:r>
              <a:rPr lang="en-US" dirty="0"/>
              <a:t>Usage Formats</a:t>
            </a:r>
          </a:p>
          <a:p>
            <a:pPr lvl="1"/>
            <a:r>
              <a:rPr lang="en-US" dirty="0"/>
              <a:t>Free</a:t>
            </a:r>
          </a:p>
          <a:p>
            <a:pPr lvl="1"/>
            <a:r>
              <a:rPr lang="en-US" dirty="0"/>
              <a:t>Pay for Transactions</a:t>
            </a:r>
          </a:p>
          <a:p>
            <a:pPr lvl="1"/>
            <a:r>
              <a:rPr lang="en-US" dirty="0"/>
              <a:t>Monthly Subscription</a:t>
            </a:r>
          </a:p>
          <a:p>
            <a:pPr lvl="1"/>
            <a:r>
              <a:rPr lang="en-US" dirty="0"/>
              <a:t>Ingress </a:t>
            </a:r>
            <a:r>
              <a:rPr lang="en-US"/>
              <a:t>&amp; Egress</a:t>
            </a:r>
            <a:endParaRPr lang="en-US" dirty="0"/>
          </a:p>
          <a:p>
            <a:pPr marL="0" indent="0">
              <a:buNone/>
            </a:pPr>
            <a:endParaRPr lang="en-US" dirty="0"/>
          </a:p>
        </p:txBody>
      </p:sp>
    </p:spTree>
    <p:extLst>
      <p:ext uri="{BB962C8B-B14F-4D97-AF65-F5344CB8AC3E}">
        <p14:creationId xmlns:p14="http://schemas.microsoft.com/office/powerpoint/2010/main" val="149245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D1AF-39AA-7D58-A5DC-FCD221B8AAC6}"/>
              </a:ext>
            </a:extLst>
          </p:cNvPr>
          <p:cNvSpPr>
            <a:spLocks noGrp="1"/>
          </p:cNvSpPr>
          <p:nvPr>
            <p:ph type="title"/>
          </p:nvPr>
        </p:nvSpPr>
        <p:spPr/>
        <p:txBody>
          <a:bodyPr/>
          <a:lstStyle/>
          <a:p>
            <a:r>
              <a:rPr lang="en-US" dirty="0"/>
              <a:t>Plant Equipment Status</a:t>
            </a:r>
          </a:p>
        </p:txBody>
      </p:sp>
      <p:pic>
        <p:nvPicPr>
          <p:cNvPr id="5" name="Content Placeholder 4">
            <a:extLst>
              <a:ext uri="{FF2B5EF4-FFF2-40B4-BE49-F238E27FC236}">
                <a16:creationId xmlns:a16="http://schemas.microsoft.com/office/drawing/2014/main" id="{744E1FD4-777B-9885-73B1-E5BB6C825268}"/>
              </a:ext>
            </a:extLst>
          </p:cNvPr>
          <p:cNvPicPr>
            <a:picLocks noGrp="1" noChangeAspect="1"/>
          </p:cNvPicPr>
          <p:nvPr>
            <p:ph idx="1"/>
          </p:nvPr>
        </p:nvPicPr>
        <p:blipFill>
          <a:blip r:embed="rId3"/>
          <a:stretch>
            <a:fillRect/>
          </a:stretch>
        </p:blipFill>
        <p:spPr>
          <a:xfrm>
            <a:off x="2517802" y="1872343"/>
            <a:ext cx="6909228" cy="4517571"/>
          </a:xfrm>
        </p:spPr>
      </p:pic>
    </p:spTree>
    <p:extLst>
      <p:ext uri="{BB962C8B-B14F-4D97-AF65-F5344CB8AC3E}">
        <p14:creationId xmlns:p14="http://schemas.microsoft.com/office/powerpoint/2010/main" val="242077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D1D8-C5FF-54AB-3496-B17A550A0CD3}"/>
              </a:ext>
            </a:extLst>
          </p:cNvPr>
          <p:cNvSpPr>
            <a:spLocks noGrp="1"/>
          </p:cNvSpPr>
          <p:nvPr>
            <p:ph type="title"/>
          </p:nvPr>
        </p:nvSpPr>
        <p:spPr>
          <a:xfrm>
            <a:off x="370114" y="103867"/>
            <a:ext cx="10515600" cy="1325563"/>
          </a:xfrm>
        </p:spPr>
        <p:txBody>
          <a:bodyPr/>
          <a:lstStyle/>
          <a:p>
            <a:r>
              <a:rPr lang="en-US" dirty="0"/>
              <a:t>RESTful API’s Usage Power and chemical consumption</a:t>
            </a:r>
          </a:p>
        </p:txBody>
      </p:sp>
      <p:pic>
        <p:nvPicPr>
          <p:cNvPr id="5" name="Picture 4">
            <a:extLst>
              <a:ext uri="{FF2B5EF4-FFF2-40B4-BE49-F238E27FC236}">
                <a16:creationId xmlns:a16="http://schemas.microsoft.com/office/drawing/2014/main" id="{E4D20993-D5B2-176A-7E31-66E77F93C2BA}"/>
              </a:ext>
            </a:extLst>
          </p:cNvPr>
          <p:cNvPicPr>
            <a:picLocks noChangeAspect="1"/>
          </p:cNvPicPr>
          <p:nvPr/>
        </p:nvPicPr>
        <p:blipFill>
          <a:blip r:embed="rId3"/>
          <a:stretch>
            <a:fillRect/>
          </a:stretch>
        </p:blipFill>
        <p:spPr>
          <a:xfrm>
            <a:off x="0" y="1793691"/>
            <a:ext cx="12192000" cy="3270618"/>
          </a:xfrm>
          <a:prstGeom prst="rect">
            <a:avLst/>
          </a:prstGeom>
        </p:spPr>
      </p:pic>
    </p:spTree>
    <p:extLst>
      <p:ext uri="{BB962C8B-B14F-4D97-AF65-F5344CB8AC3E}">
        <p14:creationId xmlns:p14="http://schemas.microsoft.com/office/powerpoint/2010/main" val="285174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A805-8516-319D-D0BB-E8035509CEB3}"/>
              </a:ext>
            </a:extLst>
          </p:cNvPr>
          <p:cNvSpPr>
            <a:spLocks noGrp="1"/>
          </p:cNvSpPr>
          <p:nvPr>
            <p:ph type="title"/>
          </p:nvPr>
        </p:nvSpPr>
        <p:spPr/>
        <p:txBody>
          <a:bodyPr/>
          <a:lstStyle/>
          <a:p>
            <a:r>
              <a:rPr lang="en-US" dirty="0" err="1"/>
              <a:t>PokeAPI</a:t>
            </a:r>
            <a:endParaRPr lang="en-US" dirty="0"/>
          </a:p>
        </p:txBody>
      </p:sp>
      <p:sp>
        <p:nvSpPr>
          <p:cNvPr id="3" name="Content Placeholder 2">
            <a:extLst>
              <a:ext uri="{FF2B5EF4-FFF2-40B4-BE49-F238E27FC236}">
                <a16:creationId xmlns:a16="http://schemas.microsoft.com/office/drawing/2014/main" id="{DFDF4E68-E33C-ED69-FCEE-065C287BAAF0}"/>
              </a:ext>
            </a:extLst>
          </p:cNvPr>
          <p:cNvSpPr>
            <a:spLocks noGrp="1"/>
          </p:cNvSpPr>
          <p:nvPr>
            <p:ph idx="1"/>
          </p:nvPr>
        </p:nvSpPr>
        <p:spPr>
          <a:xfrm>
            <a:off x="195942" y="1825625"/>
            <a:ext cx="10515600" cy="4351338"/>
          </a:xfrm>
        </p:spPr>
        <p:txBody>
          <a:bodyPr/>
          <a:lstStyle/>
          <a:p>
            <a:r>
              <a:rPr lang="en-US" dirty="0"/>
              <a:t>General Database Request </a:t>
            </a:r>
          </a:p>
          <a:p>
            <a:r>
              <a:rPr lang="en-US" dirty="0"/>
              <a:t>Sub request for each specific </a:t>
            </a:r>
          </a:p>
          <a:p>
            <a:pPr marL="0" indent="0">
              <a:buNone/>
            </a:pPr>
            <a:r>
              <a:rPr lang="en-US" dirty="0"/>
              <a:t>   </a:t>
            </a:r>
            <a:r>
              <a:rPr lang="en-US" dirty="0" err="1"/>
              <a:t>Pokemon</a:t>
            </a:r>
            <a:endParaRPr lang="en-US" dirty="0"/>
          </a:p>
          <a:p>
            <a:endParaRPr lang="en-US" dirty="0"/>
          </a:p>
        </p:txBody>
      </p:sp>
      <p:pic>
        <p:nvPicPr>
          <p:cNvPr id="7" name="Picture 6">
            <a:extLst>
              <a:ext uri="{FF2B5EF4-FFF2-40B4-BE49-F238E27FC236}">
                <a16:creationId xmlns:a16="http://schemas.microsoft.com/office/drawing/2014/main" id="{0DA30662-EE20-1AF3-6120-1DEE496388D8}"/>
              </a:ext>
            </a:extLst>
          </p:cNvPr>
          <p:cNvPicPr>
            <a:picLocks noChangeAspect="1"/>
          </p:cNvPicPr>
          <p:nvPr/>
        </p:nvPicPr>
        <p:blipFill>
          <a:blip r:embed="rId3"/>
          <a:stretch>
            <a:fillRect/>
          </a:stretch>
        </p:blipFill>
        <p:spPr>
          <a:xfrm>
            <a:off x="4789202" y="0"/>
            <a:ext cx="7185595" cy="6858000"/>
          </a:xfrm>
          <a:prstGeom prst="rect">
            <a:avLst/>
          </a:prstGeom>
        </p:spPr>
      </p:pic>
    </p:spTree>
    <p:extLst>
      <p:ext uri="{BB962C8B-B14F-4D97-AF65-F5344CB8AC3E}">
        <p14:creationId xmlns:p14="http://schemas.microsoft.com/office/powerpoint/2010/main" val="2136359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950</TotalTime>
  <Words>1668</Words>
  <Application>Microsoft Office PowerPoint</Application>
  <PresentationFormat>Widescreen</PresentationFormat>
  <Paragraphs>183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Söhne Mono</vt:lpstr>
      <vt:lpstr>Office Theme</vt:lpstr>
      <vt:lpstr>API’s</vt:lpstr>
      <vt:lpstr>Model's</vt:lpstr>
      <vt:lpstr>HTTP RESTful API</vt:lpstr>
      <vt:lpstr>Data  Format View</vt:lpstr>
      <vt:lpstr>Data  Format View</vt:lpstr>
      <vt:lpstr>HTTP RESTful API cont…</vt:lpstr>
      <vt:lpstr>Plant Equipment Status</vt:lpstr>
      <vt:lpstr>RESTful API’s Usage Power and chemical consumption</vt:lpstr>
      <vt:lpstr>PokeAPI</vt:lpstr>
      <vt:lpstr>PowerPoint Presentation</vt:lpstr>
      <vt:lpstr>Current Site Weather API from API Ninja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dc:title>
  <dc:creator>Bryon Chase</dc:creator>
  <cp:lastModifiedBy>Chase, Bryon</cp:lastModifiedBy>
  <cp:revision>2</cp:revision>
  <dcterms:created xsi:type="dcterms:W3CDTF">2023-10-29T15:10:12Z</dcterms:created>
  <dcterms:modified xsi:type="dcterms:W3CDTF">2023-11-04T20:18:47Z</dcterms:modified>
</cp:coreProperties>
</file>