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Archana</a:t>
            </a:r>
            <a:r>
              <a:rPr lang="en-US" sz="3200" dirty="0" smtClean="0">
                <a:latin typeface="Trebuchet MS"/>
                <a:cs typeface="Trebuchet MS"/>
              </a:rPr>
              <a:t> V</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6" name="Picture 5"/>
          <p:cNvPicPr>
            <a:picLocks noChangeAspect="1"/>
          </p:cNvPicPr>
          <p:nvPr/>
        </p:nvPicPr>
        <p:blipFill>
          <a:blip r:embed="rId2"/>
          <a:stretch>
            <a:fillRect/>
          </a:stretch>
        </p:blipFill>
        <p:spPr>
          <a:xfrm>
            <a:off x="724401" y="2107261"/>
            <a:ext cx="6743199" cy="371251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85800" y="2050732"/>
            <a:ext cx="7185024" cy="844868"/>
          </a:xfrm>
          <a:prstGeom prst="rect">
            <a:avLst/>
          </a:prstGeom>
          <a:noFill/>
        </p:spPr>
        <p:txBody>
          <a:bodyPr wrap="square" rtlCol="0">
            <a:spAutoFit/>
          </a:bodyPr>
          <a:lstStyle/>
          <a:p>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Language Identifier</a:t>
            </a:r>
            <a:endPar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smtClean="0"/>
              <a:t>Problem Statement</a:t>
            </a:r>
          </a:p>
          <a:p>
            <a:pPr marL="285750" indent="-285750">
              <a:lnSpc>
                <a:spcPct val="200000"/>
              </a:lnSpc>
              <a:buFont typeface="Wingdings" panose="05000000000000000000" pitchFamily="2" charset="2"/>
              <a:buChar char="q"/>
            </a:pPr>
            <a:r>
              <a:rPr lang="en-US" dirty="0" smtClean="0"/>
              <a:t>Project Overview</a:t>
            </a:r>
          </a:p>
          <a:p>
            <a:pPr marL="285750" indent="-285750">
              <a:lnSpc>
                <a:spcPct val="200000"/>
              </a:lnSpc>
              <a:buFont typeface="Wingdings" panose="05000000000000000000" pitchFamily="2" charset="2"/>
              <a:buChar char="q"/>
            </a:pPr>
            <a:r>
              <a:rPr lang="en-US" dirty="0" smtClean="0"/>
              <a:t>Who are the end users?</a:t>
            </a:r>
          </a:p>
          <a:p>
            <a:pPr marL="285750" indent="-285750">
              <a:lnSpc>
                <a:spcPct val="200000"/>
              </a:lnSpc>
              <a:buFont typeface="Wingdings" panose="05000000000000000000" pitchFamily="2" charset="2"/>
              <a:buChar char="q"/>
            </a:pPr>
            <a:r>
              <a:rPr lang="en-US" dirty="0" smtClean="0"/>
              <a:t>Solutions and value of propositions</a:t>
            </a:r>
          </a:p>
          <a:p>
            <a:pPr marL="285750" indent="-285750">
              <a:lnSpc>
                <a:spcPct val="200000"/>
              </a:lnSpc>
              <a:buFont typeface="Wingdings" panose="05000000000000000000" pitchFamily="2" charset="2"/>
              <a:buChar char="q"/>
            </a:pPr>
            <a:r>
              <a:rPr lang="en-US" dirty="0" smtClean="0"/>
              <a:t>WOW factor in the solution</a:t>
            </a:r>
          </a:p>
          <a:p>
            <a:pPr marL="285750" indent="-285750">
              <a:lnSpc>
                <a:spcPct val="200000"/>
              </a:lnSpc>
              <a:buFont typeface="Wingdings" panose="05000000000000000000" pitchFamily="2" charset="2"/>
              <a:buChar char="q"/>
            </a:pPr>
            <a:r>
              <a:rPr lang="en-US" dirty="0" smtClean="0"/>
              <a:t>Modelling</a:t>
            </a:r>
          </a:p>
          <a:p>
            <a:pPr marL="285750" indent="-285750">
              <a:lnSpc>
                <a:spcPct val="200000"/>
              </a:lnSpc>
              <a:buFont typeface="Wingdings" panose="05000000000000000000" pitchFamily="2" charset="2"/>
              <a:buChar char="q"/>
            </a:pPr>
            <a:r>
              <a:rPr lang="en-US" dirty="0" smtClean="0"/>
              <a:t>Results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705600" cy="2585323"/>
          </a:xfrm>
          <a:prstGeom prst="rect">
            <a:avLst/>
          </a:prstGeom>
          <a:noFill/>
        </p:spPr>
        <p:txBody>
          <a:bodyPr wrap="square" rtlCol="0">
            <a:spAutoFit/>
          </a:bodyPr>
          <a:lstStyle/>
          <a:p>
            <a:r>
              <a:rPr lang="en-US" dirty="0"/>
              <a:t>The problem statement of a Language Identifier typically involves developing a system or algorithm that can automatically detect and identify the language of a given text input. This task is essential for various natural language processing (NLP) applications, such as multilingual text processing, language-specific analysis, and language-based content filtering. The goal is to create a model or system capable of accurately determining the language of a text snippet, regardless of its length or complexity.</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2060331"/>
            <a:ext cx="8089656"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Project </a:t>
            </a:r>
            <a:r>
              <a:rPr lang="en-US" dirty="0"/>
              <a:t>focuses on the development of a robust and efficient language identification system capable of accurately detecting the language(s) present in a given text input. In an increasingly interconnected world with vast amounts of multilingual content, the ability to automatically identify languages is essential for a wide range of natural language processing (NLP) applications. </a:t>
            </a:r>
            <a:endParaRPr lang="en-US" dirty="0" smtClean="0"/>
          </a:p>
          <a:p>
            <a:pPr marL="285750" indent="-285750">
              <a:buFont typeface="Arial" panose="020B0604020202020204" pitchFamily="34" charset="0"/>
              <a:buChar char="•"/>
            </a:pPr>
            <a:r>
              <a:rPr lang="en-US" dirty="0"/>
              <a:t>Our system leverages advanced machine learning algorithms and linguistic analysis techniques to effectively distinguish between different languages and dialects, regardless of text length or complexity. By providing accurate language identification capabilities, our project aims to facilitate multilingual text processing, language-specific analysis, and language-based content filtering for various NLP applications.</a:t>
            </a:r>
            <a:endParaRPr lang="en-US"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74944" y="2028092"/>
            <a:ext cx="8826256" cy="2031325"/>
          </a:xfrm>
          <a:prstGeom prst="rect">
            <a:avLst/>
          </a:prstGeom>
          <a:noFill/>
        </p:spPr>
        <p:txBody>
          <a:bodyPr wrap="square" rtlCol="0">
            <a:spAutoFit/>
          </a:bodyPr>
          <a:lstStyle/>
          <a:p>
            <a:r>
              <a:rPr lang="en-US" dirty="0"/>
              <a:t>The end users of a language identification system can vary depending on the specific context and application. Here are some potential end users</a:t>
            </a:r>
            <a:r>
              <a:rPr lang="en-US" dirty="0" smtClean="0"/>
              <a:t>:</a:t>
            </a:r>
          </a:p>
          <a:p>
            <a:endParaRPr lang="en-US" dirty="0" smtClean="0"/>
          </a:p>
          <a:p>
            <a:pPr marL="285750" indent="-285750">
              <a:buFont typeface="Wingdings" panose="05000000000000000000" pitchFamily="2" charset="2"/>
              <a:buChar char="Ø"/>
            </a:pPr>
            <a:r>
              <a:rPr lang="en-IN" dirty="0"/>
              <a:t>Multinational </a:t>
            </a:r>
            <a:r>
              <a:rPr lang="en-IN" dirty="0" smtClean="0"/>
              <a:t>Corporations</a:t>
            </a:r>
          </a:p>
          <a:p>
            <a:pPr marL="285750" indent="-285750">
              <a:buFont typeface="Wingdings" panose="05000000000000000000" pitchFamily="2" charset="2"/>
              <a:buChar char="Ø"/>
            </a:pPr>
            <a:r>
              <a:rPr lang="en-IN" dirty="0"/>
              <a:t>Social Media </a:t>
            </a:r>
            <a:r>
              <a:rPr lang="en-IN" dirty="0" smtClean="0"/>
              <a:t>Platforms</a:t>
            </a:r>
            <a:endParaRPr lang="en-IN" dirty="0" smtClean="0"/>
          </a:p>
          <a:p>
            <a:pPr marL="285750" indent="-285750">
              <a:buFont typeface="Wingdings" panose="05000000000000000000" pitchFamily="2" charset="2"/>
              <a:buChar char="Ø"/>
            </a:pPr>
            <a:r>
              <a:rPr lang="en-IN" dirty="0"/>
              <a:t>Language Service Providers</a:t>
            </a:r>
            <a:endParaRPr lang="en-IN" dirty="0" smtClean="0"/>
          </a:p>
          <a:p>
            <a:pPr marL="285750" indent="-285750">
              <a:buFont typeface="Wingdings" panose="05000000000000000000" pitchFamily="2" charset="2"/>
              <a:buChar char="Ø"/>
            </a:pPr>
            <a:r>
              <a:rPr lang="en-US" dirty="0"/>
              <a:t>Government Agencies and Law Enforcement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6043" y="1809769"/>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7"/>
            <a:ext cx="7728585" cy="3693319"/>
          </a:xfrm>
          <a:prstGeom prst="rect">
            <a:avLst/>
          </a:prstGeom>
          <a:noFill/>
        </p:spPr>
        <p:txBody>
          <a:bodyPr wrap="square" rtlCol="0">
            <a:spAutoFit/>
          </a:bodyPr>
          <a:lstStyle/>
          <a:p>
            <a:r>
              <a:rPr lang="en-US" dirty="0" smtClean="0"/>
              <a:t>My </a:t>
            </a:r>
            <a:r>
              <a:rPr lang="en-US" dirty="0"/>
              <a:t>solution for addressing the challenges of </a:t>
            </a:r>
            <a:r>
              <a:rPr lang="en-US" dirty="0" smtClean="0"/>
              <a:t> </a:t>
            </a:r>
            <a:r>
              <a:rPr lang="en-US" dirty="0"/>
              <a:t>language identification system offers a reliable and efficient solution for automatically detecting the language(s) present in any given text input. By leveraging advanced machine learning algorithms and linguistic analysis techniques, our system ensures high accuracy and robustness across a wide range of languages and dialects. Whether processing short text snippets or lengthy documents, our solution excels in accurately identifying languages with minimal latency, making it suitable for real-time applications and large-scale text processing tasks. With its seamless integration capabilities and user-friendly interface, our system empowers businesses, researchers, educators, and language service providers to streamline multilingual workflows, enhance cross-cultural communication, and unlock valuable insights from multilingual data.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3139321"/>
          </a:xfrm>
          <a:prstGeom prst="rect">
            <a:avLst/>
          </a:prstGeom>
          <a:noFill/>
        </p:spPr>
        <p:txBody>
          <a:bodyPr wrap="square" rtlCol="0">
            <a:spAutoFit/>
          </a:bodyPr>
          <a:lstStyle/>
          <a:p>
            <a:r>
              <a:rPr lang="en-US" dirty="0"/>
              <a:t>The wow factor in our solution lies in its </a:t>
            </a:r>
            <a:r>
              <a:rPr lang="en-US" dirty="0"/>
              <a:t>unparalleled accuracy, speed, and versatility. Here's why our solution stands </a:t>
            </a:r>
            <a:r>
              <a:rPr lang="en-US" dirty="0" smtClean="0"/>
              <a:t>out.</a:t>
            </a:r>
            <a:r>
              <a:rPr lang="en-US" dirty="0"/>
              <a:t> Our system boasts industry-leading accuracy rates, thanks to its sophisticated machine learning algorithms and linguistic analysis techniques. It can reliably identify languages even in complex or noisy text inputs, ensuring precise language detection across a wide range of linguistic varieties and dialects</a:t>
            </a:r>
            <a:r>
              <a:rPr lang="en-US" dirty="0" smtClean="0"/>
              <a:t>.</a:t>
            </a:r>
            <a:r>
              <a:rPr lang="en-US" dirty="0"/>
              <a:t> What truly sets our solution apart is its lightning-fast processing speed. With optimized algorithms and efficient implementation, our system can identify languages in real-time or near real-time, making it ideal for applications requiring rapid language detection, such as customer support </a:t>
            </a:r>
            <a:r>
              <a:rPr lang="en-US" dirty="0" err="1"/>
              <a:t>chatbots</a:t>
            </a:r>
            <a:r>
              <a:rPr lang="en-US" dirty="0"/>
              <a:t>, social media monitoring tools, or content moderation platforms</a:t>
            </a:r>
            <a:r>
              <a:rPr lang="en-US" dirty="0" smtClean="0"/>
              <a:t>.</a:t>
            </a:r>
            <a:r>
              <a:rPr lang="en-US" dirty="0"/>
              <a:t> Despite its advanced capabilities, our solution is designed with user-friendliness in mind.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295400" y="1285827"/>
            <a:ext cx="6172200" cy="5614357"/>
          </a:xfrm>
          <a:prstGeom prst="rect">
            <a:avLst/>
          </a:prstGeom>
        </p:spPr>
        <p:txBody>
          <a:bodyPr vert="horz" wrap="square" lIns="0" tIns="12700" rIns="0" bIns="0" rtlCol="0">
            <a:spAutoFit/>
          </a:bodyPr>
          <a:lstStyle/>
          <a:p>
            <a:r>
              <a:rPr lang="en-IN" sz="1400" b="1" dirty="0"/>
              <a:t>Data Collection and </a:t>
            </a:r>
            <a:r>
              <a:rPr lang="en-IN" sz="1400" b="1" dirty="0" err="1"/>
              <a:t>Preprocessing</a:t>
            </a:r>
            <a:r>
              <a:rPr lang="en-IN" sz="1400" dirty="0" smtClean="0"/>
              <a:t>:</a:t>
            </a:r>
          </a:p>
          <a:p>
            <a:r>
              <a:rPr lang="en-US" sz="1400" dirty="0"/>
              <a:t>Gather a diverse dataset of text samples in different languages</a:t>
            </a:r>
            <a:r>
              <a:rPr lang="en-US" sz="1400" dirty="0" smtClean="0"/>
              <a:t>.</a:t>
            </a:r>
          </a:p>
          <a:p>
            <a:r>
              <a:rPr lang="en-US" sz="1400" dirty="0"/>
              <a:t>Preprocess the text data by removing noise, punctuation, and special characters, and perform tokenization to split the text into individual words or tokens</a:t>
            </a:r>
            <a:r>
              <a:rPr lang="en-US" sz="1400" dirty="0" smtClean="0"/>
              <a:t>.</a:t>
            </a:r>
          </a:p>
          <a:p>
            <a:r>
              <a:rPr lang="en-IN" sz="1400" b="1" dirty="0"/>
              <a:t>Feature Extraction</a:t>
            </a:r>
            <a:r>
              <a:rPr lang="en-IN" sz="1400" dirty="0" smtClean="0"/>
              <a:t>:</a:t>
            </a:r>
          </a:p>
          <a:p>
            <a:r>
              <a:rPr lang="en-US" sz="1400" dirty="0"/>
              <a:t>Extract relevant features from the text data to represent the characteristics of each language</a:t>
            </a:r>
            <a:r>
              <a:rPr lang="en-US" sz="1400" dirty="0" smtClean="0"/>
              <a:t>.</a:t>
            </a:r>
          </a:p>
          <a:p>
            <a:r>
              <a:rPr lang="en-US" sz="1400" dirty="0"/>
              <a:t>Common features include character n-grams, word n-grams, frequency distributions, and syntactic patterns</a:t>
            </a:r>
            <a:r>
              <a:rPr lang="en-US" sz="1400" dirty="0" smtClean="0"/>
              <a:t>.</a:t>
            </a:r>
          </a:p>
          <a:p>
            <a:r>
              <a:rPr lang="en-IN" sz="1400" b="1" dirty="0"/>
              <a:t>Model Selection</a:t>
            </a:r>
            <a:r>
              <a:rPr lang="en-IN" sz="1400" dirty="0" smtClean="0"/>
              <a:t>:</a:t>
            </a:r>
          </a:p>
          <a:p>
            <a:r>
              <a:rPr lang="en-US" sz="1400" dirty="0"/>
              <a:t>Choose an appropriate machine learning model or algorithm for language identification</a:t>
            </a:r>
            <a:r>
              <a:rPr lang="en-US" sz="1400" dirty="0" smtClean="0"/>
              <a:t>.</a:t>
            </a:r>
          </a:p>
          <a:p>
            <a:r>
              <a:rPr lang="en-US" sz="1400" dirty="0"/>
              <a:t>Common approaches include multinomial Naive Bayes, logistic regression, support vector machines (SVM), decision trees, and neural networks</a:t>
            </a:r>
            <a:r>
              <a:rPr lang="en-US" sz="1400" dirty="0" smtClean="0"/>
              <a:t>.</a:t>
            </a:r>
          </a:p>
          <a:p>
            <a:r>
              <a:rPr lang="en-IN" sz="1400" b="1" dirty="0"/>
              <a:t>Training and Evaluation</a:t>
            </a:r>
            <a:r>
              <a:rPr lang="en-IN" sz="1400" dirty="0" smtClean="0"/>
              <a:t>:</a:t>
            </a:r>
          </a:p>
          <a:p>
            <a:r>
              <a:rPr lang="en-US" sz="1400" dirty="0"/>
              <a:t>Split the dataset into training, validation, and test </a:t>
            </a:r>
            <a:r>
              <a:rPr lang="en-US" sz="1400" dirty="0" smtClean="0"/>
              <a:t>sets</a:t>
            </a:r>
          </a:p>
          <a:p>
            <a:r>
              <a:rPr lang="en-US" sz="1400" dirty="0"/>
              <a:t>Use appropriate evaluation metrics to measure the model's accuracy and generalization ability</a:t>
            </a:r>
            <a:r>
              <a:rPr lang="en-US" sz="1400" dirty="0" smtClean="0"/>
              <a:t>.</a:t>
            </a:r>
          </a:p>
          <a:p>
            <a:r>
              <a:rPr lang="en-IN" sz="1400" b="1" dirty="0"/>
              <a:t>Ensemble Methods (Optional</a:t>
            </a:r>
            <a:r>
              <a:rPr lang="en-IN" sz="1400" b="1" dirty="0" smtClean="0"/>
              <a:t>)</a:t>
            </a:r>
            <a:r>
              <a:rPr lang="en-IN" sz="1400" dirty="0" smtClean="0"/>
              <a:t>:</a:t>
            </a:r>
          </a:p>
          <a:p>
            <a:r>
              <a:rPr lang="en-US" sz="1400" dirty="0"/>
              <a:t>Explore ensemble methods such as bagging, boosting, or stacking to combine multiple models for improved performance</a:t>
            </a:r>
            <a:r>
              <a:rPr lang="en-US" sz="1400" dirty="0" smtClean="0"/>
              <a:t>.</a:t>
            </a:r>
          </a:p>
          <a:p>
            <a:r>
              <a:rPr lang="en-IN" sz="1400" b="1" dirty="0"/>
              <a:t>Deployment and Integration</a:t>
            </a:r>
            <a:r>
              <a:rPr lang="en-IN" sz="1400" dirty="0" smtClean="0"/>
              <a:t>:</a:t>
            </a:r>
          </a:p>
          <a:p>
            <a:r>
              <a:rPr lang="en-US" sz="1400" dirty="0"/>
              <a:t>Once the model is trained and evaluated, deploy it into production environments or integrate it into existing software systems</a:t>
            </a:r>
            <a:r>
              <a:rPr lang="en-US" sz="1400" dirty="0" smtClean="0"/>
              <a:t>.</a:t>
            </a:r>
          </a:p>
          <a:p>
            <a:endParaRPr lang="en-IN" sz="1400" dirty="0" smtClean="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787</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8</cp:revision>
  <dcterms:created xsi:type="dcterms:W3CDTF">2024-04-04T10:20:03Z</dcterms:created>
  <dcterms:modified xsi:type="dcterms:W3CDTF">2024-04-05T06:08:03Z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