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42"/>
  </p:notesMasterIdLst>
  <p:sldIdLst>
    <p:sldId id="285" r:id="rId2"/>
    <p:sldId id="299" r:id="rId3"/>
    <p:sldId id="296" r:id="rId4"/>
    <p:sldId id="317" r:id="rId5"/>
    <p:sldId id="366" r:id="rId6"/>
    <p:sldId id="351" r:id="rId7"/>
    <p:sldId id="352" r:id="rId8"/>
    <p:sldId id="353" r:id="rId9"/>
    <p:sldId id="355" r:id="rId10"/>
    <p:sldId id="356" r:id="rId11"/>
    <p:sldId id="313" r:id="rId12"/>
    <p:sldId id="314" r:id="rId13"/>
    <p:sldId id="368" r:id="rId14"/>
    <p:sldId id="367" r:id="rId15"/>
    <p:sldId id="361" r:id="rId16"/>
    <p:sldId id="363" r:id="rId17"/>
    <p:sldId id="347" r:id="rId18"/>
    <p:sldId id="364" r:id="rId19"/>
    <p:sldId id="269" r:id="rId20"/>
    <p:sldId id="270" r:id="rId21"/>
    <p:sldId id="271" r:id="rId22"/>
    <p:sldId id="286" r:id="rId23"/>
    <p:sldId id="312" r:id="rId24"/>
    <p:sldId id="369" r:id="rId25"/>
    <p:sldId id="273" r:id="rId26"/>
    <p:sldId id="293" r:id="rId27"/>
    <p:sldId id="289" r:id="rId28"/>
    <p:sldId id="357" r:id="rId29"/>
    <p:sldId id="370" r:id="rId30"/>
    <p:sldId id="371" r:id="rId31"/>
    <p:sldId id="308" r:id="rId32"/>
    <p:sldId id="346" r:id="rId33"/>
    <p:sldId id="327" r:id="rId34"/>
    <p:sldId id="333" r:id="rId35"/>
    <p:sldId id="332" r:id="rId36"/>
    <p:sldId id="274" r:id="rId37"/>
    <p:sldId id="283" r:id="rId38"/>
    <p:sldId id="345" r:id="rId39"/>
    <p:sldId id="365" r:id="rId40"/>
    <p:sldId id="298"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51" autoAdjust="0"/>
    <p:restoredTop sz="94660"/>
  </p:normalViewPr>
  <p:slideViewPr>
    <p:cSldViewPr>
      <p:cViewPr varScale="1">
        <p:scale>
          <a:sx n="172" d="100"/>
          <a:sy n="172" d="100"/>
        </p:scale>
        <p:origin x="762"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C7F04F-7F7F-4C23-A8F8-D248380900F6}" type="datetimeFigureOut">
              <a:rPr lang="en-US"/>
              <a:pPr>
                <a:defRPr/>
              </a:pPr>
              <a:t>1/13/2024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C955850-CB6C-40F7-927B-307B2FD48452}" type="slidenum">
              <a:rPr lang="en-IN"/>
              <a:pPr>
                <a:defRPr/>
              </a:pPr>
              <a:t>‹#›</a:t>
            </a:fld>
            <a:endParaRPr lang="en-IN"/>
          </a:p>
        </p:txBody>
      </p:sp>
    </p:spTree>
    <p:extLst>
      <p:ext uri="{BB962C8B-B14F-4D97-AF65-F5344CB8AC3E}">
        <p14:creationId xmlns:p14="http://schemas.microsoft.com/office/powerpoint/2010/main" val="3256669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00A9150C-1D66-435C-914A-D8A420C8C142}" type="datetimeFigureOut">
              <a:rPr lang="en-US"/>
              <a:pPr>
                <a:defRPr/>
              </a:pPr>
              <a:t>1/13/2024</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B13C02AC-5F11-46B3-8D34-64DD9AB83251}"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131E300-A767-4942-A2AE-54D3EFC8C35E}" type="datetimeFigureOut">
              <a:rPr lang="en-US"/>
              <a:pPr>
                <a:defRPr/>
              </a:pPr>
              <a:t>1/13/2024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DA19BA63-A29A-48FC-97B1-2E8EAFEE72B8}"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91AE79A-2125-4AE6-8CB1-A462E15F2DF4}" type="datetimeFigureOut">
              <a:rPr lang="en-US"/>
              <a:pPr>
                <a:defRPr/>
              </a:pPr>
              <a:t>1/13/2024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D1E7BE37-F17A-4A8F-B79F-F353C78527C7}"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E5641DD-CEE6-4760-95C6-1943552582E4}" type="datetimeFigureOut">
              <a:rPr lang="en-US"/>
              <a:pPr>
                <a:defRPr/>
              </a:pPr>
              <a:t>1/13/2024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3340CD3E-7DC3-48AE-8CAB-173656AEFFEE}"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FDF08B1-004E-4D3C-ACAD-724F459D455A}" type="datetimeFigureOut">
              <a:rPr lang="en-US"/>
              <a:pPr>
                <a:defRPr/>
              </a:pPr>
              <a:t>1/13/2024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638F31D-FDE1-4771-8E62-566DD5051286}"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FA50E724-2584-485A-9B39-F80107186028}" type="datetimeFigureOut">
              <a:rPr lang="en-US"/>
              <a:pPr>
                <a:defRPr/>
              </a:pPr>
              <a:t>1/13/2024</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5F4B16A5-7F72-4A09-84F4-CA4FABEC19AF}"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8F30DA4B-9F78-4DA7-ADF5-2595FFBE5937}" type="datetimeFigureOut">
              <a:rPr lang="en-US"/>
              <a:pPr>
                <a:defRPr/>
              </a:pPr>
              <a:t>1/13/2024</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6208BE35-156C-47BE-A90C-EC53B916DCA4}"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D2490D06-F02A-48FB-8648-C9F042F0EAEA}" type="datetimeFigureOut">
              <a:rPr lang="en-US"/>
              <a:pPr>
                <a:defRPr/>
              </a:pPr>
              <a:t>1/13/2024</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65388B2F-E7F9-45CC-B69C-FDDBFB9CFD8F}"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401E6A3-A749-4B1A-9C4D-D66806B7CCF5}" type="datetimeFigureOut">
              <a:rPr lang="en-US"/>
              <a:pPr>
                <a:defRPr/>
              </a:pPr>
              <a:t>1/13/2024</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F9C71908-58A6-4258-894E-2A34655F016A}"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7604376-B1C5-4405-AEA9-BEE97CEB9535}" type="datetimeFigureOut">
              <a:rPr lang="en-US"/>
              <a:pPr>
                <a:defRPr/>
              </a:pPr>
              <a:t>1/13/2024</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BAAE1E35-E522-4B3B-B6A6-546741BB4562}"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C2E519E-9AE1-4DE1-91DC-28C2DD9B7FB3}" type="datetimeFigureOut">
              <a:rPr lang="en-US"/>
              <a:pPr>
                <a:defRPr/>
              </a:pPr>
              <a:t>1/13/2024</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04968830-B66F-46EC-8A77-2726DE581123}"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fld id="{05344C37-BBDA-4802-A030-580D29357A97}" type="datetimeFigureOut">
              <a:rPr lang="en-US"/>
              <a:pPr>
                <a:defRPr/>
              </a:pPr>
              <a:t>1/13/2024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cs typeface="Arial" charset="0"/>
              </a:defRPr>
            </a:lvl1pPr>
          </a:lstStyle>
          <a:p>
            <a:pPr>
              <a:defRPr/>
            </a:pPr>
            <a:fld id="{850FAC4A-298C-4CF4-A674-4DEAF6F9AEA9}" type="slidenum">
              <a:rPr lang="en-IN"/>
              <a:pPr>
                <a:defRPr/>
              </a:pPr>
              <a:t>‹#›</a:t>
            </a:fld>
            <a:endParaRPr lang="en-I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445" r:id="rId1"/>
    <p:sldLayoutId id="2147484437" r:id="rId2"/>
    <p:sldLayoutId id="2147484446" r:id="rId3"/>
    <p:sldLayoutId id="2147484438" r:id="rId4"/>
    <p:sldLayoutId id="2147484439" r:id="rId5"/>
    <p:sldLayoutId id="2147484440" r:id="rId6"/>
    <p:sldLayoutId id="2147484441" r:id="rId7"/>
    <p:sldLayoutId id="2147484442" r:id="rId8"/>
    <p:sldLayoutId id="2147484447" r:id="rId9"/>
    <p:sldLayoutId id="2147484443" r:id="rId10"/>
    <p:sldLayoutId id="214748444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hyperlink" Target="https://www.geeksforgeeks.org/python-django/" TargetMode="External"/><Relationship Id="rId4" Type="http://schemas.openxmlformats.org/officeDocument/2006/relationships/hyperlink" Target="http://www.javatpoint.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Title 3"/>
          <p:cNvSpPr>
            <a:spLocks noGrp="1"/>
          </p:cNvSpPr>
          <p:nvPr>
            <p:ph type="title"/>
          </p:nvPr>
        </p:nvSpPr>
        <p:spPr>
          <a:xfrm>
            <a:off x="457200" y="428625"/>
            <a:ext cx="8229600" cy="1643063"/>
          </a:xfrm>
        </p:spPr>
        <p:txBody>
          <a:bodyPr/>
          <a:lstStyle/>
          <a:p>
            <a:pPr algn="ctr"/>
            <a:r>
              <a:rPr lang="en-US" b="1" dirty="0" smtClean="0">
                <a:solidFill>
                  <a:srgbClr val="FF0000"/>
                </a:solidFill>
              </a:rPr>
              <a:t>D</a:t>
            </a:r>
            <a:r>
              <a:rPr lang="en-US" b="1" dirty="0" smtClean="0"/>
              <a:t>ONATION</a:t>
            </a:r>
            <a:r>
              <a:rPr lang="en-US" b="1" dirty="0" smtClean="0">
                <a:solidFill>
                  <a:srgbClr val="FF0000"/>
                </a:solidFill>
              </a:rPr>
              <a:t/>
            </a:r>
            <a:br>
              <a:rPr lang="en-US" b="1" dirty="0" smtClean="0">
                <a:solidFill>
                  <a:srgbClr val="FF0000"/>
                </a:solidFill>
              </a:rPr>
            </a:br>
            <a:r>
              <a:rPr lang="en-US" b="1" dirty="0" smtClean="0">
                <a:solidFill>
                  <a:srgbClr val="FF0000"/>
                </a:solidFill>
              </a:rPr>
              <a:t>M</a:t>
            </a:r>
            <a:r>
              <a:rPr lang="en-US" b="1" dirty="0" smtClean="0"/>
              <a:t>ANAGEMENT </a:t>
            </a:r>
            <a:r>
              <a:rPr lang="en-US" b="1" dirty="0" smtClean="0">
                <a:solidFill>
                  <a:srgbClr val="FF0000"/>
                </a:solidFill>
              </a:rPr>
              <a:t>S</a:t>
            </a:r>
            <a:r>
              <a:rPr lang="en-US" b="1" dirty="0" smtClean="0"/>
              <a:t>YSTEM</a:t>
            </a:r>
            <a:endParaRPr lang="en-US" b="1" dirty="0" smtClean="0">
              <a:solidFill>
                <a:srgbClr val="7030A0"/>
              </a:solidFill>
            </a:endParaRPr>
          </a:p>
        </p:txBody>
      </p:sp>
      <p:pic>
        <p:nvPicPr>
          <p:cNvPr id="1026" name="Picture 2" descr="F:\DonationMgmtDjango\DonationManagementSystem\donation\static\images\donate3.jpg"/>
          <p:cNvPicPr>
            <a:picLocks noChangeAspect="1" noChangeArrowheads="1"/>
          </p:cNvPicPr>
          <p:nvPr/>
        </p:nvPicPr>
        <p:blipFill>
          <a:blip r:embed="rId2"/>
          <a:srcRect/>
          <a:stretch>
            <a:fillRect/>
          </a:stretch>
        </p:blipFill>
        <p:spPr bwMode="auto">
          <a:xfrm>
            <a:off x="500034" y="2500306"/>
            <a:ext cx="8128000" cy="4064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14313"/>
            <a:ext cx="8229600" cy="642937"/>
          </a:xfrm>
        </p:spPr>
        <p:txBody>
          <a:bodyPr/>
          <a:lstStyle/>
          <a:p>
            <a:r>
              <a:rPr lang="en-US" b="1" smtClean="0"/>
              <a:t>Proposed System</a:t>
            </a:r>
            <a:endParaRPr lang="en-US" smtClean="0"/>
          </a:p>
        </p:txBody>
      </p:sp>
      <p:sp>
        <p:nvSpPr>
          <p:cNvPr id="14339" name="Content Placeholder 2"/>
          <p:cNvSpPr>
            <a:spLocks noGrp="1"/>
          </p:cNvSpPr>
          <p:nvPr>
            <p:ph idx="1"/>
          </p:nvPr>
        </p:nvSpPr>
        <p:spPr>
          <a:xfrm>
            <a:off x="457200" y="928688"/>
            <a:ext cx="8229600" cy="5395912"/>
          </a:xfrm>
        </p:spPr>
        <p:txBody>
          <a:bodyPr/>
          <a:lstStyle/>
          <a:p>
            <a:r>
              <a:rPr lang="en-US" smtClean="0"/>
              <a:t>The development of the new system contains the following activities, which try to automate the entire process keeping in view of the database integration approach.</a:t>
            </a:r>
          </a:p>
          <a:p>
            <a:pPr>
              <a:buFont typeface="Wingdings 2" pitchFamily="18" charset="2"/>
              <a:buNone/>
            </a:pPr>
            <a:endParaRPr lang="en-US" smtClean="0"/>
          </a:p>
          <a:p>
            <a:r>
              <a:rPr lang="en-US" smtClean="0"/>
              <a:t>User friendliness is provided in the application with various controls.</a:t>
            </a:r>
          </a:p>
          <a:p>
            <a:r>
              <a:rPr lang="en-US" smtClean="0"/>
              <a:t>The system makes the overall project management much easier and flexible.</a:t>
            </a:r>
          </a:p>
          <a:p>
            <a:r>
              <a:rPr lang="en-US" smtClean="0"/>
              <a:t>There is no risk of data mismanagement at any level while the project development is under process.</a:t>
            </a:r>
          </a:p>
          <a:p>
            <a:r>
              <a:rPr lang="en-US" smtClean="0"/>
              <a:t>It provides high level of security with different level of authentication.</a:t>
            </a:r>
          </a:p>
          <a:p>
            <a:pPr>
              <a:buFont typeface="Wingdings 2" pitchFamily="18" charset="2"/>
              <a:buNone/>
            </a:pPr>
            <a:endParaRPr lang="en-US" smtClean="0"/>
          </a:p>
          <a:p>
            <a:endParaRPr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500063"/>
            <a:ext cx="8229600" cy="500062"/>
          </a:xfrm>
        </p:spPr>
        <p:txBody>
          <a:bodyPr/>
          <a:lstStyle/>
          <a:p>
            <a:r>
              <a:rPr lang="en-US" b="1" u="sng" dirty="0" smtClean="0"/>
              <a:t>Modules</a:t>
            </a:r>
            <a:r>
              <a:rPr lang="en-US" b="1" dirty="0" smtClean="0"/>
              <a:t>:</a:t>
            </a:r>
            <a:endParaRPr lang="en-US" dirty="0" smtClean="0"/>
          </a:p>
        </p:txBody>
      </p:sp>
      <p:sp>
        <p:nvSpPr>
          <p:cNvPr id="15363" name="Content Placeholder 2"/>
          <p:cNvSpPr>
            <a:spLocks noGrp="1"/>
          </p:cNvSpPr>
          <p:nvPr>
            <p:ph idx="1"/>
          </p:nvPr>
        </p:nvSpPr>
        <p:spPr>
          <a:xfrm>
            <a:off x="457200" y="1500188"/>
            <a:ext cx="8229600" cy="4824412"/>
          </a:xfrm>
        </p:spPr>
        <p:txBody>
          <a:bodyPr/>
          <a:lstStyle/>
          <a:p>
            <a:r>
              <a:rPr lang="en-IN" dirty="0" smtClean="0"/>
              <a:t>In this project, we use </a:t>
            </a:r>
            <a:r>
              <a:rPr lang="en-US" dirty="0" smtClean="0"/>
              <a:t>Python and  </a:t>
            </a:r>
            <a:r>
              <a:rPr lang="en-US" b="1" dirty="0" smtClean="0"/>
              <a:t>Sqlite </a:t>
            </a:r>
            <a:r>
              <a:rPr lang="en-US" dirty="0" smtClean="0"/>
              <a:t>database. It has three modules</a:t>
            </a:r>
          </a:p>
          <a:p>
            <a:r>
              <a:rPr lang="en-US" dirty="0" smtClean="0"/>
              <a:t>1.  Donor</a:t>
            </a:r>
          </a:p>
          <a:p>
            <a:r>
              <a:rPr lang="en-US" dirty="0" smtClean="0"/>
              <a:t>2. Volunteer</a:t>
            </a:r>
          </a:p>
          <a:p>
            <a:r>
              <a:rPr lang="en-US" dirty="0" smtClean="0"/>
              <a:t>3. Admin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28625"/>
            <a:ext cx="8229600" cy="642938"/>
          </a:xfrm>
        </p:spPr>
        <p:txBody>
          <a:bodyPr/>
          <a:lstStyle/>
          <a:p>
            <a:r>
              <a:rPr lang="en-US" b="1" u="sng" dirty="0" smtClean="0"/>
              <a:t>Donor Modules</a:t>
            </a:r>
            <a:r>
              <a:rPr lang="en-US" b="1" dirty="0" smtClean="0"/>
              <a:t>:</a:t>
            </a:r>
            <a:endParaRPr lang="en-US" dirty="0" smtClean="0"/>
          </a:p>
        </p:txBody>
      </p:sp>
      <p:sp>
        <p:nvSpPr>
          <p:cNvPr id="16387" name="Content Placeholder 2"/>
          <p:cNvSpPr>
            <a:spLocks noGrp="1"/>
          </p:cNvSpPr>
          <p:nvPr>
            <p:ph idx="1"/>
          </p:nvPr>
        </p:nvSpPr>
        <p:spPr>
          <a:xfrm>
            <a:off x="457200" y="1571625"/>
            <a:ext cx="8229600" cy="4752975"/>
          </a:xfrm>
        </p:spPr>
        <p:txBody>
          <a:bodyPr/>
          <a:lstStyle/>
          <a:p>
            <a:pPr lvl="0"/>
            <a:r>
              <a:rPr lang="en-US" dirty="0" smtClean="0"/>
              <a:t>Add Donation Detail</a:t>
            </a:r>
          </a:p>
          <a:p>
            <a:pPr lvl="0"/>
            <a:r>
              <a:rPr lang="en-US" dirty="0" smtClean="0"/>
              <a:t>View Donation History</a:t>
            </a:r>
          </a:p>
          <a:p>
            <a:pPr lvl="0"/>
            <a:r>
              <a:rPr lang="en-US" dirty="0" smtClean="0"/>
              <a:t>Edit Profile</a:t>
            </a:r>
          </a:p>
          <a:p>
            <a:pPr lvl="0"/>
            <a:r>
              <a:rPr lang="en-US" dirty="0" smtClean="0"/>
              <a:t>Change Password</a:t>
            </a:r>
          </a:p>
          <a:p>
            <a:pPr lvl="0">
              <a:buNone/>
            </a:pPr>
            <a:endParaRPr lang="en-US" dirty="0" smtClean="0"/>
          </a:p>
          <a:p>
            <a:pPr lvl="0"/>
            <a:endParaRPr lang="en-US" dirty="0" smtClean="0"/>
          </a:p>
          <a:p>
            <a:pPr lvl="0"/>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28625"/>
            <a:ext cx="8229600" cy="642938"/>
          </a:xfrm>
        </p:spPr>
        <p:txBody>
          <a:bodyPr/>
          <a:lstStyle/>
          <a:p>
            <a:r>
              <a:rPr lang="en-US" b="1" u="sng" dirty="0" smtClean="0"/>
              <a:t>Volunteer Modules</a:t>
            </a:r>
            <a:r>
              <a:rPr lang="en-US" b="1" dirty="0" smtClean="0"/>
              <a:t>:</a:t>
            </a:r>
            <a:endParaRPr lang="en-US" dirty="0" smtClean="0"/>
          </a:p>
        </p:txBody>
      </p:sp>
      <p:sp>
        <p:nvSpPr>
          <p:cNvPr id="16387" name="Content Placeholder 2"/>
          <p:cNvSpPr>
            <a:spLocks noGrp="1"/>
          </p:cNvSpPr>
          <p:nvPr>
            <p:ph idx="1"/>
          </p:nvPr>
        </p:nvSpPr>
        <p:spPr>
          <a:xfrm>
            <a:off x="457200" y="1571625"/>
            <a:ext cx="8229600" cy="4752975"/>
          </a:xfrm>
        </p:spPr>
        <p:txBody>
          <a:bodyPr/>
          <a:lstStyle/>
          <a:p>
            <a:pPr lvl="0"/>
            <a:r>
              <a:rPr lang="en-US" dirty="0" smtClean="0"/>
              <a:t>View Donation Collection Request</a:t>
            </a:r>
          </a:p>
          <a:p>
            <a:pPr lvl="0"/>
            <a:r>
              <a:rPr lang="en-US" dirty="0" smtClean="0"/>
              <a:t>Update  Donation Status and Remark</a:t>
            </a:r>
          </a:p>
          <a:p>
            <a:pPr lvl="0"/>
            <a:r>
              <a:rPr lang="en-US" dirty="0" smtClean="0"/>
              <a:t>View Donation History</a:t>
            </a:r>
          </a:p>
          <a:p>
            <a:pPr lvl="0"/>
            <a:r>
              <a:rPr lang="en-US" dirty="0" smtClean="0"/>
              <a:t>Edit Profile</a:t>
            </a:r>
          </a:p>
          <a:p>
            <a:pPr lvl="0"/>
            <a:r>
              <a:rPr lang="en-US" dirty="0" smtClean="0"/>
              <a:t>Change Password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28625"/>
            <a:ext cx="8229600" cy="642938"/>
          </a:xfrm>
        </p:spPr>
        <p:txBody>
          <a:bodyPr/>
          <a:lstStyle/>
          <a:p>
            <a:r>
              <a:rPr lang="en-US" b="1" u="sng" smtClean="0"/>
              <a:t>Admin Modules</a:t>
            </a:r>
            <a:r>
              <a:rPr lang="en-US" b="1" smtClean="0"/>
              <a:t>:</a:t>
            </a:r>
            <a:endParaRPr lang="en-US" smtClean="0"/>
          </a:p>
        </p:txBody>
      </p:sp>
      <p:sp>
        <p:nvSpPr>
          <p:cNvPr id="16387" name="Content Placeholder 2"/>
          <p:cNvSpPr>
            <a:spLocks noGrp="1"/>
          </p:cNvSpPr>
          <p:nvPr>
            <p:ph idx="1"/>
          </p:nvPr>
        </p:nvSpPr>
        <p:spPr>
          <a:xfrm>
            <a:off x="457200" y="1571625"/>
            <a:ext cx="8229600" cy="4752975"/>
          </a:xfrm>
        </p:spPr>
        <p:txBody>
          <a:bodyPr/>
          <a:lstStyle/>
          <a:p>
            <a:pPr lvl="0"/>
            <a:r>
              <a:rPr lang="en-US" dirty="0" smtClean="0"/>
              <a:t>Admin is the super user of the website who can manage everything on the website. Admin can log in through the login page</a:t>
            </a:r>
          </a:p>
          <a:p>
            <a:pPr lvl="0"/>
            <a:r>
              <a:rPr lang="en-US" dirty="0" smtClean="0"/>
              <a:t>Dashboard: In this section, admin can see all detail in brief like the total new donation request, Total accepted donation, Total donation delivered, Total donors , Total volunteers and Total donation area.</a:t>
            </a:r>
          </a:p>
          <a:p>
            <a:pPr lvl="0"/>
            <a:r>
              <a:rPr lang="en-US" dirty="0" smtClean="0"/>
              <a:t>View All New Donation Request.</a:t>
            </a:r>
          </a:p>
          <a:p>
            <a:pPr lvl="0"/>
            <a:r>
              <a:rPr lang="en-US" dirty="0" smtClean="0"/>
              <a:t>Accept or Reject Donation</a:t>
            </a:r>
          </a:p>
          <a:p>
            <a:pPr lvl="0"/>
            <a:r>
              <a:rPr lang="en-US" dirty="0" smtClean="0"/>
              <a:t>Assign Volunteer and Donation Area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28625"/>
            <a:ext cx="8229600" cy="642938"/>
          </a:xfrm>
        </p:spPr>
        <p:txBody>
          <a:bodyPr/>
          <a:lstStyle/>
          <a:p>
            <a:r>
              <a:rPr lang="en-US" b="1" u="sng" dirty="0" smtClean="0"/>
              <a:t>Admin Modules (Continue)</a:t>
            </a:r>
            <a:r>
              <a:rPr lang="en-US" b="1" dirty="0" smtClean="0"/>
              <a:t>:</a:t>
            </a:r>
            <a:endParaRPr lang="en-US" dirty="0" smtClean="0"/>
          </a:p>
        </p:txBody>
      </p:sp>
      <p:sp>
        <p:nvSpPr>
          <p:cNvPr id="16387" name="Content Placeholder 2"/>
          <p:cNvSpPr>
            <a:spLocks noGrp="1"/>
          </p:cNvSpPr>
          <p:nvPr>
            <p:ph idx="1"/>
          </p:nvPr>
        </p:nvSpPr>
        <p:spPr>
          <a:xfrm>
            <a:off x="457200" y="1285861"/>
            <a:ext cx="8229600" cy="5038740"/>
          </a:xfrm>
        </p:spPr>
        <p:txBody>
          <a:bodyPr/>
          <a:lstStyle/>
          <a:p>
            <a:pPr lvl="0"/>
            <a:r>
              <a:rPr lang="en-US" dirty="0" smtClean="0"/>
              <a:t>Manage Donors.</a:t>
            </a:r>
          </a:p>
          <a:p>
            <a:pPr lvl="0"/>
            <a:r>
              <a:rPr lang="en-US" dirty="0" smtClean="0"/>
              <a:t>View New Volunteer Registration Request.</a:t>
            </a:r>
          </a:p>
          <a:p>
            <a:pPr lvl="0"/>
            <a:r>
              <a:rPr lang="en-US" dirty="0" smtClean="0"/>
              <a:t>Accept or Reject Volunteer.</a:t>
            </a:r>
          </a:p>
          <a:p>
            <a:pPr lvl="0"/>
            <a:r>
              <a:rPr lang="en-US" dirty="0" smtClean="0"/>
              <a:t>Manage Volunteer.</a:t>
            </a:r>
          </a:p>
          <a:p>
            <a:pPr lvl="0"/>
            <a:r>
              <a:rPr lang="en-US" dirty="0" smtClean="0"/>
              <a:t>Admin can also update the password.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b="1" smtClean="0"/>
              <a:t>SOFTWARE USED</a:t>
            </a:r>
          </a:p>
        </p:txBody>
      </p:sp>
      <p:sp>
        <p:nvSpPr>
          <p:cNvPr id="17411" name="Content Placeholder 2"/>
          <p:cNvSpPr>
            <a:spLocks noGrp="1"/>
          </p:cNvSpPr>
          <p:nvPr>
            <p:ph idx="1"/>
          </p:nvPr>
        </p:nvSpPr>
        <p:spPr/>
        <p:txBody>
          <a:bodyPr/>
          <a:lstStyle/>
          <a:p>
            <a:endParaRPr lang="en-US" smtClean="0"/>
          </a:p>
          <a:p>
            <a:r>
              <a:rPr lang="en-US" smtClean="0"/>
              <a:t>PYTHON </a:t>
            </a:r>
            <a:r>
              <a:rPr lang="en-US" smtClean="0">
                <a:solidFill>
                  <a:srgbClr val="002060"/>
                </a:solidFill>
              </a:rPr>
              <a:t>INTERPRETER</a:t>
            </a:r>
          </a:p>
          <a:p>
            <a:r>
              <a:rPr lang="en-US" smtClean="0"/>
              <a:t>PYCHARM </a:t>
            </a:r>
            <a:r>
              <a:rPr lang="en-US" smtClean="0">
                <a:solidFill>
                  <a:srgbClr val="002060"/>
                </a:solidFill>
              </a:rPr>
              <a:t>IDE</a:t>
            </a:r>
            <a:r>
              <a:rPr lang="en-US" smtClean="0"/>
              <a:t> </a:t>
            </a:r>
            <a:r>
              <a:rPr lang="en-US" sz="1800" smtClean="0">
                <a:solidFill>
                  <a:srgbClr val="FF0000"/>
                </a:solidFill>
              </a:rPr>
              <a:t>(INTEGRATED DEVELOPMENT ENVIRONMENT)</a:t>
            </a:r>
          </a:p>
          <a:p>
            <a:r>
              <a:rPr lang="en-US" sz="2400" smtClean="0"/>
              <a:t>DJANGO FRAMEWORK</a:t>
            </a:r>
          </a:p>
          <a:p>
            <a:r>
              <a:rPr lang="en-US" smtClean="0"/>
              <a:t>NOTEPAD++ OR ANY OTHER </a:t>
            </a:r>
            <a:r>
              <a:rPr lang="en-US" smtClean="0">
                <a:solidFill>
                  <a:srgbClr val="002060"/>
                </a:solidFill>
              </a:rPr>
              <a:t>TEXT EDITOR</a:t>
            </a:r>
          </a:p>
          <a:p>
            <a:r>
              <a:rPr lang="en-US" smtClean="0"/>
              <a:t>CHROME OR ANY OTHER </a:t>
            </a:r>
            <a:r>
              <a:rPr lang="en-US" smtClean="0">
                <a:solidFill>
                  <a:srgbClr val="002060"/>
                </a:solidFill>
              </a:rPr>
              <a:t>BROWSER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500063"/>
            <a:ext cx="8229600" cy="785812"/>
          </a:xfrm>
        </p:spPr>
        <p:txBody>
          <a:bodyPr/>
          <a:lstStyle/>
          <a:p>
            <a:r>
              <a:rPr lang="en-US" b="1" smtClean="0"/>
              <a:t>FRONTEND (LANGUAGE USED)</a:t>
            </a:r>
          </a:p>
        </p:txBody>
      </p:sp>
      <p:sp>
        <p:nvSpPr>
          <p:cNvPr id="18435" name="Content Placeholder 2"/>
          <p:cNvSpPr>
            <a:spLocks noGrp="1"/>
          </p:cNvSpPr>
          <p:nvPr>
            <p:ph idx="1"/>
          </p:nvPr>
        </p:nvSpPr>
        <p:spPr>
          <a:xfrm>
            <a:off x="457200" y="1935163"/>
            <a:ext cx="8229600" cy="1708150"/>
          </a:xfrm>
        </p:spPr>
        <p:txBody>
          <a:bodyPr/>
          <a:lstStyle/>
          <a:p>
            <a:r>
              <a:rPr lang="en-US" smtClean="0"/>
              <a:t>HTML </a:t>
            </a:r>
            <a:r>
              <a:rPr lang="en-US" smtClean="0">
                <a:solidFill>
                  <a:srgbClr val="FF0000"/>
                </a:solidFill>
              </a:rPr>
              <a:t>(HYPERTEXT MARKUP LANGUAGE)</a:t>
            </a:r>
          </a:p>
          <a:p>
            <a:r>
              <a:rPr lang="en-US" smtClean="0"/>
              <a:t>CSS </a:t>
            </a:r>
            <a:r>
              <a:rPr lang="en-US" smtClean="0">
                <a:solidFill>
                  <a:srgbClr val="FF0000"/>
                </a:solidFill>
              </a:rPr>
              <a:t>(CASCADING STYLE SHEET)</a:t>
            </a:r>
          </a:p>
          <a:p>
            <a:r>
              <a:rPr lang="en-US" smtClean="0"/>
              <a:t>BOOTSTRAP </a:t>
            </a:r>
            <a:r>
              <a:rPr lang="en-US" smtClean="0">
                <a:solidFill>
                  <a:srgbClr val="FF0000"/>
                </a:solidFill>
              </a:rPr>
              <a:t>(FRAMEWORK OF CSS AND JS)</a:t>
            </a:r>
          </a:p>
        </p:txBody>
      </p:sp>
      <p:pic>
        <p:nvPicPr>
          <p:cNvPr id="18436" name="Picture 5" descr="C:\Users\win 8.1\Desktop\htmlandcss.jpg"/>
          <p:cNvPicPr>
            <a:picLocks noChangeAspect="1" noChangeArrowheads="1"/>
          </p:cNvPicPr>
          <p:nvPr/>
        </p:nvPicPr>
        <p:blipFill>
          <a:blip r:embed="rId2"/>
          <a:srcRect/>
          <a:stretch>
            <a:fillRect/>
          </a:stretch>
        </p:blipFill>
        <p:spPr bwMode="auto">
          <a:xfrm>
            <a:off x="571500" y="4000500"/>
            <a:ext cx="6096000" cy="2547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704850"/>
            <a:ext cx="8229600" cy="795338"/>
          </a:xfrm>
        </p:spPr>
        <p:txBody>
          <a:bodyPr/>
          <a:lstStyle/>
          <a:p>
            <a:r>
              <a:rPr lang="en-US" b="1" smtClean="0"/>
              <a:t>BACKEND</a:t>
            </a:r>
          </a:p>
        </p:txBody>
      </p:sp>
      <p:sp>
        <p:nvSpPr>
          <p:cNvPr id="19459" name="Content Placeholder 2"/>
          <p:cNvSpPr>
            <a:spLocks noGrp="1"/>
          </p:cNvSpPr>
          <p:nvPr>
            <p:ph idx="1"/>
          </p:nvPr>
        </p:nvSpPr>
        <p:spPr>
          <a:xfrm>
            <a:off x="500063" y="2214563"/>
            <a:ext cx="8229600" cy="1636712"/>
          </a:xfrm>
        </p:spPr>
        <p:txBody>
          <a:bodyPr/>
          <a:lstStyle/>
          <a:p>
            <a:r>
              <a:rPr lang="en-US" smtClean="0"/>
              <a:t>PYTHON DJANGO</a:t>
            </a:r>
          </a:p>
          <a:p>
            <a:r>
              <a:rPr lang="en-US" smtClean="0"/>
              <a:t>SQLITE (</a:t>
            </a:r>
            <a:r>
              <a:rPr lang="en-US" smtClean="0">
                <a:solidFill>
                  <a:srgbClr val="FF0000"/>
                </a:solidFill>
              </a:rPr>
              <a:t>DATABASE</a:t>
            </a:r>
            <a:r>
              <a:rPr lang="en-US" smtClean="0"/>
              <a:t>)</a:t>
            </a:r>
          </a:p>
        </p:txBody>
      </p:sp>
      <p:pic>
        <p:nvPicPr>
          <p:cNvPr id="19460" name="Picture 4" descr="F:\xampp working\xampp\htdocs\deng\HospitalManagementPython\hospitalmanagementpython\SQLITE.jpg"/>
          <p:cNvPicPr>
            <a:picLocks noChangeAspect="1" noChangeArrowheads="1"/>
          </p:cNvPicPr>
          <p:nvPr/>
        </p:nvPicPr>
        <p:blipFill>
          <a:blip r:embed="rId2"/>
          <a:srcRect/>
          <a:stretch>
            <a:fillRect/>
          </a:stretch>
        </p:blipFill>
        <p:spPr bwMode="auto">
          <a:xfrm>
            <a:off x="428625" y="3643313"/>
            <a:ext cx="5429250"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SYSTEM DESIGN</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marL="274320" indent="-274320" eaLnBrk="1" fontAlgn="auto" hangingPunct="1">
              <a:spcAft>
                <a:spcPts val="0"/>
              </a:spcAft>
              <a:buClr>
                <a:schemeClr val="accent3"/>
              </a:buClr>
              <a:buFont typeface="Wingdings 2"/>
              <a:buNone/>
              <a:defRPr/>
            </a:pPr>
            <a:r>
              <a:rPr lang="en-US" b="1" dirty="0"/>
              <a:t> Unified Modeling Language</a:t>
            </a:r>
            <a:r>
              <a:rPr lang="en-US" dirty="0"/>
              <a:t>:</a:t>
            </a:r>
            <a:endParaRPr lang="en-IN" dirty="0"/>
          </a:p>
          <a:p>
            <a:pPr marL="274320" indent="-274320" eaLnBrk="1" fontAlgn="auto" hangingPunct="1">
              <a:spcAft>
                <a:spcPts val="0"/>
              </a:spcAft>
              <a:buClr>
                <a:schemeClr val="accent3"/>
              </a:buClr>
              <a:buFont typeface="Wingdings 2"/>
              <a:buChar char=""/>
              <a:defRPr/>
            </a:pPr>
            <a:r>
              <a:rPr lang="en-US" dirty="0" smtClean="0"/>
              <a:t>UML </a:t>
            </a:r>
            <a:r>
              <a:rPr lang="en-US" dirty="0"/>
              <a:t>stands for Unified Modeling Language. It is a third generation method for specifying, visualizing and documenting the artifacts of an object oriented system under development. Object modeling is the process by which the logical objects in the real world (problem space) are represented (mapped) by the actual objects in the program (logical or a mini world). This visual representation of the objects, their relationships and their structures is for the ease of understanding. This is a step while developing any product after analysis.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63"/>
            <a:ext cx="8229600" cy="857250"/>
          </a:xfrm>
        </p:spPr>
        <p:txBody>
          <a:bodyPr/>
          <a:lstStyle/>
          <a:p>
            <a:pPr algn="ctr"/>
            <a:r>
              <a:rPr lang="en-US" b="1" smtClean="0"/>
              <a:t>ABC UNIVERSITY</a:t>
            </a:r>
          </a:p>
        </p:txBody>
      </p:sp>
      <p:sp>
        <p:nvSpPr>
          <p:cNvPr id="6147" name="Content Placeholder 2"/>
          <p:cNvSpPr>
            <a:spLocks noGrp="1"/>
          </p:cNvSpPr>
          <p:nvPr>
            <p:ph idx="1"/>
          </p:nvPr>
        </p:nvSpPr>
        <p:spPr>
          <a:xfrm>
            <a:off x="457200" y="4357688"/>
            <a:ext cx="8229600" cy="1966912"/>
          </a:xfrm>
        </p:spPr>
        <p:txBody>
          <a:bodyPr/>
          <a:lstStyle/>
          <a:p>
            <a:endParaRPr lang="en-US" smtClean="0"/>
          </a:p>
          <a:p>
            <a:pPr>
              <a:buFont typeface="Wingdings 2" pitchFamily="18" charset="2"/>
              <a:buNone/>
            </a:pPr>
            <a:r>
              <a:rPr lang="en-US" sz="3200" b="1" smtClean="0"/>
              <a:t>Guided By:</a:t>
            </a:r>
            <a:r>
              <a:rPr lang="en-US" sz="2400" b="1" smtClean="0">
                <a:solidFill>
                  <a:srgbClr val="FF0000"/>
                </a:solidFill>
              </a:rPr>
              <a:t>			</a:t>
            </a:r>
            <a:r>
              <a:rPr lang="en-US" sz="3200" b="1" smtClean="0"/>
              <a:t>Presented By:</a:t>
            </a:r>
          </a:p>
          <a:p>
            <a:r>
              <a:rPr lang="en-US" sz="2000" b="1" smtClean="0">
                <a:solidFill>
                  <a:srgbClr val="FF0000"/>
                </a:solidFill>
              </a:rPr>
              <a:t>Prof. AAAAAAAAAAA		 BBBBBBBBB</a:t>
            </a:r>
          </a:p>
          <a:p>
            <a:pPr>
              <a:buFont typeface="Wingdings 2" pitchFamily="18" charset="2"/>
              <a:buNone/>
            </a:pPr>
            <a:r>
              <a:rPr lang="en-US" sz="2000" b="1" smtClean="0">
                <a:solidFill>
                  <a:srgbClr val="FF0000"/>
                </a:solidFill>
              </a:rPr>
              <a:t>						 CCCCCCCCC</a:t>
            </a:r>
            <a:endParaRPr lang="en-US" sz="2000" smtClean="0"/>
          </a:p>
        </p:txBody>
      </p:sp>
      <p:pic>
        <p:nvPicPr>
          <p:cNvPr id="6148" name="Picture 6" descr="C:\Users\win 8.1\Desktop\clg logo.jpg"/>
          <p:cNvPicPr>
            <a:picLocks noChangeAspect="1" noChangeArrowheads="1"/>
          </p:cNvPicPr>
          <p:nvPr/>
        </p:nvPicPr>
        <p:blipFill>
          <a:blip r:embed="rId2"/>
          <a:srcRect/>
          <a:stretch>
            <a:fillRect/>
          </a:stretch>
        </p:blipFill>
        <p:spPr bwMode="auto">
          <a:xfrm>
            <a:off x="3143250" y="1857375"/>
            <a:ext cx="2500313" cy="2324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dirty="0" smtClean="0"/>
              <a:t/>
            </a:r>
            <a:br>
              <a:rPr lang="en-IN" dirty="0" smtClean="0"/>
            </a:br>
            <a:r>
              <a:rPr lang="en-IN" dirty="0"/>
              <a:t/>
            </a:r>
            <a:br>
              <a:rPr lang="en-IN" dirty="0"/>
            </a:br>
            <a:endParaRPr lang="en-IN" dirty="0"/>
          </a:p>
        </p:txBody>
      </p:sp>
      <p:sp>
        <p:nvSpPr>
          <p:cNvPr id="19459" name="Content Placeholder 2"/>
          <p:cNvSpPr>
            <a:spLocks noGrp="1"/>
          </p:cNvSpPr>
          <p:nvPr>
            <p:ph idx="1"/>
          </p:nvPr>
        </p:nvSpPr>
        <p:spPr/>
        <p:txBody>
          <a:bodyPr/>
          <a:lstStyle/>
          <a:p>
            <a:pPr eaLnBrk="1" hangingPunct="1"/>
            <a:r>
              <a:rPr lang="en-US" smtClean="0"/>
              <a:t>The Unified Modeling Language encompasses a number of models.</a:t>
            </a:r>
            <a:endParaRPr lang="en-IN" smtClean="0"/>
          </a:p>
          <a:p>
            <a:pPr eaLnBrk="1" hangingPunct="1"/>
            <a:r>
              <a:rPr lang="en-US" smtClean="0"/>
              <a:t>Use case diagrams</a:t>
            </a:r>
            <a:endParaRPr lang="en-IN" smtClean="0"/>
          </a:p>
          <a:p>
            <a:pPr eaLnBrk="1" hangingPunct="1"/>
            <a:r>
              <a:rPr lang="en-US" smtClean="0"/>
              <a:t>Class diagrams</a:t>
            </a:r>
            <a:endParaRPr lang="en-IN" smtClean="0"/>
          </a:p>
          <a:p>
            <a:pPr eaLnBrk="1" hangingPunct="1"/>
            <a:r>
              <a:rPr lang="en-US" smtClean="0"/>
              <a:t>Sequence diagrams</a:t>
            </a:r>
            <a:endParaRPr lang="en-IN" smtClean="0"/>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2"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938338"/>
          </a:xfrm>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US" b="1" dirty="0"/>
              <a:t>Use Case Diagram:</a:t>
            </a: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a:t>Use case diagram consists of use cases and actors and shows the interaction between them. The key points are:</a:t>
            </a:r>
            <a:endParaRPr lang="en-IN" dirty="0"/>
          </a:p>
          <a:p>
            <a:pPr marL="274320" indent="-274320" eaLnBrk="1" fontAlgn="auto" hangingPunct="1">
              <a:spcAft>
                <a:spcPts val="0"/>
              </a:spcAft>
              <a:buClr>
                <a:schemeClr val="accent3"/>
              </a:buClr>
              <a:buFont typeface="Wingdings 2"/>
              <a:buChar char=""/>
              <a:defRPr/>
            </a:pPr>
            <a:r>
              <a:rPr lang="en-US" dirty="0"/>
              <a:t>The main purpose is to show the interaction between the use cases and the actor.</a:t>
            </a:r>
            <a:endParaRPr lang="en-IN" dirty="0"/>
          </a:p>
          <a:p>
            <a:pPr marL="274320" indent="-274320" eaLnBrk="1" fontAlgn="auto" hangingPunct="1">
              <a:spcAft>
                <a:spcPts val="0"/>
              </a:spcAft>
              <a:buClr>
                <a:schemeClr val="accent3"/>
              </a:buClr>
              <a:buFont typeface="Wingdings 2"/>
              <a:buChar char=""/>
              <a:defRPr/>
            </a:pPr>
            <a:r>
              <a:rPr lang="en-US" dirty="0"/>
              <a:t>To represent the system requirement from user’s perspective.</a:t>
            </a:r>
            <a:endParaRPr lang="en-IN" dirty="0"/>
          </a:p>
          <a:p>
            <a:pPr marL="274320" indent="-274320" eaLnBrk="1" fontAlgn="auto" hangingPunct="1">
              <a:spcAft>
                <a:spcPts val="0"/>
              </a:spcAft>
              <a:buClr>
                <a:schemeClr val="accent3"/>
              </a:buClr>
              <a:buFont typeface="Wingdings 2"/>
              <a:buChar char=""/>
              <a:defRPr/>
            </a:pPr>
            <a:r>
              <a:rPr lang="en-US" dirty="0"/>
              <a:t>The use cases are the functions that are to be performed in the module.</a:t>
            </a:r>
            <a:endParaRPr lang="en-IN" dirty="0"/>
          </a:p>
          <a:p>
            <a:pPr marL="274320" indent="-274320" eaLnBrk="1" fontAlgn="auto" hangingPunct="1">
              <a:spcAft>
                <a:spcPts val="0"/>
              </a:spcAft>
              <a:buClr>
                <a:schemeClr val="accent3"/>
              </a:buClr>
              <a:buFont typeface="Wingdings 2"/>
              <a:buChar char=""/>
              <a:defRPr/>
            </a:pPr>
            <a:r>
              <a:rPr lang="en-US" dirty="0"/>
              <a:t>An actor could be the end-user of the system or an external system.</a:t>
            </a: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3555" name="Rectangle 4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3556" name="Rectangle 44"/>
          <p:cNvSpPr>
            <a:spLocks noChangeArrowheads="1"/>
          </p:cNvSpPr>
          <p:nvPr/>
        </p:nvSpPr>
        <p:spPr bwMode="auto">
          <a:xfrm>
            <a:off x="0" y="0"/>
            <a:ext cx="3000375" cy="830263"/>
          </a:xfrm>
          <a:prstGeom prst="rect">
            <a:avLst/>
          </a:prstGeom>
          <a:noFill/>
          <a:ln w="9525">
            <a:noFill/>
            <a:miter lim="800000"/>
            <a:headEnd/>
            <a:tailEnd/>
          </a:ln>
        </p:spPr>
        <p:txBody>
          <a:bodyPr anchor="ctr">
            <a:spAutoFit/>
          </a:bodyPr>
          <a:lstStyle/>
          <a:p>
            <a:pPr eaLnBrk="0" hangingPunct="0"/>
            <a:endParaRPr lang="en-US" sz="1400" b="1" u="sng" dirty="0">
              <a:latin typeface="Calibri" pitchFamily="34" charset="0"/>
            </a:endParaRPr>
          </a:p>
          <a:p>
            <a:pPr eaLnBrk="0" hangingPunct="0"/>
            <a:r>
              <a:rPr lang="en-US" sz="1600" b="1" u="sng" dirty="0">
                <a:latin typeface="Calibri" pitchFamily="34" charset="0"/>
              </a:rPr>
              <a:t>Use Case </a:t>
            </a:r>
            <a:r>
              <a:rPr lang="en-US" sz="1600" b="1" u="sng" dirty="0" smtClean="0">
                <a:latin typeface="Calibri" pitchFamily="34" charset="0"/>
              </a:rPr>
              <a:t>Diagram </a:t>
            </a:r>
            <a:r>
              <a:rPr lang="en-US" sz="1600" b="1" u="sng" dirty="0">
                <a:latin typeface="Calibri" pitchFamily="34" charset="0"/>
              </a:rPr>
              <a:t>– Admin :</a:t>
            </a:r>
            <a:endParaRPr lang="en-US" sz="1600" dirty="0"/>
          </a:p>
          <a:p>
            <a:pPr eaLnBrk="0" hangingPunct="0"/>
            <a:endParaRPr lang="en-US" dirty="0"/>
          </a:p>
        </p:txBody>
      </p:sp>
      <p:sp>
        <p:nvSpPr>
          <p:cNvPr id="23557" name="Rectangle 60"/>
          <p:cNvSpPr>
            <a:spLocks noChangeArrowheads="1"/>
          </p:cNvSpPr>
          <p:nvPr/>
        </p:nvSpPr>
        <p:spPr bwMode="auto">
          <a:xfrm>
            <a:off x="1371600" y="1371600"/>
            <a:ext cx="9144000" cy="0"/>
          </a:xfrm>
          <a:prstGeom prst="rect">
            <a:avLst/>
          </a:prstGeom>
          <a:noFill/>
          <a:ln w="9525">
            <a:noFill/>
            <a:miter lim="800000"/>
            <a:headEnd/>
            <a:tailEnd/>
          </a:ln>
        </p:spPr>
        <p:txBody>
          <a:bodyPr wrap="none" anchor="ctr">
            <a:spAutoFit/>
          </a:bodyPr>
          <a:lstStyle/>
          <a:p>
            <a:pPr indent="457200" eaLnBrk="0" hangingPunct="0"/>
            <a:endParaRPr lang="en-US"/>
          </a:p>
        </p:txBody>
      </p:sp>
      <p:sp>
        <p:nvSpPr>
          <p:cNvPr id="31759" name="Oval 15"/>
          <p:cNvSpPr>
            <a:spLocks noChangeArrowheads="1"/>
          </p:cNvSpPr>
          <p:nvPr/>
        </p:nvSpPr>
        <p:spPr bwMode="auto">
          <a:xfrm>
            <a:off x="4314800" y="1714489"/>
            <a:ext cx="2286016" cy="6667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Arial" pitchFamily="34" charset="0"/>
                <a:cs typeface="Arial" pitchFamily="34" charset="0"/>
              </a:rPr>
              <a:t>     </a:t>
            </a:r>
            <a:r>
              <a:rPr kumimoji="0" lang="en-US" sz="1400" b="1" i="0" u="none" strike="noStrike" cap="none" normalizeH="0" baseline="0" dirty="0" smtClean="0">
                <a:ln>
                  <a:noFill/>
                </a:ln>
                <a:solidFill>
                  <a:schemeClr val="tx1"/>
                </a:solidFill>
                <a:effectLst/>
                <a:latin typeface="Arial" pitchFamily="34" charset="0"/>
                <a:cs typeface="Arial" pitchFamily="34" charset="0"/>
              </a:rPr>
              <a:t>Donation</a:t>
            </a:r>
            <a:r>
              <a:rPr kumimoji="0" lang="en-US" sz="1400" b="1" i="0" u="none" strike="noStrike" cap="none" normalizeH="0" dirty="0" smtClean="0">
                <a:ln>
                  <a:noFill/>
                </a:ln>
                <a:solidFill>
                  <a:schemeClr val="tx1"/>
                </a:solidFill>
                <a:effectLst/>
                <a:latin typeface="Arial" pitchFamily="34" charset="0"/>
                <a:cs typeface="Arial" pitchFamily="34" charset="0"/>
              </a:rPr>
              <a:t>      Management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58" name="Oval 14"/>
          <p:cNvSpPr>
            <a:spLocks noChangeArrowheads="1"/>
          </p:cNvSpPr>
          <p:nvPr/>
        </p:nvSpPr>
        <p:spPr bwMode="auto">
          <a:xfrm>
            <a:off x="4314800" y="2714621"/>
            <a:ext cx="2371738" cy="7683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Manage Donor (view and delete)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57" name="Oval 13"/>
          <p:cNvSpPr>
            <a:spLocks noChangeArrowheads="1"/>
          </p:cNvSpPr>
          <p:nvPr/>
        </p:nvSpPr>
        <p:spPr bwMode="auto">
          <a:xfrm>
            <a:off x="4205266" y="3763970"/>
            <a:ext cx="2457450" cy="5159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Manage Volunteer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56" name="AutoShape 12"/>
          <p:cNvSpPr>
            <a:spLocks noChangeShapeType="1"/>
          </p:cNvSpPr>
          <p:nvPr/>
        </p:nvSpPr>
        <p:spPr bwMode="auto">
          <a:xfrm flipV="1">
            <a:off x="1571604" y="1357298"/>
            <a:ext cx="2600320" cy="131923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1755" name="AutoShape 11"/>
          <p:cNvSpPr>
            <a:spLocks noChangeShapeType="1"/>
          </p:cNvSpPr>
          <p:nvPr/>
        </p:nvSpPr>
        <p:spPr bwMode="auto">
          <a:xfrm flipV="1">
            <a:off x="1571604" y="2071678"/>
            <a:ext cx="2743196" cy="61914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1754" name="AutoShape 10"/>
          <p:cNvSpPr>
            <a:spLocks noChangeShapeType="1"/>
          </p:cNvSpPr>
          <p:nvPr/>
        </p:nvSpPr>
        <p:spPr bwMode="auto">
          <a:xfrm>
            <a:off x="1639866" y="2706695"/>
            <a:ext cx="2692400" cy="3810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1753" name="AutoShape 9"/>
          <p:cNvSpPr>
            <a:spLocks noChangeShapeType="1"/>
          </p:cNvSpPr>
          <p:nvPr/>
        </p:nvSpPr>
        <p:spPr bwMode="auto">
          <a:xfrm>
            <a:off x="1571604" y="2706695"/>
            <a:ext cx="2678112" cy="127635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1752" name="Oval 8"/>
          <p:cNvSpPr>
            <a:spLocks noChangeArrowheads="1"/>
          </p:cNvSpPr>
          <p:nvPr/>
        </p:nvSpPr>
        <p:spPr bwMode="auto">
          <a:xfrm>
            <a:off x="4300516" y="4416432"/>
            <a:ext cx="2101850" cy="6858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Manage Donation Area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50" name="Oval 6"/>
          <p:cNvSpPr>
            <a:spLocks noChangeArrowheads="1"/>
          </p:cNvSpPr>
          <p:nvPr/>
        </p:nvSpPr>
        <p:spPr bwMode="auto">
          <a:xfrm>
            <a:off x="4243362" y="5500703"/>
            <a:ext cx="2101850" cy="5588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ea typeface="Calibri" pitchFamily="34" charset="0"/>
                <a:cs typeface="Arial" pitchFamily="34" charset="0"/>
              </a:rPr>
              <a:t>Change 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49" name="AutoShape 5"/>
          <p:cNvSpPr>
            <a:spLocks noChangeShapeType="1"/>
          </p:cNvSpPr>
          <p:nvPr/>
        </p:nvSpPr>
        <p:spPr bwMode="auto">
          <a:xfrm>
            <a:off x="1571604" y="2706695"/>
            <a:ext cx="2728912" cy="20320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1747" name="AutoShape 3"/>
          <p:cNvSpPr>
            <a:spLocks noChangeShapeType="1"/>
          </p:cNvSpPr>
          <p:nvPr/>
        </p:nvSpPr>
        <p:spPr bwMode="auto">
          <a:xfrm>
            <a:off x="1514454" y="2679707"/>
            <a:ext cx="2657470" cy="310674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1760"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715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69" name="Oval 25"/>
          <p:cNvSpPr>
            <a:spLocks noChangeArrowheads="1"/>
          </p:cNvSpPr>
          <p:nvPr/>
        </p:nvSpPr>
        <p:spPr bwMode="auto">
          <a:xfrm>
            <a:off x="4171924" y="1071547"/>
            <a:ext cx="2500330" cy="5588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400" b="1" i="0" u="none" strike="noStrike" cap="none" normalizeH="0" baseline="0" smtClean="0">
                <a:ln>
                  <a:noFill/>
                </a:ln>
                <a:solidFill>
                  <a:schemeClr val="tx1"/>
                </a:solidFill>
                <a:effectLst/>
                <a:latin typeface="Calibri" pitchFamily="34" charset="0"/>
                <a:cs typeface="Arial" pitchFamily="34" charset="0"/>
              </a:rPr>
              <a:t>Dashboard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4579" name="Rectangle 3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4580" name="Rectangle 47"/>
          <p:cNvSpPr>
            <a:spLocks noChangeArrowheads="1"/>
          </p:cNvSpPr>
          <p:nvPr/>
        </p:nvSpPr>
        <p:spPr bwMode="auto">
          <a:xfrm>
            <a:off x="0" y="9144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4582" name="Rectangle 44"/>
          <p:cNvSpPr>
            <a:spLocks noChangeArrowheads="1"/>
          </p:cNvSpPr>
          <p:nvPr/>
        </p:nvSpPr>
        <p:spPr bwMode="auto">
          <a:xfrm>
            <a:off x="0" y="0"/>
            <a:ext cx="3000375" cy="830263"/>
          </a:xfrm>
          <a:prstGeom prst="rect">
            <a:avLst/>
          </a:prstGeom>
          <a:noFill/>
          <a:ln w="9525">
            <a:noFill/>
            <a:miter lim="800000"/>
            <a:headEnd/>
            <a:tailEnd/>
          </a:ln>
        </p:spPr>
        <p:txBody>
          <a:bodyPr anchor="ctr">
            <a:spAutoFit/>
          </a:bodyPr>
          <a:lstStyle/>
          <a:p>
            <a:pPr eaLnBrk="0" hangingPunct="0"/>
            <a:endParaRPr lang="en-US" sz="1400" b="1" u="sng" dirty="0">
              <a:latin typeface="Calibri" pitchFamily="34" charset="0"/>
            </a:endParaRPr>
          </a:p>
          <a:p>
            <a:pPr eaLnBrk="0" hangingPunct="0"/>
            <a:r>
              <a:rPr lang="en-US" sz="1600" b="1" u="sng" dirty="0">
                <a:latin typeface="Calibri" pitchFamily="34" charset="0"/>
              </a:rPr>
              <a:t>Use Case </a:t>
            </a:r>
            <a:r>
              <a:rPr lang="en-US" sz="1600" b="1" u="sng" dirty="0" smtClean="0">
                <a:latin typeface="Calibri" pitchFamily="34" charset="0"/>
              </a:rPr>
              <a:t>Diagram -  Donor User</a:t>
            </a:r>
            <a:r>
              <a:rPr lang="en-US" sz="1600" b="1" u="sng" dirty="0">
                <a:latin typeface="Calibri" pitchFamily="34" charset="0"/>
              </a:rPr>
              <a:t>:</a:t>
            </a:r>
            <a:endParaRPr lang="en-US" sz="1600" dirty="0"/>
          </a:p>
          <a:p>
            <a:pPr eaLnBrk="0" hangingPunct="0"/>
            <a:endParaRPr lang="en-US" dirty="0"/>
          </a:p>
        </p:txBody>
      </p:sp>
      <p:sp>
        <p:nvSpPr>
          <p:cNvPr id="30729" name="AutoShape 9"/>
          <p:cNvSpPr>
            <a:spLocks noChangeArrowheads="1"/>
          </p:cNvSpPr>
          <p:nvPr/>
        </p:nvSpPr>
        <p:spPr bwMode="auto">
          <a:xfrm>
            <a:off x="1716092" y="1830374"/>
            <a:ext cx="914400" cy="819150"/>
          </a:xfrm>
          <a:prstGeom prst="smileyFace">
            <a:avLst>
              <a:gd name="adj" fmla="val 4653"/>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28" name="Oval 8"/>
          <p:cNvSpPr>
            <a:spLocks noChangeArrowheads="1"/>
          </p:cNvSpPr>
          <p:nvPr/>
        </p:nvSpPr>
        <p:spPr bwMode="auto">
          <a:xfrm>
            <a:off x="5214942" y="1500174"/>
            <a:ext cx="2101850" cy="5588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400" b="1" dirty="0" smtClean="0">
                <a:latin typeface="Arial" pitchFamily="34" charset="0"/>
                <a:cs typeface="Arial" pitchFamily="34" charset="0"/>
              </a:rPr>
              <a:t>Donate Items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27" name="Oval 7"/>
          <p:cNvSpPr>
            <a:spLocks noChangeArrowheads="1"/>
          </p:cNvSpPr>
          <p:nvPr/>
        </p:nvSpPr>
        <p:spPr bwMode="auto">
          <a:xfrm>
            <a:off x="5143504" y="2357430"/>
            <a:ext cx="2398712" cy="92869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View My Donation         History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26" name="Oval 6"/>
          <p:cNvSpPr>
            <a:spLocks noChangeArrowheads="1"/>
          </p:cNvSpPr>
          <p:nvPr/>
        </p:nvSpPr>
        <p:spPr bwMode="auto">
          <a:xfrm>
            <a:off x="5214942" y="3429000"/>
            <a:ext cx="2532080" cy="65565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Arial" pitchFamily="34" charset="0"/>
                <a:cs typeface="Arial" pitchFamily="34" charset="0"/>
              </a:rPr>
              <a:t>Update Profile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25" name="Oval 5"/>
          <p:cNvSpPr>
            <a:spLocks noChangeArrowheads="1"/>
          </p:cNvSpPr>
          <p:nvPr/>
        </p:nvSpPr>
        <p:spPr bwMode="auto">
          <a:xfrm>
            <a:off x="5143504" y="4214818"/>
            <a:ext cx="2500330" cy="64294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Change Password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24" name="AutoShape 4"/>
          <p:cNvSpPr>
            <a:spLocks noChangeShapeType="1"/>
          </p:cNvSpPr>
          <p:nvPr/>
        </p:nvSpPr>
        <p:spPr bwMode="auto">
          <a:xfrm flipV="1">
            <a:off x="2863855" y="1798624"/>
            <a:ext cx="2351087" cy="126365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23" name="AutoShape 3"/>
          <p:cNvSpPr>
            <a:spLocks noChangeShapeType="1"/>
          </p:cNvSpPr>
          <p:nvPr/>
        </p:nvSpPr>
        <p:spPr bwMode="auto">
          <a:xfrm flipV="1">
            <a:off x="2863854" y="2857496"/>
            <a:ext cx="2208211" cy="22859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22" name="AutoShape 2"/>
          <p:cNvSpPr>
            <a:spLocks noChangeShapeType="1"/>
          </p:cNvSpPr>
          <p:nvPr/>
        </p:nvSpPr>
        <p:spPr bwMode="auto">
          <a:xfrm>
            <a:off x="2890842" y="3094024"/>
            <a:ext cx="2324100" cy="69216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21" name="AutoShape 1"/>
          <p:cNvSpPr>
            <a:spLocks noChangeShapeType="1"/>
          </p:cNvSpPr>
          <p:nvPr/>
        </p:nvSpPr>
        <p:spPr bwMode="auto">
          <a:xfrm>
            <a:off x="2863855" y="3094024"/>
            <a:ext cx="2208211" cy="140654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3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715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35" name="Rectangle 15"/>
          <p:cNvSpPr>
            <a:spLocks noChangeArrowheads="1"/>
          </p:cNvSpPr>
          <p:nvPr/>
        </p:nvSpPr>
        <p:spPr bwMode="auto">
          <a:xfrm>
            <a:off x="22860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715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0736" name="AutoShape 16"/>
          <p:cNvCxnSpPr>
            <a:cxnSpLocks noChangeShapeType="1"/>
          </p:cNvCxnSpPr>
          <p:nvPr/>
        </p:nvCxnSpPr>
        <p:spPr bwMode="auto">
          <a:xfrm>
            <a:off x="2214546" y="2643182"/>
            <a:ext cx="0" cy="933450"/>
          </a:xfrm>
          <a:prstGeom prst="straightConnector1">
            <a:avLst/>
          </a:prstGeom>
          <a:noFill/>
          <a:ln w="9525">
            <a:solidFill>
              <a:srgbClr val="000000"/>
            </a:solidFill>
            <a:round/>
            <a:headEnd/>
            <a:tailEnd/>
          </a:ln>
        </p:spPr>
      </p:cxnSp>
      <p:cxnSp>
        <p:nvCxnSpPr>
          <p:cNvPr id="30737" name="AutoShape 17"/>
          <p:cNvCxnSpPr>
            <a:cxnSpLocks noChangeShapeType="1"/>
          </p:cNvCxnSpPr>
          <p:nvPr/>
        </p:nvCxnSpPr>
        <p:spPr bwMode="auto">
          <a:xfrm>
            <a:off x="1571604" y="3071810"/>
            <a:ext cx="1339850" cy="19050"/>
          </a:xfrm>
          <a:prstGeom prst="straightConnector1">
            <a:avLst/>
          </a:prstGeom>
          <a:noFill/>
          <a:ln w="9525">
            <a:solidFill>
              <a:srgbClr val="000000"/>
            </a:solidFill>
            <a:round/>
            <a:headEnd/>
            <a:tailEnd/>
          </a:ln>
        </p:spPr>
      </p:cxnSp>
      <p:cxnSp>
        <p:nvCxnSpPr>
          <p:cNvPr id="30738" name="AutoShape 18"/>
          <p:cNvCxnSpPr>
            <a:cxnSpLocks noChangeShapeType="1"/>
          </p:cNvCxnSpPr>
          <p:nvPr/>
        </p:nvCxnSpPr>
        <p:spPr bwMode="auto">
          <a:xfrm flipH="1">
            <a:off x="1852596" y="3052760"/>
            <a:ext cx="361950" cy="539750"/>
          </a:xfrm>
          <a:prstGeom prst="straightConnector1">
            <a:avLst/>
          </a:prstGeom>
          <a:noFill/>
          <a:ln w="9525">
            <a:solidFill>
              <a:srgbClr val="000000"/>
            </a:solidFill>
            <a:round/>
            <a:headEnd/>
            <a:tailEnd/>
          </a:ln>
        </p:spPr>
      </p:cxnSp>
      <p:cxnSp>
        <p:nvCxnSpPr>
          <p:cNvPr id="30739" name="AutoShape 19"/>
          <p:cNvCxnSpPr>
            <a:cxnSpLocks noChangeShapeType="1"/>
          </p:cNvCxnSpPr>
          <p:nvPr/>
        </p:nvCxnSpPr>
        <p:spPr bwMode="auto">
          <a:xfrm>
            <a:off x="2214546" y="3071810"/>
            <a:ext cx="412750" cy="463550"/>
          </a:xfrm>
          <a:prstGeom prst="straightConnector1">
            <a:avLst/>
          </a:prstGeom>
          <a:noFill/>
          <a:ln w="9525">
            <a:solidFill>
              <a:srgbClr val="000000"/>
            </a:solidFill>
            <a:round/>
            <a:headEnd/>
            <a:tailEn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4579" name="Rectangle 3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4580" name="Rectangle 47"/>
          <p:cNvSpPr>
            <a:spLocks noChangeArrowheads="1"/>
          </p:cNvSpPr>
          <p:nvPr/>
        </p:nvSpPr>
        <p:spPr bwMode="auto">
          <a:xfrm>
            <a:off x="0" y="9144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4582" name="Rectangle 44"/>
          <p:cNvSpPr>
            <a:spLocks noChangeArrowheads="1"/>
          </p:cNvSpPr>
          <p:nvPr/>
        </p:nvSpPr>
        <p:spPr bwMode="auto">
          <a:xfrm>
            <a:off x="0" y="0"/>
            <a:ext cx="3786182" cy="830997"/>
          </a:xfrm>
          <a:prstGeom prst="rect">
            <a:avLst/>
          </a:prstGeom>
          <a:noFill/>
          <a:ln w="9525">
            <a:noFill/>
            <a:miter lim="800000"/>
            <a:headEnd/>
            <a:tailEnd/>
          </a:ln>
        </p:spPr>
        <p:txBody>
          <a:bodyPr wrap="square" anchor="ctr">
            <a:spAutoFit/>
          </a:bodyPr>
          <a:lstStyle/>
          <a:p>
            <a:pPr eaLnBrk="0" hangingPunct="0"/>
            <a:endParaRPr lang="en-US" sz="1400" b="1" u="sng" dirty="0">
              <a:latin typeface="Calibri" pitchFamily="34" charset="0"/>
            </a:endParaRPr>
          </a:p>
          <a:p>
            <a:pPr eaLnBrk="0" hangingPunct="0"/>
            <a:r>
              <a:rPr lang="en-US" sz="1600" b="1" u="sng" dirty="0">
                <a:latin typeface="Calibri" pitchFamily="34" charset="0"/>
              </a:rPr>
              <a:t>Use Case </a:t>
            </a:r>
            <a:r>
              <a:rPr lang="en-US" sz="1600" b="1" u="sng" dirty="0" smtClean="0">
                <a:latin typeface="Calibri" pitchFamily="34" charset="0"/>
              </a:rPr>
              <a:t>Diagram - Volunteer User</a:t>
            </a:r>
            <a:r>
              <a:rPr lang="en-US" sz="1600" b="1" u="sng" dirty="0">
                <a:latin typeface="Calibri" pitchFamily="34" charset="0"/>
              </a:rPr>
              <a:t>:</a:t>
            </a:r>
            <a:endParaRPr lang="en-US" sz="1600" dirty="0"/>
          </a:p>
          <a:p>
            <a:pPr eaLnBrk="0" hangingPunct="0"/>
            <a:endParaRPr lang="en-US" dirty="0"/>
          </a:p>
        </p:txBody>
      </p:sp>
      <p:sp>
        <p:nvSpPr>
          <p:cNvPr id="30729" name="AutoShape 9"/>
          <p:cNvSpPr>
            <a:spLocks noChangeArrowheads="1"/>
          </p:cNvSpPr>
          <p:nvPr/>
        </p:nvSpPr>
        <p:spPr bwMode="auto">
          <a:xfrm>
            <a:off x="1716092" y="1830374"/>
            <a:ext cx="914400" cy="819150"/>
          </a:xfrm>
          <a:prstGeom prst="smileyFace">
            <a:avLst>
              <a:gd name="adj" fmla="val 4653"/>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28" name="Oval 8"/>
          <p:cNvSpPr>
            <a:spLocks noChangeArrowheads="1"/>
          </p:cNvSpPr>
          <p:nvPr/>
        </p:nvSpPr>
        <p:spPr bwMode="auto">
          <a:xfrm>
            <a:off x="5214942" y="1142984"/>
            <a:ext cx="2428892" cy="107157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400" b="1" dirty="0" smtClean="0">
                <a:latin typeface="Arial" pitchFamily="34" charset="0"/>
                <a:cs typeface="Arial" pitchFamily="34" charset="0"/>
              </a:rPr>
              <a:t>View Donation Collection Req.</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27" name="Oval 7"/>
          <p:cNvSpPr>
            <a:spLocks noChangeArrowheads="1"/>
          </p:cNvSpPr>
          <p:nvPr/>
        </p:nvSpPr>
        <p:spPr bwMode="auto">
          <a:xfrm>
            <a:off x="5143504" y="2357430"/>
            <a:ext cx="2398712" cy="100013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View Donation</a:t>
            </a:r>
            <a:r>
              <a:rPr kumimoji="0" lang="en-US" sz="1400" b="1" i="0" u="none" strike="noStrike" cap="none" normalizeH="0" dirty="0" smtClean="0">
                <a:ln>
                  <a:noFill/>
                </a:ln>
                <a:solidFill>
                  <a:schemeClr val="tx1"/>
                </a:solidFill>
                <a:effectLst/>
                <a:latin typeface="Arial" pitchFamily="34" charset="0"/>
                <a:ea typeface="Calibri" pitchFamily="34" charset="0"/>
                <a:cs typeface="Arial" pitchFamily="34" charset="0"/>
              </a:rPr>
              <a:t> </a:t>
            </a: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History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26" name="Oval 6"/>
          <p:cNvSpPr>
            <a:spLocks noChangeArrowheads="1"/>
          </p:cNvSpPr>
          <p:nvPr/>
        </p:nvSpPr>
        <p:spPr bwMode="auto">
          <a:xfrm>
            <a:off x="5214942" y="3429000"/>
            <a:ext cx="2532080" cy="85725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Arial" pitchFamily="34" charset="0"/>
                <a:cs typeface="Arial" pitchFamily="34" charset="0"/>
              </a:rPr>
              <a:t>      Update Profile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25" name="Oval 5"/>
          <p:cNvSpPr>
            <a:spLocks noChangeArrowheads="1"/>
          </p:cNvSpPr>
          <p:nvPr/>
        </p:nvSpPr>
        <p:spPr bwMode="auto">
          <a:xfrm>
            <a:off x="5143504" y="4429132"/>
            <a:ext cx="2500330" cy="85725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Change Password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24" name="AutoShape 4"/>
          <p:cNvSpPr>
            <a:spLocks noChangeShapeType="1"/>
          </p:cNvSpPr>
          <p:nvPr/>
        </p:nvSpPr>
        <p:spPr bwMode="auto">
          <a:xfrm flipV="1">
            <a:off x="2863855" y="1798624"/>
            <a:ext cx="2351087" cy="126365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23" name="AutoShape 3"/>
          <p:cNvSpPr>
            <a:spLocks noChangeShapeType="1"/>
          </p:cNvSpPr>
          <p:nvPr/>
        </p:nvSpPr>
        <p:spPr bwMode="auto">
          <a:xfrm flipV="1">
            <a:off x="2863854" y="2857496"/>
            <a:ext cx="2208211" cy="22859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22" name="AutoShape 2"/>
          <p:cNvSpPr>
            <a:spLocks noChangeShapeType="1"/>
          </p:cNvSpPr>
          <p:nvPr/>
        </p:nvSpPr>
        <p:spPr bwMode="auto">
          <a:xfrm>
            <a:off x="2890842" y="3094024"/>
            <a:ext cx="2324100" cy="69216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21" name="AutoShape 1"/>
          <p:cNvSpPr>
            <a:spLocks noChangeShapeType="1"/>
          </p:cNvSpPr>
          <p:nvPr/>
        </p:nvSpPr>
        <p:spPr bwMode="auto">
          <a:xfrm>
            <a:off x="2863855" y="3094024"/>
            <a:ext cx="2351087" cy="154942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3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715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35" name="Rectangle 15"/>
          <p:cNvSpPr>
            <a:spLocks noChangeArrowheads="1"/>
          </p:cNvSpPr>
          <p:nvPr/>
        </p:nvSpPr>
        <p:spPr bwMode="auto">
          <a:xfrm>
            <a:off x="22860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715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0736" name="AutoShape 16"/>
          <p:cNvCxnSpPr>
            <a:cxnSpLocks noChangeShapeType="1"/>
          </p:cNvCxnSpPr>
          <p:nvPr/>
        </p:nvCxnSpPr>
        <p:spPr bwMode="auto">
          <a:xfrm>
            <a:off x="2214546" y="2643182"/>
            <a:ext cx="0" cy="933450"/>
          </a:xfrm>
          <a:prstGeom prst="straightConnector1">
            <a:avLst/>
          </a:prstGeom>
          <a:noFill/>
          <a:ln w="9525">
            <a:solidFill>
              <a:srgbClr val="000000"/>
            </a:solidFill>
            <a:round/>
            <a:headEnd/>
            <a:tailEnd/>
          </a:ln>
        </p:spPr>
      </p:cxnSp>
      <p:cxnSp>
        <p:nvCxnSpPr>
          <p:cNvPr id="30737" name="AutoShape 17"/>
          <p:cNvCxnSpPr>
            <a:cxnSpLocks noChangeShapeType="1"/>
          </p:cNvCxnSpPr>
          <p:nvPr/>
        </p:nvCxnSpPr>
        <p:spPr bwMode="auto">
          <a:xfrm>
            <a:off x="1571604" y="3071810"/>
            <a:ext cx="1339850" cy="19050"/>
          </a:xfrm>
          <a:prstGeom prst="straightConnector1">
            <a:avLst/>
          </a:prstGeom>
          <a:noFill/>
          <a:ln w="9525">
            <a:solidFill>
              <a:srgbClr val="000000"/>
            </a:solidFill>
            <a:round/>
            <a:headEnd/>
            <a:tailEnd/>
          </a:ln>
        </p:spPr>
      </p:cxnSp>
      <p:cxnSp>
        <p:nvCxnSpPr>
          <p:cNvPr id="30738" name="AutoShape 18"/>
          <p:cNvCxnSpPr>
            <a:cxnSpLocks noChangeShapeType="1"/>
          </p:cNvCxnSpPr>
          <p:nvPr/>
        </p:nvCxnSpPr>
        <p:spPr bwMode="auto">
          <a:xfrm flipH="1">
            <a:off x="1852596" y="3052760"/>
            <a:ext cx="361950" cy="539750"/>
          </a:xfrm>
          <a:prstGeom prst="straightConnector1">
            <a:avLst/>
          </a:prstGeom>
          <a:noFill/>
          <a:ln w="9525">
            <a:solidFill>
              <a:srgbClr val="000000"/>
            </a:solidFill>
            <a:round/>
            <a:headEnd/>
            <a:tailEnd/>
          </a:ln>
        </p:spPr>
      </p:cxnSp>
      <p:cxnSp>
        <p:nvCxnSpPr>
          <p:cNvPr id="30739" name="AutoShape 19"/>
          <p:cNvCxnSpPr>
            <a:cxnSpLocks noChangeShapeType="1"/>
          </p:cNvCxnSpPr>
          <p:nvPr/>
        </p:nvCxnSpPr>
        <p:spPr bwMode="auto">
          <a:xfrm>
            <a:off x="2214546" y="3071810"/>
            <a:ext cx="412750" cy="463550"/>
          </a:xfrm>
          <a:prstGeom prst="straightConnector1">
            <a:avLst/>
          </a:prstGeom>
          <a:noFill/>
          <a:ln w="9525">
            <a:solidFill>
              <a:srgbClr val="000000"/>
            </a:solidFill>
            <a:round/>
            <a:headEnd/>
            <a:tailEn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IN" dirty="0"/>
              <a:t> </a:t>
            </a:r>
            <a:r>
              <a:rPr lang="en-US" b="1" dirty="0"/>
              <a:t>Sequence Diagram:</a:t>
            </a:r>
            <a:r>
              <a:rPr lang="en-IN" dirty="0"/>
              <a:t/>
            </a:r>
            <a:br>
              <a:rPr lang="en-IN" dirty="0"/>
            </a:br>
            <a:endParaRPr lang="en-IN" dirty="0"/>
          </a:p>
        </p:txBody>
      </p:sp>
      <p:sp>
        <p:nvSpPr>
          <p:cNvPr id="23555" name="Content Placeholder 2"/>
          <p:cNvSpPr>
            <a:spLocks noGrp="1"/>
          </p:cNvSpPr>
          <p:nvPr>
            <p:ph idx="1"/>
          </p:nvPr>
        </p:nvSpPr>
        <p:spPr/>
        <p:txBody>
          <a:bodyPr/>
          <a:lstStyle/>
          <a:p>
            <a:pPr eaLnBrk="1" hangingPunct="1">
              <a:buFont typeface="Wingdings 2" pitchFamily="18" charset="2"/>
              <a:buNone/>
            </a:pPr>
            <a:r>
              <a:rPr lang="en-US" smtClean="0"/>
              <a:t> The purpose of sequence diagram is to show the flow of functionality through a use case. In other words, we call it a mapping process in terms of data transfers from the actor through the corresponding objects.</a:t>
            </a: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12" dur="500"/>
                                        <p:tgtEl>
                                          <p:spTgt spid="23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55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305800" cy="1500190"/>
          </a:xfrm>
        </p:spPr>
        <p:txBody>
          <a:bodyPr>
            <a:normAutofit fontScale="90000"/>
          </a:bodyPr>
          <a:lstStyle/>
          <a:p>
            <a:pPr eaLnBrk="1" fontAlgn="auto" hangingPunct="1">
              <a:spcAft>
                <a:spcPts val="0"/>
              </a:spcAft>
              <a:defRPr/>
            </a:pP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SEQUENCE DIAGRAM</a:t>
            </a: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7651" name="Rectangle 33"/>
          <p:cNvSpPr>
            <a:spLocks noChangeArrowheads="1"/>
          </p:cNvSpPr>
          <p:nvPr/>
        </p:nvSpPr>
        <p:spPr bwMode="auto">
          <a:xfrm>
            <a:off x="2214563" y="214313"/>
            <a:ext cx="4421187" cy="369887"/>
          </a:xfrm>
          <a:prstGeom prst="rect">
            <a:avLst/>
          </a:prstGeom>
          <a:noFill/>
          <a:ln w="9525">
            <a:noFill/>
            <a:miter lim="800000"/>
            <a:headEnd/>
            <a:tailEnd/>
          </a:ln>
        </p:spPr>
        <p:txBody>
          <a:bodyPr wrap="none">
            <a:spAutoFit/>
          </a:bodyPr>
          <a:lstStyle/>
          <a:p>
            <a:r>
              <a:rPr lang="en-US" b="1" u="sng"/>
              <a:t>Sequence Diagram For Administrator:-</a:t>
            </a:r>
            <a:endParaRPr lang="en-US"/>
          </a:p>
        </p:txBody>
      </p:sp>
      <p:pic>
        <p:nvPicPr>
          <p:cNvPr id="27652" name="Picture 35" descr="C:\Users\win 8.1\Desktop\E-R-diagram.jpg"/>
          <p:cNvPicPr>
            <a:picLocks noChangeAspect="1" noChangeArrowheads="1"/>
          </p:cNvPicPr>
          <p:nvPr/>
        </p:nvPicPr>
        <p:blipFill>
          <a:blip r:embed="rId2"/>
          <a:srcRect/>
          <a:stretch>
            <a:fillRect/>
          </a:stretch>
        </p:blipFill>
        <p:spPr bwMode="auto">
          <a:xfrm>
            <a:off x="428625" y="1071563"/>
            <a:ext cx="8215313" cy="5357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8684" name="Rectangle 10"/>
          <p:cNvSpPr>
            <a:spLocks noChangeArrowheads="1"/>
          </p:cNvSpPr>
          <p:nvPr/>
        </p:nvSpPr>
        <p:spPr bwMode="auto">
          <a:xfrm>
            <a:off x="0" y="357188"/>
            <a:ext cx="8858250" cy="1077912"/>
          </a:xfrm>
          <a:prstGeom prst="rect">
            <a:avLst/>
          </a:prstGeom>
          <a:noFill/>
          <a:ln w="9525">
            <a:noFill/>
            <a:miter lim="800000"/>
            <a:headEnd/>
            <a:tailEnd/>
          </a:ln>
        </p:spPr>
        <p:txBody>
          <a:bodyPr anchor="ctr">
            <a:spAutoFit/>
          </a:bodyPr>
          <a:lstStyle/>
          <a:p>
            <a:pPr algn="ctr" eaLnBrk="0" hangingPunct="0"/>
            <a:r>
              <a:rPr lang="en-US" sz="3200" b="1" u="sng" dirty="0" smtClean="0"/>
              <a:t>Admin </a:t>
            </a:r>
            <a:r>
              <a:rPr lang="en-US" sz="3200" b="1" u="sng" dirty="0"/>
              <a:t>flow chart</a:t>
            </a:r>
            <a:endParaRPr lang="en-US" sz="3200" dirty="0"/>
          </a:p>
          <a:p>
            <a:pPr algn="ctr" eaLnBrk="0" hangingPunct="0"/>
            <a:endParaRPr lang="en-US" sz="3200" dirty="0"/>
          </a:p>
        </p:txBody>
      </p:sp>
      <p:sp>
        <p:nvSpPr>
          <p:cNvPr id="28685" name="Rectangle 16"/>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6631" name="AutoShape 7"/>
          <p:cNvSpPr>
            <a:spLocks noChangeShapeType="1"/>
          </p:cNvSpPr>
          <p:nvPr/>
        </p:nvSpPr>
        <p:spPr bwMode="auto">
          <a:xfrm>
            <a:off x="4467220" y="2728905"/>
            <a:ext cx="0" cy="3810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6630" name="Rectangle 6"/>
          <p:cNvSpPr>
            <a:spLocks noChangeArrowheads="1"/>
          </p:cNvSpPr>
          <p:nvPr/>
        </p:nvSpPr>
        <p:spPr bwMode="auto">
          <a:xfrm>
            <a:off x="3143240" y="3143248"/>
            <a:ext cx="2987693" cy="3524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Perpetua" pitchFamily="18" charset="0"/>
                <a:ea typeface="Times New Roman" pitchFamily="18" charset="0"/>
                <a:cs typeface="Calibri" pitchFamily="34" charset="0"/>
              </a:rPr>
              <a:t>Accept the request from donor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628" name="Rectangle 4"/>
          <p:cNvSpPr>
            <a:spLocks noChangeArrowheads="1"/>
          </p:cNvSpPr>
          <p:nvPr/>
        </p:nvSpPr>
        <p:spPr bwMode="auto">
          <a:xfrm>
            <a:off x="3643306" y="5643578"/>
            <a:ext cx="1809750" cy="355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Perpetua" pitchFamily="18" charset="0"/>
                <a:ea typeface="Times New Roman" pitchFamily="18" charset="0"/>
                <a:cs typeface="Calibri" pitchFamily="34" charset="0"/>
              </a:rPr>
              <a:t>Update the database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626" name="Rectangle 2"/>
          <p:cNvSpPr>
            <a:spLocks noChangeArrowheads="1"/>
          </p:cNvSpPr>
          <p:nvPr/>
        </p:nvSpPr>
        <p:spPr bwMode="auto">
          <a:xfrm>
            <a:off x="3214678" y="3929066"/>
            <a:ext cx="2857520" cy="393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000000"/>
                </a:solidFill>
                <a:effectLst/>
                <a:latin typeface="Perpetua" pitchFamily="18" charset="0"/>
                <a:ea typeface="Times New Roman" pitchFamily="18" charset="0"/>
                <a:cs typeface="Times New Roman" pitchFamily="18" charset="0"/>
              </a:rPr>
              <a:t>Appoint Volunteer as per location</a:t>
            </a:r>
            <a:endParaRPr kumimoji="0" lang="en-US" sz="1800" b="0" u="none" strike="noStrike" cap="none" normalizeH="0" baseline="0" dirty="0" smtClean="0">
              <a:ln>
                <a:noFill/>
              </a:ln>
              <a:solidFill>
                <a:schemeClr val="tx1"/>
              </a:solidFill>
              <a:effectLst/>
              <a:latin typeface="Arial" pitchFamily="34" charset="0"/>
              <a:cs typeface="Arial" pitchFamily="34" charset="0"/>
            </a:endParaRPr>
          </a:p>
        </p:txBody>
      </p:sp>
      <p:sp>
        <p:nvSpPr>
          <p:cNvPr id="2663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38" name="Rectangle 14"/>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715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AutoShape 7"/>
          <p:cNvSpPr>
            <a:spLocks noChangeShapeType="1"/>
          </p:cNvSpPr>
          <p:nvPr/>
        </p:nvSpPr>
        <p:spPr bwMode="auto">
          <a:xfrm>
            <a:off x="4500562" y="3500438"/>
            <a:ext cx="0" cy="3810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 name="Rectangle 2"/>
          <p:cNvSpPr>
            <a:spLocks noChangeArrowheads="1"/>
          </p:cNvSpPr>
          <p:nvPr/>
        </p:nvSpPr>
        <p:spPr bwMode="auto">
          <a:xfrm>
            <a:off x="3214678" y="4786322"/>
            <a:ext cx="2857520" cy="393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000000"/>
                </a:solidFill>
                <a:effectLst/>
                <a:latin typeface="Perpetua" pitchFamily="18" charset="0"/>
                <a:ea typeface="Times New Roman" pitchFamily="18" charset="0"/>
                <a:cs typeface="Times New Roman" pitchFamily="18" charset="0"/>
              </a:rPr>
              <a:t>Monitor the progress of  Volunteer</a:t>
            </a:r>
            <a:endParaRPr kumimoji="0" lang="en-US" sz="1800" b="0" u="none" strike="noStrike" cap="none" normalizeH="0" baseline="0" dirty="0" smtClean="0">
              <a:ln>
                <a:noFill/>
              </a:ln>
              <a:solidFill>
                <a:schemeClr val="tx1"/>
              </a:solidFill>
              <a:effectLst/>
              <a:latin typeface="Arial" pitchFamily="34" charset="0"/>
              <a:cs typeface="Arial" pitchFamily="34" charset="0"/>
            </a:endParaRPr>
          </a:p>
        </p:txBody>
      </p:sp>
      <p:sp>
        <p:nvSpPr>
          <p:cNvPr id="18" name="AutoShape 7"/>
          <p:cNvSpPr>
            <a:spLocks noChangeShapeType="1"/>
          </p:cNvSpPr>
          <p:nvPr/>
        </p:nvSpPr>
        <p:spPr bwMode="auto">
          <a:xfrm>
            <a:off x="4500562" y="4357694"/>
            <a:ext cx="0" cy="3810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 name="AutoShape 7"/>
          <p:cNvSpPr>
            <a:spLocks noChangeShapeType="1"/>
          </p:cNvSpPr>
          <p:nvPr/>
        </p:nvSpPr>
        <p:spPr bwMode="auto">
          <a:xfrm>
            <a:off x="4500562" y="5214950"/>
            <a:ext cx="0" cy="3810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1" name="Flowchart: Decision 20"/>
          <p:cNvSpPr/>
          <p:nvPr/>
        </p:nvSpPr>
        <p:spPr>
          <a:xfrm>
            <a:off x="3643306" y="1857364"/>
            <a:ext cx="1643074" cy="898400"/>
          </a:xfrm>
          <a:prstGeom prst="flowChartDecision">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solidFill>
                  <a:schemeClr val="bg2">
                    <a:lumMod val="10000"/>
                  </a:schemeClr>
                </a:solidFill>
                <a:latin typeface="Perpetua" pitchFamily="18" charset="0"/>
              </a:rPr>
              <a:t>Login</a:t>
            </a:r>
            <a:endParaRPr lang="en-US" sz="1400" b="1" dirty="0">
              <a:solidFill>
                <a:schemeClr val="bg2">
                  <a:lumMod val="10000"/>
                </a:schemeClr>
              </a:solidFill>
              <a:latin typeface="Perpetua" pitchFamily="18" charset="0"/>
            </a:endParaRPr>
          </a:p>
        </p:txBody>
      </p:sp>
      <p:sp>
        <p:nvSpPr>
          <p:cNvPr id="22" name="AutoShape 7"/>
          <p:cNvSpPr>
            <a:spLocks noChangeShapeType="1"/>
          </p:cNvSpPr>
          <p:nvPr/>
        </p:nvSpPr>
        <p:spPr bwMode="auto">
          <a:xfrm>
            <a:off x="4429124" y="1428736"/>
            <a:ext cx="0" cy="3810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8684" name="Rectangle 10"/>
          <p:cNvSpPr>
            <a:spLocks noChangeArrowheads="1"/>
          </p:cNvSpPr>
          <p:nvPr/>
        </p:nvSpPr>
        <p:spPr bwMode="auto">
          <a:xfrm>
            <a:off x="0" y="357188"/>
            <a:ext cx="8858250" cy="1077912"/>
          </a:xfrm>
          <a:prstGeom prst="rect">
            <a:avLst/>
          </a:prstGeom>
          <a:noFill/>
          <a:ln w="9525">
            <a:noFill/>
            <a:miter lim="800000"/>
            <a:headEnd/>
            <a:tailEnd/>
          </a:ln>
        </p:spPr>
        <p:txBody>
          <a:bodyPr anchor="ctr">
            <a:spAutoFit/>
          </a:bodyPr>
          <a:lstStyle/>
          <a:p>
            <a:pPr algn="ctr" eaLnBrk="0" hangingPunct="0"/>
            <a:r>
              <a:rPr lang="en-US" sz="3200" b="1" u="sng" dirty="0" smtClean="0"/>
              <a:t>Donor </a:t>
            </a:r>
            <a:r>
              <a:rPr lang="en-US" sz="3200" b="1" u="sng" dirty="0"/>
              <a:t>flow chart</a:t>
            </a:r>
            <a:endParaRPr lang="en-US" sz="3200" dirty="0"/>
          </a:p>
          <a:p>
            <a:pPr algn="ctr" eaLnBrk="0" hangingPunct="0"/>
            <a:endParaRPr lang="en-US" sz="3200" dirty="0"/>
          </a:p>
        </p:txBody>
      </p:sp>
      <p:sp>
        <p:nvSpPr>
          <p:cNvPr id="28685" name="Rectangle 16"/>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6631" name="AutoShape 7"/>
          <p:cNvSpPr>
            <a:spLocks noChangeShapeType="1"/>
          </p:cNvSpPr>
          <p:nvPr/>
        </p:nvSpPr>
        <p:spPr bwMode="auto">
          <a:xfrm>
            <a:off x="4467220" y="2728905"/>
            <a:ext cx="0" cy="3810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6630" name="Rectangle 6"/>
          <p:cNvSpPr>
            <a:spLocks noChangeArrowheads="1"/>
          </p:cNvSpPr>
          <p:nvPr/>
        </p:nvSpPr>
        <p:spPr bwMode="auto">
          <a:xfrm>
            <a:off x="3143240" y="3143248"/>
            <a:ext cx="2987693" cy="3524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Perpetua" pitchFamily="18" charset="0"/>
                <a:ea typeface="Times New Roman" pitchFamily="18" charset="0"/>
                <a:cs typeface="Calibri" pitchFamily="34" charset="0"/>
              </a:rPr>
              <a:t>Select Donation Type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626" name="Rectangle 2"/>
          <p:cNvSpPr>
            <a:spLocks noChangeArrowheads="1"/>
          </p:cNvSpPr>
          <p:nvPr/>
        </p:nvSpPr>
        <p:spPr bwMode="auto">
          <a:xfrm>
            <a:off x="3214678" y="3929066"/>
            <a:ext cx="2857520" cy="393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000000"/>
                </a:solidFill>
                <a:effectLst/>
                <a:latin typeface="Perpetua" pitchFamily="18" charset="0"/>
                <a:ea typeface="Times New Roman" pitchFamily="18" charset="0"/>
                <a:cs typeface="Times New Roman" pitchFamily="18" charset="0"/>
              </a:rPr>
              <a:t>Fill Donation Form</a:t>
            </a:r>
            <a:endParaRPr kumimoji="0" lang="en-US" sz="1800" b="0" u="none" strike="noStrike" cap="none" normalizeH="0" baseline="0" dirty="0" smtClean="0">
              <a:ln>
                <a:noFill/>
              </a:ln>
              <a:solidFill>
                <a:schemeClr val="tx1"/>
              </a:solidFill>
              <a:effectLst/>
              <a:latin typeface="Arial" pitchFamily="34" charset="0"/>
              <a:cs typeface="Arial" pitchFamily="34" charset="0"/>
            </a:endParaRPr>
          </a:p>
        </p:txBody>
      </p:sp>
      <p:sp>
        <p:nvSpPr>
          <p:cNvPr id="2663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38" name="Rectangle 14"/>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715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AutoShape 7"/>
          <p:cNvSpPr>
            <a:spLocks noChangeShapeType="1"/>
          </p:cNvSpPr>
          <p:nvPr/>
        </p:nvSpPr>
        <p:spPr bwMode="auto">
          <a:xfrm>
            <a:off x="4500562" y="3500438"/>
            <a:ext cx="0" cy="3810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 name="Rectangle 2"/>
          <p:cNvSpPr>
            <a:spLocks noChangeArrowheads="1"/>
          </p:cNvSpPr>
          <p:nvPr/>
        </p:nvSpPr>
        <p:spPr bwMode="auto">
          <a:xfrm>
            <a:off x="3214678" y="4786322"/>
            <a:ext cx="2857520" cy="393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000000"/>
                </a:solidFill>
                <a:effectLst/>
                <a:latin typeface="Perpetua" pitchFamily="18" charset="0"/>
                <a:ea typeface="Times New Roman" pitchFamily="18" charset="0"/>
                <a:cs typeface="Times New Roman" pitchFamily="18" charset="0"/>
              </a:rPr>
              <a:t>Submit</a:t>
            </a:r>
            <a:endParaRPr kumimoji="0" lang="en-US" sz="1800" b="0" u="none" strike="noStrike" cap="none" normalizeH="0" baseline="0" dirty="0" smtClean="0">
              <a:ln>
                <a:noFill/>
              </a:ln>
              <a:solidFill>
                <a:schemeClr val="tx1"/>
              </a:solidFill>
              <a:effectLst/>
              <a:latin typeface="Arial" pitchFamily="34" charset="0"/>
              <a:cs typeface="Arial" pitchFamily="34" charset="0"/>
            </a:endParaRPr>
          </a:p>
        </p:txBody>
      </p:sp>
      <p:sp>
        <p:nvSpPr>
          <p:cNvPr id="18" name="AutoShape 7"/>
          <p:cNvSpPr>
            <a:spLocks noChangeShapeType="1"/>
          </p:cNvSpPr>
          <p:nvPr/>
        </p:nvSpPr>
        <p:spPr bwMode="auto">
          <a:xfrm>
            <a:off x="4500562" y="4357694"/>
            <a:ext cx="0" cy="3810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1" name="Flowchart: Decision 20"/>
          <p:cNvSpPr/>
          <p:nvPr/>
        </p:nvSpPr>
        <p:spPr>
          <a:xfrm>
            <a:off x="3643306" y="1857364"/>
            <a:ext cx="1643074" cy="898400"/>
          </a:xfrm>
          <a:prstGeom prst="flowChartDecision">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solidFill>
                  <a:schemeClr val="bg2">
                    <a:lumMod val="10000"/>
                  </a:schemeClr>
                </a:solidFill>
                <a:latin typeface="Perpetua" pitchFamily="18" charset="0"/>
              </a:rPr>
              <a:t>Login</a:t>
            </a:r>
            <a:endParaRPr lang="en-US" sz="1400" b="1" dirty="0">
              <a:solidFill>
                <a:schemeClr val="bg2">
                  <a:lumMod val="10000"/>
                </a:schemeClr>
              </a:solidFill>
              <a:latin typeface="Perpetua" pitchFamily="18" charset="0"/>
            </a:endParaRPr>
          </a:p>
        </p:txBody>
      </p:sp>
      <p:sp>
        <p:nvSpPr>
          <p:cNvPr id="22" name="AutoShape 7"/>
          <p:cNvSpPr>
            <a:spLocks noChangeShapeType="1"/>
          </p:cNvSpPr>
          <p:nvPr/>
        </p:nvSpPr>
        <p:spPr bwMode="auto">
          <a:xfrm>
            <a:off x="4429124" y="1428736"/>
            <a:ext cx="0" cy="3810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704850"/>
            <a:ext cx="8229600" cy="866775"/>
          </a:xfrm>
        </p:spPr>
        <p:txBody>
          <a:bodyPr/>
          <a:lstStyle/>
          <a:p>
            <a:pPr eaLnBrk="1" hangingPunct="1"/>
            <a:r>
              <a:rPr lang="en-US" b="1" smtClean="0"/>
              <a:t>DEVELOPERS</a:t>
            </a:r>
          </a:p>
        </p:txBody>
      </p:sp>
      <p:sp>
        <p:nvSpPr>
          <p:cNvPr id="7171" name="Content Placeholder 2"/>
          <p:cNvSpPr>
            <a:spLocks noGrp="1"/>
          </p:cNvSpPr>
          <p:nvPr>
            <p:ph idx="1"/>
          </p:nvPr>
        </p:nvSpPr>
        <p:spPr>
          <a:xfrm>
            <a:off x="457200" y="1214438"/>
            <a:ext cx="8229600" cy="2357437"/>
          </a:xfrm>
        </p:spPr>
        <p:txBody>
          <a:bodyPr/>
          <a:lstStyle/>
          <a:p>
            <a:pPr eaLnBrk="1" hangingPunct="1">
              <a:buFont typeface="Wingdings 2" pitchFamily="18" charset="2"/>
              <a:buNone/>
            </a:pPr>
            <a:endParaRPr lang="en-US" sz="4800" smtClean="0">
              <a:latin typeface="Bradley Hand ITC" pitchFamily="66" charset="0"/>
              <a:cs typeface="Arabic Typesetting" pitchFamily="66" charset="-78"/>
            </a:endParaRPr>
          </a:p>
          <a:p>
            <a:pPr eaLnBrk="1" hangingPunct="1"/>
            <a:r>
              <a:rPr lang="en-US" sz="4800" b="1" smtClean="0">
                <a:latin typeface="Bradley Hand ITC" pitchFamily="66" charset="0"/>
                <a:cs typeface="Arabic Typesetting" pitchFamily="66" charset="-78"/>
              </a:rPr>
              <a:t>BBBBBBBBB</a:t>
            </a:r>
          </a:p>
          <a:p>
            <a:pPr eaLnBrk="1" hangingPunct="1"/>
            <a:r>
              <a:rPr lang="en-US" sz="4800" b="1" smtClean="0">
                <a:latin typeface="Bradley Hand ITC" pitchFamily="66" charset="0"/>
                <a:cs typeface="Arabic Typesetting" pitchFamily="66" charset="-78"/>
              </a:rPr>
              <a:t>cccccccccccccc</a:t>
            </a:r>
          </a:p>
          <a:p>
            <a:pPr eaLnBrk="1" hangingPunct="1">
              <a:buFont typeface="Wingdings 2" pitchFamily="18" charset="2"/>
              <a:buNone/>
            </a:pPr>
            <a:endParaRPr lang="en-US" smtClean="0"/>
          </a:p>
          <a:p>
            <a:pPr eaLnBrk="1" hangingPunct="1">
              <a:buFont typeface="Wingdings 2" pitchFamily="18" charset="2"/>
              <a:buNone/>
            </a:pPr>
            <a:endParaRPr lang="en-US" smtClean="0"/>
          </a:p>
          <a:p>
            <a:pPr eaLnBrk="1" hangingPunct="1"/>
            <a:endParaRPr lang="en-US" smtClean="0"/>
          </a:p>
          <a:p>
            <a:pPr eaLnBrk="1" hangingPunct="1"/>
            <a:endParaRPr lang="en-US" smtClean="0"/>
          </a:p>
          <a:p>
            <a:pPr eaLnBrk="1" hangingPunct="1"/>
            <a:endParaRPr lang="en-US" smtClean="0"/>
          </a:p>
        </p:txBody>
      </p:sp>
      <p:pic>
        <p:nvPicPr>
          <p:cNvPr id="7172" name="Picture 5" descr="State of Software Security for Developers | Veracode"/>
          <p:cNvPicPr>
            <a:picLocks noChangeAspect="1" noChangeArrowheads="1"/>
          </p:cNvPicPr>
          <p:nvPr/>
        </p:nvPicPr>
        <p:blipFill>
          <a:blip r:embed="rId2"/>
          <a:srcRect/>
          <a:stretch>
            <a:fillRect/>
          </a:stretch>
        </p:blipFill>
        <p:spPr bwMode="auto">
          <a:xfrm>
            <a:off x="642938" y="4214813"/>
            <a:ext cx="7858125" cy="2357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8684" name="Rectangle 10"/>
          <p:cNvSpPr>
            <a:spLocks noChangeArrowheads="1"/>
          </p:cNvSpPr>
          <p:nvPr/>
        </p:nvSpPr>
        <p:spPr bwMode="auto">
          <a:xfrm>
            <a:off x="0" y="357188"/>
            <a:ext cx="8858250" cy="1077912"/>
          </a:xfrm>
          <a:prstGeom prst="rect">
            <a:avLst/>
          </a:prstGeom>
          <a:noFill/>
          <a:ln w="9525">
            <a:noFill/>
            <a:miter lim="800000"/>
            <a:headEnd/>
            <a:tailEnd/>
          </a:ln>
        </p:spPr>
        <p:txBody>
          <a:bodyPr anchor="ctr">
            <a:spAutoFit/>
          </a:bodyPr>
          <a:lstStyle/>
          <a:p>
            <a:pPr algn="ctr" eaLnBrk="0" hangingPunct="0"/>
            <a:r>
              <a:rPr lang="en-US" sz="3200" b="1" u="sng" dirty="0" smtClean="0"/>
              <a:t>Volunteer </a:t>
            </a:r>
            <a:r>
              <a:rPr lang="en-US" sz="3200" b="1" u="sng" dirty="0"/>
              <a:t>flow chart</a:t>
            </a:r>
            <a:endParaRPr lang="en-US" sz="3200" dirty="0"/>
          </a:p>
          <a:p>
            <a:pPr algn="ctr" eaLnBrk="0" hangingPunct="0"/>
            <a:endParaRPr lang="en-US" sz="3200" dirty="0"/>
          </a:p>
        </p:txBody>
      </p:sp>
      <p:sp>
        <p:nvSpPr>
          <p:cNvPr id="28685" name="Rectangle 16"/>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6631" name="AutoShape 7"/>
          <p:cNvSpPr>
            <a:spLocks noChangeShapeType="1"/>
          </p:cNvSpPr>
          <p:nvPr/>
        </p:nvSpPr>
        <p:spPr bwMode="auto">
          <a:xfrm>
            <a:off x="4467220" y="2728905"/>
            <a:ext cx="0" cy="3810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6630" name="Rectangle 6"/>
          <p:cNvSpPr>
            <a:spLocks noChangeArrowheads="1"/>
          </p:cNvSpPr>
          <p:nvPr/>
        </p:nvSpPr>
        <p:spPr bwMode="auto">
          <a:xfrm>
            <a:off x="3143240" y="3143248"/>
            <a:ext cx="2987693" cy="3524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Perpetua" pitchFamily="18" charset="0"/>
                <a:ea typeface="Times New Roman" pitchFamily="18" charset="0"/>
                <a:cs typeface="Calibri" pitchFamily="34" charset="0"/>
              </a:rPr>
              <a:t>Accept Donation Collection  Req</a:t>
            </a:r>
            <a:r>
              <a:rPr lang="en-US" sz="1400" b="1" dirty="0" smtClean="0">
                <a:solidFill>
                  <a:srgbClr val="000000"/>
                </a:solidFill>
                <a:latin typeface="Perpetua" pitchFamily="18" charset="0"/>
                <a:ea typeface="Times New Roman" pitchFamily="18" charset="0"/>
                <a:cs typeface="Calibri"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626" name="Rectangle 2"/>
          <p:cNvSpPr>
            <a:spLocks noChangeArrowheads="1"/>
          </p:cNvSpPr>
          <p:nvPr/>
        </p:nvSpPr>
        <p:spPr bwMode="auto">
          <a:xfrm>
            <a:off x="3214678" y="3929066"/>
            <a:ext cx="2857520" cy="393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400" b="1" dirty="0" smtClean="0">
                <a:solidFill>
                  <a:srgbClr val="000000"/>
                </a:solidFill>
                <a:latin typeface="Perpetua" pitchFamily="18" charset="0"/>
                <a:cs typeface="Times New Roman" pitchFamily="18" charset="0"/>
              </a:rPr>
              <a:t>Update Donation Status</a:t>
            </a:r>
            <a:endParaRPr kumimoji="0" lang="en-US" sz="1800" b="0" u="none" strike="noStrike" cap="none" normalizeH="0" baseline="0" dirty="0" smtClean="0">
              <a:ln>
                <a:noFill/>
              </a:ln>
              <a:solidFill>
                <a:schemeClr val="tx1"/>
              </a:solidFill>
              <a:effectLst/>
              <a:latin typeface="Arial" pitchFamily="34" charset="0"/>
              <a:cs typeface="Arial" pitchFamily="34" charset="0"/>
            </a:endParaRPr>
          </a:p>
        </p:txBody>
      </p:sp>
      <p:sp>
        <p:nvSpPr>
          <p:cNvPr id="2663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38" name="Rectangle 14"/>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715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AutoShape 7"/>
          <p:cNvSpPr>
            <a:spLocks noChangeShapeType="1"/>
          </p:cNvSpPr>
          <p:nvPr/>
        </p:nvSpPr>
        <p:spPr bwMode="auto">
          <a:xfrm>
            <a:off x="4500562" y="3500438"/>
            <a:ext cx="0" cy="3810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 name="Rectangle 2"/>
          <p:cNvSpPr>
            <a:spLocks noChangeArrowheads="1"/>
          </p:cNvSpPr>
          <p:nvPr/>
        </p:nvSpPr>
        <p:spPr bwMode="auto">
          <a:xfrm>
            <a:off x="3214678" y="4786322"/>
            <a:ext cx="2857520" cy="393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000000"/>
                </a:solidFill>
                <a:effectLst/>
                <a:latin typeface="Perpetua" pitchFamily="18" charset="0"/>
                <a:ea typeface="Times New Roman" pitchFamily="18" charset="0"/>
                <a:cs typeface="Times New Roman" pitchFamily="18" charset="0"/>
              </a:rPr>
              <a:t>Upload Donation PIC</a:t>
            </a:r>
            <a:endParaRPr kumimoji="0" lang="en-US" sz="1800" b="0" u="none" strike="noStrike" cap="none" normalizeH="0" baseline="0" dirty="0" smtClean="0">
              <a:ln>
                <a:noFill/>
              </a:ln>
              <a:solidFill>
                <a:schemeClr val="tx1"/>
              </a:solidFill>
              <a:effectLst/>
              <a:latin typeface="Arial" pitchFamily="34" charset="0"/>
              <a:cs typeface="Arial" pitchFamily="34" charset="0"/>
            </a:endParaRPr>
          </a:p>
        </p:txBody>
      </p:sp>
      <p:sp>
        <p:nvSpPr>
          <p:cNvPr id="18" name="AutoShape 7"/>
          <p:cNvSpPr>
            <a:spLocks noChangeShapeType="1"/>
          </p:cNvSpPr>
          <p:nvPr/>
        </p:nvSpPr>
        <p:spPr bwMode="auto">
          <a:xfrm>
            <a:off x="4500562" y="4357694"/>
            <a:ext cx="0" cy="3810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1" name="Flowchart: Decision 20"/>
          <p:cNvSpPr/>
          <p:nvPr/>
        </p:nvSpPr>
        <p:spPr>
          <a:xfrm>
            <a:off x="3643306" y="1857364"/>
            <a:ext cx="1643074" cy="898400"/>
          </a:xfrm>
          <a:prstGeom prst="flowChartDecision">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solidFill>
                  <a:schemeClr val="bg2">
                    <a:lumMod val="10000"/>
                  </a:schemeClr>
                </a:solidFill>
                <a:latin typeface="Perpetua" pitchFamily="18" charset="0"/>
              </a:rPr>
              <a:t>Login</a:t>
            </a:r>
            <a:endParaRPr lang="en-US" sz="1400" b="1" dirty="0">
              <a:solidFill>
                <a:schemeClr val="bg2">
                  <a:lumMod val="10000"/>
                </a:schemeClr>
              </a:solidFill>
              <a:latin typeface="Perpetua" pitchFamily="18" charset="0"/>
            </a:endParaRPr>
          </a:p>
        </p:txBody>
      </p:sp>
      <p:sp>
        <p:nvSpPr>
          <p:cNvPr id="22" name="AutoShape 7"/>
          <p:cNvSpPr>
            <a:spLocks noChangeShapeType="1"/>
          </p:cNvSpPr>
          <p:nvPr/>
        </p:nvSpPr>
        <p:spPr bwMode="auto">
          <a:xfrm>
            <a:off x="4429124" y="1428736"/>
            <a:ext cx="0" cy="3810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 name="Rectangle 2"/>
          <p:cNvSpPr>
            <a:spLocks noChangeArrowheads="1"/>
          </p:cNvSpPr>
          <p:nvPr/>
        </p:nvSpPr>
        <p:spPr bwMode="auto">
          <a:xfrm>
            <a:off x="3214678" y="5643578"/>
            <a:ext cx="2857520" cy="393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000000"/>
                </a:solidFill>
                <a:effectLst/>
                <a:latin typeface="Perpetua" pitchFamily="18" charset="0"/>
                <a:ea typeface="Times New Roman" pitchFamily="18" charset="0"/>
                <a:cs typeface="Times New Roman" pitchFamily="18" charset="0"/>
              </a:rPr>
              <a:t>Submit</a:t>
            </a:r>
            <a:endParaRPr kumimoji="0" lang="en-US" sz="1800" b="0" u="none" strike="noStrike" cap="none" normalizeH="0" baseline="0" dirty="0" smtClean="0">
              <a:ln>
                <a:noFill/>
              </a:ln>
              <a:solidFill>
                <a:schemeClr val="tx1"/>
              </a:solidFill>
              <a:effectLst/>
              <a:latin typeface="Arial" pitchFamily="34" charset="0"/>
              <a:cs typeface="Arial" pitchFamily="34" charset="0"/>
            </a:endParaRPr>
          </a:p>
        </p:txBody>
      </p:sp>
      <p:sp>
        <p:nvSpPr>
          <p:cNvPr id="19" name="AutoShape 7"/>
          <p:cNvSpPr>
            <a:spLocks noChangeShapeType="1"/>
          </p:cNvSpPr>
          <p:nvPr/>
        </p:nvSpPr>
        <p:spPr bwMode="auto">
          <a:xfrm>
            <a:off x="4500562" y="5214950"/>
            <a:ext cx="0" cy="3810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28625" y="571500"/>
            <a:ext cx="8229600" cy="1071563"/>
          </a:xfrm>
        </p:spPr>
        <p:txBody>
          <a:bodyPr/>
          <a:lstStyle/>
          <a:p>
            <a:r>
              <a:rPr lang="en-US" b="1" smtClean="0"/>
              <a:t>Data Flow Diagram(DFD)</a:t>
            </a:r>
            <a:br>
              <a:rPr lang="en-US" b="1" smtClean="0"/>
            </a:br>
            <a:endParaRPr lang="en-US" b="1" smtClean="0"/>
          </a:p>
        </p:txBody>
      </p:sp>
      <p:pic>
        <p:nvPicPr>
          <p:cNvPr id="1026" name="Picture 2" descr="F:\reports3\DonationMgmtDjango\dfd 1.png"/>
          <p:cNvPicPr>
            <a:picLocks noChangeAspect="1" noChangeArrowheads="1"/>
          </p:cNvPicPr>
          <p:nvPr/>
        </p:nvPicPr>
        <p:blipFill>
          <a:blip r:embed="rId2"/>
          <a:srcRect/>
          <a:stretch>
            <a:fillRect/>
          </a:stretch>
        </p:blipFill>
        <p:spPr bwMode="auto">
          <a:xfrm>
            <a:off x="357158" y="928670"/>
            <a:ext cx="8501121" cy="5643602"/>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28625" y="571500"/>
            <a:ext cx="8229600" cy="1071563"/>
          </a:xfrm>
        </p:spPr>
        <p:txBody>
          <a:bodyPr/>
          <a:lstStyle/>
          <a:p>
            <a:r>
              <a:rPr lang="en-US" b="1" smtClean="0"/>
              <a:t>Data Flow Diagram(DFD)</a:t>
            </a:r>
            <a:br>
              <a:rPr lang="en-US" b="1" smtClean="0"/>
            </a:br>
            <a:endParaRPr lang="en-US" b="1" smtClean="0"/>
          </a:p>
        </p:txBody>
      </p:sp>
      <p:pic>
        <p:nvPicPr>
          <p:cNvPr id="2050" name="Picture 2" descr="F:\reports3\DonationMgmtDjango\dfd 2.png"/>
          <p:cNvPicPr>
            <a:picLocks noChangeAspect="1" noChangeArrowheads="1"/>
          </p:cNvPicPr>
          <p:nvPr/>
        </p:nvPicPr>
        <p:blipFill>
          <a:blip r:embed="rId2"/>
          <a:srcRect/>
          <a:stretch>
            <a:fillRect/>
          </a:stretch>
        </p:blipFill>
        <p:spPr bwMode="auto">
          <a:xfrm>
            <a:off x="500034" y="1000108"/>
            <a:ext cx="8128001" cy="5648325"/>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14282" y="428625"/>
            <a:ext cx="8472518" cy="214293"/>
          </a:xfrm>
        </p:spPr>
        <p:txBody>
          <a:bodyPr/>
          <a:lstStyle/>
          <a:p>
            <a:r>
              <a:rPr lang="en-US" b="1" dirty="0" smtClean="0"/>
              <a:t>Class Diagram</a:t>
            </a:r>
          </a:p>
        </p:txBody>
      </p:sp>
      <p:pic>
        <p:nvPicPr>
          <p:cNvPr id="21506" name="Picture 2" descr="C:\Users\win 8.1\Desktop\django-mvt-based-control-flow.png"/>
          <p:cNvPicPr>
            <a:picLocks noChangeAspect="1" noChangeArrowheads="1"/>
          </p:cNvPicPr>
          <p:nvPr/>
        </p:nvPicPr>
        <p:blipFill>
          <a:blip r:embed="rId2"/>
          <a:srcRect/>
          <a:stretch>
            <a:fillRect/>
          </a:stretch>
        </p:blipFill>
        <p:spPr bwMode="auto">
          <a:xfrm>
            <a:off x="142844" y="785794"/>
            <a:ext cx="8858312" cy="5929354"/>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2428875"/>
            <a:ext cx="8229600" cy="1071563"/>
          </a:xfrm>
        </p:spPr>
        <p:txBody>
          <a:bodyPr/>
          <a:lstStyle/>
          <a:p>
            <a:pPr algn="ctr"/>
            <a:r>
              <a:rPr lang="en-US" b="1" smtClean="0"/>
              <a:t>ER Diagram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reports3\DonationMgmtDjango\er diagram1.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987824" y="1196752"/>
            <a:ext cx="4392488" cy="1584176"/>
          </a:xfrm>
        </p:spPr>
        <p:txBody>
          <a:bodyPr>
            <a:normAutofit fontScale="90000"/>
          </a:bodyPr>
          <a:lstStyle/>
          <a:p>
            <a:pPr eaLnBrk="1" fontAlgn="auto" hangingPunct="1">
              <a:spcAft>
                <a:spcPts val="0"/>
              </a:spcAft>
              <a:defRPr/>
            </a:pPr>
            <a:r>
              <a:rPr lang="en-US" b="1" u="sng" dirty="0" smtClean="0"/>
              <a:t/>
            </a:r>
            <a:br>
              <a:rPr lang="en-US" b="1" u="sng" dirty="0" smtClean="0"/>
            </a:br>
            <a:r>
              <a:rPr lang="en-US" b="1" u="sng" dirty="0" smtClean="0"/>
              <a:t/>
            </a:r>
            <a:br>
              <a:rPr lang="en-US" b="1" u="sng" dirty="0" smtClean="0"/>
            </a:br>
            <a:r>
              <a:rPr lang="en-US" b="1" u="sng" dirty="0" smtClean="0"/>
              <a:t>SCREEN </a:t>
            </a:r>
            <a:r>
              <a:rPr lang="en-US" b="1" u="sng" dirty="0" smtClean="0"/>
              <a:t>SHOTS</a:t>
            </a:r>
            <a:r>
              <a:rPr lang="en-US" b="1" u="sng" dirty="0" smtClean="0"/>
              <a:t/>
            </a:r>
            <a:br>
              <a:rPr lang="en-US" b="1" u="sng" dirty="0" smtClean="0"/>
            </a:br>
            <a:r>
              <a:rPr lang="en-IN" dirty="0"/>
              <a:t/>
            </a:r>
            <a:br>
              <a:rPr lang="en-IN" dirty="0"/>
            </a:b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813"/>
            <a:ext cx="8229600" cy="1214437"/>
          </a:xfrm>
        </p:spPr>
        <p:txBody>
          <a:bodyPr>
            <a:normAutofit fontScale="90000"/>
          </a:bodyPr>
          <a:lstStyle/>
          <a:p>
            <a:pPr eaLnBrk="1" fontAlgn="auto" hangingPunct="1">
              <a:spcAft>
                <a:spcPts val="0"/>
              </a:spcAft>
              <a:defRPr/>
            </a:pPr>
            <a:r>
              <a:rPr lang="en-US" b="1" dirty="0" smtClean="0"/>
              <a:t>FUTURE </a:t>
            </a:r>
            <a:r>
              <a:rPr lang="en-US" b="1" dirty="0"/>
              <a:t>SCOPE</a:t>
            </a:r>
            <a:r>
              <a:rPr lang="en-IN" dirty="0"/>
              <a:t/>
            </a:r>
            <a:br>
              <a:rPr lang="en-IN" dirty="0"/>
            </a:br>
            <a:endParaRPr lang="en-IN" dirty="0"/>
          </a:p>
        </p:txBody>
      </p:sp>
      <p:sp>
        <p:nvSpPr>
          <p:cNvPr id="3" name="Content Placeholder 2"/>
          <p:cNvSpPr>
            <a:spLocks noGrp="1"/>
          </p:cNvSpPr>
          <p:nvPr>
            <p:ph idx="1"/>
          </p:nvPr>
        </p:nvSpPr>
        <p:spPr>
          <a:xfrm>
            <a:off x="457200" y="1571613"/>
            <a:ext cx="8229600" cy="4752988"/>
          </a:xfrm>
        </p:spPr>
        <p:txBody>
          <a:bodyPr>
            <a:normAutofit/>
          </a:bodyPr>
          <a:lstStyle/>
          <a:p>
            <a:pPr marL="274320" indent="-274320" eaLnBrk="1" fontAlgn="auto" hangingPunct="1">
              <a:spcAft>
                <a:spcPts val="0"/>
              </a:spcAft>
              <a:buClr>
                <a:schemeClr val="accent3"/>
              </a:buClr>
              <a:buFont typeface="Wingdings 2"/>
              <a:buNone/>
              <a:defRPr/>
            </a:pPr>
            <a:r>
              <a:rPr lang="en-US" b="1" dirty="0"/>
              <a:t> </a:t>
            </a:r>
            <a:endParaRPr lang="en-IN" dirty="0"/>
          </a:p>
          <a:p>
            <a:pPr>
              <a:defRPr/>
            </a:pPr>
            <a:r>
              <a:rPr lang="en-US" dirty="0" smtClean="0"/>
              <a:t>This</a:t>
            </a:r>
            <a:r>
              <a:rPr lang="en-US" b="1" dirty="0" smtClean="0"/>
              <a:t> </a:t>
            </a:r>
            <a:r>
              <a:rPr lang="en-US" dirty="0" smtClean="0"/>
              <a:t>web application involves almost all the basic features of the online donation management system. The future implementation will be online help for the users and chatting with website administrator.</a:t>
            </a:r>
          </a:p>
          <a:p>
            <a:pPr>
              <a:buFont typeface="Wingdings 2" pitchFamily="18" charset="2"/>
              <a:buNone/>
              <a:defRPr/>
            </a:pPr>
            <a:endParaRPr lang="en-US" dirty="0" smtClean="0"/>
          </a:p>
          <a:p>
            <a:pPr>
              <a:buFont typeface="Wingdings 2" pitchFamily="18" charset="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081088"/>
          </a:xfrm>
        </p:spPr>
        <p:txBody>
          <a:bodyPr>
            <a:normAutofit fontScale="90000"/>
          </a:bodyPr>
          <a:lstStyle/>
          <a:p>
            <a:pPr eaLnBrk="1" fontAlgn="auto" hangingPunct="1">
              <a:spcAft>
                <a:spcPts val="0"/>
              </a:spcAft>
              <a:defRPr/>
            </a:pPr>
            <a:r>
              <a:rPr lang="en-US" b="1" dirty="0" smtClean="0"/>
              <a:t>CONCLUSION</a:t>
            </a:r>
            <a:r>
              <a:rPr lang="en-IN" dirty="0"/>
              <a:t/>
            </a:r>
            <a:br>
              <a:rPr lang="en-IN" dirty="0"/>
            </a:br>
            <a:endParaRPr lang="en-IN" dirty="0"/>
          </a:p>
        </p:txBody>
      </p:sp>
      <p:sp>
        <p:nvSpPr>
          <p:cNvPr id="3" name="Content Placeholder 2"/>
          <p:cNvSpPr>
            <a:spLocks noGrp="1"/>
          </p:cNvSpPr>
          <p:nvPr>
            <p:ph idx="1"/>
          </p:nvPr>
        </p:nvSpPr>
        <p:spPr>
          <a:xfrm>
            <a:off x="457200" y="1285875"/>
            <a:ext cx="8229600" cy="5038725"/>
          </a:xfrm>
        </p:spPr>
        <p:txBody>
          <a:bodyPr>
            <a:normAutofit/>
          </a:bodyPr>
          <a:lstStyle/>
          <a:p>
            <a:pPr marL="274320" indent="-274320" eaLnBrk="1" fontAlgn="auto" hangingPunct="1">
              <a:spcAft>
                <a:spcPts val="0"/>
              </a:spcAft>
              <a:buClr>
                <a:schemeClr val="accent3"/>
              </a:buClr>
              <a:buFont typeface="Wingdings 2"/>
              <a:buNone/>
              <a:defRPr/>
            </a:pPr>
            <a:r>
              <a:rPr lang="en-US" b="1" dirty="0"/>
              <a:t> </a:t>
            </a:r>
            <a:endParaRPr lang="en-IN" dirty="0"/>
          </a:p>
          <a:p>
            <a:pPr>
              <a:defRPr/>
            </a:pPr>
            <a:r>
              <a:rPr lang="en-US" dirty="0" smtClean="0"/>
              <a:t>It has been a great pleasure for me to work on this exciting and challenging project. This project proved good for me as it provided practical knowledge of not only programming in Python and Sqlite web based application. It also provides knowledge about the latest technology used in developing web enabled application and client server technology that will be great demand in future. This will provide better opportunities and guidance in future in developing projects independently.</a:t>
            </a:r>
          </a:p>
          <a:p>
            <a:pPr>
              <a:buFont typeface="Wingdings 2" pitchFamily="18" charset="2"/>
              <a:buNone/>
              <a:defRPr/>
            </a:pPr>
            <a:endParaRPr lang="en-US" dirty="0" smtClean="0"/>
          </a:p>
          <a:p>
            <a:pPr>
              <a:defRPr/>
            </a:pPr>
            <a:endParaRPr lang="en-US" dirty="0" smtClean="0"/>
          </a:p>
          <a:p>
            <a:pPr>
              <a:buFont typeface="Wingdings 2" pitchFamily="18" charset="2"/>
              <a:buNone/>
              <a:defRPr/>
            </a:pPr>
            <a:endParaRPr lang="en-US" dirty="0" smtClean="0"/>
          </a:p>
          <a:p>
            <a:pPr>
              <a:buFont typeface="Wingdings 2" pitchFamily="18" charset="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428625"/>
            <a:ext cx="8229600" cy="714375"/>
          </a:xfrm>
        </p:spPr>
        <p:txBody>
          <a:bodyPr/>
          <a:lstStyle/>
          <a:p>
            <a:pPr eaLnBrk="1" hangingPunct="1"/>
            <a:r>
              <a:rPr lang="en-US" b="1" smtClean="0"/>
              <a:t>BIBLIOGRAPHY</a:t>
            </a:r>
            <a:endParaRPr lang="en-IN" smtClean="0"/>
          </a:p>
        </p:txBody>
      </p:sp>
      <p:sp>
        <p:nvSpPr>
          <p:cNvPr id="3" name="Content Placeholder 2"/>
          <p:cNvSpPr>
            <a:spLocks noGrp="1"/>
          </p:cNvSpPr>
          <p:nvPr>
            <p:ph idx="1"/>
          </p:nvPr>
        </p:nvSpPr>
        <p:spPr>
          <a:xfrm>
            <a:off x="457200" y="1428750"/>
            <a:ext cx="8229600" cy="4895850"/>
          </a:xfrm>
        </p:spPr>
        <p:txBody>
          <a:bodyPr>
            <a:normAutofit fontScale="92500" lnSpcReduction="20000"/>
          </a:bodyPr>
          <a:lstStyle/>
          <a:p>
            <a:pPr marL="274320" indent="-274320" eaLnBrk="1" fontAlgn="auto" hangingPunct="1">
              <a:spcAft>
                <a:spcPts val="0"/>
              </a:spcAft>
              <a:buClr>
                <a:schemeClr val="accent3"/>
              </a:buClr>
              <a:buFont typeface="Wingdings 2"/>
              <a:buChar char=""/>
              <a:defRPr/>
            </a:pPr>
            <a:r>
              <a:rPr lang="en-US" b="1" dirty="0" smtClean="0"/>
              <a:t>FOR PYTHON INSTALLATION</a:t>
            </a:r>
            <a:r>
              <a:rPr lang="en-US" b="1" dirty="0"/>
              <a:t> </a:t>
            </a:r>
            <a:endParaRPr lang="en-IN" dirty="0"/>
          </a:p>
          <a:p>
            <a:pPr marL="274320" indent="-274320" eaLnBrk="1" fontAlgn="auto" hangingPunct="1">
              <a:spcAft>
                <a:spcPts val="0"/>
              </a:spcAft>
              <a:buClr>
                <a:schemeClr val="accent3"/>
              </a:buClr>
              <a:buFont typeface="Wingdings 2"/>
              <a:buChar char=""/>
              <a:defRPr/>
            </a:pPr>
            <a:r>
              <a:rPr lang="en-US" dirty="0" smtClean="0">
                <a:hlinkClick r:id="rId2"/>
              </a:rPr>
              <a:t>https://www.python.org</a:t>
            </a:r>
            <a:endParaRPr lang="en-US" dirty="0" smtClean="0"/>
          </a:p>
          <a:p>
            <a:pPr marL="274320" indent="-274320" eaLnBrk="1" fontAlgn="auto" hangingPunct="1">
              <a:spcAft>
                <a:spcPts val="0"/>
              </a:spcAft>
              <a:buClr>
                <a:schemeClr val="accent3"/>
              </a:buClr>
              <a:buFont typeface="Wingdings 2"/>
              <a:buChar char=""/>
              <a:defRPr/>
            </a:pPr>
            <a:r>
              <a:rPr lang="en-US" dirty="0"/>
              <a:t> </a:t>
            </a:r>
            <a:endParaRPr lang="en-IN" dirty="0"/>
          </a:p>
          <a:p>
            <a:pPr marL="274320" indent="-274320" eaLnBrk="1" fontAlgn="auto" hangingPunct="1">
              <a:spcAft>
                <a:spcPts val="0"/>
              </a:spcAft>
              <a:buClr>
                <a:schemeClr val="accent3"/>
              </a:buClr>
              <a:buFont typeface="Wingdings 2"/>
              <a:buChar char=""/>
              <a:defRPr/>
            </a:pPr>
            <a:r>
              <a:rPr lang="en-US" b="1" dirty="0"/>
              <a:t>FOR </a:t>
            </a:r>
            <a:r>
              <a:rPr lang="en-US" b="1" dirty="0" smtClean="0"/>
              <a:t>HTML , CSS ANF PYTHON BASICS</a:t>
            </a:r>
            <a:r>
              <a:rPr lang="en-US" b="1" dirty="0"/>
              <a:t> </a:t>
            </a:r>
            <a:endParaRPr lang="en-IN" dirty="0"/>
          </a:p>
          <a:p>
            <a:pPr marL="274320" indent="-274320" eaLnBrk="1" fontAlgn="auto" hangingPunct="1">
              <a:spcAft>
                <a:spcPts val="0"/>
              </a:spcAft>
              <a:buClr>
                <a:schemeClr val="accent3"/>
              </a:buClr>
              <a:buFont typeface="Wingdings 2"/>
              <a:buChar char=""/>
              <a:defRPr/>
            </a:pPr>
            <a:r>
              <a:rPr lang="en-US" u="sng" dirty="0" smtClean="0">
                <a:solidFill>
                  <a:srgbClr val="C00000"/>
                </a:solidFill>
                <a:hlinkClick r:id="rId3"/>
              </a:rPr>
              <a:t>www.w3schools.com</a:t>
            </a:r>
            <a:endParaRPr lang="en-US" u="sng" dirty="0" smtClean="0">
              <a:solidFill>
                <a:srgbClr val="C00000"/>
              </a:solidFill>
            </a:endParaRPr>
          </a:p>
          <a:p>
            <a:pPr marL="274320" indent="-274320" eaLnBrk="1" fontAlgn="auto" hangingPunct="1">
              <a:spcAft>
                <a:spcPts val="0"/>
              </a:spcAft>
              <a:buClr>
                <a:schemeClr val="accent3"/>
              </a:buClr>
              <a:buFont typeface="Wingdings 2"/>
              <a:buChar char=""/>
              <a:defRPr/>
            </a:pPr>
            <a:r>
              <a:rPr lang="en-US" u="sng" dirty="0" smtClean="0">
                <a:solidFill>
                  <a:srgbClr val="C00000"/>
                </a:solidFill>
                <a:hlinkClick r:id="rId4"/>
              </a:rPr>
              <a:t>www.javatpoint.com</a:t>
            </a:r>
            <a:endParaRPr lang="en-US" u="sng" dirty="0" smtClean="0">
              <a:solidFill>
                <a:srgbClr val="C00000"/>
              </a:solidFill>
            </a:endParaRPr>
          </a:p>
          <a:p>
            <a:pPr marL="274320" indent="-274320" eaLnBrk="1" fontAlgn="auto" hangingPunct="1">
              <a:spcAft>
                <a:spcPts val="0"/>
              </a:spcAft>
              <a:buClr>
                <a:schemeClr val="accent3"/>
              </a:buClr>
              <a:buFont typeface="Wingdings 2"/>
              <a:buChar char=""/>
              <a:defRPr/>
            </a:pPr>
            <a:r>
              <a:rPr lang="en-US" u="sng" dirty="0" smtClean="0">
                <a:hlinkClick r:id="rId5"/>
              </a:rPr>
              <a:t>https://www.geeksforgeeks.org/python-django/</a:t>
            </a:r>
            <a:endParaRPr lang="en-US" dirty="0" smtClean="0"/>
          </a:p>
          <a:p>
            <a:pPr marL="274320" indent="-274320" eaLnBrk="1" fontAlgn="auto" hangingPunct="1">
              <a:spcAft>
                <a:spcPts val="0"/>
              </a:spcAft>
              <a:buClr>
                <a:schemeClr val="accent3"/>
              </a:buClr>
              <a:buFont typeface="Wingdings 2"/>
              <a:buChar char=""/>
              <a:defRPr/>
            </a:pPr>
            <a:endParaRPr lang="en-US" u="sng" dirty="0" smtClean="0">
              <a:solidFill>
                <a:srgbClr val="C00000"/>
              </a:solidFill>
            </a:endParaRPr>
          </a:p>
          <a:p>
            <a:pPr>
              <a:defRPr/>
            </a:pPr>
            <a:r>
              <a:rPr lang="en-US" b="1" dirty="0" smtClean="0"/>
              <a:t>REFERENCE BOOKS</a:t>
            </a:r>
            <a:endParaRPr lang="en-US" dirty="0" smtClean="0"/>
          </a:p>
          <a:p>
            <a:pPr>
              <a:buFont typeface="Wingdings 2" pitchFamily="18" charset="2"/>
              <a:buNone/>
              <a:defRPr/>
            </a:pPr>
            <a:r>
              <a:rPr lang="en-US" b="1" dirty="0" smtClean="0"/>
              <a:t> </a:t>
            </a:r>
            <a:endParaRPr lang="en-US" dirty="0" smtClean="0"/>
          </a:p>
          <a:p>
            <a:pPr>
              <a:defRPr/>
            </a:pPr>
            <a:r>
              <a:rPr lang="en-US" dirty="0" smtClean="0"/>
              <a:t>Two scoops of Django for 1.11 by </a:t>
            </a:r>
            <a:r>
              <a:rPr lang="en-US" b="1" i="1" dirty="0" smtClean="0"/>
              <a:t>Daniel </a:t>
            </a:r>
            <a:r>
              <a:rPr lang="en-US" b="1" i="1" dirty="0" err="1" smtClean="0"/>
              <a:t>Greenfeld’s</a:t>
            </a:r>
            <a:r>
              <a:rPr lang="en-US" b="1" i="1" dirty="0" smtClean="0"/>
              <a:t> and Audrey Greenfield</a:t>
            </a:r>
            <a:endParaRPr lang="en-US" b="1" dirty="0" smtClean="0"/>
          </a:p>
          <a:p>
            <a:pPr>
              <a:defRPr/>
            </a:pPr>
            <a:r>
              <a:rPr lang="en-US" dirty="0" smtClean="0"/>
              <a:t>Lightweight Django </a:t>
            </a:r>
            <a:r>
              <a:rPr lang="en-US" i="1" dirty="0" smtClean="0"/>
              <a:t>by </a:t>
            </a:r>
            <a:r>
              <a:rPr lang="en-US" b="1" i="1" dirty="0" smtClean="0"/>
              <a:t>Elman and Mark Lavin</a:t>
            </a:r>
            <a:endParaRPr lang="en-US" b="1" dirty="0" smtClean="0"/>
          </a:p>
          <a:p>
            <a:pPr marL="274320" indent="-274320" eaLnBrk="1" fontAlgn="auto" hangingPunct="1">
              <a:spcAft>
                <a:spcPts val="0"/>
              </a:spcAft>
              <a:buClr>
                <a:schemeClr val="accent3"/>
              </a:buClr>
              <a:buFont typeface="Wingdings 2"/>
              <a:buChar char=""/>
              <a:defRPr/>
            </a:pPr>
            <a:endParaRPr lang="en-IN" dirty="0" smtClean="0">
              <a:solidFill>
                <a:srgbClr val="C00000"/>
              </a:solidFill>
            </a:endParaRP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3">
                                            <p:txEl>
                                              <p:pRg st="1" end="1"/>
                                            </p:txEl>
                                          </p:spTgt>
                                        </p:tgtEl>
                                      </p:cBhvr>
                                    </p:animEffect>
                                    <p:set>
                                      <p:cBhvr>
                                        <p:cTn id="1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0" nodeType="clickEffect">
                                  <p:stCondLst>
                                    <p:cond delay="0"/>
                                  </p:stCondLst>
                                  <p:childTnLst>
                                    <p:animEffect transition="out" filter="diamond(in)">
                                      <p:cBhvr>
                                        <p:cTn id="21" dur="2000"/>
                                        <p:tgtEl>
                                          <p:spTgt spid="3">
                                            <p:txEl>
                                              <p:pRg st="2" end="2"/>
                                            </p:txEl>
                                          </p:spTgt>
                                        </p:tgtEl>
                                      </p:cBhvr>
                                    </p:animEffect>
                                    <p:set>
                                      <p:cBhvr>
                                        <p:cTn id="22"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grpId="0" nodeType="clickEffect">
                                  <p:stCondLst>
                                    <p:cond delay="0"/>
                                  </p:stCondLst>
                                  <p:childTnLst>
                                    <p:animEffect transition="out" filter="diamond(in)">
                                      <p:cBhvr>
                                        <p:cTn id="26" dur="2000"/>
                                        <p:tgtEl>
                                          <p:spTgt spid="3">
                                            <p:txEl>
                                              <p:pRg st="3" end="3"/>
                                            </p:txEl>
                                          </p:spTgt>
                                        </p:tgtEl>
                                      </p:cBhvr>
                                    </p:animEffect>
                                    <p:set>
                                      <p:cBhvr>
                                        <p:cTn id="27"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xit" presetSubtype="16" fill="hold" grpId="0" nodeType="clickEffect">
                                  <p:stCondLst>
                                    <p:cond delay="0"/>
                                  </p:stCondLst>
                                  <p:childTnLst>
                                    <p:animEffect transition="out" filter="diamond(in)">
                                      <p:cBhvr>
                                        <p:cTn id="31" dur="2000"/>
                                        <p:tgtEl>
                                          <p:spTgt spid="3">
                                            <p:txEl>
                                              <p:pRg st="4" end="4"/>
                                            </p:txEl>
                                          </p:spTgt>
                                        </p:tgtEl>
                                      </p:cBhvr>
                                    </p:animEffect>
                                    <p:set>
                                      <p:cBhvr>
                                        <p:cTn id="32" dur="1" fill="hold">
                                          <p:stCondLst>
                                            <p:cond delay="1999"/>
                                          </p:stCondLst>
                                        </p:cTn>
                                        <p:tgtEl>
                                          <p:spTgt spid="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8" presetClass="exit" presetSubtype="16" fill="hold" grpId="0" nodeType="clickEffect">
                                  <p:stCondLst>
                                    <p:cond delay="0"/>
                                  </p:stCondLst>
                                  <p:childTnLst>
                                    <p:animEffect transition="out" filter="diamond(in)">
                                      <p:cBhvr>
                                        <p:cTn id="36" dur="2000"/>
                                        <p:tgtEl>
                                          <p:spTgt spid="3">
                                            <p:txEl>
                                              <p:pRg st="5" end="5"/>
                                            </p:txEl>
                                          </p:spTgt>
                                        </p:tgtEl>
                                      </p:cBhvr>
                                    </p:animEffect>
                                    <p:set>
                                      <p:cBhvr>
                                        <p:cTn id="37"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8" presetClass="exit" presetSubtype="16" fill="hold" grpId="0" nodeType="clickEffect">
                                  <p:stCondLst>
                                    <p:cond delay="0"/>
                                  </p:stCondLst>
                                  <p:childTnLst>
                                    <p:animEffect transition="out" filter="diamond(in)">
                                      <p:cBhvr>
                                        <p:cTn id="41" dur="2000"/>
                                        <p:tgtEl>
                                          <p:spTgt spid="3">
                                            <p:txEl>
                                              <p:pRg st="6" end="6"/>
                                            </p:txEl>
                                          </p:spTgt>
                                        </p:tgtEl>
                                      </p:cBhvr>
                                    </p:animEffect>
                                    <p:set>
                                      <p:cBhvr>
                                        <p:cTn id="42" dur="1" fill="hold">
                                          <p:stCondLst>
                                            <p:cond delay="1999"/>
                                          </p:stCondLst>
                                        </p:cTn>
                                        <p:tgtEl>
                                          <p:spTgt spid="3">
                                            <p:txEl>
                                              <p:pRg st="6" end="6"/>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8" presetClass="exit" presetSubtype="16" fill="hold" grpId="0" nodeType="clickEffect">
                                  <p:stCondLst>
                                    <p:cond delay="0"/>
                                  </p:stCondLst>
                                  <p:childTnLst>
                                    <p:animEffect transition="out" filter="diamond(in)">
                                      <p:cBhvr>
                                        <p:cTn id="46" dur="2000"/>
                                        <p:tgtEl>
                                          <p:spTgt spid="3">
                                            <p:txEl>
                                              <p:pRg st="8" end="8"/>
                                            </p:txEl>
                                          </p:spTgt>
                                        </p:tgtEl>
                                      </p:cBhvr>
                                    </p:animEffect>
                                    <p:set>
                                      <p:cBhvr>
                                        <p:cTn id="47" dur="1" fill="hold">
                                          <p:stCondLst>
                                            <p:cond delay="1999"/>
                                          </p:stCondLst>
                                        </p:cTn>
                                        <p:tgtEl>
                                          <p:spTgt spid="3">
                                            <p:txEl>
                                              <p:pRg st="8" end="8"/>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8" presetClass="exit" presetSubtype="16" fill="hold" grpId="0" nodeType="clickEffect">
                                  <p:stCondLst>
                                    <p:cond delay="0"/>
                                  </p:stCondLst>
                                  <p:childTnLst>
                                    <p:animEffect transition="out" filter="diamond(in)">
                                      <p:cBhvr>
                                        <p:cTn id="51" dur="2000"/>
                                        <p:tgtEl>
                                          <p:spTgt spid="3">
                                            <p:txEl>
                                              <p:pRg st="9" end="9"/>
                                            </p:txEl>
                                          </p:spTgt>
                                        </p:tgtEl>
                                      </p:cBhvr>
                                    </p:animEffect>
                                    <p:set>
                                      <p:cBhvr>
                                        <p:cTn id="52" dur="1" fill="hold">
                                          <p:stCondLst>
                                            <p:cond delay="1999"/>
                                          </p:stCondLst>
                                        </p:cTn>
                                        <p:tgtEl>
                                          <p:spTgt spid="3">
                                            <p:txEl>
                                              <p:pRg st="9" end="9"/>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8" presetClass="exit" presetSubtype="16" fill="hold" grpId="0" nodeType="clickEffect">
                                  <p:stCondLst>
                                    <p:cond delay="0"/>
                                  </p:stCondLst>
                                  <p:childTnLst>
                                    <p:animEffect transition="out" filter="diamond(in)">
                                      <p:cBhvr>
                                        <p:cTn id="56" dur="2000"/>
                                        <p:tgtEl>
                                          <p:spTgt spid="3">
                                            <p:txEl>
                                              <p:pRg st="10" end="10"/>
                                            </p:txEl>
                                          </p:spTgt>
                                        </p:tgtEl>
                                      </p:cBhvr>
                                    </p:animEffect>
                                    <p:set>
                                      <p:cBhvr>
                                        <p:cTn id="57" dur="1" fill="hold">
                                          <p:stCondLst>
                                            <p:cond delay="1999"/>
                                          </p:stCondLst>
                                        </p:cTn>
                                        <p:tgtEl>
                                          <p:spTgt spid="3">
                                            <p:txEl>
                                              <p:pRg st="10" end="10"/>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8" presetClass="exit" presetSubtype="16" fill="hold" grpId="0" nodeType="clickEffect">
                                  <p:stCondLst>
                                    <p:cond delay="0"/>
                                  </p:stCondLst>
                                  <p:childTnLst>
                                    <p:animEffect transition="out" filter="diamond(in)">
                                      <p:cBhvr>
                                        <p:cTn id="61" dur="2000"/>
                                        <p:tgtEl>
                                          <p:spTgt spid="3">
                                            <p:txEl>
                                              <p:pRg st="11" end="11"/>
                                            </p:txEl>
                                          </p:spTgt>
                                        </p:tgtEl>
                                      </p:cBhvr>
                                    </p:animEffect>
                                    <p:set>
                                      <p:cBhvr>
                                        <p:cTn id="62" dur="1" fill="hold">
                                          <p:stCondLst>
                                            <p:cond delay="1999"/>
                                          </p:stCondLst>
                                        </p:cTn>
                                        <p:tgtEl>
                                          <p:spTgt spid="3">
                                            <p:txEl>
                                              <p:pRg st="11" end="1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428604"/>
            <a:ext cx="8229600" cy="500066"/>
          </a:xfrm>
        </p:spPr>
        <p:txBody>
          <a:bodyPr/>
          <a:lstStyle/>
          <a:p>
            <a:r>
              <a:rPr lang="en-US" b="1" dirty="0" smtClean="0"/>
              <a:t>Introduction</a:t>
            </a:r>
            <a:endParaRPr lang="en-US" dirty="0" smtClean="0"/>
          </a:p>
        </p:txBody>
      </p:sp>
      <p:sp>
        <p:nvSpPr>
          <p:cNvPr id="8195" name="Content Placeholder 2"/>
          <p:cNvSpPr>
            <a:spLocks noGrp="1"/>
          </p:cNvSpPr>
          <p:nvPr>
            <p:ph idx="1"/>
          </p:nvPr>
        </p:nvSpPr>
        <p:spPr>
          <a:xfrm>
            <a:off x="457200" y="1071546"/>
            <a:ext cx="8229600" cy="5253055"/>
          </a:xfrm>
        </p:spPr>
        <p:txBody>
          <a:bodyPr/>
          <a:lstStyle/>
          <a:p>
            <a:r>
              <a:rPr lang="en-US" dirty="0" smtClean="0"/>
              <a:t>Donation Management Project System is a mission to end hunger and no wasting of food and other needy items to make a hungry-free world.</a:t>
            </a:r>
          </a:p>
          <a:p>
            <a:endParaRPr lang="en-US" dirty="0" smtClean="0"/>
          </a:p>
          <a:p>
            <a:r>
              <a:rPr lang="en-US" dirty="0" smtClean="0"/>
              <a:t>In the current working scenario , many NGOs are struggling with some issues mainly communication with their member , heads and volunteer  while NGO are donating.</a:t>
            </a:r>
          </a:p>
          <a:p>
            <a:endParaRPr lang="en-US" dirty="0" smtClean="0"/>
          </a:p>
          <a:p>
            <a:r>
              <a:rPr lang="en-US" dirty="0" smtClean="0"/>
              <a:t>The focus of this project is to reduce the amount of wastage of needy items and being used to the needy people.	</a:t>
            </a:r>
            <a:endParaRPr lang="en-US" b="1" i="1" u="sng" dirty="0" smtClean="0"/>
          </a:p>
          <a:p>
            <a:endParaRPr lang="en-US" dirty="0" smtClean="0"/>
          </a:p>
          <a:p>
            <a:pPr>
              <a:buNone/>
            </a:pPr>
            <a:endParaRPr lang="en-US" dirty="0" smtClean="0"/>
          </a:p>
          <a:p>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88" y="2643188"/>
            <a:ext cx="7572375" cy="1500187"/>
          </a:xfrm>
          <a:solidFill>
            <a:schemeClr val="bg2">
              <a:lumMod val="50000"/>
            </a:schemeClr>
          </a:solidFill>
        </p:spPr>
        <p:txBody>
          <a:bodyPr/>
          <a:lstStyle/>
          <a:p>
            <a:pPr algn="ctr">
              <a:buFont typeface="Wingdings" pitchFamily="2" charset="2"/>
              <a:buChar char="v"/>
              <a:defRPr/>
            </a:pPr>
            <a:r>
              <a:rPr lang="en-US" sz="7200" b="1" i="1" dirty="0" smtClean="0">
                <a:latin typeface="Freestyle Script" pitchFamily="66" charset="0"/>
              </a:rPr>
              <a:t>THANKYOU</a:t>
            </a:r>
            <a:endParaRPr lang="en-US" sz="7200" b="1" i="1" dirty="0">
              <a:latin typeface="Freestyle Scrip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6042 0.40625 L 0.35 0.40463 L 0.17431 0.28056 " pathEditMode="relative" ptsTypes="AAAA">
                                      <p:cBhvr>
                                        <p:cTn id="6" dur="2000" fill="hold"/>
                                        <p:tgtEl>
                                          <p:spTgt spid="3">
                                            <p:bg/>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36042 0.40625 L 0.35 0.40463 L 0.17431 0.28056 " pathEditMode="relative" ptsTypes="AAAA">
                                      <p:cBhvr>
                                        <p:cTn id="10" dur="2000" fill="hold"/>
                                        <p:tgtEl>
                                          <p:spTgt spid="3">
                                            <p:txEl>
                                              <p:pRg st="0" end="0"/>
                                            </p:txEl>
                                          </p:spTgt>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grpId="1" nodeType="clickEffect">
                                  <p:stCondLst>
                                    <p:cond delay="0"/>
                                  </p:stCondLst>
                                  <p:childTnLst>
                                    <p:animMotion origin="layout" path="M 0 0  L 0.25 0.33333  E" pathEditMode="relative" ptsTypes="">
                                      <p:cBhvr>
                                        <p:cTn id="14" dur="2000" fill="hold"/>
                                        <p:tgtEl>
                                          <p:spTgt spid="3">
                                            <p:bg/>
                                          </p:spTgt>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1" nodeType="clickEffect">
                                  <p:stCondLst>
                                    <p:cond delay="0"/>
                                  </p:stCondLst>
                                  <p:childTnLst>
                                    <p:animMotion origin="layout" path="M 0 0  L 0.25 0.33333  E" pathEditMode="relative" ptsTypes="">
                                      <p:cBhvr>
                                        <p:cTn id="1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428604"/>
            <a:ext cx="8229600" cy="500066"/>
          </a:xfrm>
        </p:spPr>
        <p:txBody>
          <a:bodyPr/>
          <a:lstStyle/>
          <a:p>
            <a:r>
              <a:rPr lang="en-US" b="1" dirty="0" smtClean="0"/>
              <a:t>Existing System</a:t>
            </a:r>
            <a:endParaRPr lang="en-US" dirty="0" smtClean="0"/>
          </a:p>
        </p:txBody>
      </p:sp>
      <p:sp>
        <p:nvSpPr>
          <p:cNvPr id="8195" name="Content Placeholder 2"/>
          <p:cNvSpPr>
            <a:spLocks noGrp="1"/>
          </p:cNvSpPr>
          <p:nvPr>
            <p:ph idx="1"/>
          </p:nvPr>
        </p:nvSpPr>
        <p:spPr>
          <a:xfrm>
            <a:off x="457200" y="1357298"/>
            <a:ext cx="8229600" cy="5214974"/>
          </a:xfrm>
        </p:spPr>
        <p:txBody>
          <a:bodyPr/>
          <a:lstStyle/>
          <a:p>
            <a:r>
              <a:rPr lang="en-US" dirty="0" smtClean="0"/>
              <a:t>Presently people who wish to donate items need to personally visit the organizations and donate foods or other items. Otherwise, they have to search for some websites to donate needy items. In general, the large manufacturers, wholesalers, and organized community provide food items to food banks or waste tons of foods daily. They have to search for some organization that needs food. This process involves a lot of time to contact the organization to check the requirement. If they do not need the food, then the person has to contact another organization. This makes the donor tired and exhausted.</a:t>
            </a:r>
          </a:p>
          <a:p>
            <a:pPr>
              <a:buNone/>
            </a:pPr>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071563"/>
          </a:xfrm>
        </p:spPr>
        <p:txBody>
          <a:bodyPr/>
          <a:lstStyle/>
          <a:p>
            <a:r>
              <a:rPr lang="en-US" sz="4400" b="1" dirty="0" smtClean="0"/>
              <a:t>Advantages of Proposed System</a:t>
            </a:r>
            <a:r>
              <a:rPr lang="en-US" sz="4400" dirty="0" smtClean="0"/>
              <a:t> </a:t>
            </a:r>
          </a:p>
        </p:txBody>
      </p:sp>
      <p:sp>
        <p:nvSpPr>
          <p:cNvPr id="9219" name="Content Placeholder 2"/>
          <p:cNvSpPr>
            <a:spLocks noGrp="1"/>
          </p:cNvSpPr>
          <p:nvPr>
            <p:ph idx="1"/>
          </p:nvPr>
        </p:nvSpPr>
        <p:spPr>
          <a:xfrm>
            <a:off x="457200" y="1357298"/>
            <a:ext cx="8229600" cy="4967302"/>
          </a:xfrm>
        </p:spPr>
        <p:txBody>
          <a:bodyPr/>
          <a:lstStyle/>
          <a:p>
            <a:pPr lvl="0"/>
            <a:r>
              <a:rPr lang="en-US" dirty="0" smtClean="0"/>
              <a:t>The objective of our application is to enable a link of communication and interactions among Volunteers, donors and the needy.</a:t>
            </a:r>
            <a:endParaRPr lang="en-US" b="1" i="1" u="sng" dirty="0" smtClean="0"/>
          </a:p>
          <a:p>
            <a:pPr lvl="0"/>
            <a:r>
              <a:rPr lang="en-US" dirty="0" smtClean="0"/>
              <a:t>The people wishing to donate will be able to see all the options available with them to do the same. The item they wish to donate then shall be collected by a volunteer  who is selected by admin. </a:t>
            </a:r>
          </a:p>
          <a:p>
            <a:pPr lvl="0"/>
            <a:r>
              <a:rPr lang="en-US" dirty="0" smtClean="0"/>
              <a:t>The donated item shall safely reach the intended needy persons after this interaction.</a:t>
            </a:r>
          </a:p>
          <a:p>
            <a:pPr lvl="0"/>
            <a:r>
              <a:rPr lang="en-US" dirty="0" smtClean="0"/>
              <a:t>It is very much flexible to work.</a:t>
            </a:r>
            <a:endParaRPr lang="en-US" b="1" i="1" u="sng" dirty="0" smtClean="0"/>
          </a:p>
          <a:p>
            <a:pPr lvl="0"/>
            <a:r>
              <a:rPr lang="en-US" dirty="0" smtClean="0"/>
              <a:t>Man power required is very less.</a:t>
            </a:r>
            <a:endParaRPr lang="en-US" b="1" i="1" u="sng" dirty="0" smtClean="0"/>
          </a:p>
          <a:p>
            <a:pPr>
              <a:buNone/>
            </a:pPr>
            <a:endParaRPr lang="en-US" dirty="0" smtClean="0"/>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14313"/>
            <a:ext cx="8229600" cy="857250"/>
          </a:xfrm>
        </p:spPr>
        <p:txBody>
          <a:bodyPr/>
          <a:lstStyle/>
          <a:p>
            <a:r>
              <a:rPr lang="en-US" b="1" dirty="0" smtClean="0"/>
              <a:t>Objective</a:t>
            </a:r>
            <a:r>
              <a:rPr lang="en-US" dirty="0" smtClean="0"/>
              <a:t> </a:t>
            </a:r>
          </a:p>
        </p:txBody>
      </p:sp>
      <p:sp>
        <p:nvSpPr>
          <p:cNvPr id="10243" name="Content Placeholder 2"/>
          <p:cNvSpPr>
            <a:spLocks noGrp="1"/>
          </p:cNvSpPr>
          <p:nvPr>
            <p:ph idx="1"/>
          </p:nvPr>
        </p:nvSpPr>
        <p:spPr>
          <a:xfrm>
            <a:off x="457200" y="1428750"/>
            <a:ext cx="8229600" cy="4895850"/>
          </a:xfrm>
        </p:spPr>
        <p:txBody>
          <a:bodyPr/>
          <a:lstStyle/>
          <a:p>
            <a:pPr lvl="0"/>
            <a:r>
              <a:rPr lang="en-US" dirty="0" smtClean="0"/>
              <a:t>Reduce lack of awareness.</a:t>
            </a:r>
          </a:p>
          <a:p>
            <a:pPr lvl="0"/>
            <a:r>
              <a:rPr lang="en-US" dirty="0" smtClean="0"/>
              <a:t>Enable easy interaction between donor and volunteer.</a:t>
            </a:r>
          </a:p>
          <a:p>
            <a:pPr lvl="0"/>
            <a:r>
              <a:rPr lang="en-US" dirty="0" smtClean="0"/>
              <a:t>It is very much faster than manual system.</a:t>
            </a:r>
            <a:endParaRPr lang="en-US" b="1" i="1" u="sng" dirty="0" smtClean="0"/>
          </a:p>
          <a:p>
            <a:pPr lvl="0"/>
            <a:r>
              <a:rPr lang="en-US" dirty="0" smtClean="0"/>
              <a:t>Easy and fastest record finding technique.</a:t>
            </a:r>
            <a:endParaRPr lang="en-US" b="1" i="1" u="sng" dirty="0" smtClean="0"/>
          </a:p>
          <a:p>
            <a:pPr lvl="0"/>
            <a:r>
              <a:rPr lang="en-US" dirty="0" smtClean="0"/>
              <a:t>It is very much flexible to work.</a:t>
            </a:r>
            <a:endParaRPr lang="en-US" b="1" i="1" u="sng" dirty="0" smtClean="0"/>
          </a:p>
          <a:p>
            <a:pPr lvl="0"/>
            <a:r>
              <a:rPr lang="en-US" dirty="0" smtClean="0"/>
              <a:t>It is very user oriented. </a:t>
            </a:r>
            <a:endParaRPr lang="en-US" b="1" i="1" u="sng" dirty="0" smtClean="0"/>
          </a:p>
          <a:p>
            <a:pPr lvl="0"/>
            <a:r>
              <a:rPr lang="en-US" dirty="0" smtClean="0"/>
              <a:t>Data can be stored for a longer period.</a:t>
            </a:r>
          </a:p>
          <a:p>
            <a:pPr>
              <a:buFont typeface="Wingdings 2" pitchFamily="18" charset="2"/>
              <a:buNone/>
            </a:pPr>
            <a:endParaRPr lang="en-US" dirty="0" smtClean="0"/>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14313"/>
            <a:ext cx="8229600" cy="857250"/>
          </a:xfrm>
        </p:spPr>
        <p:txBody>
          <a:bodyPr/>
          <a:lstStyle/>
          <a:p>
            <a:r>
              <a:rPr lang="en-US" b="1" smtClean="0"/>
              <a:t>Need of The System</a:t>
            </a:r>
            <a:endParaRPr lang="en-US" smtClean="0"/>
          </a:p>
        </p:txBody>
      </p:sp>
      <p:sp>
        <p:nvSpPr>
          <p:cNvPr id="11267" name="Content Placeholder 2"/>
          <p:cNvSpPr>
            <a:spLocks noGrp="1"/>
          </p:cNvSpPr>
          <p:nvPr>
            <p:ph idx="1"/>
          </p:nvPr>
        </p:nvSpPr>
        <p:spPr>
          <a:xfrm>
            <a:off x="457200" y="1428750"/>
            <a:ext cx="8229600" cy="4895850"/>
          </a:xfrm>
        </p:spPr>
        <p:txBody>
          <a:bodyPr/>
          <a:lstStyle/>
          <a:p>
            <a:r>
              <a:rPr lang="en-US" dirty="0" smtClean="0"/>
              <a:t>There is always a need of a system that will provide an interactive platform between donors and NGOs(Volunteers). This system will reduce the manual operation required to collect donations. And also generates the various reports for analysis. </a:t>
            </a:r>
          </a:p>
          <a:p>
            <a:pPr>
              <a:buFont typeface="Wingdings 2" pitchFamily="18" charset="2"/>
              <a:buNone/>
            </a:pPr>
            <a:endParaRPr lang="en-US" dirty="0" smtClean="0"/>
          </a:p>
          <a:p>
            <a:r>
              <a:rPr lang="en-US" dirty="0" smtClean="0"/>
              <a:t>Thus, there is a big need of an online donation management system, which provides all the above- mentioned facilities and many more.  </a:t>
            </a:r>
          </a:p>
          <a:p>
            <a:pPr>
              <a:buFont typeface="Wingdings 2" pitchFamily="18" charset="2"/>
              <a:buNone/>
            </a:pPr>
            <a:endParaRPr lang="en-US" dirty="0" smtClean="0"/>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14313"/>
            <a:ext cx="8229600" cy="857250"/>
          </a:xfrm>
        </p:spPr>
        <p:txBody>
          <a:bodyPr/>
          <a:lstStyle/>
          <a:p>
            <a:r>
              <a:rPr lang="en-US" b="1" smtClean="0"/>
              <a:t>Project Scope</a:t>
            </a:r>
            <a:endParaRPr lang="en-US" smtClean="0"/>
          </a:p>
        </p:txBody>
      </p:sp>
      <p:sp>
        <p:nvSpPr>
          <p:cNvPr id="13315" name="Content Placeholder 2"/>
          <p:cNvSpPr>
            <a:spLocks noGrp="1"/>
          </p:cNvSpPr>
          <p:nvPr>
            <p:ph idx="1"/>
          </p:nvPr>
        </p:nvSpPr>
        <p:spPr>
          <a:xfrm>
            <a:off x="457200" y="1428750"/>
            <a:ext cx="8229600" cy="4895850"/>
          </a:xfrm>
        </p:spPr>
        <p:txBody>
          <a:bodyPr/>
          <a:lstStyle/>
          <a:p>
            <a:r>
              <a:rPr lang="en-US" dirty="0" smtClean="0"/>
              <a:t>The project has a wide scope, as it is not intended to a particular organization. This project is going to develop generic software, which can be applied by any businesses organization. More over it provides facility to its users. Also the software is going to provide a huge amount of summary data.</a:t>
            </a:r>
          </a:p>
          <a:p>
            <a:pPr>
              <a:buFont typeface="Wingdings 2" pitchFamily="18" charset="2"/>
              <a:buNone/>
            </a:pPr>
            <a:endParaRPr lang="en-US" dirty="0" smtClean="0"/>
          </a:p>
          <a:p>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4667</TotalTime>
  <Words>1143</Words>
  <Application>Microsoft Office PowerPoint</Application>
  <PresentationFormat>On-screen Show (4:3)</PresentationFormat>
  <Paragraphs>176</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Arabic Typesetting</vt:lpstr>
      <vt:lpstr>Arial</vt:lpstr>
      <vt:lpstr>Bradley Hand ITC</vt:lpstr>
      <vt:lpstr>Calibri</vt:lpstr>
      <vt:lpstr>Constantia</vt:lpstr>
      <vt:lpstr>Freestyle Script</vt:lpstr>
      <vt:lpstr>Perpetua</vt:lpstr>
      <vt:lpstr>Times New Roman</vt:lpstr>
      <vt:lpstr>Wingdings</vt:lpstr>
      <vt:lpstr>Wingdings 2</vt:lpstr>
      <vt:lpstr>Flow</vt:lpstr>
      <vt:lpstr>DONATION MANAGEMENT SYSTEM</vt:lpstr>
      <vt:lpstr>ABC UNIVERSITY</vt:lpstr>
      <vt:lpstr>DEVELOPERS</vt:lpstr>
      <vt:lpstr>Introduction</vt:lpstr>
      <vt:lpstr>Existing System</vt:lpstr>
      <vt:lpstr>Advantages of Proposed System </vt:lpstr>
      <vt:lpstr>Objective </vt:lpstr>
      <vt:lpstr>Need of The System</vt:lpstr>
      <vt:lpstr>Project Scope</vt:lpstr>
      <vt:lpstr>Proposed System</vt:lpstr>
      <vt:lpstr>Modules:</vt:lpstr>
      <vt:lpstr>Donor Modules:</vt:lpstr>
      <vt:lpstr>Volunteer Modules:</vt:lpstr>
      <vt:lpstr>Admin Modules:</vt:lpstr>
      <vt:lpstr>Admin Modules (Continue):</vt:lpstr>
      <vt:lpstr>SOFTWARE USED</vt:lpstr>
      <vt:lpstr>FRONTEND (LANGUAGE USED)</vt:lpstr>
      <vt:lpstr>BACKEND</vt:lpstr>
      <vt:lpstr>SYSTEM DESIGN </vt:lpstr>
      <vt:lpstr>    </vt:lpstr>
      <vt:lpstr>  Use Case Diagram:  </vt:lpstr>
      <vt:lpstr>PowerPoint Presentation</vt:lpstr>
      <vt:lpstr>PowerPoint Presentation</vt:lpstr>
      <vt:lpstr>PowerPoint Presentation</vt:lpstr>
      <vt:lpstr> Sequence Diagram: </vt:lpstr>
      <vt:lpstr>              SEQUENCE DIAGRAM </vt:lpstr>
      <vt:lpstr>PowerPoint Presentation</vt:lpstr>
      <vt:lpstr>PowerPoint Presentation</vt:lpstr>
      <vt:lpstr>PowerPoint Presentation</vt:lpstr>
      <vt:lpstr>PowerPoint Presentation</vt:lpstr>
      <vt:lpstr>Data Flow Diagram(DFD) </vt:lpstr>
      <vt:lpstr>Data Flow Diagram(DFD) </vt:lpstr>
      <vt:lpstr>Class Diagram</vt:lpstr>
      <vt:lpstr>ER Diagram</vt:lpstr>
      <vt:lpstr>PowerPoint Presentation</vt:lpstr>
      <vt:lpstr>  SCREEN SHOTS  </vt:lpstr>
      <vt:lpstr>FUTURE SCOPE </vt:lpstr>
      <vt:lpstr>CONCLUSION </vt:lpstr>
      <vt:lpstr>BIBLIOGRAPHY</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dc:creator>
  <cp:lastModifiedBy>Microsoft account</cp:lastModifiedBy>
  <cp:revision>409</cp:revision>
  <dcterms:created xsi:type="dcterms:W3CDTF">2011-04-06T15:22:37Z</dcterms:created>
  <dcterms:modified xsi:type="dcterms:W3CDTF">2024-01-13T04:50:12Z</dcterms:modified>
</cp:coreProperties>
</file>