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 id="260" r:id="rId7"/>
    <p:sldId id="261" r:id="rId8"/>
    <p:sldId id="262" r:id="rId9"/>
    <p:sldId id="263" r:id="rId10"/>
    <p:sldId id="264" r:id="rId11"/>
    <p:sldId id="283" r:id="rId12"/>
    <p:sldId id="277" r:id="rId13"/>
    <p:sldId id="278" r:id="rId14"/>
    <p:sldId id="279" r:id="rId15"/>
    <p:sldId id="280" r:id="rId16"/>
    <p:sldId id="281" r:id="rId17"/>
    <p:sldId id="282" r:id="rId18"/>
    <p:sldId id="269"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7EF2D8-D657-4B15-9511-49B9CEB1A7BA}" type="datetimeFigureOut">
              <a:rPr lang="en-US" smtClean="0"/>
              <a:pPr/>
              <a:t>9/30/2022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F862461-B1EF-4A55-B1C2-A5154A6A0E7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7EF2D8-D657-4B15-9511-49B9CEB1A7BA}"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62461-B1EF-4A55-B1C2-A5154A6A0E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7EF2D8-D657-4B15-9511-49B9CEB1A7BA}"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62461-B1EF-4A55-B1C2-A5154A6A0E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7EF2D8-D657-4B15-9511-49B9CEB1A7BA}" type="datetimeFigureOut">
              <a:rPr lang="en-US" smtClean="0"/>
              <a:pPr/>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62461-B1EF-4A55-B1C2-A5154A6A0E7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7EF2D8-D657-4B15-9511-49B9CEB1A7BA}" type="datetimeFigureOut">
              <a:rPr lang="en-US" smtClean="0"/>
              <a:pPr/>
              <a:t>9/30/2022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F862461-B1EF-4A55-B1C2-A5154A6A0E7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7EF2D8-D657-4B15-9511-49B9CEB1A7BA}"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62461-B1EF-4A55-B1C2-A5154A6A0E7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7EF2D8-D657-4B15-9511-49B9CEB1A7BA}" type="datetimeFigureOut">
              <a:rPr lang="en-US" smtClean="0"/>
              <a:pPr/>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62461-B1EF-4A55-B1C2-A5154A6A0E7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7EF2D8-D657-4B15-9511-49B9CEB1A7BA}" type="datetimeFigureOut">
              <a:rPr lang="en-US" smtClean="0"/>
              <a:pPr/>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62461-B1EF-4A55-B1C2-A5154A6A0E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EF2D8-D657-4B15-9511-49B9CEB1A7BA}" type="datetimeFigureOut">
              <a:rPr lang="en-US" smtClean="0"/>
              <a:pPr/>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62461-B1EF-4A55-B1C2-A5154A6A0E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7EF2D8-D657-4B15-9511-49B9CEB1A7BA}" type="datetimeFigureOut">
              <a:rPr lang="en-US" smtClean="0"/>
              <a:pPr/>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62461-B1EF-4A55-B1C2-A5154A6A0E7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7EF2D8-D657-4B15-9511-49B9CEB1A7BA}" type="datetimeFigureOut">
              <a:rPr lang="en-US" smtClean="0"/>
              <a:pPr/>
              <a:t>9/30/2022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F862461-B1EF-4A55-B1C2-A5154A6A0E7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7EF2D8-D657-4B15-9511-49B9CEB1A7BA}" type="datetimeFigureOut">
              <a:rPr lang="en-US" smtClean="0"/>
              <a:pPr/>
              <a:t>9/30/2022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F862461-B1EF-4A55-B1C2-A5154A6A0E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9144000" cy="1447799"/>
          </a:xfrm>
        </p:spPr>
        <p:txBody>
          <a:bodyPr>
            <a:noAutofit/>
          </a:bodyPr>
          <a:lstStyle/>
          <a:p>
            <a:r>
              <a:rPr lang="en-US" sz="6500" b="1" dirty="0" smtClean="0"/>
              <a:t>HR Analytics Dashboard</a:t>
            </a:r>
            <a:r>
              <a:rPr lang="en-US" sz="1400" dirty="0" smtClean="0"/>
              <a:t/>
            </a:r>
            <a:br>
              <a:rPr lang="en-US" sz="1400" dirty="0" smtClean="0"/>
            </a:br>
            <a:r>
              <a:rPr lang="en-US" sz="2000" dirty="0" smtClean="0"/>
              <a:t>Predict attrition of your valuable employees</a:t>
            </a:r>
            <a:endParaRPr lang="en-US" sz="2000" b="1" dirty="0"/>
          </a:p>
        </p:txBody>
      </p:sp>
      <p:pic>
        <p:nvPicPr>
          <p:cNvPr id="7" name="Content Placeholder 3" descr="HRAnalytics.png"/>
          <p:cNvPicPr>
            <a:picLocks noChangeAspect="1"/>
          </p:cNvPicPr>
          <p:nvPr/>
        </p:nvPicPr>
        <p:blipFill>
          <a:blip r:embed="rId2" cstate="print"/>
          <a:stretch>
            <a:fillRect/>
          </a:stretch>
        </p:blipFill>
        <p:spPr>
          <a:xfrm>
            <a:off x="0" y="3048000"/>
            <a:ext cx="9144000" cy="3810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172200"/>
          </a:xfrm>
        </p:spPr>
        <p:txBody>
          <a:bodyPr/>
          <a:lstStyle/>
          <a:p>
            <a:pPr fontAlgn="base">
              <a:buNone/>
            </a:pPr>
            <a:r>
              <a:rPr lang="en-US" dirty="0" smtClean="0"/>
              <a:t> </a:t>
            </a:r>
            <a:r>
              <a:rPr lang="en-US" dirty="0" err="1" smtClean="0"/>
              <a:t>RelationshipSatisfaction</a:t>
            </a:r>
            <a:r>
              <a:rPr lang="en-US" dirty="0" smtClean="0"/>
              <a:t/>
            </a:r>
            <a:br>
              <a:rPr lang="en-US" dirty="0" smtClean="0"/>
            </a:br>
            <a:r>
              <a:rPr lang="en-US" dirty="0" smtClean="0"/>
              <a:t>1 'Low'</a:t>
            </a:r>
            <a:br>
              <a:rPr lang="en-US" dirty="0" smtClean="0"/>
            </a:br>
            <a:r>
              <a:rPr lang="en-US" dirty="0" smtClean="0"/>
              <a:t>2 'Medium'</a:t>
            </a:r>
            <a:br>
              <a:rPr lang="en-US" dirty="0" smtClean="0"/>
            </a:br>
            <a:r>
              <a:rPr lang="en-US" dirty="0" smtClean="0"/>
              <a:t>3 'High'</a:t>
            </a:r>
            <a:br>
              <a:rPr lang="en-US" dirty="0" smtClean="0"/>
            </a:br>
            <a:r>
              <a:rPr lang="en-US" dirty="0" smtClean="0"/>
              <a:t>4 'Very High'</a:t>
            </a:r>
          </a:p>
          <a:p>
            <a:pPr fontAlgn="base">
              <a:buNone/>
            </a:pPr>
            <a:endParaRPr lang="en-US" dirty="0" smtClean="0"/>
          </a:p>
          <a:p>
            <a:pPr fontAlgn="base">
              <a:buNone/>
            </a:pPr>
            <a:r>
              <a:rPr lang="en-US" dirty="0" err="1" smtClean="0"/>
              <a:t>WorkLifeBalance</a:t>
            </a:r>
            <a:r>
              <a:rPr lang="en-US" dirty="0" smtClean="0"/>
              <a:t/>
            </a:r>
            <a:br>
              <a:rPr lang="en-US" dirty="0" smtClean="0"/>
            </a:br>
            <a:r>
              <a:rPr lang="en-US" dirty="0" smtClean="0"/>
              <a:t>1 'Bad'</a:t>
            </a:r>
            <a:br>
              <a:rPr lang="en-US" dirty="0" smtClean="0"/>
            </a:br>
            <a:r>
              <a:rPr lang="en-US" dirty="0" smtClean="0"/>
              <a:t>2 'Good'</a:t>
            </a:r>
            <a:br>
              <a:rPr lang="en-US" dirty="0" smtClean="0"/>
            </a:br>
            <a:r>
              <a:rPr lang="en-US" dirty="0" smtClean="0"/>
              <a:t>3 'Better'</a:t>
            </a:r>
            <a:br>
              <a:rPr lang="en-US" dirty="0" smtClean="0"/>
            </a:br>
            <a:r>
              <a:rPr lang="en-US" dirty="0" smtClean="0"/>
              <a:t>4 'Best'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t>Fact and Dim Tables</a:t>
            </a:r>
            <a:endParaRPr lang="en-US" dirty="0"/>
          </a:p>
        </p:txBody>
      </p:sp>
      <p:pic>
        <p:nvPicPr>
          <p:cNvPr id="7170" name="Picture 2"/>
          <p:cNvPicPr>
            <a:picLocks noGrp="1" noChangeAspect="1" noChangeArrowheads="1"/>
          </p:cNvPicPr>
          <p:nvPr>
            <p:ph sz="quarter" idx="1"/>
          </p:nvPr>
        </p:nvPicPr>
        <p:blipFill>
          <a:blip r:embed="rId2" cstate="print"/>
          <a:srcRect/>
          <a:stretch>
            <a:fillRect/>
          </a:stretch>
        </p:blipFill>
        <p:spPr bwMode="auto">
          <a:xfrm>
            <a:off x="2209800" y="1371600"/>
            <a:ext cx="4495799"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6397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t>Calculate Attrition %</a:t>
            </a:r>
            <a:endParaRPr lang="en-US" dirty="0"/>
          </a:p>
        </p:txBody>
      </p:sp>
      <p:sp>
        <p:nvSpPr>
          <p:cNvPr id="3" name="Content Placeholder 2"/>
          <p:cNvSpPr>
            <a:spLocks noGrp="1"/>
          </p:cNvSpPr>
          <p:nvPr>
            <p:ph sz="quarter" idx="1"/>
          </p:nvPr>
        </p:nvSpPr>
        <p:spPr>
          <a:xfrm>
            <a:off x="457200" y="1143000"/>
            <a:ext cx="8458200" cy="5486400"/>
          </a:xfrm>
        </p:spPr>
        <p:txBody>
          <a:bodyPr>
            <a:normAutofit/>
          </a:bodyPr>
          <a:lstStyle/>
          <a:p>
            <a:pPr>
              <a:buFont typeface="Wingdings" pitchFamily="2" charset="2"/>
              <a:buChar char="q"/>
            </a:pPr>
            <a:r>
              <a:rPr lang="en-US" dirty="0" smtClean="0"/>
              <a:t>First we create a measure to find the no. of </a:t>
            </a:r>
            <a:r>
              <a:rPr lang="en-US" dirty="0" err="1" smtClean="0"/>
              <a:t>emploees</a:t>
            </a:r>
            <a:r>
              <a:rPr lang="en-US" dirty="0" smtClean="0"/>
              <a:t> who have “Yes” for the attrition-</a:t>
            </a:r>
          </a:p>
          <a:p>
            <a:pPr>
              <a:buNone/>
            </a:pPr>
            <a:r>
              <a:rPr lang="en-US" dirty="0" smtClean="0"/>
              <a:t> </a:t>
            </a:r>
            <a:r>
              <a:rPr lang="en-US" sz="2000" dirty="0" smtClean="0">
                <a:solidFill>
                  <a:srgbClr val="FF0000"/>
                </a:solidFill>
              </a:rPr>
              <a:t>Count of Yes = </a:t>
            </a:r>
          </a:p>
          <a:p>
            <a:pPr algn="ctr">
              <a:buNone/>
            </a:pPr>
            <a:r>
              <a:rPr lang="en-US" sz="2000" dirty="0" smtClean="0">
                <a:solidFill>
                  <a:srgbClr val="FF0000"/>
                </a:solidFill>
              </a:rPr>
              <a:t>COUNTROWS(FILTER('fact-HR Employee </a:t>
            </a:r>
            <a:r>
              <a:rPr lang="en-US" sz="2000" dirty="0" err="1" smtClean="0">
                <a:solidFill>
                  <a:srgbClr val="FF0000"/>
                </a:solidFill>
              </a:rPr>
              <a:t>Attrition','fact</a:t>
            </a:r>
            <a:r>
              <a:rPr lang="en-US" sz="2000" dirty="0" smtClean="0">
                <a:solidFill>
                  <a:srgbClr val="FF0000"/>
                </a:solidFill>
              </a:rPr>
              <a:t>-HR Employee Attrition'[Attrition]="Yes"))</a:t>
            </a:r>
          </a:p>
          <a:p>
            <a:pPr>
              <a:buFont typeface="Wingdings" pitchFamily="2" charset="2"/>
              <a:buChar char="q"/>
            </a:pPr>
            <a:r>
              <a:rPr lang="en-US" dirty="0" smtClean="0"/>
              <a:t>Then I create an another measure to find the no. of total observations</a:t>
            </a:r>
          </a:p>
          <a:p>
            <a:pPr algn="ctr">
              <a:buNone/>
            </a:pPr>
            <a:r>
              <a:rPr lang="en-US" sz="2000" dirty="0" smtClean="0">
                <a:solidFill>
                  <a:srgbClr val="FF0000"/>
                </a:solidFill>
              </a:rPr>
              <a:t>Total </a:t>
            </a:r>
            <a:r>
              <a:rPr lang="en-US" sz="2000" dirty="0" err="1" smtClean="0">
                <a:solidFill>
                  <a:srgbClr val="FF0000"/>
                </a:solidFill>
              </a:rPr>
              <a:t>obs</a:t>
            </a:r>
            <a:r>
              <a:rPr lang="en-US" sz="2000" dirty="0" smtClean="0">
                <a:solidFill>
                  <a:srgbClr val="FF0000"/>
                </a:solidFill>
              </a:rPr>
              <a:t> = COUNTROWS('fact-HR Employee Attrition')</a:t>
            </a:r>
          </a:p>
          <a:p>
            <a:pPr>
              <a:buFont typeface="Wingdings" pitchFamily="2" charset="2"/>
              <a:buChar char="q"/>
            </a:pPr>
            <a:r>
              <a:rPr lang="en-US" dirty="0" smtClean="0"/>
              <a:t>At last , I find the Attrition percent by divining “</a:t>
            </a:r>
            <a:r>
              <a:rPr lang="en-US" dirty="0" err="1" smtClean="0"/>
              <a:t>Countof</a:t>
            </a:r>
            <a:r>
              <a:rPr lang="en-US" dirty="0" smtClean="0"/>
              <a:t> yes” measure by “</a:t>
            </a:r>
            <a:r>
              <a:rPr lang="en-US" dirty="0" err="1" smtClean="0"/>
              <a:t>Totalobs</a:t>
            </a:r>
            <a:r>
              <a:rPr lang="en-US" dirty="0" smtClean="0"/>
              <a:t>” measure</a:t>
            </a:r>
          </a:p>
          <a:p>
            <a:pPr algn="ctr">
              <a:buNone/>
            </a:pPr>
            <a:r>
              <a:rPr lang="en-US" sz="2000" dirty="0" smtClean="0">
                <a:solidFill>
                  <a:srgbClr val="FF0000"/>
                </a:solidFill>
              </a:rPr>
              <a:t>Attrition % = [Count of Yes]/[Total </a:t>
            </a:r>
            <a:r>
              <a:rPr lang="en-US" sz="2000" dirty="0" err="1" smtClean="0">
                <a:solidFill>
                  <a:srgbClr val="FF0000"/>
                </a:solidFill>
              </a:rPr>
              <a:t>obs</a:t>
            </a:r>
            <a:r>
              <a:rPr lang="en-US" sz="2000" dirty="0" smtClean="0">
                <a:solidFill>
                  <a:srgbClr val="FF0000"/>
                </a:solidFill>
              </a:rPr>
              <a:t>]*100</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7159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t>HR Analytics Dashboard</a:t>
            </a: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52400" y="1143000"/>
            <a:ext cx="8839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97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t>Attrition Share by Time Dimension</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28600" y="1143000"/>
            <a:ext cx="8763000" cy="533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74638"/>
            <a:ext cx="8610600" cy="6397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t>Factors affecting the Attrition  Rate(Dashboard)</a:t>
            </a:r>
            <a:endParaRPr lang="en-US" dirty="0"/>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28600" y="1066800"/>
            <a:ext cx="8610599"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cstate="print"/>
          <a:srcRect/>
          <a:stretch>
            <a:fillRect/>
          </a:stretch>
        </p:blipFill>
        <p:spPr bwMode="auto">
          <a:xfrm>
            <a:off x="304800" y="304800"/>
            <a:ext cx="8610600"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cstate="print"/>
          <a:srcRect/>
          <a:stretch>
            <a:fillRect/>
          </a:stretch>
        </p:blipFill>
        <p:spPr bwMode="auto">
          <a:xfrm>
            <a:off x="304800" y="304800"/>
            <a:ext cx="86106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2000" dirty="0" smtClean="0"/>
              <a:t>The following main thoughts that emerged from my analysis:</a:t>
            </a:r>
          </a:p>
          <a:p>
            <a:r>
              <a:rPr lang="en-US" sz="2000" dirty="0" smtClean="0"/>
              <a:t>Employees that studied in Marketing and Technical had a higher attrition rate than all the others. (</a:t>
            </a:r>
            <a:r>
              <a:rPr lang="en-US" sz="2000" b="1" dirty="0" smtClean="0"/>
              <a:t>Education Field</a:t>
            </a:r>
            <a:r>
              <a:rPr lang="en-US" sz="2000" dirty="0" smtClean="0"/>
              <a:t>)</a:t>
            </a:r>
          </a:p>
          <a:p>
            <a:r>
              <a:rPr lang="en-US" sz="2000" dirty="0" smtClean="0"/>
              <a:t>Sales representatives had a tremendously high attrition rate, whilst managers, directors and people in the more senior roles tended to remain in the company’s workforce. (</a:t>
            </a:r>
            <a:r>
              <a:rPr lang="en-US" sz="2000" b="1" dirty="0" smtClean="0"/>
              <a:t>Job Roles</a:t>
            </a:r>
            <a:r>
              <a:rPr lang="en-US" sz="2000" dirty="0" smtClean="0"/>
              <a:t>)</a:t>
            </a:r>
          </a:p>
          <a:p>
            <a:r>
              <a:rPr lang="en-US" sz="2000" dirty="0" smtClean="0"/>
              <a:t>Attrition was slightly higher for males. (</a:t>
            </a:r>
            <a:r>
              <a:rPr lang="en-US" sz="2000" b="1" dirty="0" smtClean="0"/>
              <a:t>Gender</a:t>
            </a:r>
            <a:r>
              <a:rPr lang="en-US" sz="2000" dirty="0" smtClean="0"/>
              <a:t>)</a:t>
            </a:r>
          </a:p>
          <a:p>
            <a:r>
              <a:rPr lang="en-US" sz="2000" dirty="0" smtClean="0"/>
              <a:t>A ‘sweet spot’ for employees that were in their second , third or fourth job was noticed. The attrition rate in these cases was remarkably low. (</a:t>
            </a:r>
            <a:r>
              <a:rPr lang="en-US" sz="2000" b="1" dirty="0" smtClean="0"/>
              <a:t>Num of companies work</a:t>
            </a:r>
            <a:r>
              <a:rPr lang="en-US" sz="2000" dirty="0" smtClean="0"/>
              <a:t>)</a:t>
            </a:r>
          </a:p>
          <a:p>
            <a:r>
              <a:rPr lang="en-US" sz="2000" dirty="0" smtClean="0"/>
              <a:t>Singles were more likely to leave the company than divorced and married employees. (</a:t>
            </a:r>
            <a:r>
              <a:rPr lang="en-US" sz="2000" b="1" dirty="0" smtClean="0"/>
              <a:t>Marital status</a:t>
            </a:r>
            <a:r>
              <a:rPr lang="en-US" sz="2000" dirty="0" smtClean="0"/>
              <a:t>)</a:t>
            </a:r>
          </a:p>
          <a:p>
            <a:r>
              <a:rPr lang="en-US" sz="2000" dirty="0" smtClean="0"/>
              <a:t>Attrition was slightly high in the Sales department when compared to the R&amp;D and HR departments. (</a:t>
            </a:r>
            <a:r>
              <a:rPr lang="en-US" sz="2000" b="1" dirty="0" smtClean="0"/>
              <a:t>Department</a:t>
            </a:r>
            <a:r>
              <a:rPr lang="en-US" sz="2000" dirty="0" smtClean="0"/>
              <a:t>)</a:t>
            </a:r>
          </a:p>
          <a:p>
            <a:r>
              <a:rPr lang="en-US" sz="2000" dirty="0" smtClean="0"/>
              <a:t>Employees that were not satisfied in the company, that were very unhappy in their team, that did not have a healthy work life balance, and that were not happy with their work environment were more likely to leave. In all cases we noticed that the attrition rate for ‘very unhappy’ employees was around double than for the other cases. (</a:t>
            </a:r>
            <a:r>
              <a:rPr lang="en-US" sz="2000" b="1" dirty="0" smtClean="0"/>
              <a:t>Job satisfaction and Work Life balance</a:t>
            </a:r>
            <a:r>
              <a:rPr lang="en-US" sz="2000" dirty="0" smtClean="0"/>
              <a:t>)</a:t>
            </a:r>
          </a:p>
          <a:p>
            <a:pPr>
              <a:buNone/>
            </a:pPr>
            <a:endParaRPr lang="en-US" sz="7200" dirty="0" smtClean="0"/>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867400"/>
          </a:xfrm>
        </p:spPr>
        <p:txBody>
          <a:bodyPr>
            <a:normAutofit fontScale="77500" lnSpcReduction="20000"/>
          </a:bodyPr>
          <a:lstStyle/>
          <a:p>
            <a:r>
              <a:rPr lang="en-US" sz="2900" dirty="0" smtClean="0"/>
              <a:t>There was a preferred stock option scheme, the option number 3. The attrition rate for this scheme was much lower than for the other three. (</a:t>
            </a:r>
            <a:r>
              <a:rPr lang="en-US" sz="2900" b="1" dirty="0" smtClean="0"/>
              <a:t>Stock option level</a:t>
            </a:r>
            <a:r>
              <a:rPr lang="en-US" sz="2900" dirty="0" smtClean="0"/>
              <a:t>)</a:t>
            </a:r>
          </a:p>
          <a:p>
            <a:r>
              <a:rPr lang="en-US" sz="2900" dirty="0" smtClean="0"/>
              <a:t>Training was also a very important factor. We noticed that the attrition rate for the employees that received no training was around 27%, compared to values that range from 10% to 15% for employees that did receive some training. (</a:t>
            </a:r>
            <a:r>
              <a:rPr lang="en-US" sz="2900" b="1" dirty="0" smtClean="0"/>
              <a:t>Training time</a:t>
            </a:r>
            <a:r>
              <a:rPr lang="en-US" sz="2900" dirty="0" smtClean="0"/>
              <a:t>)</a:t>
            </a:r>
          </a:p>
          <a:p>
            <a:r>
              <a:rPr lang="en-US" sz="2900" dirty="0" smtClean="0"/>
              <a:t>Higher the Attrition percent when performance rating when rating is given low. As we noticed before, all employees were graded as either 3 or 4. (</a:t>
            </a:r>
            <a:r>
              <a:rPr lang="en-US" sz="2900" b="1" dirty="0" smtClean="0"/>
              <a:t>Performance Rating</a:t>
            </a:r>
            <a:r>
              <a:rPr lang="en-US" sz="2900" dirty="0" smtClean="0"/>
              <a:t>)</a:t>
            </a:r>
          </a:p>
          <a:p>
            <a:r>
              <a:rPr lang="en-US" sz="2900" dirty="0" smtClean="0"/>
              <a:t>Employees that were not involved in their work tended to leave. (</a:t>
            </a:r>
            <a:r>
              <a:rPr lang="en-US" sz="2900" b="1" dirty="0" smtClean="0"/>
              <a:t>Job involvement</a:t>
            </a:r>
            <a:r>
              <a:rPr lang="en-US" sz="2900" dirty="0" smtClean="0"/>
              <a:t>)</a:t>
            </a:r>
          </a:p>
          <a:p>
            <a:r>
              <a:rPr lang="en-US" sz="2900" dirty="0" smtClean="0"/>
              <a:t>Overtime had a negative effect on attrition. We noticed that employees were more likely to leave when they did overtime. (</a:t>
            </a:r>
            <a:r>
              <a:rPr lang="en-US" sz="2900" b="1" dirty="0" smtClean="0"/>
              <a:t>Overtime</a:t>
            </a:r>
            <a:r>
              <a:rPr lang="en-US" sz="2900" dirty="0" smtClean="0"/>
              <a:t>)</a:t>
            </a:r>
          </a:p>
          <a:p>
            <a:r>
              <a:rPr lang="en-US" sz="2900" dirty="0" smtClean="0"/>
              <a:t>A similar situation was encountered when travel was considered. Employees that travelled frequently were more likely to leave. (</a:t>
            </a:r>
            <a:r>
              <a:rPr lang="en-US" sz="2900" b="1" dirty="0" smtClean="0"/>
              <a:t>Business travel</a:t>
            </a:r>
            <a:r>
              <a:rPr lang="en-US" sz="2900" dirty="0" smtClean="0"/>
              <a:t>)</a:t>
            </a:r>
          </a:p>
          <a:p>
            <a:r>
              <a:rPr lang="en-US" sz="2900" dirty="0" smtClean="0"/>
              <a:t>The employees who are not feeling satistified with environment and also with relations with each other employees are also have higher attrition . (</a:t>
            </a:r>
            <a:r>
              <a:rPr lang="en-US" sz="2900" b="1" dirty="0" smtClean="0"/>
              <a:t>Environment satisfied and Relationship satisfaction</a:t>
            </a:r>
            <a:r>
              <a:rPr lang="en-US" sz="29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97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b="1" dirty="0" smtClean="0">
                <a:solidFill>
                  <a:schemeClr val="bg1"/>
                </a:solidFill>
                <a:latin typeface="Algerian" pitchFamily="82" charset="0"/>
              </a:rPr>
              <a:t>Business problem </a:t>
            </a:r>
            <a:endParaRPr lang="en-US" b="1" dirty="0">
              <a:solidFill>
                <a:schemeClr val="bg1"/>
              </a:solidFill>
              <a:latin typeface="Algerian" pitchFamily="82" charset="0"/>
            </a:endParaRPr>
          </a:p>
        </p:txBody>
      </p:sp>
      <p:sp>
        <p:nvSpPr>
          <p:cNvPr id="5" name="Content Placeholder 4"/>
          <p:cNvSpPr>
            <a:spLocks noGrp="1"/>
          </p:cNvSpPr>
          <p:nvPr>
            <p:ph sz="quarter" idx="1"/>
          </p:nvPr>
        </p:nvSpPr>
        <p:spPr>
          <a:xfrm>
            <a:off x="304800" y="1143000"/>
            <a:ext cx="8610600" cy="5410200"/>
          </a:xfrm>
        </p:spPr>
        <p:txBody>
          <a:bodyPr>
            <a:normAutofit/>
          </a:bodyPr>
          <a:lstStyle/>
          <a:p>
            <a:pPr>
              <a:buNone/>
            </a:pPr>
            <a:r>
              <a:rPr lang="en-US" sz="3200" b="1" dirty="0" smtClean="0"/>
              <a:t>HR Analytics Employee Attrition &amp; Performance</a:t>
            </a:r>
          </a:p>
          <a:p>
            <a:pPr>
              <a:buNone/>
            </a:pPr>
            <a:r>
              <a:rPr lang="en-US" b="1" dirty="0" smtClean="0"/>
              <a:t>(</a:t>
            </a:r>
            <a:r>
              <a:rPr lang="en-US" dirty="0" smtClean="0"/>
              <a:t>Predict attrition of your valuable employees)</a:t>
            </a:r>
          </a:p>
          <a:p>
            <a:pPr>
              <a:buNone/>
            </a:pPr>
            <a:endParaRPr lang="en-US" dirty="0" smtClean="0"/>
          </a:p>
          <a:p>
            <a:pPr>
              <a:buNone/>
            </a:pPr>
            <a:r>
              <a:rPr lang="en-US" dirty="0" smtClean="0"/>
              <a:t>The Business problem is about to find the factors which affect the attrition rate and on which factor we have to concentrate so we can able to predict the attrition of employees and try to reduce it.</a:t>
            </a:r>
          </a:p>
          <a:p>
            <a:pPr>
              <a:buNone/>
            </a:pPr>
            <a:endParaRPr lang="en-US" dirty="0" smtClean="0"/>
          </a:p>
          <a:p>
            <a:pPr>
              <a:buNone/>
            </a:pPr>
            <a:r>
              <a:rPr lang="en-US" dirty="0" smtClean="0"/>
              <a:t>In our data source there are 1470 rows but we reduce it to 1000 rows and make our analysis on 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610600" cy="6096000"/>
          </a:xfrm>
        </p:spPr>
        <p:txBody>
          <a:bodyPr>
            <a:normAutofit lnSpcReduction="10000"/>
          </a:bodyPr>
          <a:lstStyle/>
          <a:p>
            <a:pPr fontAlgn="base">
              <a:buNone/>
            </a:pPr>
            <a:r>
              <a:rPr lang="en-US" sz="4000" u="sng" dirty="0" smtClean="0"/>
              <a:t>Description</a:t>
            </a:r>
          </a:p>
          <a:p>
            <a:pPr fontAlgn="base">
              <a:buNone/>
            </a:pPr>
            <a:r>
              <a:rPr lang="en-US" dirty="0" smtClean="0"/>
              <a:t>Employees are the backbone of any organization. Its performance is heavily based on the quality of the employees and retaining them. With employee attrition, organizations are faced with a number of challenges:</a:t>
            </a:r>
          </a:p>
          <a:p>
            <a:pPr fontAlgn="base"/>
            <a:r>
              <a:rPr lang="en-US" dirty="0" smtClean="0"/>
              <a:t>Expensive in terms of both money and time to train new employees</a:t>
            </a:r>
          </a:p>
          <a:p>
            <a:pPr fontAlgn="base"/>
            <a:r>
              <a:rPr lang="en-US" dirty="0" smtClean="0"/>
              <a:t>Loss of experienced employees</a:t>
            </a:r>
          </a:p>
          <a:p>
            <a:pPr fontAlgn="base"/>
            <a:r>
              <a:rPr lang="en-US" dirty="0" smtClean="0"/>
              <a:t>Impact on productivity</a:t>
            </a:r>
          </a:p>
          <a:p>
            <a:pPr fontAlgn="base"/>
            <a:r>
              <a:rPr lang="en-US" dirty="0" smtClean="0"/>
              <a:t>Impact on profit</a:t>
            </a:r>
          </a:p>
          <a:p>
            <a:pPr fontAlgn="base">
              <a:buNone/>
            </a:pPr>
            <a:r>
              <a:rPr lang="en-US" dirty="0" smtClean="0"/>
              <a:t>The following solution is designed to help address the employee attrition problem. </a:t>
            </a:r>
          </a:p>
          <a:p>
            <a:pPr fontAlgn="base">
              <a:buNone/>
            </a:pPr>
            <a:r>
              <a:rPr lang="en-US" dirty="0" smtClean="0"/>
              <a:t>The dataset contains HR analytics data of employees that stay and leave. The types of data include metrics such as education level, job satisfactions, and commute distance.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dirty="0" smtClean="0">
                <a:latin typeface="Algerian" pitchFamily="82" charset="0"/>
              </a:rPr>
              <a:t>THE DATA</a:t>
            </a:r>
            <a:endParaRPr lang="en-US" dirty="0">
              <a:latin typeface="Algerian" pitchFamily="82" charset="0"/>
            </a:endParaRPr>
          </a:p>
        </p:txBody>
      </p:sp>
      <p:sp>
        <p:nvSpPr>
          <p:cNvPr id="3" name="Content Placeholder 2"/>
          <p:cNvSpPr>
            <a:spLocks noGrp="1"/>
          </p:cNvSpPr>
          <p:nvPr>
            <p:ph sz="quarter" idx="1"/>
          </p:nvPr>
        </p:nvSpPr>
        <p:spPr>
          <a:xfrm>
            <a:off x="228600" y="1219200"/>
            <a:ext cx="8686800" cy="5334000"/>
          </a:xfrm>
        </p:spPr>
        <p:txBody>
          <a:bodyPr>
            <a:normAutofit/>
          </a:bodyPr>
          <a:lstStyle/>
          <a:p>
            <a:pPr>
              <a:buNone/>
            </a:pPr>
            <a:r>
              <a:rPr lang="en-US" sz="2000" dirty="0" smtClean="0"/>
              <a:t>It contains employee </a:t>
            </a:r>
            <a:r>
              <a:rPr lang="en-US" sz="2000" b="1" dirty="0" smtClean="0"/>
              <a:t>attrition</a:t>
            </a:r>
            <a:r>
              <a:rPr lang="en-US" sz="2000" dirty="0" smtClean="0"/>
              <a:t>(a gradual reduction in work force without firing of personnel, as when workers resign or retire and are not replaced) </a:t>
            </a:r>
            <a:r>
              <a:rPr lang="en-US" sz="2000" dirty="0" err="1" smtClean="0"/>
              <a:t>data.Data</a:t>
            </a:r>
            <a:r>
              <a:rPr lang="en-US" sz="2000" dirty="0" smtClean="0"/>
              <a:t>-Set consist of both Active and Inactive Employee. Attrition tells the status of employee and where attrition is yes means those who leave </a:t>
            </a:r>
            <a:r>
              <a:rPr lang="en-US" sz="2000" dirty="0" err="1" smtClean="0"/>
              <a:t>organisation</a:t>
            </a:r>
            <a:r>
              <a:rPr lang="en-US" sz="2000" dirty="0" smtClean="0"/>
              <a:t> what is the state of them means their Monty income, their life Balance before they leave the </a:t>
            </a:r>
            <a:r>
              <a:rPr lang="en-US" sz="2000" dirty="0" err="1" smtClean="0"/>
              <a:t>organisation</a:t>
            </a:r>
            <a:endParaRPr lang="en-US" sz="2000" dirty="0" smtClean="0"/>
          </a:p>
          <a:p>
            <a:pPr>
              <a:buNone/>
            </a:pPr>
            <a:r>
              <a:rPr lang="en-US" sz="2000" dirty="0" smtClean="0"/>
              <a:t>(</a:t>
            </a:r>
            <a:r>
              <a:rPr lang="en-US" sz="2000" b="1" dirty="0" smtClean="0"/>
              <a:t>Data source</a:t>
            </a:r>
            <a:r>
              <a:rPr lang="en-US" sz="2000" dirty="0" smtClean="0"/>
              <a:t>: </a:t>
            </a:r>
            <a:r>
              <a:rPr lang="en-US" sz="2000" dirty="0" smtClean="0">
                <a:hlinkClick r:id="rId2"/>
              </a:rPr>
              <a:t>https://www.kaggle.com/pavansubhasht/ibm-hr-analytics-attrition-dataset</a:t>
            </a:r>
            <a:r>
              <a:rPr lang="en-US" sz="2000" dirty="0" smtClean="0"/>
              <a:t>.)</a:t>
            </a:r>
          </a:p>
          <a:p>
            <a:pPr>
              <a:buNone/>
            </a:pPr>
            <a:r>
              <a:rPr lang="en-US" sz="2000" dirty="0" smtClean="0"/>
              <a:t>IBM has gathered information on employee satisfaction, income, seniority and some demographics. It includes the data of 1470 employees. To use a matrix structure, we changed the model to reflect the following data</a:t>
            </a:r>
          </a:p>
          <a:p>
            <a:pPr>
              <a:buNone/>
            </a:pPr>
            <a:endParaRPr lang="en-US" dirty="0"/>
          </a:p>
        </p:txBody>
      </p:sp>
      <p:graphicFrame>
        <p:nvGraphicFramePr>
          <p:cNvPr id="4" name="Table 3"/>
          <p:cNvGraphicFramePr>
            <a:graphicFrameLocks noGrp="1"/>
          </p:cNvGraphicFramePr>
          <p:nvPr/>
        </p:nvGraphicFramePr>
        <p:xfrm>
          <a:off x="304800" y="4495799"/>
          <a:ext cx="8686800" cy="2133600"/>
        </p:xfrm>
        <a:graphic>
          <a:graphicData uri="http://schemas.openxmlformats.org/drawingml/2006/table">
            <a:tbl>
              <a:tblPr firstRow="1" bandRow="1">
                <a:tableStyleId>{69012ECD-51FC-41F1-AA8D-1B2483CD663E}</a:tableStyleId>
              </a:tblPr>
              <a:tblGrid>
                <a:gridCol w="4343400"/>
                <a:gridCol w="4343400"/>
              </a:tblGrid>
              <a:tr h="355600">
                <a:tc>
                  <a:txBody>
                    <a:bodyPr/>
                    <a:lstStyle/>
                    <a:p>
                      <a:pPr algn="ctr"/>
                      <a:r>
                        <a:rPr lang="en-US" sz="1600" dirty="0" smtClean="0"/>
                        <a:t>NAME</a:t>
                      </a:r>
                      <a:endParaRPr lang="en-US" sz="1600" dirty="0"/>
                    </a:p>
                  </a:txBody>
                  <a:tcPr/>
                </a:tc>
                <a:tc>
                  <a:txBody>
                    <a:bodyPr/>
                    <a:lstStyle/>
                    <a:p>
                      <a:pPr algn="ctr"/>
                      <a:r>
                        <a:rPr lang="en-US" sz="1600" dirty="0" smtClean="0"/>
                        <a:t>DESCRIPTION</a:t>
                      </a:r>
                      <a:endParaRPr lang="en-US" sz="1600" dirty="0"/>
                    </a:p>
                  </a:txBody>
                  <a:tcPr/>
                </a:tc>
              </a:tr>
              <a:tr h="355600">
                <a:tc>
                  <a:txBody>
                    <a:bodyPr/>
                    <a:lstStyle/>
                    <a:p>
                      <a:r>
                        <a:rPr kumimoji="0" lang="en-US" sz="1600" b="0" i="0" kern="1200" dirty="0" smtClean="0">
                          <a:solidFill>
                            <a:schemeClr val="tx1"/>
                          </a:solidFill>
                          <a:latin typeface="+mn-lt"/>
                          <a:ea typeface="+mn-ea"/>
                          <a:cs typeface="+mn-cs"/>
                        </a:rPr>
                        <a:t>AGE</a:t>
                      </a:r>
                      <a:endParaRPr lang="en-US" sz="1600" dirty="0"/>
                    </a:p>
                  </a:txBody>
                  <a:tcPr/>
                </a:tc>
                <a:tc>
                  <a:txBody>
                    <a:bodyPr/>
                    <a:lstStyle/>
                    <a:p>
                      <a:r>
                        <a:rPr kumimoji="0" lang="en-US" sz="1600" b="0" i="0" kern="1200" dirty="0" smtClean="0">
                          <a:solidFill>
                            <a:schemeClr val="tx1"/>
                          </a:solidFill>
                          <a:latin typeface="+mn-lt"/>
                          <a:ea typeface="+mn-ea"/>
                          <a:cs typeface="+mn-cs"/>
                        </a:rPr>
                        <a:t>Numerical Value</a:t>
                      </a:r>
                      <a:endParaRPr lang="en-US" sz="1600" dirty="0"/>
                    </a:p>
                  </a:txBody>
                  <a:tcPr/>
                </a:tc>
              </a:tr>
              <a:tr h="355600">
                <a:tc>
                  <a:txBody>
                    <a:bodyPr/>
                    <a:lstStyle/>
                    <a:p>
                      <a:r>
                        <a:rPr kumimoji="0" lang="en-US" sz="1600" b="0" i="0" kern="1200" dirty="0" smtClean="0">
                          <a:solidFill>
                            <a:schemeClr val="tx1"/>
                          </a:solidFill>
                          <a:latin typeface="+mn-lt"/>
                          <a:ea typeface="+mn-ea"/>
                          <a:cs typeface="+mn-cs"/>
                        </a:rPr>
                        <a:t>ATTRITION</a:t>
                      </a:r>
                      <a:endParaRPr lang="en-US" sz="1600" dirty="0"/>
                    </a:p>
                  </a:txBody>
                  <a:tcPr/>
                </a:tc>
                <a:tc>
                  <a:txBody>
                    <a:bodyPr/>
                    <a:lstStyle/>
                    <a:p>
                      <a:r>
                        <a:rPr kumimoji="0" lang="en-US" sz="1600" b="0" i="0" kern="1200" dirty="0" smtClean="0">
                          <a:solidFill>
                            <a:schemeClr val="tx1"/>
                          </a:solidFill>
                          <a:latin typeface="+mn-lt"/>
                          <a:ea typeface="+mn-ea"/>
                          <a:cs typeface="+mn-cs"/>
                        </a:rPr>
                        <a:t>Employee leaving the company (0=no, 1=yes)</a:t>
                      </a:r>
                      <a:endParaRPr lang="en-US" sz="1600" dirty="0"/>
                    </a:p>
                  </a:txBody>
                  <a:tcPr/>
                </a:tc>
              </a:tr>
              <a:tr h="355600">
                <a:tc>
                  <a:txBody>
                    <a:bodyPr/>
                    <a:lstStyle/>
                    <a:p>
                      <a:r>
                        <a:rPr kumimoji="0" lang="en-US" sz="1600" b="0" i="0" kern="1200" dirty="0" smtClean="0">
                          <a:solidFill>
                            <a:schemeClr val="tx1"/>
                          </a:solidFill>
                          <a:latin typeface="+mn-lt"/>
                          <a:ea typeface="+mn-ea"/>
                          <a:cs typeface="+mn-cs"/>
                        </a:rPr>
                        <a:t>BUSINESS TRAVEL</a:t>
                      </a:r>
                      <a:endParaRPr lang="en-US" sz="1600" dirty="0"/>
                    </a:p>
                  </a:txBody>
                  <a:tcPr/>
                </a:tc>
                <a:tc>
                  <a:txBody>
                    <a:bodyPr/>
                    <a:lstStyle/>
                    <a:p>
                      <a:r>
                        <a:rPr kumimoji="0" lang="en-US" sz="1600" b="0" i="0" kern="1200" dirty="0" smtClean="0">
                          <a:solidFill>
                            <a:schemeClr val="tx1"/>
                          </a:solidFill>
                          <a:latin typeface="+mn-lt"/>
                          <a:ea typeface="+mn-ea"/>
                          <a:cs typeface="+mn-cs"/>
                        </a:rPr>
                        <a:t>(1=No Travel, 2=Travel Frequently, 3=</a:t>
                      </a:r>
                      <a:r>
                        <a:rPr kumimoji="0" lang="en-US" sz="1600" b="0" i="0" kern="1200" dirty="0" err="1" smtClean="0">
                          <a:solidFill>
                            <a:schemeClr val="tx1"/>
                          </a:solidFill>
                          <a:latin typeface="+mn-lt"/>
                          <a:ea typeface="+mn-ea"/>
                          <a:cs typeface="+mn-cs"/>
                        </a:rPr>
                        <a:t>Tavel</a:t>
                      </a:r>
                      <a:r>
                        <a:rPr kumimoji="0" lang="en-US" sz="1600" b="0" i="0" kern="1200" dirty="0" smtClean="0">
                          <a:solidFill>
                            <a:schemeClr val="tx1"/>
                          </a:solidFill>
                          <a:latin typeface="+mn-lt"/>
                          <a:ea typeface="+mn-ea"/>
                          <a:cs typeface="+mn-cs"/>
                        </a:rPr>
                        <a:t> Rarely)</a:t>
                      </a:r>
                      <a:endParaRPr lang="en-US" sz="1600" dirty="0"/>
                    </a:p>
                  </a:txBody>
                  <a:tcPr/>
                </a:tc>
              </a:tr>
              <a:tr h="355600">
                <a:tc>
                  <a:txBody>
                    <a:bodyPr/>
                    <a:lstStyle/>
                    <a:p>
                      <a:r>
                        <a:rPr kumimoji="0" lang="en-US" sz="1600" b="0" i="0" kern="1200" dirty="0" smtClean="0">
                          <a:solidFill>
                            <a:schemeClr val="tx1"/>
                          </a:solidFill>
                          <a:latin typeface="+mn-lt"/>
                          <a:ea typeface="+mn-ea"/>
                          <a:cs typeface="+mn-cs"/>
                        </a:rPr>
                        <a:t>DAILY RATE</a:t>
                      </a:r>
                      <a:endParaRPr lang="en-US" sz="1600" dirty="0"/>
                    </a:p>
                  </a:txBody>
                  <a:tcPr/>
                </a:tc>
                <a:tc>
                  <a:txBody>
                    <a:bodyPr/>
                    <a:lstStyle/>
                    <a:p>
                      <a:r>
                        <a:rPr kumimoji="0" lang="en-US" sz="1600" b="0" i="0" kern="1200" dirty="0" smtClean="0">
                          <a:solidFill>
                            <a:schemeClr val="tx1"/>
                          </a:solidFill>
                          <a:latin typeface="+mn-lt"/>
                          <a:ea typeface="+mn-ea"/>
                          <a:cs typeface="+mn-cs"/>
                        </a:rPr>
                        <a:t>Numerical Value - Salary Level</a:t>
                      </a:r>
                      <a:endParaRPr lang="en-US" sz="1600" dirty="0"/>
                    </a:p>
                  </a:txBody>
                  <a:tcPr/>
                </a:tc>
              </a:tr>
              <a:tr h="355600">
                <a:tc>
                  <a:txBody>
                    <a:bodyPr/>
                    <a:lstStyle/>
                    <a:p>
                      <a:r>
                        <a:rPr kumimoji="0" lang="en-US" sz="1600" b="0" i="0" kern="1200" dirty="0" smtClean="0">
                          <a:solidFill>
                            <a:schemeClr val="tx1"/>
                          </a:solidFill>
                          <a:latin typeface="+mn-lt"/>
                          <a:ea typeface="+mn-ea"/>
                          <a:cs typeface="+mn-cs"/>
                        </a:rPr>
                        <a:t>DEPARTMENT</a:t>
                      </a:r>
                      <a:endParaRPr lang="en-US" sz="1600" dirty="0"/>
                    </a:p>
                  </a:txBody>
                  <a:tcPr/>
                </a:tc>
                <a:tc>
                  <a:txBody>
                    <a:bodyPr/>
                    <a:lstStyle/>
                    <a:p>
                      <a:r>
                        <a:rPr kumimoji="0" lang="en-US" sz="1600" b="0" i="0" kern="1200" dirty="0" smtClean="0">
                          <a:solidFill>
                            <a:schemeClr val="tx1"/>
                          </a:solidFill>
                          <a:latin typeface="+mn-lt"/>
                          <a:ea typeface="+mn-ea"/>
                          <a:cs typeface="+mn-cs"/>
                        </a:rPr>
                        <a:t>(1=HR, 2=R&amp;D, 3=Sales)</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04800" y="304800"/>
          <a:ext cx="8534400" cy="6253480"/>
        </p:xfrm>
        <a:graphic>
          <a:graphicData uri="http://schemas.openxmlformats.org/drawingml/2006/table">
            <a:tbl>
              <a:tblPr firstRow="1" bandRow="1">
                <a:tableStyleId>{BC89EF96-8CEA-46FF-86C4-4CE0E7609802}</a:tableStyleId>
              </a:tblPr>
              <a:tblGrid>
                <a:gridCol w="4267200"/>
                <a:gridCol w="4267200"/>
              </a:tblGrid>
              <a:tr h="370840">
                <a:tc>
                  <a:txBody>
                    <a:bodyPr/>
                    <a:lstStyle/>
                    <a:p>
                      <a:r>
                        <a:rPr kumimoji="0" lang="en-US" b="0" i="0" kern="1200" dirty="0" smtClean="0">
                          <a:solidFill>
                            <a:schemeClr val="tx1"/>
                          </a:solidFill>
                          <a:latin typeface="+mn-lt"/>
                          <a:ea typeface="+mn-ea"/>
                          <a:cs typeface="+mn-cs"/>
                        </a:rPr>
                        <a:t>DISTANCE FROM HOME</a:t>
                      </a:r>
                      <a:endParaRPr lang="en-US" dirty="0"/>
                    </a:p>
                  </a:txBody>
                  <a:tcPr/>
                </a:tc>
                <a:tc>
                  <a:txBody>
                    <a:bodyPr/>
                    <a:lstStyle/>
                    <a:p>
                      <a:r>
                        <a:rPr kumimoji="0" lang="en-US" b="0" i="0" kern="1200" dirty="0" smtClean="0">
                          <a:solidFill>
                            <a:schemeClr val="tx1"/>
                          </a:solidFill>
                          <a:latin typeface="+mn-lt"/>
                          <a:ea typeface="+mn-ea"/>
                          <a:cs typeface="+mn-cs"/>
                        </a:rPr>
                        <a:t>Numerical Value - THE DISTANCE FROM WORK TO HOME</a:t>
                      </a:r>
                      <a:endParaRPr lang="en-US" dirty="0"/>
                    </a:p>
                  </a:txBody>
                  <a:tcPr/>
                </a:tc>
              </a:tr>
              <a:tr h="370840">
                <a:tc>
                  <a:txBody>
                    <a:bodyPr/>
                    <a:lstStyle/>
                    <a:p>
                      <a:r>
                        <a:rPr kumimoji="0" lang="en-US" b="0" i="0" kern="1200" dirty="0" smtClean="0">
                          <a:solidFill>
                            <a:schemeClr val="tx1"/>
                          </a:solidFill>
                          <a:latin typeface="+mn-lt"/>
                          <a:ea typeface="+mn-ea"/>
                          <a:cs typeface="+mn-cs"/>
                        </a:rPr>
                        <a:t>EDUCATION</a:t>
                      </a:r>
                      <a:endParaRPr lang="en-US" dirty="0"/>
                    </a:p>
                  </a:txBody>
                  <a:tcPr/>
                </a:tc>
                <a:tc>
                  <a:txBody>
                    <a:bodyPr/>
                    <a:lstStyle/>
                    <a:p>
                      <a:r>
                        <a:rPr kumimoji="0" lang="en-US" b="0" i="0" kern="1200" dirty="0" smtClean="0">
                          <a:solidFill>
                            <a:schemeClr val="tx1"/>
                          </a:solidFill>
                          <a:latin typeface="+mn-lt"/>
                          <a:ea typeface="+mn-ea"/>
                          <a:cs typeface="+mn-cs"/>
                        </a:rPr>
                        <a:t>Numerical Value</a:t>
                      </a:r>
                      <a:endParaRPr lang="en-US" dirty="0"/>
                    </a:p>
                  </a:txBody>
                  <a:tcPr/>
                </a:tc>
              </a:tr>
              <a:tr h="370840">
                <a:tc>
                  <a:txBody>
                    <a:bodyPr/>
                    <a:lstStyle/>
                    <a:p>
                      <a:r>
                        <a:rPr kumimoji="0" lang="en-US" b="0" i="0" kern="1200" dirty="0" smtClean="0">
                          <a:solidFill>
                            <a:schemeClr val="tx1"/>
                          </a:solidFill>
                          <a:latin typeface="+mn-lt"/>
                          <a:ea typeface="+mn-ea"/>
                          <a:cs typeface="+mn-cs"/>
                        </a:rPr>
                        <a:t>EDUCATION FIELD</a:t>
                      </a:r>
                      <a:endParaRPr lang="en-US" dirty="0"/>
                    </a:p>
                  </a:txBody>
                  <a:tcPr/>
                </a:tc>
                <a:tc>
                  <a:txBody>
                    <a:bodyPr/>
                    <a:lstStyle/>
                    <a:p>
                      <a:r>
                        <a:rPr kumimoji="0" lang="en-US" b="0" i="0" kern="1200" dirty="0" smtClean="0">
                          <a:solidFill>
                            <a:schemeClr val="tx1"/>
                          </a:solidFill>
                          <a:latin typeface="+mn-lt"/>
                          <a:ea typeface="+mn-ea"/>
                          <a:cs typeface="+mn-cs"/>
                        </a:rPr>
                        <a:t>(1=HR, 2=LIFE SCIENCES, 3=MARKETING, 4=MEDICAL SCIENCES, 5=OTHERS, 6= TEHCNICAL)</a:t>
                      </a:r>
                      <a:endParaRPr lang="en-US" dirty="0"/>
                    </a:p>
                  </a:txBody>
                  <a:tcPr/>
                </a:tc>
              </a:tr>
              <a:tr h="370840">
                <a:tc>
                  <a:txBody>
                    <a:bodyPr/>
                    <a:lstStyle/>
                    <a:p>
                      <a:r>
                        <a:rPr kumimoji="0" lang="en-US" b="0" i="0" kern="1200" dirty="0" smtClean="0">
                          <a:solidFill>
                            <a:schemeClr val="tx1"/>
                          </a:solidFill>
                          <a:latin typeface="+mn-lt"/>
                          <a:ea typeface="+mn-ea"/>
                          <a:cs typeface="+mn-cs"/>
                        </a:rPr>
                        <a:t>EMPLOYEE COUNT</a:t>
                      </a:r>
                      <a:endParaRPr lang="en-US" dirty="0"/>
                    </a:p>
                  </a:txBody>
                  <a:tcPr/>
                </a:tc>
                <a:tc>
                  <a:txBody>
                    <a:bodyPr/>
                    <a:lstStyle/>
                    <a:p>
                      <a:r>
                        <a:rPr kumimoji="0" lang="en-US" b="0" i="0" kern="1200" dirty="0" smtClean="0">
                          <a:solidFill>
                            <a:schemeClr val="tx1"/>
                          </a:solidFill>
                          <a:latin typeface="+mn-lt"/>
                          <a:ea typeface="+mn-ea"/>
                          <a:cs typeface="+mn-cs"/>
                        </a:rPr>
                        <a:t>Numerical Value</a:t>
                      </a:r>
                      <a:endParaRPr lang="en-US" dirty="0"/>
                    </a:p>
                  </a:txBody>
                  <a:tcPr/>
                </a:tc>
              </a:tr>
              <a:tr h="370840">
                <a:tc>
                  <a:txBody>
                    <a:bodyPr/>
                    <a:lstStyle/>
                    <a:p>
                      <a:r>
                        <a:rPr kumimoji="0" lang="en-US" b="0" i="0" kern="1200" dirty="0" smtClean="0">
                          <a:solidFill>
                            <a:schemeClr val="tx1"/>
                          </a:solidFill>
                          <a:latin typeface="+mn-lt"/>
                          <a:ea typeface="+mn-ea"/>
                          <a:cs typeface="+mn-cs"/>
                        </a:rPr>
                        <a:t>EMPLOYEE NUMBER</a:t>
                      </a:r>
                      <a:endParaRPr lang="en-US" dirty="0"/>
                    </a:p>
                  </a:txBody>
                  <a:tcPr/>
                </a:tc>
                <a:tc>
                  <a:txBody>
                    <a:bodyPr/>
                    <a:lstStyle/>
                    <a:p>
                      <a:r>
                        <a:rPr kumimoji="0" lang="en-US" b="0" i="0" kern="1200" dirty="0" smtClean="0">
                          <a:solidFill>
                            <a:schemeClr val="tx1"/>
                          </a:solidFill>
                          <a:latin typeface="+mn-lt"/>
                          <a:ea typeface="+mn-ea"/>
                          <a:cs typeface="+mn-cs"/>
                        </a:rPr>
                        <a:t>Numerical Value - EMPLOYEE ID</a:t>
                      </a:r>
                      <a:endParaRPr lang="en-US" dirty="0"/>
                    </a:p>
                  </a:txBody>
                  <a:tcPr/>
                </a:tc>
              </a:tr>
              <a:tr h="370840">
                <a:tc>
                  <a:txBody>
                    <a:bodyPr/>
                    <a:lstStyle/>
                    <a:p>
                      <a:r>
                        <a:rPr kumimoji="0" lang="en-US" b="0" i="0" kern="1200" dirty="0" smtClean="0">
                          <a:solidFill>
                            <a:schemeClr val="tx1"/>
                          </a:solidFill>
                          <a:latin typeface="+mn-lt"/>
                          <a:ea typeface="+mn-ea"/>
                          <a:cs typeface="+mn-cs"/>
                        </a:rPr>
                        <a:t>ENVIROMENT SATISFACTION</a:t>
                      </a:r>
                      <a:endParaRPr lang="en-US" dirty="0"/>
                    </a:p>
                  </a:txBody>
                  <a:tcPr/>
                </a:tc>
                <a:tc>
                  <a:txBody>
                    <a:bodyPr/>
                    <a:lstStyle/>
                    <a:p>
                      <a:r>
                        <a:rPr kumimoji="0" lang="en-US" b="0" i="0" kern="1200" dirty="0" smtClean="0">
                          <a:solidFill>
                            <a:schemeClr val="tx1"/>
                          </a:solidFill>
                          <a:latin typeface="+mn-lt"/>
                          <a:ea typeface="+mn-ea"/>
                          <a:cs typeface="+mn-cs"/>
                        </a:rPr>
                        <a:t>Numerical Value - SATISFACTION WITH THE ENVIROMENT</a:t>
                      </a:r>
                      <a:endParaRPr lang="en-US" dirty="0"/>
                    </a:p>
                  </a:txBody>
                  <a:tcPr/>
                </a:tc>
              </a:tr>
              <a:tr h="370840">
                <a:tc>
                  <a:txBody>
                    <a:bodyPr/>
                    <a:lstStyle/>
                    <a:p>
                      <a:r>
                        <a:rPr kumimoji="0" lang="en-US" b="0" i="0" kern="1200" dirty="0" smtClean="0">
                          <a:solidFill>
                            <a:schemeClr val="tx1"/>
                          </a:solidFill>
                          <a:latin typeface="+mn-lt"/>
                          <a:ea typeface="+mn-ea"/>
                          <a:cs typeface="+mn-cs"/>
                        </a:rPr>
                        <a:t>GENDER</a:t>
                      </a:r>
                      <a:endParaRPr lang="en-US" dirty="0"/>
                    </a:p>
                  </a:txBody>
                  <a:tcPr/>
                </a:tc>
                <a:tc>
                  <a:txBody>
                    <a:bodyPr/>
                    <a:lstStyle/>
                    <a:p>
                      <a:r>
                        <a:rPr kumimoji="0" lang="en-US" b="0" i="0" kern="1200" dirty="0" smtClean="0">
                          <a:solidFill>
                            <a:schemeClr val="tx1"/>
                          </a:solidFill>
                          <a:latin typeface="+mn-lt"/>
                          <a:ea typeface="+mn-ea"/>
                          <a:cs typeface="+mn-cs"/>
                        </a:rPr>
                        <a:t>(1=FEMALE, 2=MALE)</a:t>
                      </a:r>
                      <a:endParaRPr lang="en-US" dirty="0"/>
                    </a:p>
                  </a:txBody>
                  <a:tcPr/>
                </a:tc>
              </a:tr>
              <a:tr h="370840">
                <a:tc>
                  <a:txBody>
                    <a:bodyPr/>
                    <a:lstStyle/>
                    <a:p>
                      <a:r>
                        <a:rPr kumimoji="0" lang="en-US" b="0" i="0" kern="1200" dirty="0" smtClean="0">
                          <a:solidFill>
                            <a:schemeClr val="tx1"/>
                          </a:solidFill>
                          <a:latin typeface="+mn-lt"/>
                          <a:ea typeface="+mn-ea"/>
                          <a:cs typeface="+mn-cs"/>
                        </a:rPr>
                        <a:t>HOURLY RATE</a:t>
                      </a:r>
                      <a:endParaRPr lang="en-US" dirty="0"/>
                    </a:p>
                  </a:txBody>
                  <a:tcPr/>
                </a:tc>
                <a:tc>
                  <a:txBody>
                    <a:bodyPr/>
                    <a:lstStyle/>
                    <a:p>
                      <a:r>
                        <a:rPr kumimoji="0" lang="en-US" b="0" i="0" kern="1200" dirty="0" smtClean="0">
                          <a:solidFill>
                            <a:schemeClr val="tx1"/>
                          </a:solidFill>
                          <a:latin typeface="+mn-lt"/>
                          <a:ea typeface="+mn-ea"/>
                          <a:cs typeface="+mn-cs"/>
                        </a:rPr>
                        <a:t>Numerical Value - HOURLY SALARY</a:t>
                      </a:r>
                      <a:endParaRPr lang="en-US" dirty="0"/>
                    </a:p>
                  </a:txBody>
                  <a:tcPr/>
                </a:tc>
              </a:tr>
              <a:tr h="370840">
                <a:tc>
                  <a:txBody>
                    <a:bodyPr/>
                    <a:lstStyle/>
                    <a:p>
                      <a:r>
                        <a:rPr kumimoji="0" lang="en-US" b="0" i="0" kern="1200" dirty="0" smtClean="0">
                          <a:solidFill>
                            <a:schemeClr val="tx1"/>
                          </a:solidFill>
                          <a:latin typeface="+mn-lt"/>
                          <a:ea typeface="+mn-ea"/>
                          <a:cs typeface="+mn-cs"/>
                        </a:rPr>
                        <a:t>JOB INVOLVEMENT</a:t>
                      </a:r>
                      <a:endParaRPr lang="en-US" dirty="0"/>
                    </a:p>
                  </a:txBody>
                  <a:tcPr/>
                </a:tc>
                <a:tc>
                  <a:txBody>
                    <a:bodyPr/>
                    <a:lstStyle/>
                    <a:p>
                      <a:r>
                        <a:rPr kumimoji="0" lang="en-US" b="0" i="0" kern="1200" dirty="0" smtClean="0">
                          <a:solidFill>
                            <a:schemeClr val="tx1"/>
                          </a:solidFill>
                          <a:latin typeface="+mn-lt"/>
                          <a:ea typeface="+mn-ea"/>
                          <a:cs typeface="+mn-cs"/>
                        </a:rPr>
                        <a:t>Numerical Value - JOB INVOLVEMENT</a:t>
                      </a:r>
                      <a:endParaRPr lang="en-US" dirty="0"/>
                    </a:p>
                  </a:txBody>
                  <a:tcPr/>
                </a:tc>
              </a:tr>
              <a:tr h="370840">
                <a:tc>
                  <a:txBody>
                    <a:bodyPr/>
                    <a:lstStyle/>
                    <a:p>
                      <a:r>
                        <a:rPr kumimoji="0" lang="en-US" b="0" i="0" kern="1200" dirty="0" smtClean="0">
                          <a:solidFill>
                            <a:schemeClr val="tx1"/>
                          </a:solidFill>
                          <a:latin typeface="+mn-lt"/>
                          <a:ea typeface="+mn-ea"/>
                          <a:cs typeface="+mn-cs"/>
                        </a:rPr>
                        <a:t>JOB LEVEL</a:t>
                      </a:r>
                      <a:endParaRPr lang="en-US" dirty="0"/>
                    </a:p>
                  </a:txBody>
                  <a:tcPr/>
                </a:tc>
                <a:tc>
                  <a:txBody>
                    <a:bodyPr/>
                    <a:lstStyle/>
                    <a:p>
                      <a:r>
                        <a:rPr kumimoji="0" lang="en-US" b="0" i="0" kern="1200" dirty="0" smtClean="0">
                          <a:solidFill>
                            <a:schemeClr val="tx1"/>
                          </a:solidFill>
                          <a:latin typeface="+mn-lt"/>
                          <a:ea typeface="+mn-ea"/>
                          <a:cs typeface="+mn-cs"/>
                        </a:rPr>
                        <a:t>Numerical Value - LEVEL OF JOB</a:t>
                      </a:r>
                      <a:endParaRPr lang="en-US" dirty="0"/>
                    </a:p>
                  </a:txBody>
                  <a:tcPr/>
                </a:tc>
              </a:tr>
              <a:tr h="370840">
                <a:tc>
                  <a:txBody>
                    <a:bodyPr/>
                    <a:lstStyle/>
                    <a:p>
                      <a:r>
                        <a:rPr kumimoji="0" lang="en-US" b="0" i="0" kern="1200" dirty="0" smtClean="0">
                          <a:solidFill>
                            <a:schemeClr val="tx1"/>
                          </a:solidFill>
                          <a:latin typeface="+mn-lt"/>
                          <a:ea typeface="+mn-ea"/>
                          <a:cs typeface="+mn-cs"/>
                        </a:rPr>
                        <a:t>JOB ROLE</a:t>
                      </a:r>
                      <a:endParaRPr lang="en-US" dirty="0"/>
                    </a:p>
                  </a:txBody>
                  <a:tcPr/>
                </a:tc>
                <a:tc>
                  <a:txBody>
                    <a:bodyPr/>
                    <a:lstStyle/>
                    <a:p>
                      <a:r>
                        <a:rPr kumimoji="0" lang="en-US" b="0" i="0" kern="1200" dirty="0" smtClean="0">
                          <a:solidFill>
                            <a:schemeClr val="tx1"/>
                          </a:solidFill>
                          <a:latin typeface="+mn-lt"/>
                          <a:ea typeface="+mn-ea"/>
                          <a:cs typeface="+mn-cs"/>
                        </a:rPr>
                        <a:t>(1=HC REP, 2=HR, 3=LAB TECHNICIAN, 4=MANAGER, 5= MANAGING DIRECTOR, 6= REASEARCH DIRECTOR, 7= RESEARCH SCIENTIST, 8=SALES EXECUTIEVE, 9= SALES REPRESENTATIVE)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304800"/>
          <a:ext cx="8610600" cy="5999480"/>
        </p:xfrm>
        <a:graphic>
          <a:graphicData uri="http://schemas.openxmlformats.org/drawingml/2006/table">
            <a:tbl>
              <a:tblPr firstRow="1" bandRow="1">
                <a:tableStyleId>{BC89EF96-8CEA-46FF-86C4-4CE0E7609802}</a:tableStyleId>
              </a:tblPr>
              <a:tblGrid>
                <a:gridCol w="4305300"/>
                <a:gridCol w="4305300"/>
              </a:tblGrid>
              <a:tr h="533400">
                <a:tc>
                  <a:txBody>
                    <a:bodyPr/>
                    <a:lstStyle/>
                    <a:p>
                      <a:r>
                        <a:rPr kumimoji="0" lang="en-US" b="0" i="0" kern="1200" dirty="0" smtClean="0">
                          <a:solidFill>
                            <a:schemeClr val="tx1"/>
                          </a:solidFill>
                          <a:latin typeface="+mn-lt"/>
                          <a:ea typeface="+mn-ea"/>
                          <a:cs typeface="+mn-cs"/>
                        </a:rPr>
                        <a:t>JOB SATISFACTION</a:t>
                      </a:r>
                      <a:endParaRPr lang="en-US" dirty="0"/>
                    </a:p>
                  </a:txBody>
                  <a:tcPr/>
                </a:tc>
                <a:tc>
                  <a:txBody>
                    <a:bodyPr/>
                    <a:lstStyle/>
                    <a:p>
                      <a:r>
                        <a:rPr kumimoji="0" lang="en-US" b="0" i="0" kern="1200" dirty="0" smtClean="0">
                          <a:solidFill>
                            <a:schemeClr val="tx1"/>
                          </a:solidFill>
                          <a:latin typeface="+mn-lt"/>
                          <a:ea typeface="+mn-ea"/>
                          <a:cs typeface="+mn-cs"/>
                        </a:rPr>
                        <a:t>Numerical Value - SATISFACTION WITH THE JOB</a:t>
                      </a:r>
                      <a:endParaRPr lang="en-US" dirty="0"/>
                    </a:p>
                  </a:txBody>
                  <a:tcPr/>
                </a:tc>
              </a:tr>
              <a:tr h="370840">
                <a:tc>
                  <a:txBody>
                    <a:bodyPr/>
                    <a:lstStyle/>
                    <a:p>
                      <a:r>
                        <a:rPr kumimoji="0" lang="en-US" b="0" i="0" kern="1200" dirty="0" smtClean="0">
                          <a:solidFill>
                            <a:schemeClr val="tx1"/>
                          </a:solidFill>
                          <a:latin typeface="+mn-lt"/>
                          <a:ea typeface="+mn-ea"/>
                          <a:cs typeface="+mn-cs"/>
                        </a:rPr>
                        <a:t>MARITAL STATUS</a:t>
                      </a:r>
                      <a:endParaRPr lang="en-US" dirty="0"/>
                    </a:p>
                  </a:txBody>
                  <a:tcPr/>
                </a:tc>
                <a:tc>
                  <a:txBody>
                    <a:bodyPr/>
                    <a:lstStyle/>
                    <a:p>
                      <a:r>
                        <a:rPr kumimoji="0" lang="en-US" b="0" i="0" kern="1200" dirty="0" smtClean="0">
                          <a:solidFill>
                            <a:schemeClr val="tx1"/>
                          </a:solidFill>
                          <a:latin typeface="+mn-lt"/>
                          <a:ea typeface="+mn-ea"/>
                          <a:cs typeface="+mn-cs"/>
                        </a:rPr>
                        <a:t>(1=DIVORCED, 2=MARRIED, 3=SINGLE)</a:t>
                      </a:r>
                      <a:endParaRPr lang="en-US" dirty="0"/>
                    </a:p>
                  </a:txBody>
                  <a:tcPr/>
                </a:tc>
              </a:tr>
              <a:tr h="370840">
                <a:tc>
                  <a:txBody>
                    <a:bodyPr/>
                    <a:lstStyle/>
                    <a:p>
                      <a:r>
                        <a:rPr kumimoji="0" lang="en-US" b="0" i="0" kern="1200" dirty="0" smtClean="0">
                          <a:solidFill>
                            <a:schemeClr val="tx1"/>
                          </a:solidFill>
                          <a:latin typeface="+mn-lt"/>
                          <a:ea typeface="+mn-ea"/>
                          <a:cs typeface="+mn-cs"/>
                        </a:rPr>
                        <a:t>MONTHLY INCOME</a:t>
                      </a:r>
                      <a:endParaRPr lang="en-US" dirty="0"/>
                    </a:p>
                  </a:txBody>
                  <a:tcPr/>
                </a:tc>
                <a:tc>
                  <a:txBody>
                    <a:bodyPr/>
                    <a:lstStyle/>
                    <a:p>
                      <a:r>
                        <a:rPr kumimoji="0" lang="en-US" b="0" i="0" kern="1200" dirty="0" smtClean="0">
                          <a:solidFill>
                            <a:schemeClr val="tx1"/>
                          </a:solidFill>
                          <a:latin typeface="+mn-lt"/>
                          <a:ea typeface="+mn-ea"/>
                          <a:cs typeface="+mn-cs"/>
                        </a:rPr>
                        <a:t>Numerical Value - MONTHLY SALARY</a:t>
                      </a:r>
                      <a:endParaRPr lang="en-US" dirty="0"/>
                    </a:p>
                  </a:txBody>
                  <a:tcPr/>
                </a:tc>
              </a:tr>
              <a:tr h="370840">
                <a:tc>
                  <a:txBody>
                    <a:bodyPr/>
                    <a:lstStyle/>
                    <a:p>
                      <a:r>
                        <a:rPr kumimoji="0" lang="en-US" b="0" i="0" kern="1200" dirty="0" smtClean="0">
                          <a:solidFill>
                            <a:schemeClr val="tx1"/>
                          </a:solidFill>
                          <a:latin typeface="+mn-lt"/>
                          <a:ea typeface="+mn-ea"/>
                          <a:cs typeface="+mn-cs"/>
                        </a:rPr>
                        <a:t>MONTHY RATE</a:t>
                      </a:r>
                      <a:endParaRPr lang="en-US" dirty="0"/>
                    </a:p>
                  </a:txBody>
                  <a:tcPr/>
                </a:tc>
                <a:tc>
                  <a:txBody>
                    <a:bodyPr/>
                    <a:lstStyle/>
                    <a:p>
                      <a:r>
                        <a:rPr kumimoji="0" lang="en-US" b="0" i="0" kern="1200" dirty="0" smtClean="0">
                          <a:solidFill>
                            <a:schemeClr val="tx1"/>
                          </a:solidFill>
                          <a:latin typeface="+mn-lt"/>
                          <a:ea typeface="+mn-ea"/>
                          <a:cs typeface="+mn-cs"/>
                        </a:rPr>
                        <a:t>Numerical Value - MONTHY RATE</a:t>
                      </a:r>
                      <a:endParaRPr lang="en-US" dirty="0"/>
                    </a:p>
                  </a:txBody>
                  <a:tcPr/>
                </a:tc>
              </a:tr>
              <a:tr h="370840">
                <a:tc>
                  <a:txBody>
                    <a:bodyPr/>
                    <a:lstStyle/>
                    <a:p>
                      <a:r>
                        <a:rPr kumimoji="0" lang="en-US" b="0" i="0" kern="1200" dirty="0" smtClean="0">
                          <a:solidFill>
                            <a:schemeClr val="tx1"/>
                          </a:solidFill>
                          <a:latin typeface="+mn-lt"/>
                          <a:ea typeface="+mn-ea"/>
                          <a:cs typeface="+mn-cs"/>
                        </a:rPr>
                        <a:t>NUMCOMPANIES WORKED</a:t>
                      </a:r>
                      <a:endParaRPr lang="en-US" dirty="0"/>
                    </a:p>
                  </a:txBody>
                  <a:tcPr/>
                </a:tc>
                <a:tc>
                  <a:txBody>
                    <a:bodyPr/>
                    <a:lstStyle/>
                    <a:p>
                      <a:r>
                        <a:rPr kumimoji="0" lang="en-US" b="0" i="0" kern="1200" dirty="0" smtClean="0">
                          <a:solidFill>
                            <a:schemeClr val="tx1"/>
                          </a:solidFill>
                          <a:latin typeface="+mn-lt"/>
                          <a:ea typeface="+mn-ea"/>
                          <a:cs typeface="+mn-cs"/>
                        </a:rPr>
                        <a:t>Numerical Value - NO. OF COMPANIES WORKED AT</a:t>
                      </a:r>
                      <a:endParaRPr lang="en-US" dirty="0"/>
                    </a:p>
                  </a:txBody>
                  <a:tcPr/>
                </a:tc>
              </a:tr>
              <a:tr h="370840">
                <a:tc>
                  <a:txBody>
                    <a:bodyPr/>
                    <a:lstStyle/>
                    <a:p>
                      <a:r>
                        <a:rPr kumimoji="0" lang="en-US" b="0" i="0" kern="1200" dirty="0" smtClean="0">
                          <a:solidFill>
                            <a:schemeClr val="tx1"/>
                          </a:solidFill>
                          <a:latin typeface="+mn-lt"/>
                          <a:ea typeface="+mn-ea"/>
                          <a:cs typeface="+mn-cs"/>
                        </a:rPr>
                        <a:t>OVER 18</a:t>
                      </a:r>
                      <a:endParaRPr lang="en-US" dirty="0"/>
                    </a:p>
                  </a:txBody>
                  <a:tcPr/>
                </a:tc>
                <a:tc>
                  <a:txBody>
                    <a:bodyPr/>
                    <a:lstStyle/>
                    <a:p>
                      <a:r>
                        <a:rPr kumimoji="0" lang="en-US" b="0" i="0" kern="1200" dirty="0" smtClean="0">
                          <a:solidFill>
                            <a:schemeClr val="tx1"/>
                          </a:solidFill>
                          <a:latin typeface="+mn-lt"/>
                          <a:ea typeface="+mn-ea"/>
                          <a:cs typeface="+mn-cs"/>
                        </a:rPr>
                        <a:t>(1=YES, 2=NO)</a:t>
                      </a:r>
                      <a:endParaRPr lang="en-US" dirty="0"/>
                    </a:p>
                  </a:txBody>
                  <a:tcPr/>
                </a:tc>
              </a:tr>
              <a:tr h="370840">
                <a:tc>
                  <a:txBody>
                    <a:bodyPr/>
                    <a:lstStyle/>
                    <a:p>
                      <a:r>
                        <a:rPr kumimoji="0" lang="en-US" b="0" i="0" kern="1200" dirty="0" smtClean="0">
                          <a:solidFill>
                            <a:schemeClr val="tx1"/>
                          </a:solidFill>
                          <a:latin typeface="+mn-lt"/>
                          <a:ea typeface="+mn-ea"/>
                          <a:cs typeface="+mn-cs"/>
                        </a:rPr>
                        <a:t>OVERTIME</a:t>
                      </a:r>
                      <a:endParaRPr lang="en-US" dirty="0"/>
                    </a:p>
                  </a:txBody>
                  <a:tcPr/>
                </a:tc>
                <a:tc>
                  <a:txBody>
                    <a:bodyPr/>
                    <a:lstStyle/>
                    <a:p>
                      <a:r>
                        <a:rPr kumimoji="0" lang="en-US" b="0" i="0" kern="1200" dirty="0" smtClean="0">
                          <a:solidFill>
                            <a:schemeClr val="tx1"/>
                          </a:solidFill>
                          <a:latin typeface="+mn-lt"/>
                          <a:ea typeface="+mn-ea"/>
                          <a:cs typeface="+mn-cs"/>
                        </a:rPr>
                        <a:t>(1=NO, 2=YES)</a:t>
                      </a:r>
                      <a:endParaRPr lang="en-US" dirty="0"/>
                    </a:p>
                  </a:txBody>
                  <a:tcPr/>
                </a:tc>
              </a:tr>
              <a:tr h="370840">
                <a:tc>
                  <a:txBody>
                    <a:bodyPr/>
                    <a:lstStyle/>
                    <a:p>
                      <a:r>
                        <a:rPr kumimoji="0" lang="en-US" b="0" i="0" kern="1200" dirty="0" smtClean="0">
                          <a:solidFill>
                            <a:schemeClr val="tx1"/>
                          </a:solidFill>
                          <a:latin typeface="+mn-lt"/>
                          <a:ea typeface="+mn-ea"/>
                          <a:cs typeface="+mn-cs"/>
                        </a:rPr>
                        <a:t>PERCENT SALARY HIKE</a:t>
                      </a:r>
                      <a:endParaRPr lang="en-US" dirty="0"/>
                    </a:p>
                  </a:txBody>
                  <a:tcPr/>
                </a:tc>
                <a:tc>
                  <a:txBody>
                    <a:bodyPr/>
                    <a:lstStyle/>
                    <a:p>
                      <a:r>
                        <a:rPr kumimoji="0" lang="en-US" b="0" i="0" kern="1200" dirty="0" smtClean="0">
                          <a:solidFill>
                            <a:schemeClr val="tx1"/>
                          </a:solidFill>
                          <a:latin typeface="+mn-lt"/>
                          <a:ea typeface="+mn-ea"/>
                          <a:cs typeface="+mn-cs"/>
                        </a:rPr>
                        <a:t>Numerical Value - PERCENTAGE INCREASE IN SALARY</a:t>
                      </a:r>
                      <a:endParaRPr lang="en-US" dirty="0"/>
                    </a:p>
                  </a:txBody>
                  <a:tcPr/>
                </a:tc>
              </a:tr>
              <a:tr h="370840">
                <a:tc>
                  <a:txBody>
                    <a:bodyPr/>
                    <a:lstStyle/>
                    <a:p>
                      <a:r>
                        <a:rPr kumimoji="0" lang="en-US" b="0" i="0" kern="1200" dirty="0" smtClean="0">
                          <a:solidFill>
                            <a:schemeClr val="tx1"/>
                          </a:solidFill>
                          <a:latin typeface="+mn-lt"/>
                          <a:ea typeface="+mn-ea"/>
                          <a:cs typeface="+mn-cs"/>
                        </a:rPr>
                        <a:t>PERFORMANCE RATING</a:t>
                      </a:r>
                      <a:endParaRPr lang="en-US" dirty="0"/>
                    </a:p>
                  </a:txBody>
                  <a:tcPr/>
                </a:tc>
                <a:tc>
                  <a:txBody>
                    <a:bodyPr/>
                    <a:lstStyle/>
                    <a:p>
                      <a:r>
                        <a:rPr kumimoji="0" lang="en-US" b="0" i="0" kern="1200" dirty="0" smtClean="0">
                          <a:solidFill>
                            <a:schemeClr val="tx1"/>
                          </a:solidFill>
                          <a:latin typeface="+mn-lt"/>
                          <a:ea typeface="+mn-ea"/>
                          <a:cs typeface="+mn-cs"/>
                        </a:rPr>
                        <a:t>Numerical Value - ERFORMANCE RATING</a:t>
                      </a:r>
                      <a:endParaRPr lang="en-US" dirty="0"/>
                    </a:p>
                  </a:txBody>
                  <a:tcPr/>
                </a:tc>
              </a:tr>
              <a:tr h="370840">
                <a:tc>
                  <a:txBody>
                    <a:bodyPr/>
                    <a:lstStyle/>
                    <a:p>
                      <a:r>
                        <a:rPr kumimoji="0" lang="en-US" b="0" i="0" kern="1200" dirty="0" smtClean="0">
                          <a:solidFill>
                            <a:schemeClr val="tx1"/>
                          </a:solidFill>
                          <a:latin typeface="+mn-lt"/>
                          <a:ea typeface="+mn-ea"/>
                          <a:cs typeface="+mn-cs"/>
                        </a:rPr>
                        <a:t>RELATIONS SATISFACTION</a:t>
                      </a:r>
                      <a:endParaRPr lang="en-US" dirty="0"/>
                    </a:p>
                  </a:txBody>
                  <a:tcPr/>
                </a:tc>
                <a:tc>
                  <a:txBody>
                    <a:bodyPr/>
                    <a:lstStyle/>
                    <a:p>
                      <a:r>
                        <a:rPr kumimoji="0" lang="en-US" b="0" i="0" kern="1200" dirty="0" smtClean="0">
                          <a:solidFill>
                            <a:schemeClr val="tx1"/>
                          </a:solidFill>
                          <a:latin typeface="+mn-lt"/>
                          <a:ea typeface="+mn-ea"/>
                          <a:cs typeface="+mn-cs"/>
                        </a:rPr>
                        <a:t>Numerical Value - RELATIONS SATISFACTION</a:t>
                      </a:r>
                      <a:endParaRPr lang="en-US" dirty="0"/>
                    </a:p>
                  </a:txBody>
                  <a:tcPr/>
                </a:tc>
              </a:tr>
              <a:tr h="370840">
                <a:tc>
                  <a:txBody>
                    <a:bodyPr/>
                    <a:lstStyle/>
                    <a:p>
                      <a:r>
                        <a:rPr kumimoji="0" lang="en-US" b="0" i="0" kern="1200" dirty="0" smtClean="0">
                          <a:solidFill>
                            <a:schemeClr val="tx1"/>
                          </a:solidFill>
                          <a:latin typeface="+mn-lt"/>
                          <a:ea typeface="+mn-ea"/>
                          <a:cs typeface="+mn-cs"/>
                        </a:rPr>
                        <a:t>STANDARD HOURS</a:t>
                      </a:r>
                      <a:endParaRPr lang="en-US" dirty="0"/>
                    </a:p>
                  </a:txBody>
                  <a:tcPr/>
                </a:tc>
                <a:tc>
                  <a:txBody>
                    <a:bodyPr/>
                    <a:lstStyle/>
                    <a:p>
                      <a:r>
                        <a:rPr kumimoji="0" lang="en-US" b="0" i="0" kern="1200" dirty="0" smtClean="0">
                          <a:solidFill>
                            <a:schemeClr val="tx1"/>
                          </a:solidFill>
                          <a:latin typeface="+mn-lt"/>
                          <a:ea typeface="+mn-ea"/>
                          <a:cs typeface="+mn-cs"/>
                        </a:rPr>
                        <a:t>Numerical Value - STANDARD HOURS</a:t>
                      </a:r>
                      <a:endParaRPr lang="en-US" dirty="0"/>
                    </a:p>
                  </a:txBody>
                  <a:tcPr/>
                </a:tc>
              </a:tr>
              <a:tr h="370840">
                <a:tc>
                  <a:txBody>
                    <a:bodyPr/>
                    <a:lstStyle/>
                    <a:p>
                      <a:r>
                        <a:rPr kumimoji="0" lang="en-US" b="0" i="0" kern="1200" dirty="0" smtClean="0">
                          <a:solidFill>
                            <a:schemeClr val="tx1"/>
                          </a:solidFill>
                          <a:latin typeface="+mn-lt"/>
                          <a:ea typeface="+mn-ea"/>
                          <a:cs typeface="+mn-cs"/>
                        </a:rPr>
                        <a:t>STOCK OPTIONS LEVEL</a:t>
                      </a:r>
                      <a:endParaRPr lang="en-US" dirty="0"/>
                    </a:p>
                  </a:txBody>
                  <a:tcPr/>
                </a:tc>
                <a:tc>
                  <a:txBody>
                    <a:bodyPr/>
                    <a:lstStyle/>
                    <a:p>
                      <a:r>
                        <a:rPr kumimoji="0" lang="en-US" b="0" i="0" kern="1200" dirty="0" smtClean="0">
                          <a:solidFill>
                            <a:schemeClr val="tx1"/>
                          </a:solidFill>
                          <a:latin typeface="+mn-lt"/>
                          <a:ea typeface="+mn-ea"/>
                          <a:cs typeface="+mn-cs"/>
                        </a:rPr>
                        <a:t>Numerical Value - STOCK OPTIONS</a:t>
                      </a:r>
                      <a:endParaRPr lang="en-US" dirty="0"/>
                    </a:p>
                  </a:txBody>
                  <a:tcPr/>
                </a:tc>
              </a:tr>
              <a:tr h="370840">
                <a:tc>
                  <a:txBody>
                    <a:bodyPr/>
                    <a:lstStyle/>
                    <a:p>
                      <a:r>
                        <a:rPr kumimoji="0" lang="en-US" b="0" i="0" kern="1200" dirty="0" smtClean="0">
                          <a:solidFill>
                            <a:schemeClr val="tx1"/>
                          </a:solidFill>
                          <a:latin typeface="+mn-lt"/>
                          <a:ea typeface="+mn-ea"/>
                          <a:cs typeface="+mn-cs"/>
                        </a:rPr>
                        <a:t>TOTAL WORKING YEARS</a:t>
                      </a:r>
                      <a:endParaRPr lang="en-US" dirty="0"/>
                    </a:p>
                  </a:txBody>
                  <a:tcPr/>
                </a:tc>
                <a:tc>
                  <a:txBody>
                    <a:bodyPr/>
                    <a:lstStyle/>
                    <a:p>
                      <a:r>
                        <a:rPr kumimoji="0" lang="en-US" b="0" i="0" kern="1200" dirty="0" smtClean="0">
                          <a:solidFill>
                            <a:schemeClr val="tx1"/>
                          </a:solidFill>
                          <a:latin typeface="+mn-lt"/>
                          <a:ea typeface="+mn-ea"/>
                          <a:cs typeface="+mn-cs"/>
                        </a:rPr>
                        <a:t>Numerical Value - TOTAL YEARS WORKED</a:t>
                      </a:r>
                      <a:endParaRPr lang="en-US" dirty="0"/>
                    </a:p>
                  </a:txBody>
                  <a:tcPr/>
                </a:tc>
              </a:tr>
              <a:tr h="370840">
                <a:tc>
                  <a:txBody>
                    <a:bodyPr/>
                    <a:lstStyle/>
                    <a:p>
                      <a:r>
                        <a:rPr kumimoji="0" lang="en-US" b="0" i="0" kern="1200" dirty="0" smtClean="0">
                          <a:solidFill>
                            <a:schemeClr val="tx1"/>
                          </a:solidFill>
                          <a:latin typeface="+mn-lt"/>
                          <a:ea typeface="+mn-ea"/>
                          <a:cs typeface="+mn-cs"/>
                        </a:rPr>
                        <a:t>TRAINING TIMES LAST YEAR</a:t>
                      </a:r>
                      <a:endParaRPr lang="en-US" dirty="0"/>
                    </a:p>
                  </a:txBody>
                  <a:tcPr/>
                </a:tc>
                <a:tc>
                  <a:txBody>
                    <a:bodyPr/>
                    <a:lstStyle/>
                    <a:p>
                      <a:r>
                        <a:rPr kumimoji="0" lang="en-US" b="0" i="0" kern="1200" dirty="0" smtClean="0">
                          <a:solidFill>
                            <a:schemeClr val="tx1"/>
                          </a:solidFill>
                          <a:latin typeface="+mn-lt"/>
                          <a:ea typeface="+mn-ea"/>
                          <a:cs typeface="+mn-cs"/>
                        </a:rPr>
                        <a:t>Numerical Value - HOURS SPENT TRAINING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381000"/>
          <a:ext cx="8610600" cy="2707640"/>
        </p:xfrm>
        <a:graphic>
          <a:graphicData uri="http://schemas.openxmlformats.org/drawingml/2006/table">
            <a:tbl>
              <a:tblPr firstRow="1" bandRow="1">
                <a:tableStyleId>{BC89EF96-8CEA-46FF-86C4-4CE0E7609802}</a:tableStyleId>
              </a:tblPr>
              <a:tblGrid>
                <a:gridCol w="4305300"/>
                <a:gridCol w="4305300"/>
              </a:tblGrid>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tx1"/>
                          </a:solidFill>
                          <a:latin typeface="+mn-lt"/>
                          <a:ea typeface="+mn-ea"/>
                          <a:cs typeface="+mn-cs"/>
                        </a:rPr>
                        <a:t>WORK LIFE BALANCE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tx1"/>
                          </a:solidFill>
                          <a:latin typeface="+mn-lt"/>
                          <a:ea typeface="+mn-ea"/>
                          <a:cs typeface="+mn-cs"/>
                        </a:rPr>
                        <a:t>Numerical Value - TIME SPENT BEWTWEEN WORK AND OUTSIDE</a:t>
                      </a:r>
                      <a:endParaRPr lang="en-US" dirty="0" smtClean="0"/>
                    </a:p>
                  </a:txBody>
                  <a:tcPr/>
                </a:tc>
              </a:tr>
              <a:tr h="370840">
                <a:tc>
                  <a:txBody>
                    <a:bodyPr/>
                    <a:lstStyle/>
                    <a:p>
                      <a:r>
                        <a:rPr kumimoji="0" lang="en-US" b="0" i="0" kern="1200" dirty="0" smtClean="0">
                          <a:solidFill>
                            <a:schemeClr val="tx1"/>
                          </a:solidFill>
                          <a:latin typeface="+mn-lt"/>
                          <a:ea typeface="+mn-ea"/>
                          <a:cs typeface="+mn-cs"/>
                        </a:rPr>
                        <a:t>YEARS AT COMPANY</a:t>
                      </a:r>
                      <a:endParaRPr lang="en-US" dirty="0"/>
                    </a:p>
                  </a:txBody>
                  <a:tcPr/>
                </a:tc>
                <a:tc>
                  <a:txBody>
                    <a:bodyPr/>
                    <a:lstStyle/>
                    <a:p>
                      <a:r>
                        <a:rPr kumimoji="0" lang="en-US" b="0" i="0" kern="1200" dirty="0" smtClean="0">
                          <a:solidFill>
                            <a:schemeClr val="tx1"/>
                          </a:solidFill>
                          <a:latin typeface="+mn-lt"/>
                          <a:ea typeface="+mn-ea"/>
                          <a:cs typeface="+mn-cs"/>
                        </a:rPr>
                        <a:t>Numerical Value - TOTAL NUMBER OF YEARS AT THE COMPNAY</a:t>
                      </a:r>
                      <a:endParaRPr lang="en-US" dirty="0"/>
                    </a:p>
                  </a:txBody>
                  <a:tcPr/>
                </a:tc>
              </a:tr>
              <a:tr h="370840">
                <a:tc>
                  <a:txBody>
                    <a:bodyPr/>
                    <a:lstStyle/>
                    <a:p>
                      <a:r>
                        <a:rPr kumimoji="0" lang="en-US" b="0" i="0" kern="1200" dirty="0" smtClean="0">
                          <a:solidFill>
                            <a:schemeClr val="tx1"/>
                          </a:solidFill>
                          <a:latin typeface="+mn-lt"/>
                          <a:ea typeface="+mn-ea"/>
                          <a:cs typeface="+mn-cs"/>
                        </a:rPr>
                        <a:t>YEARS IN CURRENT ROLE</a:t>
                      </a:r>
                      <a:endParaRPr lang="en-US" dirty="0"/>
                    </a:p>
                  </a:txBody>
                  <a:tcPr/>
                </a:tc>
                <a:tc>
                  <a:txBody>
                    <a:bodyPr/>
                    <a:lstStyle/>
                    <a:p>
                      <a:r>
                        <a:rPr kumimoji="0" lang="en-US" b="0" i="0" kern="1200" dirty="0" smtClean="0">
                          <a:solidFill>
                            <a:schemeClr val="tx1"/>
                          </a:solidFill>
                          <a:latin typeface="+mn-lt"/>
                          <a:ea typeface="+mn-ea"/>
                          <a:cs typeface="+mn-cs"/>
                        </a:rPr>
                        <a:t>Numerical Value -YEARS IN CURRENT ROLE</a:t>
                      </a:r>
                      <a:endParaRPr lang="en-US" dirty="0"/>
                    </a:p>
                  </a:txBody>
                  <a:tcPr/>
                </a:tc>
              </a:tr>
              <a:tr h="370840">
                <a:tc>
                  <a:txBody>
                    <a:bodyPr/>
                    <a:lstStyle/>
                    <a:p>
                      <a:r>
                        <a:rPr kumimoji="0" lang="en-US" b="0" i="0" kern="1200" dirty="0" smtClean="0">
                          <a:solidFill>
                            <a:schemeClr val="tx1"/>
                          </a:solidFill>
                          <a:latin typeface="+mn-lt"/>
                          <a:ea typeface="+mn-ea"/>
                          <a:cs typeface="+mn-cs"/>
                        </a:rPr>
                        <a:t>YEARS SINCE LAST PROMOTION</a:t>
                      </a:r>
                      <a:endParaRPr lang="en-US" dirty="0"/>
                    </a:p>
                  </a:txBody>
                  <a:tcPr/>
                </a:tc>
                <a:tc>
                  <a:txBody>
                    <a:bodyPr/>
                    <a:lstStyle/>
                    <a:p>
                      <a:r>
                        <a:rPr kumimoji="0" lang="en-US" b="0" i="0" kern="1200" dirty="0" smtClean="0">
                          <a:solidFill>
                            <a:schemeClr val="tx1"/>
                          </a:solidFill>
                          <a:latin typeface="+mn-lt"/>
                          <a:ea typeface="+mn-ea"/>
                          <a:cs typeface="+mn-cs"/>
                        </a:rPr>
                        <a:t>Numerical Value - LAST PROMOTION</a:t>
                      </a:r>
                      <a:endParaRPr lang="en-US" dirty="0"/>
                    </a:p>
                  </a:txBody>
                  <a:tcPr/>
                </a:tc>
              </a:tr>
              <a:tr h="370840">
                <a:tc>
                  <a:txBody>
                    <a:bodyPr/>
                    <a:lstStyle/>
                    <a:p>
                      <a:r>
                        <a:rPr kumimoji="0" lang="en-US" b="0" i="0" kern="1200" dirty="0" smtClean="0">
                          <a:solidFill>
                            <a:schemeClr val="tx1"/>
                          </a:solidFill>
                          <a:latin typeface="+mn-lt"/>
                          <a:ea typeface="+mn-ea"/>
                          <a:cs typeface="+mn-cs"/>
                        </a:rPr>
                        <a:t>YEARS WITH CURRENT MANAGER</a:t>
                      </a:r>
                      <a:endParaRPr lang="en-US" dirty="0"/>
                    </a:p>
                  </a:txBody>
                  <a:tcPr/>
                </a:tc>
                <a:tc>
                  <a:txBody>
                    <a:bodyPr/>
                    <a:lstStyle/>
                    <a:p>
                      <a:r>
                        <a:rPr kumimoji="0" lang="en-US" b="0" i="0" kern="1200" dirty="0" smtClean="0">
                          <a:solidFill>
                            <a:schemeClr val="tx1"/>
                          </a:solidFill>
                          <a:latin typeface="+mn-lt"/>
                          <a:ea typeface="+mn-ea"/>
                          <a:cs typeface="+mn-cs"/>
                        </a:rPr>
                        <a:t>Numerical Value - YEARS SPENT WITH CURRENT MANAGER</a:t>
                      </a: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248400"/>
          </a:xfrm>
        </p:spPr>
        <p:txBody>
          <a:bodyPr>
            <a:normAutofit lnSpcReduction="10000"/>
          </a:bodyPr>
          <a:lstStyle/>
          <a:p>
            <a:pPr>
              <a:buNone/>
            </a:pPr>
            <a:r>
              <a:rPr lang="en-US" dirty="0" smtClean="0"/>
              <a:t>Description of the columns with numerical values. Create </a:t>
            </a:r>
            <a:r>
              <a:rPr lang="en-US" b="1" dirty="0" smtClean="0"/>
              <a:t>dim tables </a:t>
            </a:r>
            <a:r>
              <a:rPr lang="en-US" dirty="0" smtClean="0"/>
              <a:t>of these columns.</a:t>
            </a:r>
          </a:p>
          <a:p>
            <a:pPr>
              <a:buNone/>
            </a:pPr>
            <a:r>
              <a:rPr lang="en-US" dirty="0" smtClean="0"/>
              <a:t>Education                                                   </a:t>
            </a:r>
            <a:br>
              <a:rPr lang="en-US" dirty="0" smtClean="0"/>
            </a:br>
            <a:r>
              <a:rPr lang="en-US" dirty="0" smtClean="0"/>
              <a:t>1 'Below College’   </a:t>
            </a:r>
            <a:br>
              <a:rPr lang="en-US" dirty="0" smtClean="0"/>
            </a:br>
            <a:r>
              <a:rPr lang="en-US" dirty="0" smtClean="0"/>
              <a:t>2 'College'</a:t>
            </a:r>
            <a:br>
              <a:rPr lang="en-US" dirty="0" smtClean="0"/>
            </a:br>
            <a:r>
              <a:rPr lang="en-US" dirty="0" smtClean="0"/>
              <a:t>3 'Bachelor'</a:t>
            </a:r>
            <a:br>
              <a:rPr lang="en-US" dirty="0" smtClean="0"/>
            </a:br>
            <a:r>
              <a:rPr lang="en-US" dirty="0" smtClean="0"/>
              <a:t>4 'Master'</a:t>
            </a:r>
            <a:br>
              <a:rPr lang="en-US" dirty="0" smtClean="0"/>
            </a:br>
            <a:r>
              <a:rPr lang="en-US" dirty="0" smtClean="0"/>
              <a:t>5 'Doctor‘</a:t>
            </a:r>
          </a:p>
          <a:p>
            <a:pPr>
              <a:buNone/>
            </a:pPr>
            <a:endParaRPr lang="en-US" dirty="0" smtClean="0"/>
          </a:p>
          <a:p>
            <a:pPr>
              <a:buNone/>
            </a:pPr>
            <a:r>
              <a:rPr lang="en-US" dirty="0" smtClean="0"/>
              <a:t>Job level</a:t>
            </a:r>
          </a:p>
          <a:p>
            <a:pPr marL="514350" indent="-514350">
              <a:buNone/>
            </a:pPr>
            <a:r>
              <a:rPr lang="en-US" dirty="0" smtClean="0"/>
              <a:t>    1 ‘Senior executives’</a:t>
            </a:r>
          </a:p>
          <a:p>
            <a:pPr marL="514350" indent="-514350">
              <a:buNone/>
            </a:pPr>
            <a:r>
              <a:rPr lang="en-US" dirty="0" smtClean="0"/>
              <a:t>    2 ‘Executives’</a:t>
            </a:r>
          </a:p>
          <a:p>
            <a:pPr marL="514350" indent="-514350">
              <a:buNone/>
            </a:pPr>
            <a:r>
              <a:rPr lang="en-US" dirty="0" smtClean="0"/>
              <a:t>    3 ‘Middle management’</a:t>
            </a:r>
          </a:p>
          <a:p>
            <a:pPr marL="514350" indent="-514350">
              <a:buNone/>
            </a:pPr>
            <a:r>
              <a:rPr lang="en-US" dirty="0" smtClean="0"/>
              <a:t>    4 ‘Advisors’</a:t>
            </a:r>
          </a:p>
          <a:p>
            <a:pPr marL="514350" indent="-514350">
              <a:buNone/>
            </a:pPr>
            <a:r>
              <a:rPr lang="en-US" dirty="0" smtClean="0"/>
              <a:t>    5 ‘Associate’</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fontScale="92500" lnSpcReduction="10000"/>
          </a:bodyPr>
          <a:lstStyle/>
          <a:p>
            <a:pPr fontAlgn="base">
              <a:buNone/>
            </a:pPr>
            <a:r>
              <a:rPr lang="en-US" dirty="0" smtClean="0"/>
              <a:t> </a:t>
            </a:r>
            <a:r>
              <a:rPr lang="en-US" dirty="0" err="1" smtClean="0"/>
              <a:t>JobInvolvement</a:t>
            </a:r>
            <a:r>
              <a:rPr lang="en-US" dirty="0" smtClean="0"/>
              <a:t/>
            </a:r>
            <a:br>
              <a:rPr lang="en-US" dirty="0" smtClean="0"/>
            </a:br>
            <a:r>
              <a:rPr lang="en-US" dirty="0" smtClean="0"/>
              <a:t>1 'Low'</a:t>
            </a:r>
            <a:br>
              <a:rPr lang="en-US" dirty="0" smtClean="0"/>
            </a:br>
            <a:r>
              <a:rPr lang="en-US" dirty="0" smtClean="0"/>
              <a:t>2 'Medium'</a:t>
            </a:r>
            <a:br>
              <a:rPr lang="en-US" dirty="0" smtClean="0"/>
            </a:br>
            <a:r>
              <a:rPr lang="en-US" dirty="0" smtClean="0"/>
              <a:t>3 'High'</a:t>
            </a:r>
            <a:br>
              <a:rPr lang="en-US" dirty="0" smtClean="0"/>
            </a:br>
            <a:r>
              <a:rPr lang="en-US" dirty="0" smtClean="0"/>
              <a:t>4 'Very High'</a:t>
            </a:r>
          </a:p>
          <a:p>
            <a:pPr fontAlgn="base">
              <a:buNone/>
            </a:pPr>
            <a:endParaRPr lang="en-US" dirty="0" smtClean="0"/>
          </a:p>
          <a:p>
            <a:pPr fontAlgn="base">
              <a:buNone/>
            </a:pPr>
            <a:r>
              <a:rPr lang="en-US" dirty="0" err="1" smtClean="0"/>
              <a:t>JobSatisfaction</a:t>
            </a:r>
            <a:r>
              <a:rPr lang="en-US" dirty="0" smtClean="0"/>
              <a:t/>
            </a:r>
            <a:br>
              <a:rPr lang="en-US" dirty="0" smtClean="0"/>
            </a:br>
            <a:r>
              <a:rPr lang="en-US" dirty="0" smtClean="0"/>
              <a:t>1 'Low'</a:t>
            </a:r>
            <a:br>
              <a:rPr lang="en-US" dirty="0" smtClean="0"/>
            </a:br>
            <a:r>
              <a:rPr lang="en-US" dirty="0" smtClean="0"/>
              <a:t>2 'Medium'</a:t>
            </a:r>
            <a:br>
              <a:rPr lang="en-US" dirty="0" smtClean="0"/>
            </a:br>
            <a:r>
              <a:rPr lang="en-US" dirty="0" smtClean="0"/>
              <a:t>3 'High'</a:t>
            </a:r>
            <a:br>
              <a:rPr lang="en-US" dirty="0" smtClean="0"/>
            </a:br>
            <a:r>
              <a:rPr lang="en-US" dirty="0" smtClean="0"/>
              <a:t>4 'Very High‘</a:t>
            </a:r>
          </a:p>
          <a:p>
            <a:pPr fontAlgn="base">
              <a:buNone/>
            </a:pPr>
            <a:endParaRPr lang="en-US" dirty="0" smtClean="0"/>
          </a:p>
          <a:p>
            <a:pPr>
              <a:buNone/>
            </a:pPr>
            <a:r>
              <a:rPr lang="en-US" dirty="0" err="1" smtClean="0"/>
              <a:t>PerformanceRating</a:t>
            </a:r>
            <a:r>
              <a:rPr lang="en-US" dirty="0" smtClean="0"/>
              <a:t/>
            </a:r>
            <a:br>
              <a:rPr lang="en-US" dirty="0" smtClean="0"/>
            </a:br>
            <a:r>
              <a:rPr lang="en-US" dirty="0" smtClean="0"/>
              <a:t>1 'Low'</a:t>
            </a:r>
            <a:br>
              <a:rPr lang="en-US" dirty="0" smtClean="0"/>
            </a:br>
            <a:r>
              <a:rPr lang="en-US" dirty="0" smtClean="0"/>
              <a:t>2 'Good'</a:t>
            </a:r>
            <a:br>
              <a:rPr lang="en-US" dirty="0" smtClean="0"/>
            </a:br>
            <a:r>
              <a:rPr lang="en-US" dirty="0" smtClean="0"/>
              <a:t>3 'Excellent'</a:t>
            </a:r>
            <a:br>
              <a:rPr lang="en-US" dirty="0" smtClean="0"/>
            </a:br>
            <a:r>
              <a:rPr lang="en-US" dirty="0" smtClean="0"/>
              <a:t>4 'Outstanding'</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1082</TotalTime>
  <Words>1152</Words>
  <Application>Microsoft Office PowerPoint</Application>
  <PresentationFormat>On-screen Show (4:3)</PresentationFormat>
  <Paragraphs>139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HR Analytics Dashboard Predict attrition of your valuable employees</vt:lpstr>
      <vt:lpstr>Business problem </vt:lpstr>
      <vt:lpstr>Slide 3</vt:lpstr>
      <vt:lpstr>THE DATA</vt:lpstr>
      <vt:lpstr>Slide 5</vt:lpstr>
      <vt:lpstr>Slide 6</vt:lpstr>
      <vt:lpstr>Slide 7</vt:lpstr>
      <vt:lpstr>Slide 8</vt:lpstr>
      <vt:lpstr>Slide 9</vt:lpstr>
      <vt:lpstr>Slide 10</vt:lpstr>
      <vt:lpstr>Fact and Dim Tables</vt:lpstr>
      <vt:lpstr>Calculate Attrition %</vt:lpstr>
      <vt:lpstr>HR Analytics Dashboard</vt:lpstr>
      <vt:lpstr>Attrition Share by Time Dimension</vt:lpstr>
      <vt:lpstr>Factors affecting the Attrition  Rate(Dashboard)</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Dashboard</dc:title>
  <dc:creator>Windows User</dc:creator>
  <cp:lastModifiedBy>Windows User</cp:lastModifiedBy>
  <cp:revision>64</cp:revision>
  <dcterms:created xsi:type="dcterms:W3CDTF">2022-09-26T11:17:49Z</dcterms:created>
  <dcterms:modified xsi:type="dcterms:W3CDTF">2022-09-30T10:24:23Z</dcterms:modified>
</cp:coreProperties>
</file>