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69" r:id="rId7"/>
    <p:sldId id="272" r:id="rId8"/>
    <p:sldId id="259" r:id="rId9"/>
    <p:sldId id="265" r:id="rId10"/>
    <p:sldId id="264" r:id="rId11"/>
    <p:sldId id="273" r:id="rId12"/>
    <p:sldId id="270" r:id="rId13"/>
    <p:sldId id="271" r:id="rId14"/>
    <p:sldId id="260" r:id="rId15"/>
    <p:sldId id="268" r:id="rId16"/>
    <p:sldId id="266" r:id="rId17"/>
    <p:sldId id="279" r:id="rId18"/>
    <p:sldId id="280" r:id="rId19"/>
    <p:sldId id="262" r:id="rId20"/>
    <p:sldId id="278"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CEDD0-55B0-1912-A703-2C4C9D7EF243}" v="2" dt="2024-12-05T17:34:45.301"/>
    <p1510:client id="{663BCDDC-A169-6405-9D36-848995B20823}" v="45" dt="2024-12-03T19:47:31.329"/>
    <p1510:client id="{B482ECAA-2EB5-FEA1-E211-77378C7C3874}" v="143" dt="2024-12-03T20:17:18.981"/>
    <p1510:client id="{C142163C-30B2-B966-D0A5-F52D9E024712}" v="7" dt="2024-12-03T19:46:15.233"/>
    <p1510:client id="{F84E3867-6CB2-9458-5BD9-25CB30B32F09}" v="2" dt="2024-12-03T19:41:23.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5537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164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3624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2032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8191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810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1982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6083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8343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9736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1/8/2025</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8213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1/8/2025</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170744766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federalreserve.gov/credit.htm" TargetMode="External"/><Relationship Id="rId2" Type="http://schemas.openxmlformats.org/officeDocument/2006/relationships/hyperlink" Target="https://medium.com/@nicholashagemann0/using-machine-learning-to-predict-interest-rates-and-identify-the-strongest-predictors-aed36ae677c5" TargetMode="External"/><Relationship Id="rId1" Type="http://schemas.openxmlformats.org/officeDocument/2006/relationships/slideLayout" Target="../slideLayouts/slideLayout2.xml"/><Relationship Id="rId6" Type="http://schemas.openxmlformats.org/officeDocument/2006/relationships/hyperlink" Target="https://aimconsulting.com/insights/data-science-finance-benefits-applications-risks/#:~:text=Financial%20institutions%20can%20leverage%20data,for%20their%20products%20and%20services" TargetMode="External"/><Relationship Id="rId5" Type="http://schemas.openxmlformats.org/officeDocument/2006/relationships/hyperlink" Target="https://www.nobledesktop.com/learn/python/using-feature-selection-to-improve-model-performance#:~:text=in%20Machine%20Learning-,Feature%20selection%20is%20a%20critical%20step%20in%20the%20machine%20learning,model%20interpretability%2C%20and%20improve%20ac" TargetMode="External"/><Relationship Id="rId4" Type="http://schemas.openxmlformats.org/officeDocument/2006/relationships/hyperlink" Target="https://www.investopedia.com/terms/m/multicollinearity.asp#:~:text=Multicollinearity%20is%20a%20statistical%20concept,in%20less%20reliable%20statistical%20inferen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rferozi/loan-data-for-dummy-bank?resource=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2087" y="1718445"/>
            <a:ext cx="4902003" cy="1724565"/>
          </a:xfrm>
        </p:spPr>
        <p:txBody>
          <a:bodyPr anchor="t">
            <a:normAutofit/>
          </a:bodyPr>
          <a:lstStyle/>
          <a:p>
            <a:pPr algn="ctr"/>
            <a:r>
              <a:rPr lang="en-US" u="sng"/>
              <a:t>Bank Loan Interest Rate Analysis</a:t>
            </a:r>
            <a:br>
              <a:rPr lang="en-US"/>
            </a:br>
            <a:r>
              <a:rPr lang="en-US"/>
              <a:t>DATA603</a:t>
            </a:r>
          </a:p>
        </p:txBody>
      </p:sp>
      <p:sp>
        <p:nvSpPr>
          <p:cNvPr id="3" name="Subtitle 2"/>
          <p:cNvSpPr>
            <a:spLocks noGrp="1"/>
          </p:cNvSpPr>
          <p:nvPr>
            <p:ph type="subTitle" idx="1"/>
          </p:nvPr>
        </p:nvSpPr>
        <p:spPr>
          <a:xfrm>
            <a:off x="107068" y="3739468"/>
            <a:ext cx="3176721" cy="2723190"/>
          </a:xfrm>
        </p:spPr>
        <p:txBody>
          <a:bodyPr anchor="b">
            <a:normAutofit/>
          </a:bodyPr>
          <a:lstStyle/>
          <a:p>
            <a:r>
              <a:rPr lang="en-US" b="1" u="sng"/>
              <a:t>Group 23:</a:t>
            </a:r>
          </a:p>
          <a:p>
            <a:r>
              <a:rPr lang="en-US"/>
              <a:t>Warren Wang</a:t>
            </a:r>
          </a:p>
          <a:p>
            <a:r>
              <a:rPr lang="en-US"/>
              <a:t>Sharlin Kahlon</a:t>
            </a:r>
          </a:p>
          <a:p>
            <a:r>
              <a:rPr lang="en-US"/>
              <a:t>Gagandeep Thind</a:t>
            </a:r>
          </a:p>
          <a:p>
            <a:r>
              <a:rPr lang="en-US"/>
              <a:t>Cancan Chen</a:t>
            </a:r>
          </a:p>
          <a:p>
            <a:r>
              <a:rPr lang="en-US" err="1"/>
              <a:t>Chandanarchutha</a:t>
            </a:r>
            <a:r>
              <a:rPr lang="en-US"/>
              <a:t> </a:t>
            </a:r>
            <a:r>
              <a:rPr lang="en-US" err="1"/>
              <a:t>Namburu</a:t>
            </a:r>
            <a:endParaRPr lang="en-US"/>
          </a:p>
        </p:txBody>
      </p:sp>
      <p:sp>
        <p:nvSpPr>
          <p:cNvPr id="14" name="Freeform: Shape 13">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descr="Network Technology Background">
            <a:extLst>
              <a:ext uri="{FF2B5EF4-FFF2-40B4-BE49-F238E27FC236}">
                <a16:creationId xmlns:a16="http://schemas.microsoft.com/office/drawing/2014/main" id="{2CA93205-5F39-1963-9B80-560729F4688C}"/>
              </a:ext>
            </a:extLst>
          </p:cNvPr>
          <p:cNvPicPr>
            <a:picLocks noChangeAspect="1"/>
          </p:cNvPicPr>
          <p:nvPr/>
        </p:nvPicPr>
        <p:blipFill>
          <a:blip r:embed="rId2"/>
          <a:srcRect l="38920" r="1940" b="-6"/>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pic>
        <p:nvPicPr>
          <p:cNvPr id="4" name="Picture 3" descr="A logo of university of calgary&#10;&#10;Description automatically generated">
            <a:extLst>
              <a:ext uri="{FF2B5EF4-FFF2-40B4-BE49-F238E27FC236}">
                <a16:creationId xmlns:a16="http://schemas.microsoft.com/office/drawing/2014/main" id="{142E5FA5-E9D9-A718-7CC1-14715A3AA297}"/>
              </a:ext>
            </a:extLst>
          </p:cNvPr>
          <p:cNvPicPr>
            <a:picLocks noChangeAspect="1"/>
          </p:cNvPicPr>
          <p:nvPr/>
        </p:nvPicPr>
        <p:blipFill>
          <a:blip r:embed="rId3"/>
          <a:stretch>
            <a:fillRect/>
          </a:stretch>
        </p:blipFill>
        <p:spPr>
          <a:xfrm>
            <a:off x="1697998" y="-23"/>
            <a:ext cx="1878043" cy="152148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0C3C-2F05-7639-8D1F-AA20AB402C5B}"/>
              </a:ext>
            </a:extLst>
          </p:cNvPr>
          <p:cNvSpPr>
            <a:spLocks noGrp="1"/>
          </p:cNvSpPr>
          <p:nvPr>
            <p:ph type="title"/>
          </p:nvPr>
        </p:nvSpPr>
        <p:spPr>
          <a:xfrm>
            <a:off x="2016" y="194713"/>
            <a:ext cx="9950103" cy="520911"/>
          </a:xfrm>
        </p:spPr>
        <p:txBody>
          <a:bodyPr>
            <a:normAutofit fontScale="90000"/>
          </a:bodyPr>
          <a:lstStyle/>
          <a:p>
            <a:r>
              <a:rPr lang="en-US"/>
              <a:t>Normality Assumption:</a:t>
            </a:r>
          </a:p>
        </p:txBody>
      </p:sp>
      <p:pic>
        <p:nvPicPr>
          <p:cNvPr id="4" name="Content Placeholder 3" descr="A graph of a person&#10;&#10;Description automatically generated">
            <a:extLst>
              <a:ext uri="{FF2B5EF4-FFF2-40B4-BE49-F238E27FC236}">
                <a16:creationId xmlns:a16="http://schemas.microsoft.com/office/drawing/2014/main" id="{1B926CA4-B321-AEE5-D0CA-58DA597CD837}"/>
              </a:ext>
            </a:extLst>
          </p:cNvPr>
          <p:cNvPicPr>
            <a:picLocks noGrp="1" noChangeAspect="1"/>
          </p:cNvPicPr>
          <p:nvPr>
            <p:ph idx="1"/>
          </p:nvPr>
        </p:nvPicPr>
        <p:blipFill>
          <a:blip r:embed="rId2"/>
          <a:stretch>
            <a:fillRect/>
          </a:stretch>
        </p:blipFill>
        <p:spPr>
          <a:xfrm>
            <a:off x="1698" y="857827"/>
            <a:ext cx="6170826" cy="3513514"/>
          </a:xfrm>
        </p:spPr>
      </p:pic>
      <p:pic>
        <p:nvPicPr>
          <p:cNvPr id="5" name="Picture 4" descr="A graph with a line drawn on it&#10;&#10;Description automatically generated">
            <a:extLst>
              <a:ext uri="{FF2B5EF4-FFF2-40B4-BE49-F238E27FC236}">
                <a16:creationId xmlns:a16="http://schemas.microsoft.com/office/drawing/2014/main" id="{D1C849E5-D474-3505-5285-54384BCC1AC2}"/>
              </a:ext>
            </a:extLst>
          </p:cNvPr>
          <p:cNvPicPr>
            <a:picLocks noChangeAspect="1"/>
          </p:cNvPicPr>
          <p:nvPr/>
        </p:nvPicPr>
        <p:blipFill>
          <a:blip r:embed="rId3"/>
          <a:stretch>
            <a:fillRect/>
          </a:stretch>
        </p:blipFill>
        <p:spPr>
          <a:xfrm>
            <a:off x="6163175" y="856401"/>
            <a:ext cx="6026509" cy="3668345"/>
          </a:xfrm>
          <a:prstGeom prst="rect">
            <a:avLst/>
          </a:prstGeom>
        </p:spPr>
      </p:pic>
      <p:sp>
        <p:nvSpPr>
          <p:cNvPr id="6" name="TextBox 5">
            <a:extLst>
              <a:ext uri="{FF2B5EF4-FFF2-40B4-BE49-F238E27FC236}">
                <a16:creationId xmlns:a16="http://schemas.microsoft.com/office/drawing/2014/main" id="{75343750-9078-92B7-636C-EB5CD7A53C5A}"/>
              </a:ext>
            </a:extLst>
          </p:cNvPr>
          <p:cNvSpPr txBox="1"/>
          <p:nvPr/>
        </p:nvSpPr>
        <p:spPr>
          <a:xfrm>
            <a:off x="1565347" y="5263117"/>
            <a:ext cx="7738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Perfectly symmetrical histogram and almost perfectly linear QQ-plot. </a:t>
            </a:r>
          </a:p>
          <a:p>
            <a:r>
              <a:rPr lang="en-US"/>
              <a:t>Therefore, normality assumption is also met for our model! </a:t>
            </a:r>
          </a:p>
        </p:txBody>
      </p:sp>
    </p:spTree>
    <p:extLst>
      <p:ext uri="{BB962C8B-B14F-4D97-AF65-F5344CB8AC3E}">
        <p14:creationId xmlns:p14="http://schemas.microsoft.com/office/powerpoint/2010/main" val="334163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A84F-CF53-7CF4-EF1F-94DD8C0476AC}"/>
              </a:ext>
            </a:extLst>
          </p:cNvPr>
          <p:cNvSpPr>
            <a:spLocks noGrp="1"/>
          </p:cNvSpPr>
          <p:nvPr>
            <p:ph type="title"/>
          </p:nvPr>
        </p:nvSpPr>
        <p:spPr>
          <a:xfrm>
            <a:off x="205073" y="196345"/>
            <a:ext cx="9950103" cy="594982"/>
          </a:xfrm>
        </p:spPr>
        <p:txBody>
          <a:bodyPr/>
          <a:lstStyle/>
          <a:p>
            <a:r>
              <a:rPr lang="en-US"/>
              <a:t>Independence Assumption:</a:t>
            </a:r>
          </a:p>
        </p:txBody>
      </p:sp>
      <p:pic>
        <p:nvPicPr>
          <p:cNvPr id="4" name="Content Placeholder 3" descr="A graph with blue lines and red lines&#10;&#10;Description automatically generated">
            <a:extLst>
              <a:ext uri="{FF2B5EF4-FFF2-40B4-BE49-F238E27FC236}">
                <a16:creationId xmlns:a16="http://schemas.microsoft.com/office/drawing/2014/main" id="{A8DC9AA0-1E67-8984-B14A-C400D93D83E4}"/>
              </a:ext>
            </a:extLst>
          </p:cNvPr>
          <p:cNvPicPr>
            <a:picLocks noGrp="1" noChangeAspect="1"/>
          </p:cNvPicPr>
          <p:nvPr>
            <p:ph idx="1"/>
          </p:nvPr>
        </p:nvPicPr>
        <p:blipFill>
          <a:blip r:embed="rId2"/>
          <a:stretch>
            <a:fillRect/>
          </a:stretch>
        </p:blipFill>
        <p:spPr>
          <a:xfrm>
            <a:off x="2734973" y="1005019"/>
            <a:ext cx="8225141" cy="4935811"/>
          </a:xfrm>
        </p:spPr>
      </p:pic>
      <p:sp>
        <p:nvSpPr>
          <p:cNvPr id="5" name="TextBox 4">
            <a:extLst>
              <a:ext uri="{FF2B5EF4-FFF2-40B4-BE49-F238E27FC236}">
                <a16:creationId xmlns:a16="http://schemas.microsoft.com/office/drawing/2014/main" id="{C05AB0DC-5173-3AAB-23A2-D9514A30771E}"/>
              </a:ext>
            </a:extLst>
          </p:cNvPr>
          <p:cNvSpPr txBox="1"/>
          <p:nvPr/>
        </p:nvSpPr>
        <p:spPr>
          <a:xfrm>
            <a:off x="276024" y="1559538"/>
            <a:ext cx="23324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Randomly scattered residuals around zero, indicating no dependency</a:t>
            </a:r>
            <a:endParaRPr lang="en-US"/>
          </a:p>
        </p:txBody>
      </p:sp>
    </p:spTree>
    <p:extLst>
      <p:ext uri="{BB962C8B-B14F-4D97-AF65-F5344CB8AC3E}">
        <p14:creationId xmlns:p14="http://schemas.microsoft.com/office/powerpoint/2010/main" val="256602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3579-1326-5542-D16E-79F0EB397EC8}"/>
              </a:ext>
            </a:extLst>
          </p:cNvPr>
          <p:cNvSpPr>
            <a:spLocks noGrp="1"/>
          </p:cNvSpPr>
          <p:nvPr>
            <p:ph type="title"/>
          </p:nvPr>
        </p:nvSpPr>
        <p:spPr>
          <a:xfrm>
            <a:off x="248698" y="823724"/>
            <a:ext cx="9950103" cy="639698"/>
          </a:xfrm>
        </p:spPr>
        <p:txBody>
          <a:bodyPr/>
          <a:lstStyle/>
          <a:p>
            <a:r>
              <a:rPr lang="en-US">
                <a:solidFill>
                  <a:srgbClr val="333333"/>
                </a:solidFill>
                <a:ea typeface="+mj-lt"/>
                <a:cs typeface="+mj-lt"/>
              </a:rPr>
              <a:t>Equal Variance Assumption:</a:t>
            </a:r>
            <a:endParaRPr lang="en-US"/>
          </a:p>
          <a:p>
            <a:endParaRPr lang="en-US"/>
          </a:p>
        </p:txBody>
      </p:sp>
      <p:pic>
        <p:nvPicPr>
          <p:cNvPr id="4" name="Content Placeholder 3" descr="A black text on a white background&#10;&#10;Description automatically generated">
            <a:extLst>
              <a:ext uri="{FF2B5EF4-FFF2-40B4-BE49-F238E27FC236}">
                <a16:creationId xmlns:a16="http://schemas.microsoft.com/office/drawing/2014/main" id="{4BECAC3F-487A-EBB5-7FB8-8C8EC185CD73}"/>
              </a:ext>
            </a:extLst>
          </p:cNvPr>
          <p:cNvPicPr>
            <a:picLocks noGrp="1" noChangeAspect="1"/>
          </p:cNvPicPr>
          <p:nvPr>
            <p:ph idx="1"/>
          </p:nvPr>
        </p:nvPicPr>
        <p:blipFill>
          <a:blip r:embed="rId2"/>
          <a:stretch>
            <a:fillRect/>
          </a:stretch>
        </p:blipFill>
        <p:spPr>
          <a:xfrm>
            <a:off x="1335882" y="2073180"/>
            <a:ext cx="7290628" cy="1913696"/>
          </a:xfrm>
        </p:spPr>
      </p:pic>
      <p:sp>
        <p:nvSpPr>
          <p:cNvPr id="5" name="TextBox 4">
            <a:extLst>
              <a:ext uri="{FF2B5EF4-FFF2-40B4-BE49-F238E27FC236}">
                <a16:creationId xmlns:a16="http://schemas.microsoft.com/office/drawing/2014/main" id="{A6286501-9EEE-3405-BBC7-2E5F8886EDB3}"/>
              </a:ext>
            </a:extLst>
          </p:cNvPr>
          <p:cNvSpPr txBox="1"/>
          <p:nvPr/>
        </p:nvSpPr>
        <p:spPr>
          <a:xfrm>
            <a:off x="4979507" y="4123894"/>
            <a:ext cx="62933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Breusch-Pagan test (p &lt; 0.05) indicates heteroscedasticity, but no transformation was applied as parameter estimates remain reliable in large datasets due to the central limit theorem.</a:t>
            </a:r>
            <a:endParaRPr lang="en-US"/>
          </a:p>
          <a:p>
            <a:pPr algn="l"/>
            <a:endParaRPr lang="en-US"/>
          </a:p>
        </p:txBody>
      </p:sp>
    </p:spTree>
    <p:extLst>
      <p:ext uri="{BB962C8B-B14F-4D97-AF65-F5344CB8AC3E}">
        <p14:creationId xmlns:p14="http://schemas.microsoft.com/office/powerpoint/2010/main" val="81743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60A4-0249-B294-F036-C05DF85F6F9F}"/>
              </a:ext>
            </a:extLst>
          </p:cNvPr>
          <p:cNvSpPr>
            <a:spLocks noGrp="1"/>
          </p:cNvSpPr>
          <p:nvPr>
            <p:ph type="title"/>
          </p:nvPr>
        </p:nvSpPr>
        <p:spPr>
          <a:xfrm>
            <a:off x="272432" y="1128265"/>
            <a:ext cx="8329512" cy="487799"/>
          </a:xfrm>
        </p:spPr>
        <p:txBody>
          <a:bodyPr>
            <a:normAutofit fontScale="90000"/>
          </a:bodyPr>
          <a:lstStyle/>
          <a:p>
            <a:r>
              <a:rPr lang="en-US">
                <a:solidFill>
                  <a:srgbClr val="333333"/>
                </a:solidFill>
                <a:ea typeface="+mj-lt"/>
                <a:cs typeface="+mj-lt"/>
              </a:rPr>
              <a:t>Multicollinearity Assumption:</a:t>
            </a:r>
            <a:endParaRPr lang="en-US"/>
          </a:p>
          <a:p>
            <a:r>
              <a:rPr lang="en-US"/>
              <a:t> </a:t>
            </a:r>
          </a:p>
        </p:txBody>
      </p:sp>
      <p:pic>
        <p:nvPicPr>
          <p:cNvPr id="4" name="Content Placeholder 3" descr="A screenshot of a computer&#10;&#10;Description automatically generated">
            <a:extLst>
              <a:ext uri="{FF2B5EF4-FFF2-40B4-BE49-F238E27FC236}">
                <a16:creationId xmlns:a16="http://schemas.microsoft.com/office/drawing/2014/main" id="{3574126F-B508-5F74-CD77-7570FE8FBA6B}"/>
              </a:ext>
            </a:extLst>
          </p:cNvPr>
          <p:cNvPicPr>
            <a:picLocks noGrp="1" noChangeAspect="1"/>
          </p:cNvPicPr>
          <p:nvPr>
            <p:ph idx="1"/>
          </p:nvPr>
        </p:nvPicPr>
        <p:blipFill>
          <a:blip r:embed="rId2"/>
          <a:stretch>
            <a:fillRect/>
          </a:stretch>
        </p:blipFill>
        <p:spPr>
          <a:xfrm>
            <a:off x="2480609" y="1240365"/>
            <a:ext cx="8148567" cy="3546197"/>
          </a:xfrm>
        </p:spPr>
      </p:pic>
      <p:sp>
        <p:nvSpPr>
          <p:cNvPr id="5" name="TextBox 4">
            <a:extLst>
              <a:ext uri="{FF2B5EF4-FFF2-40B4-BE49-F238E27FC236}">
                <a16:creationId xmlns:a16="http://schemas.microsoft.com/office/drawing/2014/main" id="{82C15771-6F0A-94C1-5713-BC69A8CE4430}"/>
              </a:ext>
            </a:extLst>
          </p:cNvPr>
          <p:cNvSpPr txBox="1"/>
          <p:nvPr/>
        </p:nvSpPr>
        <p:spPr>
          <a:xfrm>
            <a:off x="621054" y="5065047"/>
            <a:ext cx="8418745" cy="15043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VIF and adjusted GVIF values show no significant multicollinearity, with all predictors below 10 and most adjusted values under 2. Interest Payments (2.13) and Grade (1.15) are slightly elevated but still acceptable. No corrective actions are necessary.</a:t>
            </a:r>
            <a:endParaRPr lang="en-US"/>
          </a:p>
          <a:p>
            <a:pPr algn="l"/>
            <a:endParaRPr lang="en-US"/>
          </a:p>
        </p:txBody>
      </p:sp>
    </p:spTree>
    <p:extLst>
      <p:ext uri="{BB962C8B-B14F-4D97-AF65-F5344CB8AC3E}">
        <p14:creationId xmlns:p14="http://schemas.microsoft.com/office/powerpoint/2010/main" val="237137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95CF-473A-170E-7E1A-2E2DB3B2505E}"/>
              </a:ext>
            </a:extLst>
          </p:cNvPr>
          <p:cNvSpPr>
            <a:spLocks noGrp="1"/>
          </p:cNvSpPr>
          <p:nvPr>
            <p:ph type="title"/>
          </p:nvPr>
        </p:nvSpPr>
        <p:spPr>
          <a:xfrm>
            <a:off x="646429" y="5977"/>
            <a:ext cx="11522408" cy="853833"/>
          </a:xfrm>
        </p:spPr>
        <p:txBody>
          <a:bodyPr/>
          <a:lstStyle/>
          <a:p>
            <a:r>
              <a:rPr lang="en-US"/>
              <a:t>Results : Final Model &amp; Interpretation</a:t>
            </a:r>
            <a:endParaRPr lang="zh-CN" altLang="en-US"/>
          </a:p>
        </p:txBody>
      </p:sp>
      <p:pic>
        <p:nvPicPr>
          <p:cNvPr id="4" name="图片 3" descr="图示&#10;&#10;已自动生成说明">
            <a:extLst>
              <a:ext uri="{FF2B5EF4-FFF2-40B4-BE49-F238E27FC236}">
                <a16:creationId xmlns:a16="http://schemas.microsoft.com/office/drawing/2014/main" id="{DA6E2CEA-3BD1-8BEF-EB08-B49AC35F129C}"/>
              </a:ext>
            </a:extLst>
          </p:cNvPr>
          <p:cNvPicPr>
            <a:picLocks noChangeAspect="1"/>
          </p:cNvPicPr>
          <p:nvPr/>
        </p:nvPicPr>
        <p:blipFill>
          <a:blip r:embed="rId2"/>
          <a:stretch>
            <a:fillRect/>
          </a:stretch>
        </p:blipFill>
        <p:spPr>
          <a:xfrm>
            <a:off x="126000" y="856577"/>
            <a:ext cx="11748000" cy="407379"/>
          </a:xfrm>
          <a:prstGeom prst="rect">
            <a:avLst/>
          </a:prstGeom>
        </p:spPr>
      </p:pic>
      <p:sp>
        <p:nvSpPr>
          <p:cNvPr id="3" name="文本框 2">
            <a:extLst>
              <a:ext uri="{FF2B5EF4-FFF2-40B4-BE49-F238E27FC236}">
                <a16:creationId xmlns:a16="http://schemas.microsoft.com/office/drawing/2014/main" id="{65CFA1E3-ADA5-D8D9-E053-08C296EE2A88}"/>
              </a:ext>
            </a:extLst>
          </p:cNvPr>
          <p:cNvSpPr txBox="1"/>
          <p:nvPr/>
        </p:nvSpPr>
        <p:spPr>
          <a:xfrm>
            <a:off x="4612182" y="1402739"/>
            <a:ext cx="703651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a:ea typeface="+mn-lt"/>
                <a:cs typeface="+mn-lt"/>
              </a:rPr>
              <a:t>For simplicity, the variables </a:t>
            </a:r>
            <a:r>
              <a:rPr lang="en-US" altLang="zh-CN" b="1">
                <a:latin typeface="Avenir Next LT Pro"/>
              </a:rPr>
              <a:t>annual income</a:t>
            </a:r>
            <a:r>
              <a:rPr lang="zh-CN">
                <a:ea typeface="+mn-lt"/>
                <a:cs typeface="+mn-lt"/>
              </a:rPr>
              <a:t> and </a:t>
            </a:r>
            <a:r>
              <a:rPr lang="en-US" altLang="zh-CN" b="1">
                <a:latin typeface="Avenir Next LT Pro"/>
              </a:rPr>
              <a:t>loan amount</a:t>
            </a:r>
            <a:r>
              <a:rPr lang="zh-CN" b="1">
                <a:ea typeface="+mn-lt"/>
                <a:cs typeface="+mn-lt"/>
              </a:rPr>
              <a:t> </a:t>
            </a:r>
            <a:r>
              <a:rPr lang="zh-CN">
                <a:ea typeface="+mn-lt"/>
                <a:cs typeface="+mn-lt"/>
              </a:rPr>
              <a:t>can be removed.  </a:t>
            </a:r>
            <a:endParaRPr lang="zh-CN"/>
          </a:p>
          <a:p>
            <a:endParaRPr lang="zh-CN">
              <a:ea typeface="+mn-lt"/>
              <a:cs typeface="+mn-lt"/>
            </a:endParaRPr>
          </a:p>
          <a:p>
            <a:pPr marL="285750" indent="-285750">
              <a:buFont typeface="Arial"/>
              <a:buChar char="•"/>
            </a:pPr>
            <a:endParaRPr lang="zh-CN" altLang="en-US">
              <a:latin typeface="Avenir Next LT Pro Light"/>
            </a:endParaRPr>
          </a:p>
          <a:p>
            <a:pPr marL="285750" indent="-285750">
              <a:buFont typeface="Arial"/>
              <a:buChar char="•"/>
            </a:pPr>
            <a:r>
              <a:rPr lang="en-US" altLang="zh-CN" b="1">
                <a:latin typeface="Avenir Next LT Pro"/>
              </a:rPr>
              <a:t>Employment Length</a:t>
            </a:r>
            <a:r>
              <a:rPr lang="zh-CN">
                <a:ea typeface="+mn-lt"/>
                <a:cs typeface="+mn-lt"/>
              </a:rPr>
              <a:t>: For each additional year of employment, the interest rate decreases by 0.002. While a longer employment history slightly reduces the interest rate, the effect is minimal.  </a:t>
            </a:r>
            <a:endParaRPr lang="zh-CN"/>
          </a:p>
          <a:p>
            <a:pPr marL="285750" indent="-285750">
              <a:buFont typeface="Arial"/>
              <a:buChar char="•"/>
            </a:pPr>
            <a:endParaRPr lang="zh-CN">
              <a:ea typeface="+mn-lt"/>
              <a:cs typeface="+mn-lt"/>
            </a:endParaRPr>
          </a:p>
          <a:p>
            <a:pPr marL="285750" indent="-285750">
              <a:buFont typeface="Arial"/>
              <a:buChar char="•"/>
            </a:pPr>
            <a:endParaRPr lang="zh-CN" altLang="en-US"/>
          </a:p>
          <a:p>
            <a:pPr marL="285750" indent="-285750">
              <a:buFont typeface="Arial"/>
              <a:buChar char="•"/>
            </a:pPr>
            <a:r>
              <a:rPr lang="en-US" altLang="zh-CN" b="1">
                <a:latin typeface="Avenir Next LT Pro"/>
              </a:rPr>
              <a:t>Loan Term</a:t>
            </a:r>
            <a:r>
              <a:rPr lang="zh-CN">
                <a:ea typeface="+mn-lt"/>
                <a:cs typeface="+mn-lt"/>
              </a:rPr>
              <a:t>: </a:t>
            </a:r>
            <a:r>
              <a:rPr lang="en-US" altLang="zh-CN">
                <a:ea typeface="+mn-lt"/>
                <a:cs typeface="+mn-lt"/>
              </a:rPr>
              <a:t>The</a:t>
            </a:r>
            <a:r>
              <a:rPr lang="zh-CN" altLang="en-US">
                <a:ea typeface="+mn-lt"/>
                <a:cs typeface="+mn-lt"/>
              </a:rPr>
              <a:t> </a:t>
            </a:r>
            <a:r>
              <a:rPr lang="en-US" altLang="zh-CN">
                <a:ea typeface="+mn-lt"/>
                <a:cs typeface="+mn-lt"/>
              </a:rPr>
              <a:t>l</a:t>
            </a:r>
            <a:r>
              <a:rPr lang="zh-CN">
                <a:ea typeface="+mn-lt"/>
                <a:cs typeface="+mn-lt"/>
              </a:rPr>
              <a:t>onger </a:t>
            </a:r>
            <a:r>
              <a:rPr lang="en-US" altLang="zh-CN">
                <a:ea typeface="+mn-lt"/>
                <a:cs typeface="+mn-lt"/>
              </a:rPr>
              <a:t>the</a:t>
            </a:r>
            <a:r>
              <a:rPr lang="zh-CN" altLang="en-US">
                <a:ea typeface="+mn-lt"/>
                <a:cs typeface="+mn-lt"/>
              </a:rPr>
              <a:t> </a:t>
            </a:r>
            <a:r>
              <a:rPr lang="zh-CN">
                <a:ea typeface="+mn-lt"/>
                <a:cs typeface="+mn-lt"/>
              </a:rPr>
              <a:t>loan term</a:t>
            </a:r>
            <a:r>
              <a:rPr lang="en-US" altLang="zh-CN">
                <a:ea typeface="+mn-lt"/>
                <a:cs typeface="+mn-lt"/>
              </a:rPr>
              <a:t>,</a:t>
            </a:r>
            <a:r>
              <a:rPr lang="zh-CN" altLang="en-US">
                <a:ea typeface="+mn-lt"/>
                <a:cs typeface="+mn-lt"/>
              </a:rPr>
              <a:t> </a:t>
            </a:r>
            <a:r>
              <a:rPr lang="en-US" altLang="zh-CN">
                <a:ea typeface="+mn-lt"/>
                <a:cs typeface="+mn-lt"/>
              </a:rPr>
              <a:t>the</a:t>
            </a:r>
            <a:r>
              <a:rPr lang="zh-CN" altLang="en-US">
                <a:ea typeface="+mn-lt"/>
                <a:cs typeface="+mn-lt"/>
              </a:rPr>
              <a:t> </a:t>
            </a:r>
            <a:r>
              <a:rPr lang="en-US" altLang="zh-CN">
                <a:ea typeface="+mn-lt"/>
                <a:cs typeface="+mn-lt"/>
              </a:rPr>
              <a:t>h</a:t>
            </a:r>
            <a:r>
              <a:rPr lang="zh-CN">
                <a:ea typeface="+mn-lt"/>
                <a:cs typeface="+mn-lt"/>
              </a:rPr>
              <a:t>ighe</a:t>
            </a:r>
            <a:r>
              <a:rPr lang="en-US" altLang="zh-CN">
                <a:ea typeface="+mn-lt"/>
                <a:cs typeface="+mn-lt"/>
              </a:rPr>
              <a:t>r</a:t>
            </a:r>
            <a:r>
              <a:rPr lang="zh-CN">
                <a:ea typeface="+mn-lt"/>
                <a:cs typeface="+mn-lt"/>
              </a:rPr>
              <a:t> the interest rate</a:t>
            </a:r>
            <a:r>
              <a:rPr lang="en-US" altLang="zh-CN">
                <a:latin typeface="Avenir Next LT Pro Light"/>
                <a:ea typeface="Microsoft YaHei"/>
                <a:cs typeface="+mn-lt"/>
              </a:rPr>
              <a:t>-basically</a:t>
            </a:r>
            <a:r>
              <a:rPr lang="zh-CN" altLang="en-US">
                <a:latin typeface="Avenir Next LT Pro Light"/>
                <a:ea typeface="Microsoft YaHei"/>
                <a:cs typeface="+mn-lt"/>
              </a:rPr>
              <a:t> </a:t>
            </a:r>
            <a:r>
              <a:rPr lang="zh-CN">
                <a:ea typeface="+mn-lt"/>
                <a:cs typeface="+mn-lt"/>
              </a:rPr>
              <a:t>simil</a:t>
            </a:r>
            <a:r>
              <a:rPr lang="en-US" altLang="zh-CN">
                <a:ea typeface="+mn-lt"/>
                <a:cs typeface="+mn-lt"/>
              </a:rPr>
              <a:t>a</a:t>
            </a:r>
            <a:r>
              <a:rPr lang="zh-CN">
                <a:ea typeface="+mn-lt"/>
                <a:cs typeface="+mn-lt"/>
              </a:rPr>
              <a:t>r to h</a:t>
            </a:r>
            <a:r>
              <a:rPr lang="en-US" altLang="zh-CN">
                <a:ea typeface="+mn-lt"/>
                <a:cs typeface="+mn-lt"/>
              </a:rPr>
              <a:t>ow</a:t>
            </a:r>
            <a:r>
              <a:rPr lang="zh-CN" altLang="en-US">
                <a:ea typeface="+mn-lt"/>
                <a:cs typeface="+mn-lt"/>
              </a:rPr>
              <a:t> </a:t>
            </a:r>
            <a:r>
              <a:rPr lang="zh-CN">
                <a:ea typeface="+mn-lt"/>
                <a:cs typeface="+mn-lt"/>
              </a:rPr>
              <a:t>it</a:t>
            </a:r>
            <a:r>
              <a:rPr lang="zh-CN" altLang="en-US">
                <a:ea typeface="+mn-lt"/>
                <a:cs typeface="+mn-lt"/>
              </a:rPr>
              <a:t> </a:t>
            </a:r>
            <a:r>
              <a:rPr lang="en-US" altLang="zh-CN">
                <a:ea typeface="+mn-lt"/>
                <a:cs typeface="+mn-lt"/>
              </a:rPr>
              <a:t>w</a:t>
            </a:r>
            <a:r>
              <a:rPr lang="zh-CN">
                <a:ea typeface="+mn-lt"/>
                <a:cs typeface="+mn-lt"/>
              </a:rPr>
              <a:t>or</a:t>
            </a:r>
            <a:r>
              <a:rPr lang="en-US" altLang="zh-CN" err="1">
                <a:ea typeface="+mn-lt"/>
                <a:cs typeface="+mn-lt"/>
              </a:rPr>
              <a:t>ks</a:t>
            </a:r>
            <a:r>
              <a:rPr lang="zh-CN" altLang="en-US">
                <a:ea typeface="+mn-lt"/>
                <a:cs typeface="+mn-lt"/>
              </a:rPr>
              <a:t> </a:t>
            </a:r>
            <a:r>
              <a:rPr lang="en-US" altLang="zh-CN">
                <a:ea typeface="+mn-lt"/>
                <a:cs typeface="+mn-lt"/>
              </a:rPr>
              <a:t>w</a:t>
            </a:r>
            <a:r>
              <a:rPr lang="zh-CN">
                <a:ea typeface="+mn-lt"/>
                <a:cs typeface="+mn-lt"/>
              </a:rPr>
              <a:t>it</a:t>
            </a:r>
            <a:r>
              <a:rPr lang="en-US" altLang="zh-CN">
                <a:ea typeface="+mn-lt"/>
                <a:cs typeface="+mn-lt"/>
              </a:rPr>
              <a:t>h</a:t>
            </a:r>
            <a:r>
              <a:rPr lang="zh-CN" altLang="en-US">
                <a:ea typeface="+mn-lt"/>
                <a:cs typeface="+mn-lt"/>
              </a:rPr>
              <a:t> </a:t>
            </a:r>
            <a:r>
              <a:rPr lang="en-US" altLang="zh-CN">
                <a:ea typeface="+mn-lt"/>
                <a:cs typeface="+mn-lt"/>
              </a:rPr>
              <a:t>saving</a:t>
            </a:r>
            <a:r>
              <a:rPr lang="zh-CN">
                <a:ea typeface="+mn-lt"/>
                <a:cs typeface="+mn-lt"/>
              </a:rPr>
              <a:t>s.</a:t>
            </a:r>
            <a:endParaRPr lang="en-US" altLang="zh-CN" sz="1400" b="1">
              <a:latin typeface="Microsoft YaHei"/>
              <a:ea typeface="Microsoft YaHei"/>
            </a:endParaRPr>
          </a:p>
          <a:p>
            <a:pPr algn="l"/>
            <a:endParaRPr lang="zh-CN" altLang="en-US"/>
          </a:p>
        </p:txBody>
      </p:sp>
      <p:pic>
        <p:nvPicPr>
          <p:cNvPr id="13" name="内容占位符 12">
            <a:extLst>
              <a:ext uri="{FF2B5EF4-FFF2-40B4-BE49-F238E27FC236}">
                <a16:creationId xmlns:a16="http://schemas.microsoft.com/office/drawing/2014/main" id="{63C51F93-DD26-A124-508A-12BBD209E723}"/>
              </a:ext>
            </a:extLst>
          </p:cNvPr>
          <p:cNvPicPr>
            <a:picLocks noGrp="1" noChangeAspect="1"/>
          </p:cNvPicPr>
          <p:nvPr>
            <p:ph idx="1"/>
          </p:nvPr>
        </p:nvPicPr>
        <p:blipFill>
          <a:blip r:embed="rId3"/>
          <a:stretch>
            <a:fillRect/>
          </a:stretch>
        </p:blipFill>
        <p:spPr>
          <a:xfrm>
            <a:off x="503143" y="1520473"/>
            <a:ext cx="3491135" cy="3513514"/>
          </a:xfrm>
        </p:spPr>
      </p:pic>
    </p:spTree>
    <p:extLst>
      <p:ext uri="{BB962C8B-B14F-4D97-AF65-F5344CB8AC3E}">
        <p14:creationId xmlns:p14="http://schemas.microsoft.com/office/powerpoint/2010/main" val="395049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95CF-473A-170E-7E1A-2E2DB3B2505E}"/>
              </a:ext>
            </a:extLst>
          </p:cNvPr>
          <p:cNvSpPr>
            <a:spLocks noGrp="1"/>
          </p:cNvSpPr>
          <p:nvPr>
            <p:ph type="title"/>
          </p:nvPr>
        </p:nvSpPr>
        <p:spPr>
          <a:xfrm>
            <a:off x="646429" y="5977"/>
            <a:ext cx="11522408" cy="853833"/>
          </a:xfrm>
        </p:spPr>
        <p:txBody>
          <a:bodyPr/>
          <a:lstStyle/>
          <a:p>
            <a:r>
              <a:rPr lang="en-US"/>
              <a:t>Results : Final Model &amp; Interpretation</a:t>
            </a:r>
            <a:endParaRPr lang="zh-CN" altLang="en-US"/>
          </a:p>
        </p:txBody>
      </p:sp>
      <p:pic>
        <p:nvPicPr>
          <p:cNvPr id="4" name="图片 3" descr="图示&#10;&#10;已自动生成说明">
            <a:extLst>
              <a:ext uri="{FF2B5EF4-FFF2-40B4-BE49-F238E27FC236}">
                <a16:creationId xmlns:a16="http://schemas.microsoft.com/office/drawing/2014/main" id="{DA6E2CEA-3BD1-8BEF-EB08-B49AC35F129C}"/>
              </a:ext>
            </a:extLst>
          </p:cNvPr>
          <p:cNvPicPr>
            <a:picLocks noChangeAspect="1"/>
          </p:cNvPicPr>
          <p:nvPr/>
        </p:nvPicPr>
        <p:blipFill>
          <a:blip r:embed="rId2"/>
          <a:stretch>
            <a:fillRect/>
          </a:stretch>
        </p:blipFill>
        <p:spPr>
          <a:xfrm>
            <a:off x="216000" y="748577"/>
            <a:ext cx="11748000" cy="475112"/>
          </a:xfrm>
          <a:prstGeom prst="rect">
            <a:avLst/>
          </a:prstGeom>
        </p:spPr>
      </p:pic>
      <p:sp>
        <p:nvSpPr>
          <p:cNvPr id="5" name="文本框 4">
            <a:extLst>
              <a:ext uri="{FF2B5EF4-FFF2-40B4-BE49-F238E27FC236}">
                <a16:creationId xmlns:a16="http://schemas.microsoft.com/office/drawing/2014/main" id="{2EAA9A72-C924-2D9E-53D3-BD55ECF340FA}"/>
              </a:ext>
            </a:extLst>
          </p:cNvPr>
          <p:cNvSpPr txBox="1"/>
          <p:nvPr/>
        </p:nvSpPr>
        <p:spPr>
          <a:xfrm>
            <a:off x="4506711" y="1611254"/>
            <a:ext cx="721320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b="1">
                <a:latin typeface="Avenir Next LT Pro"/>
              </a:rPr>
              <a:t>Purpose of Loan</a:t>
            </a:r>
            <a:r>
              <a:rPr lang="zh-CN">
                <a:solidFill>
                  <a:srgbClr val="333333"/>
                </a:solidFill>
                <a:latin typeface="Avenir Next LT Pro"/>
              </a:rPr>
              <a:t>: </a:t>
            </a:r>
            <a:r>
              <a:rPr lang="zh-CN">
                <a:latin typeface="Avenir Next LT Pro"/>
              </a:rPr>
              <a:t>Educational loans are strongly associated with higher interest rates, while vacation loans have a slightly negative effect on interest rates.</a:t>
            </a:r>
          </a:p>
          <a:p>
            <a:pPr marL="285750" indent="-285750">
              <a:buFont typeface="Arial"/>
              <a:buChar char="•"/>
            </a:pPr>
            <a:endParaRPr lang="zh-CN" altLang="en-US">
              <a:solidFill>
                <a:srgbClr val="333333"/>
              </a:solidFill>
              <a:latin typeface="Avenir Next LT Pro"/>
            </a:endParaRPr>
          </a:p>
          <a:p>
            <a:endParaRPr lang="zh-CN">
              <a:solidFill>
                <a:srgbClr val="333333"/>
              </a:solidFill>
              <a:latin typeface="Avenir Next LT Pro"/>
            </a:endParaRPr>
          </a:p>
          <a:p>
            <a:pPr marL="285750" indent="-285750">
              <a:buFont typeface="Arial"/>
              <a:buChar char="•"/>
            </a:pPr>
            <a:endParaRPr lang="zh-CN" altLang="en-US">
              <a:solidFill>
                <a:srgbClr val="333333"/>
              </a:solidFill>
              <a:latin typeface="Avenir Next LT Pro"/>
            </a:endParaRPr>
          </a:p>
          <a:p>
            <a:pPr marL="285750" indent="-285750">
              <a:buFont typeface="Arial"/>
              <a:buChar char="•"/>
            </a:pPr>
            <a:r>
              <a:rPr lang="zh-CN" b="1">
                <a:solidFill>
                  <a:srgbClr val="333333"/>
                </a:solidFill>
                <a:latin typeface="Avenir Next LT Pro"/>
              </a:rPr>
              <a:t>Loan Grade</a:t>
            </a:r>
            <a:r>
              <a:rPr lang="zh-CN">
                <a:solidFill>
                  <a:srgbClr val="333333"/>
                </a:solidFill>
                <a:latin typeface="Avenir Next LT Pro"/>
              </a:rPr>
              <a:t>: </a:t>
            </a:r>
            <a:r>
              <a:rPr lang="zh-CN">
                <a:latin typeface="Avenir Next LT Pro"/>
              </a:rPr>
              <a:t>Loan grade has the most significant impact on the interest rate. Higher-risk grades are associated with higher predicted interest rates, reflecting the increased risk for lenders.</a:t>
            </a:r>
          </a:p>
          <a:p>
            <a:pPr marL="285750" indent="-285750">
              <a:buFont typeface="Arial"/>
              <a:buChar char="•"/>
            </a:pPr>
            <a:endParaRPr lang="zh-CN" altLang="en-US" sz="1600">
              <a:solidFill>
                <a:srgbClr val="333333"/>
              </a:solidFill>
              <a:latin typeface="Avenir Next LT Pro"/>
            </a:endParaRPr>
          </a:p>
          <a:p>
            <a:endParaRPr lang="zh-CN" sz="1600">
              <a:solidFill>
                <a:srgbClr val="333333"/>
              </a:solidFill>
              <a:latin typeface="Avenir Next LT Pro"/>
            </a:endParaRPr>
          </a:p>
          <a:p>
            <a:pPr algn="l"/>
            <a:endParaRPr lang="zh-CN" altLang="en-US" sz="1400"/>
          </a:p>
        </p:txBody>
      </p:sp>
      <p:pic>
        <p:nvPicPr>
          <p:cNvPr id="3" name="图片 2" descr="表格&#10;&#10;已自动生成说明">
            <a:extLst>
              <a:ext uri="{FF2B5EF4-FFF2-40B4-BE49-F238E27FC236}">
                <a16:creationId xmlns:a16="http://schemas.microsoft.com/office/drawing/2014/main" id="{B96053BB-086A-1FBF-B718-D24450C0F3BD}"/>
              </a:ext>
            </a:extLst>
          </p:cNvPr>
          <p:cNvPicPr>
            <a:picLocks noChangeAspect="1"/>
          </p:cNvPicPr>
          <p:nvPr/>
        </p:nvPicPr>
        <p:blipFill>
          <a:blip r:embed="rId3"/>
          <a:stretch>
            <a:fillRect/>
          </a:stretch>
        </p:blipFill>
        <p:spPr>
          <a:xfrm>
            <a:off x="649196" y="1224000"/>
            <a:ext cx="3249608" cy="5466000"/>
          </a:xfrm>
          <a:prstGeom prst="rect">
            <a:avLst/>
          </a:prstGeom>
        </p:spPr>
      </p:pic>
    </p:spTree>
    <p:extLst>
      <p:ext uri="{BB962C8B-B14F-4D97-AF65-F5344CB8AC3E}">
        <p14:creationId xmlns:p14="http://schemas.microsoft.com/office/powerpoint/2010/main" val="309063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FB30-C508-F428-4A11-D13C3C99027D}"/>
              </a:ext>
            </a:extLst>
          </p:cNvPr>
          <p:cNvSpPr>
            <a:spLocks noGrp="1"/>
          </p:cNvSpPr>
          <p:nvPr>
            <p:ph type="title"/>
          </p:nvPr>
        </p:nvSpPr>
        <p:spPr>
          <a:xfrm>
            <a:off x="348980" y="169528"/>
            <a:ext cx="10678485" cy="724782"/>
          </a:xfrm>
        </p:spPr>
        <p:txBody>
          <a:bodyPr/>
          <a:lstStyle/>
          <a:p>
            <a:r>
              <a:rPr lang="en-US"/>
              <a:t>Discussion and Future Work:</a:t>
            </a:r>
          </a:p>
        </p:txBody>
      </p:sp>
      <p:sp>
        <p:nvSpPr>
          <p:cNvPr id="3" name="Content Placeholder 2">
            <a:extLst>
              <a:ext uri="{FF2B5EF4-FFF2-40B4-BE49-F238E27FC236}">
                <a16:creationId xmlns:a16="http://schemas.microsoft.com/office/drawing/2014/main" id="{454181F0-5305-7597-83F6-E977D136ECE9}"/>
              </a:ext>
            </a:extLst>
          </p:cNvPr>
          <p:cNvSpPr>
            <a:spLocks noGrp="1"/>
          </p:cNvSpPr>
          <p:nvPr>
            <p:ph idx="1"/>
          </p:nvPr>
        </p:nvSpPr>
        <p:spPr>
          <a:xfrm>
            <a:off x="348980" y="893323"/>
            <a:ext cx="11054411" cy="5376918"/>
          </a:xfrm>
        </p:spPr>
        <p:txBody>
          <a:bodyPr vert="horz" lIns="91440" tIns="45720" rIns="91440" bIns="45720" rtlCol="0" anchor="t">
            <a:noAutofit/>
          </a:bodyPr>
          <a:lstStyle/>
          <a:p>
            <a:pPr marL="0" indent="0">
              <a:buNone/>
            </a:pPr>
            <a:r>
              <a:rPr lang="en-US" sz="1600" b="1">
                <a:latin typeface="Calibri"/>
                <a:ea typeface="Calibri"/>
                <a:cs typeface="Calibri"/>
              </a:rPr>
              <a:t>Objective: </a:t>
            </a:r>
            <a:r>
              <a:rPr lang="en-US" sz="1600">
                <a:latin typeface="Calibri"/>
                <a:ea typeface="Calibri"/>
                <a:cs typeface="Calibri"/>
              </a:rPr>
              <a:t>Predict interest rates </a:t>
            </a:r>
            <a:r>
              <a:rPr lang="en-US" sz="1600">
                <a:latin typeface="Calibri"/>
                <a:ea typeface="+mn-lt"/>
                <a:cs typeface="+mn-lt"/>
              </a:rPr>
              <a:t>based on independent variables such as employment length, home ownership, loan amount, etc.</a:t>
            </a:r>
            <a:endParaRPr lang="en-US"/>
          </a:p>
          <a:p>
            <a:pPr marL="0" indent="0">
              <a:buNone/>
            </a:pPr>
            <a:r>
              <a:rPr lang="en-US" sz="1600" b="1">
                <a:latin typeface="Calibri"/>
                <a:ea typeface="Calibri"/>
                <a:cs typeface="Calibri"/>
              </a:rPr>
              <a:t>Key findings: </a:t>
            </a:r>
            <a:endParaRPr lang="en-US"/>
          </a:p>
          <a:p>
            <a:pPr marL="0" indent="0">
              <a:buNone/>
            </a:pPr>
            <a:r>
              <a:rPr lang="en-US" sz="1600">
                <a:latin typeface="Calibri"/>
                <a:ea typeface="Calibri"/>
                <a:cs typeface="Calibri"/>
              </a:rPr>
              <a:t>Full Model vs Step wise model:</a:t>
            </a:r>
          </a:p>
          <a:p>
            <a:pPr marL="285750" indent="-285750"/>
            <a:r>
              <a:rPr lang="en-US" sz="1600">
                <a:latin typeface="Calibri"/>
                <a:ea typeface="Calibri"/>
                <a:cs typeface="Calibri"/>
              </a:rPr>
              <a:t>Adjusted R squared: </a:t>
            </a:r>
            <a:r>
              <a:rPr lang="en-US" sz="1600">
                <a:latin typeface="Calibri"/>
                <a:ea typeface="+mn-lt"/>
                <a:cs typeface="+mn-lt"/>
              </a:rPr>
              <a:t>Both models explain 96.3% of variability in interest rates.</a:t>
            </a:r>
            <a:endParaRPr lang="en-US" sz="1600">
              <a:latin typeface="Calibri"/>
              <a:ea typeface="Calibri"/>
              <a:cs typeface="Calibri"/>
            </a:endParaRPr>
          </a:p>
          <a:p>
            <a:pPr marL="285750" indent="-285750"/>
            <a:r>
              <a:rPr lang="en-US" sz="1600">
                <a:latin typeface="Calibri"/>
                <a:ea typeface="+mn-lt"/>
                <a:cs typeface="+mn-lt"/>
              </a:rPr>
              <a:t>RSE: The full model had a slightly lower Residual Standard Error, making it a better fit.</a:t>
            </a:r>
            <a:endParaRPr lang="en-US" sz="1600">
              <a:latin typeface="Calibri"/>
              <a:ea typeface="Calibri"/>
              <a:cs typeface="Calibri"/>
            </a:endParaRPr>
          </a:p>
          <a:p>
            <a:pPr marL="0" indent="0">
              <a:buNone/>
            </a:pPr>
            <a:r>
              <a:rPr lang="en-US" sz="1600">
                <a:latin typeface="Calibri"/>
                <a:ea typeface="Calibri"/>
                <a:cs typeface="Calibri"/>
              </a:rPr>
              <a:t>Interaction terms:</a:t>
            </a:r>
          </a:p>
          <a:p>
            <a:pPr marL="285750" indent="-285750"/>
            <a:r>
              <a:rPr lang="en-US" sz="1600">
                <a:latin typeface="Calibri"/>
                <a:ea typeface="Calibri"/>
                <a:cs typeface="Calibri"/>
              </a:rPr>
              <a:t>Adding interactions </a:t>
            </a:r>
            <a:r>
              <a:rPr lang="en-US" sz="1600">
                <a:latin typeface="Calibri"/>
                <a:ea typeface="+mn-lt"/>
                <a:cs typeface="+mn-lt"/>
              </a:rPr>
              <a:t>slightly </a:t>
            </a:r>
            <a:r>
              <a:rPr lang="en-US" sz="1600" b="1">
                <a:latin typeface="Calibri"/>
                <a:ea typeface="+mn-lt"/>
                <a:cs typeface="+mn-lt"/>
              </a:rPr>
              <a:t>improved Adjusted R²</a:t>
            </a:r>
            <a:r>
              <a:rPr lang="en-US" sz="1600">
                <a:latin typeface="Calibri"/>
                <a:ea typeface="+mn-lt"/>
                <a:cs typeface="+mn-lt"/>
              </a:rPr>
              <a:t> but many were </a:t>
            </a:r>
            <a:r>
              <a:rPr lang="en-US" sz="1600" b="1">
                <a:latin typeface="Calibri"/>
                <a:ea typeface="+mn-lt"/>
                <a:cs typeface="+mn-lt"/>
              </a:rPr>
              <a:t>not significant</a:t>
            </a:r>
            <a:r>
              <a:rPr lang="en-US" sz="1600">
                <a:latin typeface="Calibri"/>
                <a:ea typeface="+mn-lt"/>
                <a:cs typeface="+mn-lt"/>
              </a:rPr>
              <a:t>.</a:t>
            </a:r>
            <a:endParaRPr lang="en-US" sz="1600">
              <a:latin typeface="Calibri"/>
              <a:ea typeface="Calibri"/>
              <a:cs typeface="Calibri"/>
            </a:endParaRPr>
          </a:p>
          <a:p>
            <a:pPr marL="285750" indent="-285750"/>
            <a:r>
              <a:rPr lang="en-US" sz="1600">
                <a:latin typeface="Calibri"/>
                <a:ea typeface="+mn-lt"/>
                <a:cs typeface="+mn-lt"/>
              </a:rPr>
              <a:t>This suggested possible </a:t>
            </a:r>
            <a:r>
              <a:rPr lang="en-US" sz="1600" b="1">
                <a:latin typeface="Calibri"/>
                <a:ea typeface="+mn-lt"/>
                <a:cs typeface="+mn-lt"/>
              </a:rPr>
              <a:t>overfitting</a:t>
            </a:r>
            <a:r>
              <a:rPr lang="en-US" sz="1600">
                <a:latin typeface="Calibri"/>
                <a:ea typeface="+mn-lt"/>
                <a:cs typeface="+mn-lt"/>
              </a:rPr>
              <a:t> when increasing model complexity.</a:t>
            </a:r>
            <a:endParaRPr lang="en-US" sz="1600">
              <a:latin typeface="Calibri"/>
              <a:ea typeface="Calibri"/>
              <a:cs typeface="Calibri"/>
            </a:endParaRPr>
          </a:p>
          <a:p>
            <a:pPr marL="0" indent="0">
              <a:buNone/>
            </a:pPr>
            <a:r>
              <a:rPr lang="en-US" sz="1600">
                <a:latin typeface="Calibri"/>
                <a:ea typeface="+mn-lt"/>
                <a:cs typeface="+mn-lt"/>
              </a:rPr>
              <a:t>Assumptions:</a:t>
            </a:r>
          </a:p>
          <a:p>
            <a:pPr marL="285750" indent="-285750"/>
            <a:r>
              <a:rPr lang="en-US" sz="1600">
                <a:latin typeface="Calibri"/>
                <a:ea typeface="+mn-lt"/>
                <a:cs typeface="+mn-lt"/>
              </a:rPr>
              <a:t>All assumptions for </a:t>
            </a:r>
            <a:r>
              <a:rPr lang="en-US" sz="1600" b="1">
                <a:latin typeface="Calibri"/>
                <a:ea typeface="+mn-lt"/>
                <a:cs typeface="+mn-lt"/>
              </a:rPr>
              <a:t>linearity</a:t>
            </a:r>
            <a:r>
              <a:rPr lang="en-US" sz="1600">
                <a:latin typeface="Calibri"/>
                <a:ea typeface="+mn-lt"/>
                <a:cs typeface="+mn-lt"/>
              </a:rPr>
              <a:t>, </a:t>
            </a:r>
            <a:r>
              <a:rPr lang="en-US" sz="1600" b="1">
                <a:latin typeface="Calibri"/>
                <a:ea typeface="+mn-lt"/>
                <a:cs typeface="+mn-lt"/>
              </a:rPr>
              <a:t>normality</a:t>
            </a:r>
            <a:r>
              <a:rPr lang="en-US" sz="1600">
                <a:latin typeface="Calibri"/>
                <a:ea typeface="+mn-lt"/>
                <a:cs typeface="+mn-lt"/>
              </a:rPr>
              <a:t>, </a:t>
            </a:r>
            <a:r>
              <a:rPr lang="en-US" sz="1600" b="1">
                <a:latin typeface="Calibri"/>
                <a:ea typeface="+mn-lt"/>
                <a:cs typeface="+mn-lt"/>
              </a:rPr>
              <a:t>independence</a:t>
            </a:r>
            <a:r>
              <a:rPr lang="en-US" sz="1600">
                <a:latin typeface="Calibri"/>
                <a:ea typeface="+mn-lt"/>
                <a:cs typeface="+mn-lt"/>
              </a:rPr>
              <a:t> and </a:t>
            </a:r>
            <a:r>
              <a:rPr lang="en-US" sz="1600" b="1">
                <a:latin typeface="Calibri"/>
                <a:ea typeface="+mn-lt"/>
                <a:cs typeface="+mn-lt"/>
              </a:rPr>
              <a:t>multicollinearity</a:t>
            </a:r>
            <a:r>
              <a:rPr lang="en-US" sz="1600">
                <a:latin typeface="Calibri"/>
                <a:ea typeface="+mn-lt"/>
                <a:cs typeface="+mn-lt"/>
              </a:rPr>
              <a:t> were met, confirming model validity.</a:t>
            </a:r>
            <a:endParaRPr lang="en-US" sz="1600">
              <a:latin typeface="Calibri"/>
              <a:ea typeface="Calibri"/>
              <a:cs typeface="Calibri"/>
            </a:endParaRPr>
          </a:p>
          <a:p>
            <a:pPr marL="342900" indent="-342900"/>
            <a:r>
              <a:rPr lang="en-US" sz="1600">
                <a:latin typeface="Calibri"/>
                <a:ea typeface="Calibri"/>
                <a:cs typeface="Calibri"/>
              </a:rPr>
              <a:t>Linear relationships found, so no higher order terms were added.</a:t>
            </a:r>
          </a:p>
          <a:p>
            <a:pPr marL="0" indent="0">
              <a:buNone/>
            </a:pPr>
            <a:r>
              <a:rPr lang="en-US" sz="1600" b="1">
                <a:latin typeface="Calibri"/>
                <a:ea typeface="Calibri"/>
                <a:cs typeface="Calibri"/>
              </a:rPr>
              <a:t>Future work:</a:t>
            </a:r>
          </a:p>
          <a:p>
            <a:r>
              <a:rPr lang="en-US" sz="1600">
                <a:latin typeface="Calibri"/>
                <a:ea typeface="Calibri"/>
                <a:cs typeface="Calibri"/>
              </a:rPr>
              <a:t>Explore non-linear models for capturing complex relationships.</a:t>
            </a:r>
          </a:p>
          <a:p>
            <a:r>
              <a:rPr lang="en-US" sz="1600">
                <a:latin typeface="Calibri"/>
                <a:ea typeface="+mn-lt"/>
                <a:cs typeface="+mn-lt"/>
              </a:rPr>
              <a:t>Improve data by adding credit score history and loan repayment performance for better predictions.</a:t>
            </a:r>
            <a:endParaRPr lang="en-US" sz="1600">
              <a:latin typeface="Calibri"/>
              <a:ea typeface="Calibri"/>
              <a:cs typeface="Calibri"/>
            </a:endParaRPr>
          </a:p>
          <a:p>
            <a:pPr marL="0" indent="0">
              <a:buNone/>
            </a:pPr>
            <a:endParaRPr lang="en-US" b="1"/>
          </a:p>
        </p:txBody>
      </p:sp>
    </p:spTree>
    <p:extLst>
      <p:ext uri="{BB962C8B-B14F-4D97-AF65-F5344CB8AC3E}">
        <p14:creationId xmlns:p14="http://schemas.microsoft.com/office/powerpoint/2010/main" val="313638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 You Letter Danger: 5 Things You Should Never Include!">
            <a:extLst>
              <a:ext uri="{FF2B5EF4-FFF2-40B4-BE49-F238E27FC236}">
                <a16:creationId xmlns:a16="http://schemas.microsoft.com/office/drawing/2014/main" id="{C33101E1-7273-642A-2D26-B4EFA157E1CF}"/>
              </a:ext>
            </a:extLst>
          </p:cNvPr>
          <p:cNvPicPr>
            <a:picLocks noChangeAspect="1"/>
          </p:cNvPicPr>
          <p:nvPr/>
        </p:nvPicPr>
        <p:blipFill>
          <a:blip r:embed="rId2"/>
          <a:stretch>
            <a:fillRect/>
          </a:stretch>
        </p:blipFill>
        <p:spPr>
          <a:xfrm>
            <a:off x="2927230" y="1593992"/>
            <a:ext cx="5920595" cy="3957563"/>
          </a:xfrm>
          <a:prstGeom prst="rect">
            <a:avLst/>
          </a:prstGeom>
        </p:spPr>
      </p:pic>
      <p:pic>
        <p:nvPicPr>
          <p:cNvPr id="5" name="Picture 4" descr="A logo of university of calgary&#10;&#10;Description automatically generated">
            <a:extLst>
              <a:ext uri="{FF2B5EF4-FFF2-40B4-BE49-F238E27FC236}">
                <a16:creationId xmlns:a16="http://schemas.microsoft.com/office/drawing/2014/main" id="{603A1318-930F-66CE-99B1-09B94F8811F4}"/>
              </a:ext>
            </a:extLst>
          </p:cNvPr>
          <p:cNvPicPr>
            <a:picLocks noChangeAspect="1"/>
          </p:cNvPicPr>
          <p:nvPr/>
        </p:nvPicPr>
        <p:blipFill>
          <a:blip r:embed="rId3"/>
          <a:stretch>
            <a:fillRect/>
          </a:stretch>
        </p:blipFill>
        <p:spPr>
          <a:xfrm>
            <a:off x="2696" y="-5931"/>
            <a:ext cx="2381250" cy="1924050"/>
          </a:xfrm>
          <a:prstGeom prst="rect">
            <a:avLst/>
          </a:prstGeom>
        </p:spPr>
      </p:pic>
    </p:spTree>
    <p:extLst>
      <p:ext uri="{BB962C8B-B14F-4D97-AF65-F5344CB8AC3E}">
        <p14:creationId xmlns:p14="http://schemas.microsoft.com/office/powerpoint/2010/main" val="84590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F284-F4DD-67C6-ECAA-8E72353D95D4}"/>
              </a:ext>
            </a:extLst>
          </p:cNvPr>
          <p:cNvSpPr>
            <a:spLocks noGrp="1"/>
          </p:cNvSpPr>
          <p:nvPr>
            <p:ph type="title"/>
          </p:nvPr>
        </p:nvSpPr>
        <p:spPr>
          <a:xfrm>
            <a:off x="829269" y="-218"/>
            <a:ext cx="9950103" cy="845795"/>
          </a:xfrm>
        </p:spPr>
        <p:txBody>
          <a:bodyPr/>
          <a:lstStyle/>
          <a:p>
            <a:r>
              <a:rPr lang="en-US"/>
              <a:t>References:</a:t>
            </a:r>
          </a:p>
        </p:txBody>
      </p:sp>
      <p:sp>
        <p:nvSpPr>
          <p:cNvPr id="3" name="Content Placeholder 2">
            <a:extLst>
              <a:ext uri="{FF2B5EF4-FFF2-40B4-BE49-F238E27FC236}">
                <a16:creationId xmlns:a16="http://schemas.microsoft.com/office/drawing/2014/main" id="{E1904CD4-BDE7-DCDE-E736-F7FDEF537115}"/>
              </a:ext>
            </a:extLst>
          </p:cNvPr>
          <p:cNvSpPr>
            <a:spLocks noGrp="1"/>
          </p:cNvSpPr>
          <p:nvPr>
            <p:ph idx="1"/>
          </p:nvPr>
        </p:nvSpPr>
        <p:spPr>
          <a:xfrm>
            <a:off x="935595" y="1222293"/>
            <a:ext cx="9950103" cy="5356490"/>
          </a:xfrm>
        </p:spPr>
        <p:txBody>
          <a:bodyPr vert="horz" lIns="91440" tIns="45720" rIns="91440" bIns="45720" rtlCol="0" anchor="t">
            <a:noAutofit/>
          </a:bodyPr>
          <a:lstStyle/>
          <a:p>
            <a:r>
              <a:rPr lang="en-US" sz="1100">
                <a:ea typeface="+mn-lt"/>
                <a:cs typeface="+mn-lt"/>
              </a:rPr>
              <a:t>Nicholashagemann. (2021, 07 30). Predicting Loan Interest Rates. Retrieved from Medium: </a:t>
            </a:r>
            <a:r>
              <a:rPr lang="en-US" sz="1100" u="sng">
                <a:ea typeface="+mn-lt"/>
                <a:cs typeface="+mn-lt"/>
                <a:hlinkClick r:id="rId2"/>
              </a:rPr>
              <a:t>https://medium.com/@nicholashagemann0/using-machine-learning-to-predict-interest-rates-and-identify-the-strongest-predictors-aed36ae677c5</a:t>
            </a:r>
            <a:endParaRPr lang="en-US" sz="1100">
              <a:ea typeface="+mn-lt"/>
              <a:cs typeface="+mn-lt"/>
            </a:endParaRPr>
          </a:p>
          <a:p>
            <a:r>
              <a:rPr lang="en-US" sz="1100">
                <a:ea typeface="+mn-lt"/>
                <a:cs typeface="+mn-lt"/>
              </a:rPr>
              <a:t>Federal Reserve. (2020, March 17). </a:t>
            </a:r>
            <a:r>
              <a:rPr lang="en-US" sz="1100" i="1">
                <a:ea typeface="+mn-lt"/>
                <a:cs typeface="+mn-lt"/>
              </a:rPr>
              <a:t>How banks decide whether to lend to you</a:t>
            </a:r>
            <a:r>
              <a:rPr lang="en-US" sz="1100">
                <a:ea typeface="+mn-lt"/>
                <a:cs typeface="+mn-lt"/>
              </a:rPr>
              <a:t>. </a:t>
            </a:r>
            <a:r>
              <a:rPr lang="en-US" sz="1100" u="sng">
                <a:ea typeface="+mn-lt"/>
                <a:cs typeface="+mn-lt"/>
                <a:hlinkClick r:id="rId3"/>
              </a:rPr>
              <a:t>https://www.federalreserve.gov/credit.htm</a:t>
            </a:r>
            <a:endParaRPr lang="en-US" sz="1100">
              <a:ea typeface="+mn-lt"/>
              <a:cs typeface="+mn-lt"/>
            </a:endParaRPr>
          </a:p>
          <a:p>
            <a:r>
              <a:rPr lang="en-US" sz="1100">
                <a:ea typeface="+mn-lt"/>
                <a:cs typeface="+mn-lt"/>
              </a:rPr>
              <a:t>Hayes, A. (2024, 05 26). </a:t>
            </a:r>
            <a:r>
              <a:rPr lang="en-US" sz="1100" i="1">
                <a:ea typeface="+mn-lt"/>
                <a:cs typeface="+mn-lt"/>
              </a:rPr>
              <a:t>Multicollinearity: Meaning, Examples, and FAQs</a:t>
            </a:r>
            <a:r>
              <a:rPr lang="en-US" sz="1100">
                <a:ea typeface="+mn-lt"/>
                <a:cs typeface="+mn-lt"/>
              </a:rPr>
              <a:t>. Retrieved from Investopedia: </a:t>
            </a:r>
            <a:r>
              <a:rPr lang="en-US" sz="1100" u="sng">
                <a:ea typeface="+mn-lt"/>
                <a:cs typeface="+mn-lt"/>
                <a:hlinkClick r:id="rId4"/>
              </a:rPr>
              <a:t>https://www.investopedia.com/terms/m/multicollinearity.asp#:~:text=Multicollinearity%20is%20a%20statistical%20concept,in%20less%20reliable%20statistical%20inferences</a:t>
            </a:r>
            <a:r>
              <a:rPr lang="en-US" sz="1100">
                <a:ea typeface="+mn-lt"/>
                <a:cs typeface="+mn-lt"/>
              </a:rPr>
              <a:t>.</a:t>
            </a:r>
          </a:p>
          <a:p>
            <a:r>
              <a:rPr lang="en-US" sz="1100" i="1">
                <a:ea typeface="+mn-lt"/>
                <a:cs typeface="+mn-lt"/>
              </a:rPr>
              <a:t>Using Feature Selection to Improve Model Performance</a:t>
            </a:r>
            <a:r>
              <a:rPr lang="en-US" sz="1100">
                <a:ea typeface="+mn-lt"/>
                <a:cs typeface="+mn-lt"/>
              </a:rPr>
              <a:t>. (2024, 05 13). Retrieved from nobledesktop: </a:t>
            </a:r>
            <a:r>
              <a:rPr lang="en-US" sz="1100" u="sng">
                <a:ea typeface="+mn-lt"/>
                <a:cs typeface="+mn-lt"/>
                <a:hlinkClick r:id="rId5"/>
              </a:rPr>
              <a:t>https://www.nobledesktop.com/learn/python/using-feature-selection-to-improve-model-performance#:~:text=in%20Machine%20Learning-,Feature%20selection%20is%20a%20critical%20step%20in%20the%20machine%20learning,model%20interpretability%2C%20and%20improve%20ac</a:t>
            </a:r>
            <a:endParaRPr lang="en-US" sz="1100">
              <a:ea typeface="+mn-lt"/>
              <a:cs typeface="+mn-lt"/>
            </a:endParaRPr>
          </a:p>
          <a:p>
            <a:r>
              <a:rPr lang="en-US" sz="1100" i="1">
                <a:ea typeface="+mn-lt"/>
                <a:cs typeface="+mn-lt"/>
              </a:rPr>
              <a:t>How is Data Science used in Finance? Benefits &amp; Applications</a:t>
            </a:r>
            <a:r>
              <a:rPr lang="en-US" sz="1100">
                <a:ea typeface="+mn-lt"/>
                <a:cs typeface="+mn-lt"/>
              </a:rPr>
              <a:t>. (n.d.). Retrieved from </a:t>
            </a:r>
            <a:r>
              <a:rPr lang="en-US" sz="1100" u="sng">
                <a:ea typeface="+mn-lt"/>
                <a:cs typeface="+mn-lt"/>
                <a:hlinkClick r:id="rId6"/>
              </a:rPr>
              <a:t>https://aimconsulting.com/insights/data-science-finance-benefits-applications-risks/#:~:text=Financial%20institutions%20can%20leverage%20data,for%20their%20products%20and%20services</a:t>
            </a:r>
            <a:r>
              <a:rPr lang="en-US" sz="1100">
                <a:ea typeface="+mn-lt"/>
                <a:cs typeface="+mn-lt"/>
              </a:rPr>
              <a:t>.: </a:t>
            </a:r>
            <a:r>
              <a:rPr lang="en-US" sz="1100" u="sng">
                <a:ea typeface="+mn-lt"/>
                <a:cs typeface="+mn-lt"/>
                <a:hlinkClick r:id="rId6"/>
              </a:rPr>
              <a:t>https://aimconsulting.com/insights/data-science-finance-benefits-applications-risks/#:~:text=Financial%20institutions%20can%20leverage%20data,for%20their%20products%20and%20services</a:t>
            </a:r>
            <a:r>
              <a:rPr lang="en-US" sz="1100">
                <a:ea typeface="+mn-lt"/>
                <a:cs typeface="+mn-lt"/>
              </a:rPr>
              <a:t>.</a:t>
            </a:r>
          </a:p>
          <a:p>
            <a:endParaRPr lang="en-US" sz="1100" u="sng">
              <a:latin typeface="Calibri"/>
              <a:ea typeface="Calibri"/>
              <a:cs typeface="Calibri"/>
            </a:endParaRPr>
          </a:p>
          <a:p>
            <a:endParaRPr lang="en-US" sz="1600" u="sng"/>
          </a:p>
          <a:p>
            <a:endParaRPr lang="en-US"/>
          </a:p>
        </p:txBody>
      </p:sp>
    </p:spTree>
    <p:extLst>
      <p:ext uri="{BB962C8B-B14F-4D97-AF65-F5344CB8AC3E}">
        <p14:creationId xmlns:p14="http://schemas.microsoft.com/office/powerpoint/2010/main" val="267411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8BAB-13F6-EA49-EE48-7B2B0A97C0F1}"/>
              </a:ext>
            </a:extLst>
          </p:cNvPr>
          <p:cNvSpPr>
            <a:spLocks noGrp="1"/>
          </p:cNvSpPr>
          <p:nvPr>
            <p:ph type="title"/>
          </p:nvPr>
        </p:nvSpPr>
        <p:spPr>
          <a:xfrm>
            <a:off x="1077362" y="202849"/>
            <a:ext cx="9950103" cy="1507376"/>
          </a:xfrm>
        </p:spPr>
        <p:txBody>
          <a:bodyPr/>
          <a:lstStyle/>
          <a:p>
            <a:r>
              <a:rPr lang="en-US"/>
              <a:t>Introduction: </a:t>
            </a:r>
          </a:p>
        </p:txBody>
      </p:sp>
      <p:sp>
        <p:nvSpPr>
          <p:cNvPr id="3" name="Content Placeholder 2">
            <a:extLst>
              <a:ext uri="{FF2B5EF4-FFF2-40B4-BE49-F238E27FC236}">
                <a16:creationId xmlns:a16="http://schemas.microsoft.com/office/drawing/2014/main" id="{93F1D0ED-9680-70FF-CFFA-1CE43094A750}"/>
              </a:ext>
            </a:extLst>
          </p:cNvPr>
          <p:cNvSpPr>
            <a:spLocks noGrp="1"/>
          </p:cNvSpPr>
          <p:nvPr>
            <p:ph idx="1"/>
          </p:nvPr>
        </p:nvSpPr>
        <p:spPr>
          <a:xfrm>
            <a:off x="861702" y="1464034"/>
            <a:ext cx="6715197" cy="4304268"/>
          </a:xfrm>
        </p:spPr>
        <p:txBody>
          <a:bodyPr vert="horz" lIns="91440" tIns="45720" rIns="91440" bIns="45720" rtlCol="0" anchor="t">
            <a:normAutofit fontScale="92500" lnSpcReduction="20000"/>
          </a:bodyPr>
          <a:lstStyle/>
          <a:p>
            <a:endParaRPr lang="en-US">
              <a:ea typeface="+mn-lt"/>
              <a:cs typeface="+mn-lt"/>
            </a:endParaRPr>
          </a:p>
          <a:p>
            <a:r>
              <a:rPr lang="en-US">
                <a:ea typeface="+mn-lt"/>
                <a:cs typeface="+mn-lt"/>
              </a:rPr>
              <a:t>The banking and financial sector is vital to the global economy through loan services for individuals and businesses.</a:t>
            </a:r>
            <a:endParaRPr lang="en-US"/>
          </a:p>
          <a:p>
            <a:r>
              <a:rPr lang="en-US">
                <a:ea typeface="+mn-lt"/>
                <a:cs typeface="+mn-lt"/>
              </a:rPr>
              <a:t>Interest rates are influenced by borrower characteristics such as income, credit history, and employment status.</a:t>
            </a:r>
            <a:endParaRPr lang="en-US"/>
          </a:p>
          <a:p>
            <a:r>
              <a:rPr lang="en-US">
                <a:ea typeface="+mn-lt"/>
                <a:cs typeface="+mn-lt"/>
              </a:rPr>
              <a:t>Understanding these factors helps optimize loan approval processes, reduce risks, and improve customer satisfaction.</a:t>
            </a:r>
            <a:endParaRPr lang="en-US"/>
          </a:p>
          <a:p>
            <a:r>
              <a:rPr lang="en-US" b="1" u="sng">
                <a:ea typeface="+mn-lt"/>
                <a:cs typeface="+mn-lt"/>
              </a:rPr>
              <a:t>Goal:</a:t>
            </a:r>
            <a:r>
              <a:rPr lang="en-US">
                <a:ea typeface="+mn-lt"/>
                <a:cs typeface="+mn-lt"/>
              </a:rPr>
              <a:t> Analyze bank loan data to understand borrower characteristics' impact on interest rates</a:t>
            </a:r>
            <a:endParaRPr lang="en-US"/>
          </a:p>
          <a:p>
            <a:r>
              <a:rPr lang="en-US" b="1" u="sng"/>
              <a:t>Problem we are solving</a:t>
            </a:r>
            <a:r>
              <a:rPr lang="en-US"/>
              <a:t>: </a:t>
            </a:r>
            <a:r>
              <a:rPr lang="en-US">
                <a:ea typeface="+mn-lt"/>
                <a:cs typeface="+mn-lt"/>
              </a:rPr>
              <a:t>Explore the relationship between borrower characteristics and interest rates.</a:t>
            </a:r>
            <a:endParaRPr lang="en-US" b="1"/>
          </a:p>
          <a:p>
            <a:r>
              <a:rPr lang="en-US">
                <a:ea typeface="+mn-lt"/>
                <a:cs typeface="+mn-lt"/>
              </a:rPr>
              <a:t>Identify predictive features like income, employment length, loan amount, and creditworthiness.</a:t>
            </a:r>
            <a:endParaRPr lang="en-US"/>
          </a:p>
          <a:p>
            <a:pPr marL="0" indent="0">
              <a:buNone/>
            </a:pPr>
            <a:endParaRPr lang="en-US"/>
          </a:p>
          <a:p>
            <a:endParaRPr lang="en-US"/>
          </a:p>
          <a:p>
            <a:endParaRPr lang="en-US"/>
          </a:p>
          <a:p>
            <a:endParaRPr lang="en-US"/>
          </a:p>
        </p:txBody>
      </p:sp>
      <p:pic>
        <p:nvPicPr>
          <p:cNvPr id="4" name="Picture 3" descr="What Do Banks Look For When Lending ...">
            <a:extLst>
              <a:ext uri="{FF2B5EF4-FFF2-40B4-BE49-F238E27FC236}">
                <a16:creationId xmlns:a16="http://schemas.microsoft.com/office/drawing/2014/main" id="{585D9F88-5A8C-48BF-E422-1BE2114872B4}"/>
              </a:ext>
            </a:extLst>
          </p:cNvPr>
          <p:cNvPicPr>
            <a:picLocks noChangeAspect="1"/>
          </p:cNvPicPr>
          <p:nvPr/>
        </p:nvPicPr>
        <p:blipFill>
          <a:blip r:embed="rId2"/>
          <a:stretch>
            <a:fillRect/>
          </a:stretch>
        </p:blipFill>
        <p:spPr>
          <a:xfrm>
            <a:off x="7570809" y="2199323"/>
            <a:ext cx="4157751" cy="2907640"/>
          </a:xfrm>
          <a:prstGeom prst="rect">
            <a:avLst/>
          </a:prstGeom>
        </p:spPr>
      </p:pic>
    </p:spTree>
    <p:extLst>
      <p:ext uri="{BB962C8B-B14F-4D97-AF65-F5344CB8AC3E}">
        <p14:creationId xmlns:p14="http://schemas.microsoft.com/office/powerpoint/2010/main" val="400118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45AD-DC57-630F-49D3-E5A7604C3D06}"/>
              </a:ext>
            </a:extLst>
          </p:cNvPr>
          <p:cNvSpPr>
            <a:spLocks noGrp="1"/>
          </p:cNvSpPr>
          <p:nvPr>
            <p:ph type="title"/>
          </p:nvPr>
        </p:nvSpPr>
        <p:spPr>
          <a:xfrm>
            <a:off x="1077362" y="1099595"/>
            <a:ext cx="9950103" cy="869423"/>
          </a:xfrm>
        </p:spPr>
        <p:txBody>
          <a:bodyPr>
            <a:normAutofit/>
          </a:bodyPr>
          <a:lstStyle/>
          <a:p>
            <a:r>
              <a:rPr lang="en-US">
                <a:ea typeface="+mj-lt"/>
                <a:cs typeface="+mj-lt"/>
              </a:rPr>
              <a:t>Research Questions:</a:t>
            </a:r>
            <a:endParaRPr lang="en-US"/>
          </a:p>
        </p:txBody>
      </p:sp>
      <p:sp>
        <p:nvSpPr>
          <p:cNvPr id="3" name="Content Placeholder 2">
            <a:extLst>
              <a:ext uri="{FF2B5EF4-FFF2-40B4-BE49-F238E27FC236}">
                <a16:creationId xmlns:a16="http://schemas.microsoft.com/office/drawing/2014/main" id="{2D894778-0D0D-17A3-2727-45C512306CB8}"/>
              </a:ext>
            </a:extLst>
          </p:cNvPr>
          <p:cNvSpPr>
            <a:spLocks noGrp="1"/>
          </p:cNvSpPr>
          <p:nvPr>
            <p:ph idx="1"/>
          </p:nvPr>
        </p:nvSpPr>
        <p:spPr>
          <a:xfrm>
            <a:off x="1077362" y="1981618"/>
            <a:ext cx="9950103" cy="3513514"/>
          </a:xfrm>
        </p:spPr>
        <p:txBody>
          <a:bodyPr vert="horz" lIns="91440" tIns="45720" rIns="91440" bIns="45720" rtlCol="0" anchor="t">
            <a:normAutofit fontScale="92500" lnSpcReduction="10000"/>
          </a:bodyPr>
          <a:lstStyle/>
          <a:p>
            <a:endParaRPr lang="en-US">
              <a:latin typeface="Avenir Next LT Pro Light"/>
              <a:ea typeface="Calibri"/>
              <a:cs typeface="Calibri"/>
            </a:endParaRPr>
          </a:p>
          <a:p>
            <a:r>
              <a:rPr lang="en-US">
                <a:latin typeface="Avenir Next LT Pro Light"/>
                <a:ea typeface="Calibri"/>
                <a:cs typeface="Calibri"/>
              </a:rPr>
              <a:t>How do the independent variables (e.g., loan amount, income category, employment length, etc.) influence the interest rate?</a:t>
            </a:r>
          </a:p>
          <a:p>
            <a:r>
              <a:rPr lang="en-US">
                <a:latin typeface="Avenir Next LT Pro Light"/>
                <a:ea typeface="Calibri"/>
                <a:cs typeface="Calibri"/>
              </a:rPr>
              <a:t>Which independent variables are most predictive of the interest rate?</a:t>
            </a:r>
          </a:p>
          <a:p>
            <a:r>
              <a:rPr lang="en-US">
                <a:ea typeface="+mn-lt"/>
                <a:cs typeface="+mn-lt"/>
              </a:rPr>
              <a:t>Can a multiple regression model be developed to effectively predict interest rates, and what levels of Adjusted R-squared and Residual Standard Error (RSE) can be achieved?</a:t>
            </a:r>
          </a:p>
          <a:p>
            <a:pPr marL="0" indent="0">
              <a:buNone/>
            </a:pPr>
            <a:r>
              <a:rPr lang="en-US" b="1" u="sng">
                <a:latin typeface="Avenir Next LT Pro Light"/>
                <a:ea typeface="Calibri"/>
                <a:cs typeface="Calibri"/>
              </a:rPr>
              <a:t>DATASET:</a:t>
            </a:r>
          </a:p>
          <a:p>
            <a:r>
              <a:rPr lang="en-US">
                <a:latin typeface="Avenir Next LT Pro"/>
                <a:ea typeface="Calibri"/>
                <a:cs typeface="Calibri"/>
              </a:rPr>
              <a:t>The dataset is from Kaggle which is an open data source</a:t>
            </a:r>
          </a:p>
          <a:p>
            <a:r>
              <a:rPr lang="en-US" sz="1600">
                <a:latin typeface="Avenir Next LT Pro"/>
                <a:ea typeface="Calibri"/>
                <a:cs typeface="Calibri"/>
              </a:rPr>
              <a:t>Link: </a:t>
            </a:r>
            <a:r>
              <a:rPr lang="en-US" sz="1600">
                <a:latin typeface="Avenir Next LT Pro"/>
                <a:ea typeface="Calibri"/>
                <a:cs typeface="Calibri"/>
                <a:hlinkClick r:id="rId2"/>
              </a:rPr>
              <a:t>https://www.kaggle.com/datasets/mrferozi/loan-data-for-dummy-bank?resource=download</a:t>
            </a:r>
            <a:endParaRPr lang="en-US"/>
          </a:p>
          <a:p>
            <a:endParaRPr lang="en-US"/>
          </a:p>
        </p:txBody>
      </p:sp>
    </p:spTree>
    <p:extLst>
      <p:ext uri="{BB962C8B-B14F-4D97-AF65-F5344CB8AC3E}">
        <p14:creationId xmlns:p14="http://schemas.microsoft.com/office/powerpoint/2010/main" val="165189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AF768A4D-5F23-D5C7-01C2-B0C20C69F97D}"/>
              </a:ext>
            </a:extLst>
          </p:cNvPr>
          <p:cNvGraphicFramePr>
            <a:graphicFrameLocks noGrp="1"/>
          </p:cNvGraphicFramePr>
          <p:nvPr>
            <p:extLst>
              <p:ext uri="{D42A27DB-BD31-4B8C-83A1-F6EECF244321}">
                <p14:modId xmlns:p14="http://schemas.microsoft.com/office/powerpoint/2010/main" val="148175276"/>
              </p:ext>
            </p:extLst>
          </p:nvPr>
        </p:nvGraphicFramePr>
        <p:xfrm>
          <a:off x="1600791" y="649767"/>
          <a:ext cx="8369474" cy="5930472"/>
        </p:xfrm>
        <a:graphic>
          <a:graphicData uri="http://schemas.openxmlformats.org/drawingml/2006/table">
            <a:tbl>
              <a:tblPr firstRow="1" bandRow="1">
                <a:tableStyleId>{073A0DAA-6AF3-43AB-8588-CEC1D06C72B9}</a:tableStyleId>
              </a:tblPr>
              <a:tblGrid>
                <a:gridCol w="2592628">
                  <a:extLst>
                    <a:ext uri="{9D8B030D-6E8A-4147-A177-3AD203B41FA5}">
                      <a16:colId xmlns:a16="http://schemas.microsoft.com/office/drawing/2014/main" val="2017266267"/>
                    </a:ext>
                  </a:extLst>
                </a:gridCol>
                <a:gridCol w="5776846">
                  <a:extLst>
                    <a:ext uri="{9D8B030D-6E8A-4147-A177-3AD203B41FA5}">
                      <a16:colId xmlns:a16="http://schemas.microsoft.com/office/drawing/2014/main" val="1834345747"/>
                    </a:ext>
                  </a:extLst>
                </a:gridCol>
              </a:tblGrid>
              <a:tr h="381074">
                <a:tc>
                  <a:txBody>
                    <a:bodyPr/>
                    <a:lstStyle/>
                    <a:p>
                      <a:r>
                        <a:rPr lang="en-US" u="sng">
                          <a:solidFill>
                            <a:schemeClr val="tx1"/>
                          </a:solidFill>
                        </a:rPr>
                        <a:t>Variable </a:t>
                      </a:r>
                    </a:p>
                  </a:txBody>
                  <a:tcPr>
                    <a:solidFill>
                      <a:schemeClr val="tx2">
                        <a:lumMod val="10000"/>
                        <a:lumOff val="90000"/>
                      </a:schemeClr>
                    </a:solidFill>
                  </a:tcPr>
                </a:tc>
                <a:tc>
                  <a:txBody>
                    <a:bodyPr/>
                    <a:lstStyle/>
                    <a:p>
                      <a:pPr lvl="0">
                        <a:buNone/>
                      </a:pPr>
                      <a:r>
                        <a:rPr lang="en-US" sz="1800" b="1" i="0" u="sng" strike="noStrike" noProof="0">
                          <a:solidFill>
                            <a:schemeClr val="tx1"/>
                          </a:solidFill>
                          <a:latin typeface="Avenir Next LT Pro Light"/>
                        </a:rPr>
                        <a:t>Description</a:t>
                      </a:r>
                      <a:endParaRPr lang="en-US" u="sng">
                        <a:solidFill>
                          <a:schemeClr val="tx1"/>
                        </a:solidFill>
                      </a:endParaRPr>
                    </a:p>
                  </a:txBody>
                  <a:tcPr>
                    <a:solidFill>
                      <a:schemeClr val="tx2">
                        <a:lumMod val="10000"/>
                        <a:lumOff val="90000"/>
                      </a:schemeClr>
                    </a:solidFill>
                  </a:tcPr>
                </a:tc>
                <a:extLst>
                  <a:ext uri="{0D108BD9-81ED-4DB2-BD59-A6C34878D82A}">
                    <a16:rowId xmlns:a16="http://schemas.microsoft.com/office/drawing/2014/main" val="218988112"/>
                  </a:ext>
                </a:extLst>
              </a:tr>
              <a:tr h="381074">
                <a:tc>
                  <a:txBody>
                    <a:bodyPr/>
                    <a:lstStyle/>
                    <a:p>
                      <a:pPr lvl="0">
                        <a:buNone/>
                      </a:pPr>
                      <a:r>
                        <a:rPr lang="en-US" sz="1600" b="1" i="0" u="none" strike="noStrike" noProof="0" err="1">
                          <a:solidFill>
                            <a:srgbClr val="000000"/>
                          </a:solidFill>
                          <a:latin typeface="Avenir Next LT Pro"/>
                        </a:rPr>
                        <a:t>Emp_length_int</a:t>
                      </a:r>
                      <a:endParaRPr lang="en-US" err="1"/>
                    </a:p>
                  </a:txBody>
                  <a:tcPr/>
                </a:tc>
                <a:tc>
                  <a:txBody>
                    <a:bodyPr/>
                    <a:lstStyle/>
                    <a:p>
                      <a:pPr lvl="0">
                        <a:buNone/>
                      </a:pPr>
                      <a:r>
                        <a:rPr lang="en-US" sz="1600" b="0" i="0" u="none" strike="noStrike" noProof="0">
                          <a:solidFill>
                            <a:srgbClr val="000000"/>
                          </a:solidFill>
                          <a:latin typeface="Avenir Next LT Pro"/>
                        </a:rPr>
                        <a:t>employment length, measured in months, quantitative;</a:t>
                      </a:r>
                      <a:endParaRPr lang="en-US"/>
                    </a:p>
                  </a:txBody>
                  <a:tcPr/>
                </a:tc>
                <a:extLst>
                  <a:ext uri="{0D108BD9-81ED-4DB2-BD59-A6C34878D82A}">
                    <a16:rowId xmlns:a16="http://schemas.microsoft.com/office/drawing/2014/main" val="383163757"/>
                  </a:ext>
                </a:extLst>
              </a:tr>
              <a:tr h="607338">
                <a:tc>
                  <a:txBody>
                    <a:bodyPr/>
                    <a:lstStyle/>
                    <a:p>
                      <a:pPr lvl="0">
                        <a:buNone/>
                      </a:pPr>
                      <a:r>
                        <a:rPr lang="en-US" sz="1600" b="1" i="0" u="none" strike="noStrike" noProof="0" err="1">
                          <a:solidFill>
                            <a:srgbClr val="000000"/>
                          </a:solidFill>
                          <a:latin typeface="Avenir Next LT Pro"/>
                        </a:rPr>
                        <a:t>Home_ownership</a:t>
                      </a:r>
                      <a:endParaRPr lang="en-US" err="1"/>
                    </a:p>
                  </a:txBody>
                  <a:tcPr/>
                </a:tc>
                <a:tc>
                  <a:txBody>
                    <a:bodyPr/>
                    <a:lstStyle/>
                    <a:p>
                      <a:pPr lvl="0">
                        <a:buNone/>
                      </a:pPr>
                      <a:r>
                        <a:rPr lang="en-US" sz="1600" b="0" i="0" u="none" strike="noStrike" noProof="0">
                          <a:solidFill>
                            <a:srgbClr val="000000"/>
                          </a:solidFill>
                          <a:latin typeface="Avenir Next LT Pro"/>
                        </a:rPr>
                        <a:t>whether the individual owns a house or not, it is a categorical variable, its types are mortgage, rent and other;</a:t>
                      </a:r>
                      <a:endParaRPr lang="en-US"/>
                    </a:p>
                  </a:txBody>
                  <a:tcPr/>
                </a:tc>
                <a:extLst>
                  <a:ext uri="{0D108BD9-81ED-4DB2-BD59-A6C34878D82A}">
                    <a16:rowId xmlns:a16="http://schemas.microsoft.com/office/drawing/2014/main" val="3016775525"/>
                  </a:ext>
                </a:extLst>
              </a:tr>
              <a:tr h="381074">
                <a:tc>
                  <a:txBody>
                    <a:bodyPr/>
                    <a:lstStyle/>
                    <a:p>
                      <a:pPr lvl="0">
                        <a:buNone/>
                      </a:pPr>
                      <a:r>
                        <a:rPr lang="en-US" sz="1600" b="1" i="0" u="none" strike="noStrike" noProof="0" err="1">
                          <a:solidFill>
                            <a:srgbClr val="000000"/>
                          </a:solidFill>
                          <a:latin typeface="Avenir Next LT Pro"/>
                        </a:rPr>
                        <a:t>Income_category</a:t>
                      </a:r>
                      <a:endParaRPr lang="en-US" err="1"/>
                    </a:p>
                  </a:txBody>
                  <a:tcPr/>
                </a:tc>
                <a:tc>
                  <a:txBody>
                    <a:bodyPr/>
                    <a:lstStyle/>
                    <a:p>
                      <a:pPr lvl="0">
                        <a:buNone/>
                      </a:pPr>
                      <a:r>
                        <a:rPr lang="en-US" sz="1600" b="0" i="0" u="none" strike="noStrike" noProof="0">
                          <a:solidFill>
                            <a:srgbClr val="000000"/>
                          </a:solidFill>
                          <a:latin typeface="Avenir Next LT Pro"/>
                        </a:rPr>
                        <a:t>qualitative variable, measured in: low, high and other </a:t>
                      </a:r>
                      <a:endParaRPr lang="en-US"/>
                    </a:p>
                  </a:txBody>
                  <a:tcPr/>
                </a:tc>
                <a:extLst>
                  <a:ext uri="{0D108BD9-81ED-4DB2-BD59-A6C34878D82A}">
                    <a16:rowId xmlns:a16="http://schemas.microsoft.com/office/drawing/2014/main" val="896667128"/>
                  </a:ext>
                </a:extLst>
              </a:tr>
              <a:tr h="607338">
                <a:tc>
                  <a:txBody>
                    <a:bodyPr/>
                    <a:lstStyle/>
                    <a:p>
                      <a:pPr lvl="0">
                        <a:buNone/>
                      </a:pPr>
                      <a:r>
                        <a:rPr lang="en-US" sz="1600" b="1" i="0" u="none" strike="noStrike" noProof="0" err="1">
                          <a:solidFill>
                            <a:srgbClr val="000000"/>
                          </a:solidFill>
                          <a:latin typeface="Avenir Next LT Pro"/>
                        </a:rPr>
                        <a:t>Annual_inc</a:t>
                      </a:r>
                      <a:endParaRPr lang="en-US" sz="1600" b="0" i="0" u="none" strike="noStrike" noProof="0" err="1">
                        <a:solidFill>
                          <a:srgbClr val="000000"/>
                        </a:solidFill>
                        <a:latin typeface="Avenir Next LT Pro"/>
                      </a:endParaRPr>
                    </a:p>
                  </a:txBody>
                  <a:tcPr/>
                </a:tc>
                <a:tc>
                  <a:txBody>
                    <a:bodyPr/>
                    <a:lstStyle/>
                    <a:p>
                      <a:pPr lvl="0">
                        <a:buNone/>
                      </a:pPr>
                      <a:r>
                        <a:rPr lang="en-US" sz="1600" b="0" i="0" u="none" strike="noStrike" noProof="0">
                          <a:solidFill>
                            <a:srgbClr val="000000"/>
                          </a:solidFill>
                          <a:latin typeface="Avenir Next LT Pro"/>
                        </a:rPr>
                        <a:t>the amount of annual income, measured in dollars, quantitative variable</a:t>
                      </a:r>
                      <a:endParaRPr lang="en-US"/>
                    </a:p>
                  </a:txBody>
                  <a:tcPr/>
                </a:tc>
                <a:extLst>
                  <a:ext uri="{0D108BD9-81ED-4DB2-BD59-A6C34878D82A}">
                    <a16:rowId xmlns:a16="http://schemas.microsoft.com/office/drawing/2014/main" val="1095197005"/>
                  </a:ext>
                </a:extLst>
              </a:tr>
              <a:tr h="607338">
                <a:tc>
                  <a:txBody>
                    <a:bodyPr/>
                    <a:lstStyle/>
                    <a:p>
                      <a:pPr lvl="0">
                        <a:buNone/>
                      </a:pPr>
                      <a:r>
                        <a:rPr lang="en-US" sz="1600" b="1" i="0" u="none" strike="noStrike" noProof="0">
                          <a:solidFill>
                            <a:srgbClr val="000000"/>
                          </a:solidFill>
                          <a:latin typeface="Avenir Next LT Pro"/>
                        </a:rPr>
                        <a:t>Term</a:t>
                      </a:r>
                      <a:endParaRPr lang="en-US"/>
                    </a:p>
                  </a:txBody>
                  <a:tcPr/>
                </a:tc>
                <a:tc>
                  <a:txBody>
                    <a:bodyPr/>
                    <a:lstStyle/>
                    <a:p>
                      <a:pPr lvl="0">
                        <a:buNone/>
                      </a:pPr>
                      <a:r>
                        <a:rPr lang="en-US" sz="1600" b="0" i="0" u="none" strike="noStrike" noProof="0">
                          <a:solidFill>
                            <a:srgbClr val="000000"/>
                          </a:solidFill>
                          <a:latin typeface="Avenir Next LT Pro"/>
                        </a:rPr>
                        <a:t>how long the term of loan is, measured in either 36 months or 60 months. </a:t>
                      </a:r>
                      <a:r>
                        <a:rPr lang="en-US" sz="1600" b="0" i="0" u="none" strike="noStrike" noProof="0" err="1">
                          <a:solidFill>
                            <a:srgbClr val="000000"/>
                          </a:solidFill>
                          <a:latin typeface="Avenir Next LT Pro"/>
                        </a:rPr>
                        <a:t>Quantative</a:t>
                      </a:r>
                      <a:r>
                        <a:rPr lang="en-US" sz="1600" b="0" i="0" u="none" strike="noStrike" noProof="0">
                          <a:solidFill>
                            <a:srgbClr val="000000"/>
                          </a:solidFill>
                          <a:latin typeface="Avenir Next LT Pro"/>
                        </a:rPr>
                        <a:t>;</a:t>
                      </a:r>
                      <a:endParaRPr lang="en-US"/>
                    </a:p>
                  </a:txBody>
                  <a:tcPr/>
                </a:tc>
                <a:extLst>
                  <a:ext uri="{0D108BD9-81ED-4DB2-BD59-A6C34878D82A}">
                    <a16:rowId xmlns:a16="http://schemas.microsoft.com/office/drawing/2014/main" val="2993513857"/>
                  </a:ext>
                </a:extLst>
              </a:tr>
              <a:tr h="607338">
                <a:tc>
                  <a:txBody>
                    <a:bodyPr/>
                    <a:lstStyle/>
                    <a:p>
                      <a:pPr lvl="0">
                        <a:buNone/>
                      </a:pPr>
                      <a:r>
                        <a:rPr lang="en-US" sz="1600" b="1" i="0" u="none" strike="noStrike" noProof="0">
                          <a:solidFill>
                            <a:srgbClr val="000000"/>
                          </a:solidFill>
                          <a:latin typeface="Avenir Next LT Pro"/>
                        </a:rPr>
                        <a:t>Purpose</a:t>
                      </a:r>
                      <a:endParaRPr lang="en-US"/>
                    </a:p>
                  </a:txBody>
                  <a:tcPr/>
                </a:tc>
                <a:tc>
                  <a:txBody>
                    <a:bodyPr/>
                    <a:lstStyle/>
                    <a:p>
                      <a:pPr lvl="0">
                        <a:buNone/>
                      </a:pPr>
                      <a:r>
                        <a:rPr lang="en-US" sz="1600" b="0" i="0" u="none" strike="noStrike" noProof="0">
                          <a:solidFill>
                            <a:srgbClr val="000000"/>
                          </a:solidFill>
                          <a:latin typeface="Avenir Next LT Pro"/>
                        </a:rPr>
                        <a:t>qualitative variable, measured in </a:t>
                      </a:r>
                      <a:r>
                        <a:rPr lang="en-US" sz="1600" b="0" i="0" u="none" strike="noStrike" noProof="0" err="1">
                          <a:solidFill>
                            <a:srgbClr val="000000"/>
                          </a:solidFill>
                          <a:latin typeface="Avenir Next LT Pro"/>
                        </a:rPr>
                        <a:t>debt_consolidation</a:t>
                      </a:r>
                      <a:r>
                        <a:rPr lang="en-US" sz="1600" b="0" i="0" u="none" strike="noStrike" noProof="0">
                          <a:solidFill>
                            <a:srgbClr val="000000"/>
                          </a:solidFill>
                          <a:latin typeface="Avenir Next LT Pro"/>
                        </a:rPr>
                        <a:t>, </a:t>
                      </a:r>
                      <a:r>
                        <a:rPr lang="en-US" sz="1600" b="0" i="0" u="none" strike="noStrike" noProof="0" err="1">
                          <a:solidFill>
                            <a:srgbClr val="000000"/>
                          </a:solidFill>
                          <a:latin typeface="Avenir Next LT Pro"/>
                        </a:rPr>
                        <a:t>credit_card</a:t>
                      </a:r>
                      <a:r>
                        <a:rPr lang="en-US" sz="1600" b="0" i="0" u="none" strike="noStrike" noProof="0">
                          <a:solidFill>
                            <a:srgbClr val="000000"/>
                          </a:solidFill>
                          <a:latin typeface="Avenir Next LT Pro"/>
                        </a:rPr>
                        <a:t> and other;</a:t>
                      </a:r>
                      <a:endParaRPr lang="en-US"/>
                    </a:p>
                  </a:txBody>
                  <a:tcPr/>
                </a:tc>
                <a:extLst>
                  <a:ext uri="{0D108BD9-81ED-4DB2-BD59-A6C34878D82A}">
                    <a16:rowId xmlns:a16="http://schemas.microsoft.com/office/drawing/2014/main" val="1695571552"/>
                  </a:ext>
                </a:extLst>
              </a:tr>
              <a:tr h="381074">
                <a:tc>
                  <a:txBody>
                    <a:bodyPr/>
                    <a:lstStyle/>
                    <a:p>
                      <a:pPr lvl="0">
                        <a:buNone/>
                      </a:pPr>
                      <a:r>
                        <a:rPr lang="en-US" sz="1600" b="1" i="0" u="none" strike="noStrike" noProof="0" err="1">
                          <a:solidFill>
                            <a:srgbClr val="000000"/>
                          </a:solidFill>
                          <a:latin typeface="Avenir Next LT Pro"/>
                        </a:rPr>
                        <a:t>Interest_payments</a:t>
                      </a:r>
                      <a:endParaRPr lang="en-US" err="1"/>
                    </a:p>
                  </a:txBody>
                  <a:tcPr/>
                </a:tc>
                <a:tc>
                  <a:txBody>
                    <a:bodyPr/>
                    <a:lstStyle/>
                    <a:p>
                      <a:pPr lvl="0">
                        <a:buNone/>
                      </a:pPr>
                      <a:r>
                        <a:rPr lang="en-US" sz="1600" b="0" i="0" u="none" strike="noStrike" noProof="0">
                          <a:solidFill>
                            <a:srgbClr val="000000"/>
                          </a:solidFill>
                          <a:latin typeface="Avenir Next LT Pro"/>
                        </a:rPr>
                        <a:t>qualitative variable, measured in high or low. </a:t>
                      </a:r>
                      <a:endParaRPr lang="en-US"/>
                    </a:p>
                  </a:txBody>
                  <a:tcPr/>
                </a:tc>
                <a:extLst>
                  <a:ext uri="{0D108BD9-81ED-4DB2-BD59-A6C34878D82A}">
                    <a16:rowId xmlns:a16="http://schemas.microsoft.com/office/drawing/2014/main" val="2692801355"/>
                  </a:ext>
                </a:extLst>
              </a:tr>
              <a:tr h="607338">
                <a:tc>
                  <a:txBody>
                    <a:bodyPr/>
                    <a:lstStyle/>
                    <a:p>
                      <a:pPr lvl="0">
                        <a:buNone/>
                      </a:pPr>
                      <a:r>
                        <a:rPr lang="en-US" sz="1600" b="1" i="0" u="none" strike="noStrike" noProof="0" err="1">
                          <a:solidFill>
                            <a:srgbClr val="000000"/>
                          </a:solidFill>
                          <a:latin typeface="Avenir Next LT Pro"/>
                        </a:rPr>
                        <a:t>loan_amount</a:t>
                      </a:r>
                      <a:endParaRPr lang="en-US" err="1"/>
                    </a:p>
                  </a:txBody>
                  <a:tcPr/>
                </a:tc>
                <a:tc>
                  <a:txBody>
                    <a:bodyPr/>
                    <a:lstStyle/>
                    <a:p>
                      <a:pPr lvl="0">
                        <a:buNone/>
                      </a:pPr>
                      <a:r>
                        <a:rPr lang="en-US" sz="1600" b="0" i="0" u="none" strike="noStrike" noProof="0">
                          <a:solidFill>
                            <a:srgbClr val="000000"/>
                          </a:solidFill>
                          <a:latin typeface="Avenir Next LT Pro"/>
                        </a:rPr>
                        <a:t>the amount of loan borrowed, measured in dollars; Quantitative variable</a:t>
                      </a:r>
                      <a:endParaRPr lang="en-US"/>
                    </a:p>
                  </a:txBody>
                  <a:tcPr/>
                </a:tc>
                <a:extLst>
                  <a:ext uri="{0D108BD9-81ED-4DB2-BD59-A6C34878D82A}">
                    <a16:rowId xmlns:a16="http://schemas.microsoft.com/office/drawing/2014/main" val="2594491471"/>
                  </a:ext>
                </a:extLst>
              </a:tr>
              <a:tr h="381074">
                <a:tc>
                  <a:txBody>
                    <a:bodyPr/>
                    <a:lstStyle/>
                    <a:p>
                      <a:pPr lvl="0">
                        <a:buNone/>
                      </a:pPr>
                      <a:r>
                        <a:rPr lang="en-US" sz="1600" b="1" i="0" u="none" strike="noStrike" noProof="0">
                          <a:solidFill>
                            <a:srgbClr val="000000"/>
                          </a:solidFill>
                          <a:latin typeface="Avenir Next LT Pro"/>
                        </a:rPr>
                        <a:t>Grade</a:t>
                      </a:r>
                      <a:endParaRPr lang="en-US"/>
                    </a:p>
                  </a:txBody>
                  <a:tcPr/>
                </a:tc>
                <a:tc>
                  <a:txBody>
                    <a:bodyPr/>
                    <a:lstStyle/>
                    <a:p>
                      <a:pPr lvl="0">
                        <a:buNone/>
                      </a:pPr>
                      <a:r>
                        <a:rPr lang="en-US" sz="1600" b="0" i="0" u="none" strike="noStrike" noProof="0">
                          <a:solidFill>
                            <a:srgbClr val="000000"/>
                          </a:solidFill>
                          <a:latin typeface="Avenir Next LT Pro"/>
                        </a:rPr>
                        <a:t>assigned loan grade, measured in B,C or other. </a:t>
                      </a:r>
                      <a:endParaRPr lang="en-US"/>
                    </a:p>
                  </a:txBody>
                  <a:tcPr/>
                </a:tc>
                <a:extLst>
                  <a:ext uri="{0D108BD9-81ED-4DB2-BD59-A6C34878D82A}">
                    <a16:rowId xmlns:a16="http://schemas.microsoft.com/office/drawing/2014/main" val="3131571725"/>
                  </a:ext>
                </a:extLst>
              </a:tr>
              <a:tr h="381074">
                <a:tc>
                  <a:txBody>
                    <a:bodyPr/>
                    <a:lstStyle/>
                    <a:p>
                      <a:pPr lvl="0">
                        <a:buNone/>
                      </a:pPr>
                      <a:r>
                        <a:rPr lang="en-US" sz="1600" b="1" i="0" u="none" strike="noStrike" noProof="0">
                          <a:solidFill>
                            <a:srgbClr val="000000"/>
                          </a:solidFill>
                          <a:latin typeface="Avenir Next LT Pro"/>
                        </a:rPr>
                        <a:t>DTI</a:t>
                      </a:r>
                      <a:endParaRPr lang="en-US" sz="1600" b="0" i="0" u="none" strike="noStrike" noProof="0">
                        <a:solidFill>
                          <a:srgbClr val="000000"/>
                        </a:solidFill>
                        <a:latin typeface="Avenir Next LT Pro"/>
                      </a:endParaRPr>
                    </a:p>
                  </a:txBody>
                  <a:tcPr/>
                </a:tc>
                <a:tc>
                  <a:txBody>
                    <a:bodyPr/>
                    <a:lstStyle/>
                    <a:p>
                      <a:pPr lvl="0">
                        <a:buNone/>
                      </a:pPr>
                      <a:r>
                        <a:rPr lang="en-US" sz="1600" b="0" i="0" u="none" strike="noStrike" noProof="0">
                          <a:solidFill>
                            <a:srgbClr val="000000"/>
                          </a:solidFill>
                          <a:latin typeface="Avenir Next LT Pro"/>
                        </a:rPr>
                        <a:t>debt-to-income ratio, quantitative variable.</a:t>
                      </a:r>
                      <a:endParaRPr lang="en-US"/>
                    </a:p>
                  </a:txBody>
                  <a:tcPr/>
                </a:tc>
                <a:extLst>
                  <a:ext uri="{0D108BD9-81ED-4DB2-BD59-A6C34878D82A}">
                    <a16:rowId xmlns:a16="http://schemas.microsoft.com/office/drawing/2014/main" val="149607578"/>
                  </a:ext>
                </a:extLst>
              </a:tr>
              <a:tr h="607338">
                <a:tc>
                  <a:txBody>
                    <a:bodyPr/>
                    <a:lstStyle/>
                    <a:p>
                      <a:pPr lvl="0">
                        <a:buNone/>
                      </a:pPr>
                      <a:r>
                        <a:rPr lang="en-US" sz="1600" b="1" i="0" u="none" strike="noStrike" noProof="0" err="1">
                          <a:solidFill>
                            <a:srgbClr val="000000"/>
                          </a:solidFill>
                          <a:latin typeface="Avenir Next LT Pro"/>
                        </a:rPr>
                        <a:t>Interest_rate</a:t>
                      </a:r>
                      <a:endParaRPr lang="en-US" sz="1600" b="0" i="0" u="none" strike="noStrike" noProof="0" err="1">
                        <a:solidFill>
                          <a:srgbClr val="000000"/>
                        </a:solidFill>
                        <a:latin typeface="Avenir Next LT Pro"/>
                      </a:endParaRPr>
                    </a:p>
                  </a:txBody>
                  <a:tcPr/>
                </a:tc>
                <a:tc>
                  <a:txBody>
                    <a:bodyPr/>
                    <a:lstStyle/>
                    <a:p>
                      <a:pPr lvl="0">
                        <a:buNone/>
                      </a:pPr>
                      <a:r>
                        <a:rPr lang="en-US" sz="1600" b="0" i="0" u="none" strike="noStrike" noProof="0">
                          <a:solidFill>
                            <a:srgbClr val="000000"/>
                          </a:solidFill>
                          <a:latin typeface="Avenir Next LT Pro"/>
                        </a:rPr>
                        <a:t>our response variable, quantitative and continuous variable, its unit is %</a:t>
                      </a:r>
                      <a:endParaRPr lang="en-US"/>
                    </a:p>
                  </a:txBody>
                  <a:tcPr/>
                </a:tc>
                <a:extLst>
                  <a:ext uri="{0D108BD9-81ED-4DB2-BD59-A6C34878D82A}">
                    <a16:rowId xmlns:a16="http://schemas.microsoft.com/office/drawing/2014/main" val="783112740"/>
                  </a:ext>
                </a:extLst>
              </a:tr>
            </a:tbl>
          </a:graphicData>
        </a:graphic>
      </p:graphicFrame>
      <p:sp>
        <p:nvSpPr>
          <p:cNvPr id="7" name="Title 1">
            <a:extLst>
              <a:ext uri="{FF2B5EF4-FFF2-40B4-BE49-F238E27FC236}">
                <a16:creationId xmlns:a16="http://schemas.microsoft.com/office/drawing/2014/main" id="{31C92A00-59E5-FB75-DEDF-3F179F688873}"/>
              </a:ext>
            </a:extLst>
          </p:cNvPr>
          <p:cNvSpPr txBox="1">
            <a:spLocks/>
          </p:cNvSpPr>
          <p:nvPr/>
        </p:nvSpPr>
        <p:spPr>
          <a:xfrm>
            <a:off x="994664" y="140643"/>
            <a:ext cx="9950103" cy="506209"/>
          </a:xfrm>
          <a:prstGeom prst="rect">
            <a:avLst/>
          </a:prstGeom>
        </p:spPr>
        <p:txBody>
          <a:bodyPr lIns="91440" tIns="45720" rIns="91440" bIns="45720" anchor="t">
            <a:normAutofit fontScale="90000" lnSpcReduction="20000"/>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a:t>Variables: </a:t>
            </a:r>
          </a:p>
        </p:txBody>
      </p:sp>
    </p:spTree>
    <p:extLst>
      <p:ext uri="{BB962C8B-B14F-4D97-AF65-F5344CB8AC3E}">
        <p14:creationId xmlns:p14="http://schemas.microsoft.com/office/powerpoint/2010/main" val="114604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7">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C1022-2DD8-6313-041F-803094DEC400}"/>
              </a:ext>
            </a:extLst>
          </p:cNvPr>
          <p:cNvSpPr>
            <a:spLocks noGrp="1"/>
          </p:cNvSpPr>
          <p:nvPr>
            <p:ph type="title"/>
          </p:nvPr>
        </p:nvSpPr>
        <p:spPr>
          <a:xfrm>
            <a:off x="659426" y="229020"/>
            <a:ext cx="2628969" cy="669556"/>
          </a:xfrm>
        </p:spPr>
        <p:txBody>
          <a:bodyPr vert="horz" lIns="91440" tIns="45720" rIns="91440" bIns="45720" rtlCol="0" anchor="t">
            <a:normAutofit/>
          </a:bodyPr>
          <a:lstStyle/>
          <a:p>
            <a:r>
              <a:rPr lang="en-US" sz="2400"/>
              <a:t>Model building:</a:t>
            </a:r>
          </a:p>
        </p:txBody>
      </p:sp>
      <p:sp>
        <p:nvSpPr>
          <p:cNvPr id="3" name="Content Placeholder 2">
            <a:extLst>
              <a:ext uri="{FF2B5EF4-FFF2-40B4-BE49-F238E27FC236}">
                <a16:creationId xmlns:a16="http://schemas.microsoft.com/office/drawing/2014/main" id="{47F4F9CC-11D4-AE34-45B5-5647C40C9CA4}"/>
              </a:ext>
            </a:extLst>
          </p:cNvPr>
          <p:cNvSpPr>
            <a:spLocks noGrp="1"/>
          </p:cNvSpPr>
          <p:nvPr>
            <p:ph idx="1"/>
          </p:nvPr>
        </p:nvSpPr>
        <p:spPr>
          <a:xfrm>
            <a:off x="659426" y="1343913"/>
            <a:ext cx="4116969" cy="1213298"/>
          </a:xfrm>
        </p:spPr>
        <p:txBody>
          <a:bodyPr vert="horz" lIns="91440" tIns="45720" rIns="91440" bIns="45720" rtlCol="0" anchor="b">
            <a:noAutofit/>
          </a:bodyPr>
          <a:lstStyle/>
          <a:p>
            <a:pPr marL="0" indent="0">
              <a:buNone/>
            </a:pPr>
            <a:r>
              <a:rPr lang="en-US" sz="1600">
                <a:latin typeface="Avenir Next LT Pro"/>
              </a:rPr>
              <a:t>Start with the full model:</a:t>
            </a:r>
          </a:p>
          <a:p>
            <a:pPr marL="0" indent="0">
              <a:buNone/>
            </a:pPr>
            <a:r>
              <a:rPr lang="en-US" sz="1600">
                <a:latin typeface="Avenir Next LT Pro"/>
              </a:rPr>
              <a:t>Here we have adjusted R squared-value 0.963 and RSE of 0.6711</a:t>
            </a:r>
          </a:p>
        </p:txBody>
      </p:sp>
      <p:sp>
        <p:nvSpPr>
          <p:cNvPr id="20" name="Freeform: Shape 19">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ack text with black text&#10;&#10;Description automatically generated">
            <a:extLst>
              <a:ext uri="{FF2B5EF4-FFF2-40B4-BE49-F238E27FC236}">
                <a16:creationId xmlns:a16="http://schemas.microsoft.com/office/drawing/2014/main" id="{2C9F5D65-0252-F311-C602-E19A0F720281}"/>
              </a:ext>
            </a:extLst>
          </p:cNvPr>
          <p:cNvPicPr>
            <a:picLocks noChangeAspect="1"/>
          </p:cNvPicPr>
          <p:nvPr/>
        </p:nvPicPr>
        <p:blipFill>
          <a:blip r:embed="rId2"/>
          <a:stretch>
            <a:fillRect/>
          </a:stretch>
        </p:blipFill>
        <p:spPr>
          <a:xfrm>
            <a:off x="1642" y="5795293"/>
            <a:ext cx="11084278" cy="106002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B4BE228-C99B-C842-FAEA-E668E1DF7286}"/>
              </a:ext>
            </a:extLst>
          </p:cNvPr>
          <p:cNvPicPr>
            <a:picLocks noChangeAspect="1"/>
          </p:cNvPicPr>
          <p:nvPr/>
        </p:nvPicPr>
        <p:blipFill>
          <a:blip r:embed="rId3"/>
          <a:stretch>
            <a:fillRect/>
          </a:stretch>
        </p:blipFill>
        <p:spPr>
          <a:xfrm>
            <a:off x="6413298" y="-8667"/>
            <a:ext cx="6182443" cy="6863907"/>
          </a:xfrm>
          <a:prstGeom prst="rect">
            <a:avLst/>
          </a:prstGeom>
        </p:spPr>
      </p:pic>
    </p:spTree>
    <p:extLst>
      <p:ext uri="{BB962C8B-B14F-4D97-AF65-F5344CB8AC3E}">
        <p14:creationId xmlns:p14="http://schemas.microsoft.com/office/powerpoint/2010/main" val="280747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0497-3685-F4C8-6647-0401051F2F15}"/>
              </a:ext>
            </a:extLst>
          </p:cNvPr>
          <p:cNvSpPr>
            <a:spLocks noGrp="1"/>
          </p:cNvSpPr>
          <p:nvPr>
            <p:ph type="title"/>
          </p:nvPr>
        </p:nvSpPr>
        <p:spPr>
          <a:xfrm>
            <a:off x="83315" y="110108"/>
            <a:ext cx="9950103" cy="523376"/>
          </a:xfrm>
        </p:spPr>
        <p:txBody>
          <a:bodyPr>
            <a:normAutofit fontScale="90000"/>
          </a:bodyPr>
          <a:lstStyle/>
          <a:p>
            <a:r>
              <a:rPr lang="en-US"/>
              <a:t>Then we performed variable selection:</a:t>
            </a:r>
          </a:p>
        </p:txBody>
      </p:sp>
      <p:pic>
        <p:nvPicPr>
          <p:cNvPr id="4" name="Picture 3">
            <a:extLst>
              <a:ext uri="{FF2B5EF4-FFF2-40B4-BE49-F238E27FC236}">
                <a16:creationId xmlns:a16="http://schemas.microsoft.com/office/drawing/2014/main" id="{F65FF457-1F26-2EEE-FAFF-5FBE8FE87732}"/>
              </a:ext>
            </a:extLst>
          </p:cNvPr>
          <p:cNvPicPr>
            <a:picLocks noChangeAspect="1"/>
          </p:cNvPicPr>
          <p:nvPr/>
        </p:nvPicPr>
        <p:blipFill>
          <a:blip r:embed="rId2"/>
          <a:stretch>
            <a:fillRect/>
          </a:stretch>
        </p:blipFill>
        <p:spPr>
          <a:xfrm>
            <a:off x="191099" y="1251682"/>
            <a:ext cx="3733800" cy="43624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89D6029-7D6B-BF46-4683-F9E5AB454B2B}"/>
              </a:ext>
            </a:extLst>
          </p:cNvPr>
          <p:cNvPicPr>
            <a:picLocks noChangeAspect="1"/>
          </p:cNvPicPr>
          <p:nvPr/>
        </p:nvPicPr>
        <p:blipFill>
          <a:blip r:embed="rId3"/>
          <a:stretch>
            <a:fillRect/>
          </a:stretch>
        </p:blipFill>
        <p:spPr>
          <a:xfrm>
            <a:off x="3922806" y="1080000"/>
            <a:ext cx="8268039" cy="5777222"/>
          </a:xfrm>
          <a:prstGeom prst="rect">
            <a:avLst/>
          </a:prstGeom>
        </p:spPr>
      </p:pic>
      <p:sp>
        <p:nvSpPr>
          <p:cNvPr id="7" name="TextBox 6">
            <a:extLst>
              <a:ext uri="{FF2B5EF4-FFF2-40B4-BE49-F238E27FC236}">
                <a16:creationId xmlns:a16="http://schemas.microsoft.com/office/drawing/2014/main" id="{CB54EF2C-103A-DD17-868D-6F7408DE934E}"/>
              </a:ext>
            </a:extLst>
          </p:cNvPr>
          <p:cNvSpPr txBox="1"/>
          <p:nvPr/>
        </p:nvSpPr>
        <p:spPr>
          <a:xfrm>
            <a:off x="6084185" y="6084186"/>
            <a:ext cx="4028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Reduced model has 6 variables</a:t>
            </a:r>
          </a:p>
        </p:txBody>
      </p:sp>
      <p:pic>
        <p:nvPicPr>
          <p:cNvPr id="9" name="Picture 8">
            <a:extLst>
              <a:ext uri="{FF2B5EF4-FFF2-40B4-BE49-F238E27FC236}">
                <a16:creationId xmlns:a16="http://schemas.microsoft.com/office/drawing/2014/main" id="{76A161CE-2E9C-D4DA-6A05-0A20970C4E30}"/>
              </a:ext>
            </a:extLst>
          </p:cNvPr>
          <p:cNvPicPr>
            <a:picLocks noChangeAspect="1"/>
          </p:cNvPicPr>
          <p:nvPr/>
        </p:nvPicPr>
        <p:blipFill>
          <a:blip r:embed="rId4"/>
          <a:stretch>
            <a:fillRect/>
          </a:stretch>
        </p:blipFill>
        <p:spPr>
          <a:xfrm>
            <a:off x="177209" y="629431"/>
            <a:ext cx="9569303" cy="265137"/>
          </a:xfrm>
          <a:prstGeom prst="rect">
            <a:avLst/>
          </a:prstGeom>
        </p:spPr>
      </p:pic>
    </p:spTree>
    <p:extLst>
      <p:ext uri="{BB962C8B-B14F-4D97-AF65-F5344CB8AC3E}">
        <p14:creationId xmlns:p14="http://schemas.microsoft.com/office/powerpoint/2010/main" val="27438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28819-D296-F79C-278E-663DF4F2F88F}"/>
              </a:ext>
            </a:extLst>
          </p:cNvPr>
          <p:cNvSpPr>
            <a:spLocks noGrp="1"/>
          </p:cNvSpPr>
          <p:nvPr>
            <p:ph type="title"/>
          </p:nvPr>
        </p:nvSpPr>
        <p:spPr>
          <a:xfrm>
            <a:off x="421506" y="200961"/>
            <a:ext cx="3869434" cy="1821745"/>
          </a:xfrm>
        </p:spPr>
        <p:txBody>
          <a:bodyPr vert="horz" lIns="91440" tIns="45720" rIns="91440" bIns="45720" rtlCol="0" anchor="t">
            <a:normAutofit/>
          </a:bodyPr>
          <a:lstStyle/>
          <a:p>
            <a:r>
              <a:rPr lang="en-US" sz="2400"/>
              <a:t>Summary of Reduced model after variable selection:</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C5007CC5-26B8-3066-FC97-AD159CE8ED33}"/>
              </a:ext>
            </a:extLst>
          </p:cNvPr>
          <p:cNvPicPr>
            <a:picLocks noGrp="1" noChangeAspect="1"/>
          </p:cNvPicPr>
          <p:nvPr>
            <p:ph idx="1"/>
          </p:nvPr>
        </p:nvPicPr>
        <p:blipFill>
          <a:blip r:embed="rId2"/>
          <a:stretch>
            <a:fillRect/>
          </a:stretch>
        </p:blipFill>
        <p:spPr>
          <a:xfrm>
            <a:off x="5573319" y="-3023"/>
            <a:ext cx="6616973" cy="6880807"/>
          </a:xfrm>
          <a:prstGeom prst="rect">
            <a:avLst/>
          </a:prstGeom>
        </p:spPr>
      </p:pic>
      <p:sp>
        <p:nvSpPr>
          <p:cNvPr id="5" name="TextBox 4">
            <a:extLst>
              <a:ext uri="{FF2B5EF4-FFF2-40B4-BE49-F238E27FC236}">
                <a16:creationId xmlns:a16="http://schemas.microsoft.com/office/drawing/2014/main" id="{B53448B3-8E28-7D0E-F25C-CE04B8E7432A}"/>
              </a:ext>
            </a:extLst>
          </p:cNvPr>
          <p:cNvSpPr txBox="1"/>
          <p:nvPr/>
        </p:nvSpPr>
        <p:spPr>
          <a:xfrm>
            <a:off x="668093" y="2398326"/>
            <a:ext cx="42360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have the exact same adjusted R-squared value as the full model but the RSE is just a little lower so we decided to use the full model. </a:t>
            </a:r>
          </a:p>
          <a:p>
            <a:endParaRPr lang="en-US"/>
          </a:p>
          <a:p>
            <a:r>
              <a:rPr lang="en-US"/>
              <a:t>We did include an interaction model as well but literally no interaction term is significant and there is only an 0.24% increase in adjusted R squared value and RSE only improved by 0.03. </a:t>
            </a:r>
          </a:p>
          <a:p>
            <a:r>
              <a:rPr lang="en-US"/>
              <a:t>Therefore, its result also worked in </a:t>
            </a:r>
            <a:r>
              <a:rPr lang="en-US" err="1"/>
              <a:t>favour</a:t>
            </a:r>
            <a:r>
              <a:rPr lang="en-US"/>
              <a:t> of using the full model as the final model. </a:t>
            </a:r>
          </a:p>
        </p:txBody>
      </p:sp>
    </p:spTree>
    <p:extLst>
      <p:ext uri="{BB962C8B-B14F-4D97-AF65-F5344CB8AC3E}">
        <p14:creationId xmlns:p14="http://schemas.microsoft.com/office/powerpoint/2010/main" val="96458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8B639C5B-CB1E-0887-6DD1-65042278FFE1}"/>
              </a:ext>
            </a:extLst>
          </p:cNvPr>
          <p:cNvPicPr>
            <a:picLocks noGrp="1" noChangeAspect="1"/>
          </p:cNvPicPr>
          <p:nvPr>
            <p:ph idx="1"/>
          </p:nvPr>
        </p:nvPicPr>
        <p:blipFill>
          <a:blip r:embed="rId2"/>
          <a:stretch>
            <a:fillRect/>
          </a:stretch>
        </p:blipFill>
        <p:spPr>
          <a:xfrm>
            <a:off x="948418" y="-662"/>
            <a:ext cx="10095861" cy="5886566"/>
          </a:xfrm>
        </p:spPr>
      </p:pic>
      <p:sp>
        <p:nvSpPr>
          <p:cNvPr id="5" name="TextBox 4">
            <a:extLst>
              <a:ext uri="{FF2B5EF4-FFF2-40B4-BE49-F238E27FC236}">
                <a16:creationId xmlns:a16="http://schemas.microsoft.com/office/drawing/2014/main" id="{D0D328D7-8E87-6562-45AB-F8DA09AABBD3}"/>
              </a:ext>
            </a:extLst>
          </p:cNvPr>
          <p:cNvSpPr txBox="1"/>
          <p:nvPr/>
        </p:nvSpPr>
        <p:spPr>
          <a:xfrm>
            <a:off x="1476355" y="5900811"/>
            <a:ext cx="92385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When </a:t>
            </a:r>
            <a:r>
              <a:rPr lang="en-US" err="1"/>
              <a:t>interest_rate</a:t>
            </a:r>
            <a:r>
              <a:rPr lang="en-US"/>
              <a:t> is on the y-axis, it has relatively linear relationship with all other predictors, so no terms needs to be a higher order. </a:t>
            </a:r>
          </a:p>
        </p:txBody>
      </p:sp>
    </p:spTree>
    <p:extLst>
      <p:ext uri="{BB962C8B-B14F-4D97-AF65-F5344CB8AC3E}">
        <p14:creationId xmlns:p14="http://schemas.microsoft.com/office/powerpoint/2010/main" val="158557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2D57-F123-EA38-379F-F481CBAEA003}"/>
              </a:ext>
            </a:extLst>
          </p:cNvPr>
          <p:cNvSpPr>
            <a:spLocks noGrp="1"/>
          </p:cNvSpPr>
          <p:nvPr>
            <p:ph type="title"/>
          </p:nvPr>
        </p:nvSpPr>
        <p:spPr>
          <a:xfrm>
            <a:off x="102711" y="113826"/>
            <a:ext cx="9950103" cy="584077"/>
          </a:xfrm>
        </p:spPr>
        <p:txBody>
          <a:bodyPr>
            <a:normAutofit fontScale="90000"/>
          </a:bodyPr>
          <a:lstStyle/>
          <a:p>
            <a:r>
              <a:rPr lang="en-US"/>
              <a:t>Linearity Assumption: </a:t>
            </a:r>
          </a:p>
        </p:txBody>
      </p:sp>
      <p:pic>
        <p:nvPicPr>
          <p:cNvPr id="4" name="Content Placeholder 3" descr="A screen shot of a graph&#10;&#10;Description automatically generated">
            <a:extLst>
              <a:ext uri="{FF2B5EF4-FFF2-40B4-BE49-F238E27FC236}">
                <a16:creationId xmlns:a16="http://schemas.microsoft.com/office/drawing/2014/main" id="{DDE4CB69-55E4-98EC-BC8A-956B169F49B5}"/>
              </a:ext>
            </a:extLst>
          </p:cNvPr>
          <p:cNvPicPr>
            <a:picLocks noGrp="1" noChangeAspect="1"/>
          </p:cNvPicPr>
          <p:nvPr>
            <p:ph idx="1"/>
          </p:nvPr>
        </p:nvPicPr>
        <p:blipFill>
          <a:blip r:embed="rId2"/>
          <a:stretch>
            <a:fillRect/>
          </a:stretch>
        </p:blipFill>
        <p:spPr>
          <a:xfrm>
            <a:off x="204230" y="701056"/>
            <a:ext cx="9359927" cy="5729898"/>
          </a:xfrm>
        </p:spPr>
      </p:pic>
      <p:sp>
        <p:nvSpPr>
          <p:cNvPr id="5" name="TextBox 4">
            <a:extLst>
              <a:ext uri="{FF2B5EF4-FFF2-40B4-BE49-F238E27FC236}">
                <a16:creationId xmlns:a16="http://schemas.microsoft.com/office/drawing/2014/main" id="{CB7A96FE-AC85-25DB-6CCD-452E0B3E52B7}"/>
              </a:ext>
            </a:extLst>
          </p:cNvPr>
          <p:cNvSpPr txBox="1"/>
          <p:nvPr/>
        </p:nvSpPr>
        <p:spPr>
          <a:xfrm>
            <a:off x="9535682" y="1025494"/>
            <a:ext cx="24497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Perfectly linear residuals vs fitted! </a:t>
            </a:r>
          </a:p>
        </p:txBody>
      </p:sp>
    </p:spTree>
    <p:extLst>
      <p:ext uri="{BB962C8B-B14F-4D97-AF65-F5344CB8AC3E}">
        <p14:creationId xmlns:p14="http://schemas.microsoft.com/office/powerpoint/2010/main" val="1336872469"/>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486A5A4E6F3F458D2B2090AD22871A" ma:contentTypeVersion="4" ma:contentTypeDescription="Create a new document." ma:contentTypeScope="" ma:versionID="fe21ba311cfd361fec2b490dd6e93831">
  <xsd:schema xmlns:xsd="http://www.w3.org/2001/XMLSchema" xmlns:xs="http://www.w3.org/2001/XMLSchema" xmlns:p="http://schemas.microsoft.com/office/2006/metadata/properties" xmlns:ns2="066a4977-4c8f-40ac-a464-45958ddefc18" targetNamespace="http://schemas.microsoft.com/office/2006/metadata/properties" ma:root="true" ma:fieldsID="93de51e5a7becbe0356f0a607e4a6ad3" ns2:_="">
    <xsd:import namespace="066a4977-4c8f-40ac-a464-45958ddefc1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a4977-4c8f-40ac-a464-45958dde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C0B2DE-87A0-42CC-AA3B-2FFBF01CD161}">
  <ds:schemaRefs>
    <ds:schemaRef ds:uri="http://schemas.microsoft.com/sharepoint/v3/contenttype/forms"/>
  </ds:schemaRefs>
</ds:datastoreItem>
</file>

<file path=customXml/itemProps2.xml><?xml version="1.0" encoding="utf-8"?>
<ds:datastoreItem xmlns:ds="http://schemas.openxmlformats.org/officeDocument/2006/customXml" ds:itemID="{9AD1E168-4D4A-4CB5-9C89-E778D1242629}">
  <ds:schemaRefs>
    <ds:schemaRef ds:uri="066a4977-4c8f-40ac-a464-45958ddefc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95634F1-C2DE-41F9-BCFD-E2971F3D359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BlocksVTI</vt:lpstr>
      <vt:lpstr>Bank Loan Interest Rate Analysis DATA603</vt:lpstr>
      <vt:lpstr>Introduction: </vt:lpstr>
      <vt:lpstr>Research Questions:</vt:lpstr>
      <vt:lpstr>PowerPoint Presentation</vt:lpstr>
      <vt:lpstr>Model building:</vt:lpstr>
      <vt:lpstr>Then we performed variable selection:</vt:lpstr>
      <vt:lpstr>Summary of Reduced model after variable selection:</vt:lpstr>
      <vt:lpstr>PowerPoint Presentation</vt:lpstr>
      <vt:lpstr>Linearity Assumption: </vt:lpstr>
      <vt:lpstr>Normality Assumption:</vt:lpstr>
      <vt:lpstr>Independence Assumption:</vt:lpstr>
      <vt:lpstr>Equal Variance Assumption: </vt:lpstr>
      <vt:lpstr>Multicollinearity Assumption:  </vt:lpstr>
      <vt:lpstr>Results : Final Model &amp; Interpretation</vt:lpstr>
      <vt:lpstr>Results : Final Model &amp; Interpretation</vt:lpstr>
      <vt:lpstr>Discussion and Future Work: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2024-11-28T20:04:04Z</dcterms:created>
  <dcterms:modified xsi:type="dcterms:W3CDTF">2025-01-08T20:12:01Z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0x01010003486A5A4E6F3F458D2B2090AD22871A</vt:lpwstr>
  </property>
</Properties>
</file>