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11_1B730AD1.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3"/>
  </p:sldMasterIdLst>
  <p:sldIdLst>
    <p:sldId id="256" r:id="rId4"/>
    <p:sldId id="257" r:id="rId5"/>
    <p:sldId id="269" r:id="rId6"/>
    <p:sldId id="262" r:id="rId7"/>
    <p:sldId id="270" r:id="rId8"/>
    <p:sldId id="258" r:id="rId9"/>
    <p:sldId id="259" r:id="rId10"/>
    <p:sldId id="260" r:id="rId11"/>
    <p:sldId id="263" r:id="rId12"/>
    <p:sldId id="266" r:id="rId13"/>
    <p:sldId id="268" r:id="rId14"/>
    <p:sldId id="264" r:id="rId15"/>
    <p:sldId id="265" r:id="rId16"/>
    <p:sldId id="267" r:id="rId17"/>
    <p:sldId id="271" r:id="rId18"/>
    <p:sldId id="273" r:id="rId19"/>
    <p:sldId id="274" r:id="rId20"/>
    <p:sldId id="272" r:id="rId21"/>
    <p:sldId id="278" r:id="rId22"/>
    <p:sldId id="277" r:id="rId23"/>
    <p:sldId id="275" r:id="rId24"/>
    <p:sldId id="279" r:id="rId25"/>
    <p:sldId id="26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D31C602-FBAA-F285-20FB-694AA548E7EA}" name="Divya Seth" initials="DS" userId="S::divya.seth1@ucalgary.ca::8d634015-f20c-46ab-9053-1f1414178a9d"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2CB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4C6DAB-99AB-3AD8-3DE8-9CCDECDB038B}" v="21" dt="2024-10-14T02:09:28.511"/>
    <p1510:client id="{19CCDF78-9944-67CE-AE96-195D53671561}" v="348" dt="2024-10-14T22:16:21.990"/>
    <p1510:client id="{2739A3B1-72F8-DA20-1D9C-74F21D94991A}" v="30" dt="2024-10-14T21:24:39.773"/>
    <p1510:client id="{5851D86A-1D76-FFA0-9FC2-41573C3FB182}" v="6" dt="2024-10-15T03:01:35.328"/>
    <p1510:client id="{653A7082-08A2-B9AA-9C5C-4BC916BABF89}" v="2" dt="2024-10-14T02:44:21.511"/>
    <p1510:client id="{6659E364-C520-559A-327E-EED5BE79C83A}" v="2" dt="2024-10-15T21:04:22.310"/>
    <p1510:client id="{7782B41D-17C6-A3C2-7B62-7E62EE5882E7}" v="480" dt="2024-10-13T23:40:43.141"/>
    <p1510:client id="{89511FAC-5952-2823-BC4F-EEBCC9E22A1C}" v="133" dt="2024-10-15T20:06:59.030"/>
    <p1510:client id="{B7714932-A8E0-F5AA-2DE0-2B66F32B1A22}" v="126" dt="2024-10-15T20:44:19.649"/>
    <p1510:client id="{BA805953-D362-2BDE-7B64-4C16426ECF69}" v="371" dt="2024-10-15T21:08:04.790"/>
    <p1510:client id="{D1112F9A-2128-6BE8-2341-F37421759D27}" v="566" dt="2024-10-14T20:55:25.551"/>
    <p1510:client id="{DDB72A6C-45E3-0870-C9D9-481E88A0C869}" v="2" dt="2024-10-15T18:49:41.3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8/10/relationships/authors" Targe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comments/modernComment_111_1B730AD1.xml><?xml version="1.0" encoding="utf-8"?>
<p188:cmLst xmlns:a="http://schemas.openxmlformats.org/drawingml/2006/main" xmlns:r="http://schemas.openxmlformats.org/officeDocument/2006/relationships" xmlns:p188="http://schemas.microsoft.com/office/powerpoint/2018/8/main">
  <p188:cm id="{D684C2D3-08E6-44F0-B552-3BAB8EE6729E}" authorId="{1D31C602-FBAA-F285-20FB-694AA548E7EA}" created="2024-10-15T19:45:09.831">
    <ac:txMkLst xmlns:ac="http://schemas.microsoft.com/office/drawing/2013/main/command">
      <pc:docMk xmlns:pc="http://schemas.microsoft.com/office/powerpoint/2013/main/command"/>
      <pc:sldMk xmlns:pc="http://schemas.microsoft.com/office/powerpoint/2013/main/command" cId="460524241" sldId="273"/>
      <ac:spMk id="6" creationId="{46D93F85-2C3E-7045-37B3-875C2F8DE060}"/>
      <ac:txMk cp="109">
        <ac:context len="396" hash="3233790721"/>
      </ac:txMk>
    </ac:txMkLst>
    <p188:pos x="5138057" y="2264228"/>
    <p188:txBody>
      <a:bodyPr/>
      <a:lstStyle/>
      <a:p>
        <a:r>
          <a:rPr lang="en-US"/>
          <a:t>t statistic : indicate great difference in variability of the two groups while the negative sign indicate that the mean values in subset with BMI levels in the normal range is lower than the mean values of insurance cost in the subset with BMI in at risk group. ​</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1/8/2025</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590157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1/8/2025</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4269553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1/8/2025</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720911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1/8/2025</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660124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1/8/2025</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4058404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1/8/2025</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116420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1/8/2025</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4089715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1/8/2025</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84943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1/8/2025</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700617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1/8/2025</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5793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1/8/2025</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4937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1/8/2025</a:t>
            </a:fld>
            <a:endParaRPr lang="en-US"/>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3314506"/>
      </p:ext>
    </p:extLst>
  </p:cSld>
  <p:clrMap bg1="dk1" tx1="lt1" bg2="dk2" tx2="lt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8/10/relationships/comments" Target="../comments/modernComment_111_1B730AD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lifeinsuranceinsights.com/impact-of-height-and-weight" TargetMode="External"/><Relationship Id="rId2" Type="http://schemas.openxmlformats.org/officeDocument/2006/relationships/hyperlink" Target="https://www.sunlife.ca/en/insurance/life/how-does-smoking-affect-your-life-insurance/" TargetMode="External"/><Relationship Id="rId1" Type="http://schemas.openxmlformats.org/officeDocument/2006/relationships/slideLayout" Target="../slideLayouts/slideLayout2.xml"/><Relationship Id="rId6" Type="http://schemas.openxmlformats.org/officeDocument/2006/relationships/hyperlink" Target="https://suncentral.sunlife.ca/en/client-service/new-business-and-underwriting/applying-and-underwriting/life-insurance-underwriting/life-insurance-adult-build-tables/" TargetMode="External"/><Relationship Id="rId5" Type="http://schemas.openxmlformats.org/officeDocument/2006/relationships/hyperlink" Target="https://doi.org/10.1097/MD.0000000000021016" TargetMode="External"/><Relationship Id="rId4" Type="http://schemas.openxmlformats.org/officeDocument/2006/relationships/hyperlink" Target="https://www.who.int/europe/news-room/fact-sheets/item/a-healthy-lifestyle---who-recommendations"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mirichoi0218/insurance/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EAD4CCDA-06BF-4D2A-B44F-195AEC0B5B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95F6C49D-6EFC-4F5A-87F0-18CF52E74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FD8AB8EF-7631-A75F-1D1B-24E571BCC0A9}"/>
              </a:ext>
            </a:extLst>
          </p:cNvPr>
          <p:cNvPicPr>
            <a:picLocks noChangeAspect="1"/>
          </p:cNvPicPr>
          <p:nvPr/>
        </p:nvPicPr>
        <p:blipFill>
          <a:blip r:embed="rId2"/>
          <a:srcRect r="40666" b="-1"/>
          <a:stretch/>
        </p:blipFill>
        <p:spPr>
          <a:xfrm>
            <a:off x="1" y="10"/>
            <a:ext cx="6096000" cy="6857990"/>
          </a:xfrm>
          <a:prstGeom prst="rect">
            <a:avLst/>
          </a:prstGeom>
        </p:spPr>
      </p:pic>
      <p:sp>
        <p:nvSpPr>
          <p:cNvPr id="22" name="Freeform: Shape 21">
            <a:extLst>
              <a:ext uri="{FF2B5EF4-FFF2-40B4-BE49-F238E27FC236}">
                <a16:creationId xmlns:a16="http://schemas.microsoft.com/office/drawing/2014/main" id="{7DFF1406-B47A-4A4A-B1C2-DA1ECF5DC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8496" y="854115"/>
            <a:ext cx="4379010" cy="5197947"/>
          </a:xfrm>
          <a:custGeom>
            <a:avLst/>
            <a:gdLst>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2480538 h 5246128"/>
              <a:gd name="connsiteX4" fmla="*/ 4419600 w 4419600"/>
              <a:gd name="connsiteY4" fmla="*/ 4975131 h 5246128"/>
              <a:gd name="connsiteX5" fmla="*/ 4419600 w 4419600"/>
              <a:gd name="connsiteY5" fmla="*/ 5246128 h 5246128"/>
              <a:gd name="connsiteX6" fmla="*/ 0 w 4419600"/>
              <a:gd name="connsiteY6" fmla="*/ 5246128 h 5246128"/>
              <a:gd name="connsiteX7" fmla="*/ 0 w 4419600"/>
              <a:gd name="connsiteY7" fmla="*/ 4975131 h 5246128"/>
              <a:gd name="connsiteX8" fmla="*/ 0 w 4419600"/>
              <a:gd name="connsiteY8" fmla="*/ 2480538 h 5246128"/>
              <a:gd name="connsiteX9" fmla="*/ 0 w 4419600"/>
              <a:gd name="connsiteY9" fmla="*/ 2209541 h 5246128"/>
              <a:gd name="connsiteX10" fmla="*/ 2209538 w 4419600"/>
              <a:gd name="connsiteY10"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4975131 h 5246128"/>
              <a:gd name="connsiteX4" fmla="*/ 4419600 w 4419600"/>
              <a:gd name="connsiteY4" fmla="*/ 5246128 h 5246128"/>
              <a:gd name="connsiteX5" fmla="*/ 0 w 4419600"/>
              <a:gd name="connsiteY5" fmla="*/ 5246128 h 5246128"/>
              <a:gd name="connsiteX6" fmla="*/ 0 w 4419600"/>
              <a:gd name="connsiteY6" fmla="*/ 4975131 h 5246128"/>
              <a:gd name="connsiteX7" fmla="*/ 0 w 4419600"/>
              <a:gd name="connsiteY7" fmla="*/ 2480538 h 5246128"/>
              <a:gd name="connsiteX8" fmla="*/ 0 w 4419600"/>
              <a:gd name="connsiteY8" fmla="*/ 2209541 h 5246128"/>
              <a:gd name="connsiteX9" fmla="*/ 2209538 w 4419600"/>
              <a:gd name="connsiteY9"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4975131 h 5246128"/>
              <a:gd name="connsiteX6" fmla="*/ 0 w 4419600"/>
              <a:gd name="connsiteY6" fmla="*/ 2480538 h 5246128"/>
              <a:gd name="connsiteX7" fmla="*/ 0 w 4419600"/>
              <a:gd name="connsiteY7" fmla="*/ 2209541 h 5246128"/>
              <a:gd name="connsiteX8" fmla="*/ 2209538 w 4419600"/>
              <a:gd name="connsiteY8"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2480538 h 5246128"/>
              <a:gd name="connsiteX6" fmla="*/ 0 w 4419600"/>
              <a:gd name="connsiteY6" fmla="*/ 2209541 h 5246128"/>
              <a:gd name="connsiteX7" fmla="*/ 2209538 w 4419600"/>
              <a:gd name="connsiteY7" fmla="*/ 0 h 524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19600" h="5246128">
                <a:moveTo>
                  <a:pt x="2209538" y="0"/>
                </a:moveTo>
                <a:lnTo>
                  <a:pt x="2210062" y="0"/>
                </a:lnTo>
                <a:cubicBezTo>
                  <a:pt x="3430375" y="0"/>
                  <a:pt x="4419600" y="989251"/>
                  <a:pt x="4419600" y="2209541"/>
                </a:cubicBezTo>
                <a:lnTo>
                  <a:pt x="4419600" y="5246128"/>
                </a:lnTo>
                <a:lnTo>
                  <a:pt x="0" y="5246128"/>
                </a:lnTo>
                <a:lnTo>
                  <a:pt x="0" y="2480538"/>
                </a:lnTo>
                <a:lnTo>
                  <a:pt x="0" y="2209541"/>
                </a:lnTo>
                <a:cubicBezTo>
                  <a:pt x="0" y="989251"/>
                  <a:pt x="989222" y="0"/>
                  <a:pt x="2209538" y="0"/>
                </a:cubicBezTo>
                <a:close/>
              </a:path>
            </a:pathLst>
          </a:custGeom>
          <a:solidFill>
            <a:srgbClr val="00000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361814" y="2080471"/>
            <a:ext cx="3372375" cy="3456264"/>
          </a:xfrm>
        </p:spPr>
        <p:txBody>
          <a:bodyPr vert="horz" lIns="91440" tIns="45720" rIns="91440" bIns="45720" rtlCol="0" anchor="ctr">
            <a:normAutofit/>
          </a:bodyPr>
          <a:lstStyle/>
          <a:p>
            <a:pPr algn="ctr">
              <a:lnSpc>
                <a:spcPct val="90000"/>
              </a:lnSpc>
            </a:pPr>
            <a:r>
              <a:rPr lang="en-US" sz="3400">
                <a:solidFill>
                  <a:srgbClr val="FFFFFF"/>
                </a:solidFill>
              </a:rPr>
              <a:t>Do</a:t>
            </a:r>
            <a:r>
              <a:rPr lang="en-US" sz="3400" kern="1200">
                <a:solidFill>
                  <a:srgbClr val="FFFFFF"/>
                </a:solidFill>
                <a:latin typeface="+mj-lt"/>
                <a:ea typeface="+mj-ea"/>
                <a:cs typeface="+mj-cs"/>
              </a:rPr>
              <a:t> smoking, </a:t>
            </a:r>
            <a:r>
              <a:rPr lang="en-US" sz="3400">
                <a:solidFill>
                  <a:srgbClr val="FFFFFF"/>
                </a:solidFill>
              </a:rPr>
              <a:t>sex</a:t>
            </a:r>
            <a:r>
              <a:rPr lang="en-US" sz="3400" kern="1200">
                <a:solidFill>
                  <a:srgbClr val="FFFFFF"/>
                </a:solidFill>
                <a:latin typeface="+mj-lt"/>
                <a:ea typeface="+mj-ea"/>
                <a:cs typeface="+mj-cs"/>
              </a:rPr>
              <a:t>, age and BMI affect health insurance cost and by how much?</a:t>
            </a:r>
          </a:p>
        </p:txBody>
      </p:sp>
      <p:sp>
        <p:nvSpPr>
          <p:cNvPr id="3" name="Subtitle 2"/>
          <p:cNvSpPr>
            <a:spLocks noGrp="1"/>
          </p:cNvSpPr>
          <p:nvPr>
            <p:ph type="subTitle" idx="1"/>
          </p:nvPr>
        </p:nvSpPr>
        <p:spPr>
          <a:xfrm>
            <a:off x="6858000" y="863705"/>
            <a:ext cx="4948590" cy="5187898"/>
          </a:xfrm>
        </p:spPr>
        <p:txBody>
          <a:bodyPr vert="horz" lIns="91440" tIns="45720" rIns="91440" bIns="45720" rtlCol="0" anchor="ctr">
            <a:normAutofit/>
          </a:bodyPr>
          <a:lstStyle/>
          <a:p>
            <a:endParaRPr lang="en-US" sz="2800" b="1" i="1"/>
          </a:p>
          <a:p>
            <a:r>
              <a:rPr lang="en-US"/>
              <a:t>Warren wang</a:t>
            </a:r>
          </a:p>
          <a:p>
            <a:r>
              <a:rPr lang="en-US"/>
              <a:t>Divya </a:t>
            </a:r>
            <a:r>
              <a:rPr lang="en-US" err="1"/>
              <a:t>seth</a:t>
            </a:r>
            <a:endParaRPr lang="en-US"/>
          </a:p>
          <a:p>
            <a:r>
              <a:rPr lang="en-US"/>
              <a:t>Gulshan </a:t>
            </a:r>
            <a:r>
              <a:rPr lang="en-US" err="1"/>
              <a:t>laskar</a:t>
            </a:r>
            <a:endParaRPr lang="en-US"/>
          </a:p>
          <a:p>
            <a:r>
              <a:rPr lang="en-US" err="1"/>
              <a:t>Chandanarchutha</a:t>
            </a:r>
            <a:r>
              <a:rPr lang="en-US"/>
              <a:t> </a:t>
            </a:r>
            <a:r>
              <a:rPr lang="en-US" err="1"/>
              <a:t>Namburu</a:t>
            </a: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cxnSp>
        <p:nvCxnSpPr>
          <p:cNvPr id="51" name="Straight Connector 50">
            <a:extLst>
              <a:ext uri="{FF2B5EF4-FFF2-40B4-BE49-F238E27FC236}">
                <a16:creationId xmlns:a16="http://schemas.microsoft.com/office/drawing/2014/main" id="{EAD4CCDA-06BF-4D2A-B44F-195AEC0B5B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52" name="Rectangle 51">
            <a:extLst>
              <a:ext uri="{FF2B5EF4-FFF2-40B4-BE49-F238E27FC236}">
                <a16:creationId xmlns:a16="http://schemas.microsoft.com/office/drawing/2014/main" id="{F69F96FE-C3F5-4F02-8428-78ADCB975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FB8CC5-0221-A6C1-1CFD-AD1C632CB577}"/>
              </a:ext>
            </a:extLst>
          </p:cNvPr>
          <p:cNvSpPr>
            <a:spLocks noGrp="1"/>
          </p:cNvSpPr>
          <p:nvPr>
            <p:ph type="title"/>
          </p:nvPr>
        </p:nvSpPr>
        <p:spPr>
          <a:xfrm>
            <a:off x="889570" y="5223476"/>
            <a:ext cx="2839917" cy="952879"/>
          </a:xfrm>
        </p:spPr>
        <p:txBody>
          <a:bodyPr vert="horz" lIns="91440" tIns="45720" rIns="91440" bIns="45720" rtlCol="0" anchor="ctr">
            <a:normAutofit/>
          </a:bodyPr>
          <a:lstStyle/>
          <a:p>
            <a:r>
              <a:rPr lang="en-US" sz="3200" b="1"/>
              <a:t>Density Plot :</a:t>
            </a:r>
          </a:p>
        </p:txBody>
      </p:sp>
      <p:pic>
        <p:nvPicPr>
          <p:cNvPr id="4" name="Content Placeholder 3">
            <a:extLst>
              <a:ext uri="{FF2B5EF4-FFF2-40B4-BE49-F238E27FC236}">
                <a16:creationId xmlns:a16="http://schemas.microsoft.com/office/drawing/2014/main" id="{436220FE-A3F1-9AE2-91F1-7025E4DA5679}"/>
              </a:ext>
            </a:extLst>
          </p:cNvPr>
          <p:cNvPicPr>
            <a:picLocks noGrp="1" noChangeAspect="1"/>
          </p:cNvPicPr>
          <p:nvPr>
            <p:ph sz="half" idx="2"/>
          </p:nvPr>
        </p:nvPicPr>
        <p:blipFill>
          <a:blip r:embed="rId2"/>
          <a:stretch>
            <a:fillRect/>
          </a:stretch>
        </p:blipFill>
        <p:spPr>
          <a:xfrm>
            <a:off x="894992" y="405947"/>
            <a:ext cx="10376857" cy="4477440"/>
          </a:xfrm>
          <a:prstGeom prst="rect">
            <a:avLst/>
          </a:prstGeom>
        </p:spPr>
      </p:pic>
      <p:cxnSp>
        <p:nvCxnSpPr>
          <p:cNvPr id="53" name="Straight Connector 52">
            <a:extLst>
              <a:ext uri="{FF2B5EF4-FFF2-40B4-BE49-F238E27FC236}">
                <a16:creationId xmlns:a16="http://schemas.microsoft.com/office/drawing/2014/main" id="{16BEECB0-0766-4C59-B86E-5D26B7D8EF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4990" y="5150063"/>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6BB5CD2-11C1-2DDE-715C-DEBE5AC336B7}"/>
              </a:ext>
            </a:extLst>
          </p:cNvPr>
          <p:cNvSpPr txBox="1"/>
          <p:nvPr/>
        </p:nvSpPr>
        <p:spPr>
          <a:xfrm>
            <a:off x="3715002" y="5410994"/>
            <a:ext cx="829344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b="1">
                <a:ea typeface="+mn-lt"/>
                <a:cs typeface="+mn-lt"/>
              </a:rPr>
              <a:t>G2 (42-64) age group </a:t>
            </a:r>
            <a:r>
              <a:rPr lang="en-US">
                <a:ea typeface="+mn-lt"/>
                <a:cs typeface="+mn-lt"/>
              </a:rPr>
              <a:t>have a </a:t>
            </a:r>
            <a:r>
              <a:rPr lang="en-US" b="1">
                <a:ea typeface="+mn-lt"/>
                <a:cs typeface="+mn-lt"/>
              </a:rPr>
              <a:t>broader spread</a:t>
            </a:r>
            <a:r>
              <a:rPr lang="en-US">
                <a:ea typeface="+mn-lt"/>
                <a:cs typeface="+mn-lt"/>
              </a:rPr>
              <a:t> of medical charges.</a:t>
            </a:r>
          </a:p>
          <a:p>
            <a:endParaRPr lang="en-US">
              <a:ea typeface="+mn-lt"/>
              <a:cs typeface="+mn-lt"/>
            </a:endParaRPr>
          </a:p>
          <a:p>
            <a:pPr marL="342900" indent="-342900">
              <a:buFont typeface="Arial"/>
              <a:buChar char="•"/>
            </a:pPr>
            <a:r>
              <a:rPr lang="en-US" b="1">
                <a:ea typeface="+mn-lt"/>
                <a:cs typeface="+mn-lt"/>
              </a:rPr>
              <a:t>Higher density</a:t>
            </a:r>
            <a:r>
              <a:rPr lang="en-US">
                <a:ea typeface="+mn-lt"/>
                <a:cs typeface="+mn-lt"/>
              </a:rPr>
              <a:t> for the </a:t>
            </a:r>
            <a:r>
              <a:rPr lang="en-US" b="1">
                <a:ea typeface="+mn-lt"/>
                <a:cs typeface="+mn-lt"/>
              </a:rPr>
              <a:t>G1(18-41)</a:t>
            </a:r>
            <a:r>
              <a:rPr lang="en-US">
                <a:ea typeface="+mn-lt"/>
                <a:cs typeface="+mn-lt"/>
              </a:rPr>
              <a:t> .</a:t>
            </a:r>
            <a:endParaRPr lang="en-US"/>
          </a:p>
        </p:txBody>
      </p:sp>
    </p:spTree>
    <p:extLst>
      <p:ext uri="{BB962C8B-B14F-4D97-AF65-F5344CB8AC3E}">
        <p14:creationId xmlns:p14="http://schemas.microsoft.com/office/powerpoint/2010/main" val="1094726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EAD4CCDA-06BF-4D2A-B44F-195AEC0B5B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BF02845A-8571-40C5-9F56-8F9B3F7C4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FB8CC5-0221-A6C1-1CFD-AD1C632CB577}"/>
              </a:ext>
            </a:extLst>
          </p:cNvPr>
          <p:cNvSpPr>
            <a:spLocks noGrp="1"/>
          </p:cNvSpPr>
          <p:nvPr>
            <p:ph type="title"/>
          </p:nvPr>
        </p:nvSpPr>
        <p:spPr>
          <a:xfrm>
            <a:off x="225455" y="-261456"/>
            <a:ext cx="7674612" cy="1570485"/>
          </a:xfrm>
        </p:spPr>
        <p:txBody>
          <a:bodyPr vert="horz" lIns="91440" tIns="45720" rIns="91440" bIns="45720" rtlCol="0" anchor="b">
            <a:normAutofit/>
          </a:bodyPr>
          <a:lstStyle/>
          <a:p>
            <a:r>
              <a:rPr lang="en-US" sz="4000" b="1"/>
              <a:t>Bootstrap Confidence Interval </a:t>
            </a:r>
            <a:r>
              <a:rPr lang="en-US" sz="4000" b="1" kern="1200">
                <a:latin typeface="+mj-lt"/>
                <a:ea typeface="+mj-ea"/>
                <a:cs typeface="+mj-cs"/>
              </a:rPr>
              <a:t>:</a:t>
            </a:r>
            <a:endParaRPr lang="en-US" sz="4000" b="1" kern="1200">
              <a:latin typeface="+mj-lt"/>
            </a:endParaRPr>
          </a:p>
        </p:txBody>
      </p:sp>
      <p:sp>
        <p:nvSpPr>
          <p:cNvPr id="15" name="TextBox 14">
            <a:extLst>
              <a:ext uri="{FF2B5EF4-FFF2-40B4-BE49-F238E27FC236}">
                <a16:creationId xmlns:a16="http://schemas.microsoft.com/office/drawing/2014/main" id="{A321FC3B-7049-8649-BB4B-BDE569F2944F}"/>
              </a:ext>
            </a:extLst>
          </p:cNvPr>
          <p:cNvSpPr txBox="1"/>
          <p:nvPr/>
        </p:nvSpPr>
        <p:spPr>
          <a:xfrm>
            <a:off x="106184" y="1714211"/>
            <a:ext cx="5262778" cy="315900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85750">
              <a:lnSpc>
                <a:spcPct val="120000"/>
              </a:lnSpc>
              <a:spcAft>
                <a:spcPts val="600"/>
              </a:spcAft>
              <a:buSzPct val="70000"/>
              <a:buFont typeface="Arial"/>
              <a:buChar char="•"/>
            </a:pPr>
            <a:r>
              <a:rPr lang="en-US">
                <a:solidFill>
                  <a:schemeClr val="tx2"/>
                </a:solidFill>
                <a:ea typeface="+mn-lt"/>
                <a:cs typeface="+mn-lt"/>
              </a:rPr>
              <a:t>The 95% confidence interval for the difference in mean charges is ($5507, $8055.05).</a:t>
            </a:r>
            <a:endParaRPr lang="en-US">
              <a:solidFill>
                <a:schemeClr val="tx2"/>
              </a:solidFill>
            </a:endParaRPr>
          </a:p>
          <a:p>
            <a:pPr marL="285750" indent="-285750">
              <a:lnSpc>
                <a:spcPct val="120000"/>
              </a:lnSpc>
              <a:spcAft>
                <a:spcPts val="600"/>
              </a:spcAft>
              <a:buSzPct val="70000"/>
              <a:buFont typeface="Arial"/>
              <a:buChar char="•"/>
            </a:pPr>
            <a:endParaRPr lang="en-US"/>
          </a:p>
          <a:p>
            <a:pPr marL="285750" indent="-285750">
              <a:lnSpc>
                <a:spcPct val="120000"/>
              </a:lnSpc>
              <a:spcAft>
                <a:spcPts val="600"/>
              </a:spcAft>
              <a:buSzPct val="70000"/>
              <a:buFont typeface="Arial"/>
              <a:buChar char="•"/>
            </a:pPr>
            <a:r>
              <a:rPr lang="en-US">
                <a:solidFill>
                  <a:schemeClr val="tx2"/>
                </a:solidFill>
              </a:rPr>
              <a:t>Who are paying more charges? </a:t>
            </a:r>
          </a:p>
          <a:p>
            <a:pPr>
              <a:lnSpc>
                <a:spcPct val="120000"/>
              </a:lnSpc>
              <a:spcAft>
                <a:spcPts val="600"/>
              </a:spcAft>
              <a:buSzPct val="70000"/>
            </a:pPr>
            <a:r>
              <a:rPr lang="en-US">
                <a:solidFill>
                  <a:schemeClr val="tx2"/>
                </a:solidFill>
                <a:ea typeface="+mn-lt"/>
                <a:cs typeface="+mn-lt"/>
              </a:rPr>
              <a:t>      Individuals in the age group </a:t>
            </a:r>
            <a:r>
              <a:rPr lang="en-US">
                <a:solidFill>
                  <a:srgbClr val="F2CBCB"/>
                </a:solidFill>
                <a:ea typeface="+mn-lt"/>
                <a:cs typeface="+mn-lt"/>
              </a:rPr>
              <a:t>42</a:t>
            </a:r>
            <a:r>
              <a:rPr lang="en-US">
                <a:solidFill>
                  <a:schemeClr val="tx2"/>
                </a:solidFill>
                <a:ea typeface="+mn-lt"/>
                <a:cs typeface="+mn-lt"/>
              </a:rPr>
              <a:t>-</a:t>
            </a:r>
            <a:r>
              <a:rPr lang="en-US">
                <a:solidFill>
                  <a:srgbClr val="F2CBCB"/>
                </a:solidFill>
                <a:ea typeface="+mn-lt"/>
                <a:cs typeface="+mn-lt"/>
              </a:rPr>
              <a:t>64</a:t>
            </a:r>
            <a:r>
              <a:rPr lang="en-US">
                <a:solidFill>
                  <a:schemeClr val="tx2"/>
                </a:solidFill>
                <a:ea typeface="+mn-lt"/>
                <a:cs typeface="+mn-lt"/>
              </a:rPr>
              <a:t> tend to have         average charges that are between $</a:t>
            </a:r>
            <a:r>
              <a:rPr lang="en-US">
                <a:solidFill>
                  <a:srgbClr val="FFFF00"/>
                </a:solidFill>
                <a:ea typeface="+mn-lt"/>
                <a:cs typeface="+mn-lt"/>
              </a:rPr>
              <a:t>5,507</a:t>
            </a:r>
            <a:r>
              <a:rPr lang="en-US">
                <a:solidFill>
                  <a:schemeClr val="tx2"/>
                </a:solidFill>
                <a:ea typeface="+mn-lt"/>
                <a:cs typeface="+mn-lt"/>
              </a:rPr>
              <a:t> and      </a:t>
            </a:r>
          </a:p>
          <a:p>
            <a:pPr>
              <a:lnSpc>
                <a:spcPct val="120000"/>
              </a:lnSpc>
              <a:spcAft>
                <a:spcPts val="600"/>
              </a:spcAft>
            </a:pPr>
            <a:r>
              <a:rPr lang="en-US">
                <a:solidFill>
                  <a:schemeClr val="tx2"/>
                </a:solidFill>
                <a:ea typeface="+mn-lt"/>
                <a:cs typeface="+mn-lt"/>
              </a:rPr>
              <a:t>      $</a:t>
            </a:r>
            <a:r>
              <a:rPr lang="en-US">
                <a:solidFill>
                  <a:srgbClr val="FFFF00"/>
                </a:solidFill>
                <a:ea typeface="+mn-lt"/>
                <a:cs typeface="+mn-lt"/>
              </a:rPr>
              <a:t>8,055</a:t>
            </a:r>
            <a:r>
              <a:rPr lang="en-US">
                <a:solidFill>
                  <a:schemeClr val="tx2"/>
                </a:solidFill>
                <a:ea typeface="+mn-lt"/>
                <a:cs typeface="+mn-lt"/>
              </a:rPr>
              <a:t> </a:t>
            </a:r>
            <a:r>
              <a:rPr lang="en-US">
                <a:solidFill>
                  <a:schemeClr val="accent1">
                    <a:lumMod val="20000"/>
                    <a:lumOff val="80000"/>
                  </a:schemeClr>
                </a:solidFill>
                <a:ea typeface="+mn-lt"/>
                <a:cs typeface="+mn-lt"/>
              </a:rPr>
              <a:t>higher</a:t>
            </a:r>
            <a:r>
              <a:rPr lang="en-US">
                <a:solidFill>
                  <a:schemeClr val="tx2"/>
                </a:solidFill>
                <a:ea typeface="+mn-lt"/>
                <a:cs typeface="+mn-lt"/>
              </a:rPr>
              <a:t> than those in the age group </a:t>
            </a:r>
            <a:r>
              <a:rPr lang="en-US">
                <a:solidFill>
                  <a:srgbClr val="F2CBCB"/>
                </a:solidFill>
                <a:ea typeface="+mn-lt"/>
                <a:cs typeface="+mn-lt"/>
              </a:rPr>
              <a:t>18-41</a:t>
            </a:r>
            <a:r>
              <a:rPr lang="en-US">
                <a:solidFill>
                  <a:schemeClr val="tx2"/>
                </a:solidFill>
                <a:ea typeface="+mn-lt"/>
                <a:cs typeface="+mn-lt"/>
              </a:rPr>
              <a:t>.</a:t>
            </a:r>
            <a:endParaRPr lang="en-US">
              <a:solidFill>
                <a:schemeClr val="tx2"/>
              </a:solidFill>
            </a:endParaRPr>
          </a:p>
          <a:p>
            <a:pPr marL="285750" indent="-285750">
              <a:lnSpc>
                <a:spcPct val="120000"/>
              </a:lnSpc>
              <a:spcAft>
                <a:spcPts val="600"/>
              </a:spcAft>
              <a:buSzPct val="70000"/>
              <a:buFont typeface="Arial"/>
              <a:buChar char="•"/>
            </a:pPr>
            <a:endParaRPr lang="en-US">
              <a:solidFill>
                <a:schemeClr val="tx2"/>
              </a:solidFill>
            </a:endParaRPr>
          </a:p>
        </p:txBody>
      </p:sp>
      <p:pic>
        <p:nvPicPr>
          <p:cNvPr id="9" name="Content Placeholder 8" descr="A graph of a number of charges&#10;&#10;Description automatically generated">
            <a:extLst>
              <a:ext uri="{FF2B5EF4-FFF2-40B4-BE49-F238E27FC236}">
                <a16:creationId xmlns:a16="http://schemas.microsoft.com/office/drawing/2014/main" id="{A31639D9-722F-1006-D096-A3036A11F850}"/>
              </a:ext>
            </a:extLst>
          </p:cNvPr>
          <p:cNvPicPr>
            <a:picLocks noGrp="1" noChangeAspect="1"/>
          </p:cNvPicPr>
          <p:nvPr>
            <p:ph sz="half" idx="2"/>
          </p:nvPr>
        </p:nvPicPr>
        <p:blipFill>
          <a:blip r:embed="rId2"/>
          <a:srcRect l="1659" t="36" r="2963" b="-156"/>
          <a:stretch/>
        </p:blipFill>
        <p:spPr>
          <a:xfrm>
            <a:off x="5332864" y="1307250"/>
            <a:ext cx="6859685" cy="4250419"/>
          </a:xfrm>
          <a:prstGeom prst="rect">
            <a:avLst/>
          </a:prstGeom>
        </p:spPr>
      </p:pic>
      <p:cxnSp>
        <p:nvCxnSpPr>
          <p:cNvPr id="42" name="Straight Connector 41">
            <a:extLst>
              <a:ext uri="{FF2B5EF4-FFF2-40B4-BE49-F238E27FC236}">
                <a16:creationId xmlns:a16="http://schemas.microsoft.com/office/drawing/2014/main" id="{F30BB598-81B4-41BB-BC44-CD9C29AE2E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4990" y="6283931"/>
            <a:ext cx="10325100"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4714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AFECE-BFF5-067B-218D-F57B09B7A786}"/>
              </a:ext>
            </a:extLst>
          </p:cNvPr>
          <p:cNvSpPr>
            <a:spLocks noGrp="1"/>
          </p:cNvSpPr>
          <p:nvPr>
            <p:ph type="title"/>
          </p:nvPr>
        </p:nvSpPr>
        <p:spPr>
          <a:xfrm>
            <a:off x="849760" y="-5441"/>
            <a:ext cx="10427840" cy="1086056"/>
          </a:xfrm>
        </p:spPr>
        <p:txBody>
          <a:bodyPr/>
          <a:lstStyle/>
          <a:p>
            <a:r>
              <a:rPr lang="en-US"/>
              <a:t>Hypothesis Testing 3: Sex vs Charges:</a:t>
            </a:r>
          </a:p>
        </p:txBody>
      </p:sp>
      <p:sp>
        <p:nvSpPr>
          <p:cNvPr id="3" name="Content Placeholder 2">
            <a:extLst>
              <a:ext uri="{FF2B5EF4-FFF2-40B4-BE49-F238E27FC236}">
                <a16:creationId xmlns:a16="http://schemas.microsoft.com/office/drawing/2014/main" id="{B75FD765-6FCF-414B-DD38-C9D70BFC0634}"/>
              </a:ext>
            </a:extLst>
          </p:cNvPr>
          <p:cNvSpPr>
            <a:spLocks noGrp="1"/>
          </p:cNvSpPr>
          <p:nvPr>
            <p:ph idx="1"/>
          </p:nvPr>
        </p:nvSpPr>
        <p:spPr>
          <a:xfrm>
            <a:off x="849758" y="1195127"/>
            <a:ext cx="10427841" cy="4948326"/>
          </a:xfrm>
        </p:spPr>
        <p:txBody>
          <a:bodyPr vert="horz" lIns="91440" tIns="45720" rIns="91440" bIns="45720" rtlCol="0" anchor="t">
            <a:normAutofit/>
          </a:bodyPr>
          <a:lstStyle/>
          <a:p>
            <a:r>
              <a:rPr lang="en-US"/>
              <a:t>Null: There is no significant difference in the mean insurance charges between males and females.</a:t>
            </a:r>
          </a:p>
          <a:p>
            <a:r>
              <a:rPr lang="en-US"/>
              <a:t>Alternative:  There is a significant difference in the  mean insurance charges between males and females. </a:t>
            </a:r>
          </a:p>
          <a:p>
            <a:endParaRPr lang="en-US"/>
          </a:p>
          <a:p>
            <a:endParaRPr lang="en-US"/>
          </a:p>
          <a:p>
            <a:pPr marL="0" indent="0">
              <a:buNone/>
            </a:pPr>
            <a:endParaRPr lang="en-US"/>
          </a:p>
        </p:txBody>
      </p:sp>
      <p:pic>
        <p:nvPicPr>
          <p:cNvPr id="4" name="Picture 3" descr="A screenshot of a computer code&#10;&#10;Description automatically generated">
            <a:extLst>
              <a:ext uri="{FF2B5EF4-FFF2-40B4-BE49-F238E27FC236}">
                <a16:creationId xmlns:a16="http://schemas.microsoft.com/office/drawing/2014/main" id="{0C93C8D2-AEFA-12AC-E52B-7FE16A1B29FD}"/>
              </a:ext>
            </a:extLst>
          </p:cNvPr>
          <p:cNvPicPr>
            <a:picLocks noChangeAspect="1"/>
          </p:cNvPicPr>
          <p:nvPr/>
        </p:nvPicPr>
        <p:blipFill>
          <a:blip r:embed="rId2"/>
          <a:stretch>
            <a:fillRect/>
          </a:stretch>
        </p:blipFill>
        <p:spPr>
          <a:xfrm>
            <a:off x="2610530" y="2465614"/>
            <a:ext cx="8157483" cy="3051628"/>
          </a:xfrm>
          <a:prstGeom prst="rect">
            <a:avLst/>
          </a:prstGeom>
        </p:spPr>
      </p:pic>
      <p:sp>
        <p:nvSpPr>
          <p:cNvPr id="5" name="TextBox 4">
            <a:extLst>
              <a:ext uri="{FF2B5EF4-FFF2-40B4-BE49-F238E27FC236}">
                <a16:creationId xmlns:a16="http://schemas.microsoft.com/office/drawing/2014/main" id="{B7133A42-D491-CE38-71C5-F4F6C245CCCF}"/>
              </a:ext>
            </a:extLst>
          </p:cNvPr>
          <p:cNvSpPr txBox="1"/>
          <p:nvPr/>
        </p:nvSpPr>
        <p:spPr>
          <a:xfrm>
            <a:off x="1236737" y="5634868"/>
            <a:ext cx="9525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Since the P-value(0.03584) is less than 0.05, we reject the null hypothesis. </a:t>
            </a:r>
          </a:p>
        </p:txBody>
      </p:sp>
    </p:spTree>
    <p:extLst>
      <p:ext uri="{BB962C8B-B14F-4D97-AF65-F5344CB8AC3E}">
        <p14:creationId xmlns:p14="http://schemas.microsoft.com/office/powerpoint/2010/main" val="1408642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aph of insurance charges by sex&#10;&#10;Description automatically generated">
            <a:extLst>
              <a:ext uri="{FF2B5EF4-FFF2-40B4-BE49-F238E27FC236}">
                <a16:creationId xmlns:a16="http://schemas.microsoft.com/office/drawing/2014/main" id="{7AFF5258-470A-5D35-682E-EDD8983A43B0}"/>
              </a:ext>
            </a:extLst>
          </p:cNvPr>
          <p:cNvPicPr>
            <a:picLocks noGrp="1" noChangeAspect="1"/>
          </p:cNvPicPr>
          <p:nvPr>
            <p:ph idx="1"/>
          </p:nvPr>
        </p:nvPicPr>
        <p:blipFill>
          <a:blip r:embed="rId2"/>
          <a:stretch>
            <a:fillRect/>
          </a:stretch>
        </p:blipFill>
        <p:spPr>
          <a:xfrm>
            <a:off x="785676" y="1326521"/>
            <a:ext cx="6349267" cy="3903298"/>
          </a:xfrm>
        </p:spPr>
      </p:pic>
      <p:sp>
        <p:nvSpPr>
          <p:cNvPr id="5" name="TextBox 4">
            <a:extLst>
              <a:ext uri="{FF2B5EF4-FFF2-40B4-BE49-F238E27FC236}">
                <a16:creationId xmlns:a16="http://schemas.microsoft.com/office/drawing/2014/main" id="{AE37B4B6-0247-7AEF-089E-9A763E7279D0}"/>
              </a:ext>
            </a:extLst>
          </p:cNvPr>
          <p:cNvSpPr txBox="1"/>
          <p:nvPr/>
        </p:nvSpPr>
        <p:spPr>
          <a:xfrm>
            <a:off x="7820671" y="1321444"/>
            <a:ext cx="3693841"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The medians for both males and females are quite close, but males tend to have a wider range of charges.</a:t>
            </a:r>
          </a:p>
          <a:p>
            <a:pPr marL="285750" indent="-285750">
              <a:buFont typeface="Arial"/>
              <a:buChar char="•"/>
            </a:pPr>
            <a:endParaRPr lang="en-US"/>
          </a:p>
          <a:p>
            <a:pPr marL="285750" indent="-285750">
              <a:buFont typeface="Arial"/>
              <a:buChar char="•"/>
            </a:pPr>
            <a:r>
              <a:rPr lang="en-US"/>
              <a:t>The spread and range of the charges for males are larger than for females, indicating that males generally pay more insurance charges.</a:t>
            </a:r>
          </a:p>
        </p:txBody>
      </p:sp>
    </p:spTree>
    <p:extLst>
      <p:ext uri="{BB962C8B-B14F-4D97-AF65-F5344CB8AC3E}">
        <p14:creationId xmlns:p14="http://schemas.microsoft.com/office/powerpoint/2010/main" val="3235552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5B4B4-BA1F-B92E-BC10-3C1FBE319C35}"/>
              </a:ext>
            </a:extLst>
          </p:cNvPr>
          <p:cNvSpPr>
            <a:spLocks noGrp="1"/>
          </p:cNvSpPr>
          <p:nvPr>
            <p:ph type="title"/>
          </p:nvPr>
        </p:nvSpPr>
        <p:spPr>
          <a:xfrm>
            <a:off x="883378" y="159126"/>
            <a:ext cx="10427840" cy="1086056"/>
          </a:xfrm>
        </p:spPr>
        <p:txBody>
          <a:bodyPr/>
          <a:lstStyle/>
          <a:p>
            <a:r>
              <a:rPr lang="en-US"/>
              <a:t>Bootstrap confidence interval:</a:t>
            </a:r>
          </a:p>
        </p:txBody>
      </p:sp>
      <p:sp>
        <p:nvSpPr>
          <p:cNvPr id="5" name="TextBox 4">
            <a:extLst>
              <a:ext uri="{FF2B5EF4-FFF2-40B4-BE49-F238E27FC236}">
                <a16:creationId xmlns:a16="http://schemas.microsoft.com/office/drawing/2014/main" id="{9408D6C8-900C-F5E9-827C-EA3F10CFD6EC}"/>
              </a:ext>
            </a:extLst>
          </p:cNvPr>
          <p:cNvSpPr txBox="1"/>
          <p:nvPr/>
        </p:nvSpPr>
        <p:spPr>
          <a:xfrm>
            <a:off x="7437345" y="1589705"/>
            <a:ext cx="368300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Lower bound = 99.59</a:t>
            </a:r>
          </a:p>
          <a:p>
            <a:r>
              <a:rPr lang="en-US"/>
              <a:t>Upper bound = 2625.96</a:t>
            </a:r>
          </a:p>
          <a:p>
            <a:endParaRPr lang="en-US"/>
          </a:p>
          <a:p>
            <a:r>
              <a:rPr lang="en-US"/>
              <a:t>The entire interval is above zero, indicating a significant difference between the mean charges of males and females, which supports our hypothesis testing.</a:t>
            </a:r>
          </a:p>
          <a:p>
            <a:endParaRPr lang="en-US"/>
          </a:p>
          <a:p>
            <a:r>
              <a:rPr lang="en-US"/>
              <a:t>On average, males pay between 99.59 and 2625.96 more insurance charges than females.(in dollars)</a:t>
            </a:r>
          </a:p>
          <a:p>
            <a:endParaRPr lang="en-US"/>
          </a:p>
          <a:p>
            <a:endParaRPr lang="en-US"/>
          </a:p>
          <a:p>
            <a:endParaRPr lang="en-US"/>
          </a:p>
          <a:p>
            <a:endParaRPr lang="en-US"/>
          </a:p>
        </p:txBody>
      </p:sp>
      <p:pic>
        <p:nvPicPr>
          <p:cNvPr id="6" name="Content Placeholder 5" descr="A graph of a number of differences&#10;&#10;Description automatically generated">
            <a:extLst>
              <a:ext uri="{FF2B5EF4-FFF2-40B4-BE49-F238E27FC236}">
                <a16:creationId xmlns:a16="http://schemas.microsoft.com/office/drawing/2014/main" id="{3F5E6BCA-ABEE-2699-6898-A2EB732EEC2C}"/>
              </a:ext>
            </a:extLst>
          </p:cNvPr>
          <p:cNvPicPr>
            <a:picLocks noGrp="1" noChangeAspect="1"/>
          </p:cNvPicPr>
          <p:nvPr>
            <p:ph idx="1"/>
          </p:nvPr>
        </p:nvPicPr>
        <p:blipFill>
          <a:blip r:embed="rId2"/>
          <a:stretch>
            <a:fillRect/>
          </a:stretch>
        </p:blipFill>
        <p:spPr>
          <a:xfrm>
            <a:off x="888287" y="1594270"/>
            <a:ext cx="6262593" cy="3903298"/>
          </a:xfrm>
        </p:spPr>
      </p:pic>
    </p:spTree>
    <p:extLst>
      <p:ext uri="{BB962C8B-B14F-4D97-AF65-F5344CB8AC3E}">
        <p14:creationId xmlns:p14="http://schemas.microsoft.com/office/powerpoint/2010/main" val="568257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734EC-5D72-461B-0E76-5C1C052A7930}"/>
              </a:ext>
            </a:extLst>
          </p:cNvPr>
          <p:cNvSpPr>
            <a:spLocks noGrp="1"/>
          </p:cNvSpPr>
          <p:nvPr>
            <p:ph type="title"/>
          </p:nvPr>
        </p:nvSpPr>
        <p:spPr>
          <a:xfrm>
            <a:off x="-31982" y="-262162"/>
            <a:ext cx="12180439" cy="1519973"/>
          </a:xfrm>
        </p:spPr>
        <p:txBody>
          <a:bodyPr>
            <a:normAutofit/>
          </a:bodyPr>
          <a:lstStyle/>
          <a:p>
            <a:pPr algn="ctr"/>
            <a:r>
              <a:rPr lang="en-US" sz="4000"/>
              <a:t>Hypothesis Testing 4 : BMI vs Insurance Charges</a:t>
            </a:r>
            <a:endParaRPr lang="en-US"/>
          </a:p>
        </p:txBody>
      </p:sp>
      <p:sp>
        <p:nvSpPr>
          <p:cNvPr id="3" name="Content Placeholder 2">
            <a:extLst>
              <a:ext uri="{FF2B5EF4-FFF2-40B4-BE49-F238E27FC236}">
                <a16:creationId xmlns:a16="http://schemas.microsoft.com/office/drawing/2014/main" id="{B7D5FF41-6B65-3654-CE00-FF7448A07DC3}"/>
              </a:ext>
            </a:extLst>
          </p:cNvPr>
          <p:cNvSpPr>
            <a:spLocks noGrp="1"/>
          </p:cNvSpPr>
          <p:nvPr>
            <p:ph idx="1"/>
          </p:nvPr>
        </p:nvSpPr>
        <p:spPr>
          <a:xfrm>
            <a:off x="882415" y="1576127"/>
            <a:ext cx="10427841" cy="3903298"/>
          </a:xfrm>
        </p:spPr>
        <p:txBody>
          <a:bodyPr vert="horz" lIns="91440" tIns="45720" rIns="91440" bIns="45720" rtlCol="0" anchor="t">
            <a:normAutofit fontScale="85000" lnSpcReduction="20000"/>
          </a:bodyPr>
          <a:lstStyle/>
          <a:p>
            <a:r>
              <a:rPr lang="en-US">
                <a:ea typeface="+mn-lt"/>
                <a:cs typeface="+mn-lt"/>
              </a:rPr>
              <a:t>Body mass index (BMI) is a health indicator of nutritional status and defines the health risk situation</a:t>
            </a:r>
          </a:p>
          <a:p>
            <a:r>
              <a:rPr lang="en-US">
                <a:ea typeface="+mn-lt"/>
                <a:cs typeface="+mn-lt"/>
              </a:rPr>
              <a:t>Null hypothesis :  The BMI has no effect on the personal insurance cost  </a:t>
            </a:r>
            <a:endParaRPr lang="en-US"/>
          </a:p>
          <a:p>
            <a:r>
              <a:rPr lang="en-US">
                <a:ea typeface="+mn-lt"/>
                <a:cs typeface="+mn-lt"/>
              </a:rPr>
              <a:t>Alternate Hypothesis  : The BMI effects personal insurance cost</a:t>
            </a:r>
            <a:endParaRPr lang="en-US"/>
          </a:p>
          <a:p>
            <a:endParaRPr lang="en-US"/>
          </a:p>
          <a:p>
            <a:r>
              <a:rPr lang="en-US">
                <a:ea typeface="+mn-lt"/>
                <a:cs typeface="+mn-lt"/>
              </a:rPr>
              <a:t>The normal range for BMI for a healthy adult is between 18.5 to 24.9. (WHO classification)</a:t>
            </a:r>
          </a:p>
          <a:p>
            <a:r>
              <a:rPr lang="en-US">
                <a:ea typeface="+mn-lt"/>
                <a:cs typeface="+mn-lt"/>
              </a:rPr>
              <a:t>For the ease of analysis , we classified all others as : at risk</a:t>
            </a:r>
          </a:p>
          <a:p>
            <a:r>
              <a:rPr lang="en-US">
                <a:ea typeface="+mn-lt"/>
                <a:cs typeface="+mn-lt"/>
              </a:rPr>
              <a:t>Thus, We divided the entire data into 2 subsets. </a:t>
            </a:r>
            <a:endParaRPr lang="en-US"/>
          </a:p>
          <a:p>
            <a:endParaRPr lang="en-US"/>
          </a:p>
          <a:p>
            <a:r>
              <a:rPr lang="en-US">
                <a:ea typeface="+mn-lt"/>
                <a:cs typeface="+mn-lt"/>
              </a:rPr>
              <a:t>1. BMI normal: In the range ( 18.5-24.9)</a:t>
            </a:r>
            <a:endParaRPr lang="en-US"/>
          </a:p>
          <a:p>
            <a:r>
              <a:rPr lang="en-US">
                <a:ea typeface="+mn-lt"/>
                <a:cs typeface="+mn-lt"/>
              </a:rPr>
              <a:t>2. BMI at risk: above and below the normal range. </a:t>
            </a:r>
            <a:endParaRPr lang="en-US"/>
          </a:p>
          <a:p>
            <a:endParaRPr lang="en-US"/>
          </a:p>
          <a:p>
            <a:endParaRPr lang="en-US"/>
          </a:p>
        </p:txBody>
      </p:sp>
    </p:spTree>
    <p:extLst>
      <p:ext uri="{BB962C8B-B14F-4D97-AF65-F5344CB8AC3E}">
        <p14:creationId xmlns:p14="http://schemas.microsoft.com/office/powerpoint/2010/main" val="825096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B794F-F1A7-B4F9-8110-C5AB1BEAAC40}"/>
              </a:ext>
            </a:extLst>
          </p:cNvPr>
          <p:cNvSpPr>
            <a:spLocks noGrp="1"/>
          </p:cNvSpPr>
          <p:nvPr>
            <p:ph type="title"/>
          </p:nvPr>
        </p:nvSpPr>
        <p:spPr>
          <a:xfrm>
            <a:off x="1103760" y="-2115"/>
            <a:ext cx="10427840" cy="662723"/>
          </a:xfrm>
        </p:spPr>
        <p:txBody>
          <a:bodyPr>
            <a:normAutofit/>
          </a:bodyPr>
          <a:lstStyle/>
          <a:p>
            <a:pPr algn="ctr"/>
            <a:r>
              <a:rPr lang="en-US" sz="2000" b="1"/>
              <a:t>2-sample t –test : Insurance cost BMI Normal &amp; BMI: At risk</a:t>
            </a:r>
            <a:endParaRPr lang="en-US" b="1"/>
          </a:p>
        </p:txBody>
      </p:sp>
      <p:pic>
        <p:nvPicPr>
          <p:cNvPr id="4" name="Content Placeholder 3" descr="A screenshot of a computer code&#10;&#10;Description automatically generated">
            <a:extLst>
              <a:ext uri="{FF2B5EF4-FFF2-40B4-BE49-F238E27FC236}">
                <a16:creationId xmlns:a16="http://schemas.microsoft.com/office/drawing/2014/main" id="{DA9AAB73-C59E-8283-EB99-D3A8E1478B09}"/>
              </a:ext>
            </a:extLst>
          </p:cNvPr>
          <p:cNvPicPr>
            <a:picLocks noGrp="1" noChangeAspect="1"/>
          </p:cNvPicPr>
          <p:nvPr>
            <p:ph idx="1"/>
          </p:nvPr>
        </p:nvPicPr>
        <p:blipFill>
          <a:blip r:embed="rId3"/>
          <a:stretch>
            <a:fillRect/>
          </a:stretch>
        </p:blipFill>
        <p:spPr>
          <a:xfrm>
            <a:off x="2077" y="870783"/>
            <a:ext cx="5804955" cy="4986566"/>
          </a:xfrm>
        </p:spPr>
      </p:pic>
      <p:sp>
        <p:nvSpPr>
          <p:cNvPr id="6" name="Title 1">
            <a:extLst>
              <a:ext uri="{FF2B5EF4-FFF2-40B4-BE49-F238E27FC236}">
                <a16:creationId xmlns:a16="http://schemas.microsoft.com/office/drawing/2014/main" id="{46D93F85-2C3E-7045-37B3-875C2F8DE060}"/>
              </a:ext>
            </a:extLst>
          </p:cNvPr>
          <p:cNvSpPr txBox="1">
            <a:spLocks/>
          </p:cNvSpPr>
          <p:nvPr/>
        </p:nvSpPr>
        <p:spPr>
          <a:xfrm>
            <a:off x="5803366" y="873276"/>
            <a:ext cx="6110142" cy="4131335"/>
          </a:xfrm>
          <a:prstGeom prst="rect">
            <a:avLst/>
          </a:prstGeom>
        </p:spPr>
        <p:txBody>
          <a:bodyPr vert="horz" lIns="91440" tIns="45720" rIns="91440" bIns="45720" rtlCol="0" anchor="b">
            <a:normAutofit fontScale="975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sz="2000">
                <a:ea typeface="+mj-lt"/>
                <a:cs typeface="+mj-lt"/>
              </a:rPr>
              <a:t>Calculate the difference in mean values in insurance cost between the two subsets</a:t>
            </a:r>
            <a:r>
              <a:rPr lang="en-US" sz="1300">
                <a:solidFill>
                  <a:srgbClr val="000000"/>
                </a:solidFill>
                <a:latin typeface="Times New Roman"/>
                <a:ea typeface="+mj-lt"/>
                <a:cs typeface="Times New Roman"/>
              </a:rPr>
              <a:t>. </a:t>
            </a:r>
            <a:endParaRPr lang="en-US"/>
          </a:p>
          <a:p>
            <a:pPr marL="457200" indent="-457200">
              <a:buAutoNum type="arabicPeriod"/>
            </a:pPr>
            <a:r>
              <a:rPr lang="en-US" sz="2000" b="1">
                <a:ea typeface="+mj-lt"/>
                <a:cs typeface="+mj-lt"/>
              </a:rPr>
              <a:t>Mean</a:t>
            </a:r>
            <a:r>
              <a:rPr lang="en-US" sz="2000">
                <a:ea typeface="+mj-lt"/>
                <a:cs typeface="+mj-lt"/>
              </a:rPr>
              <a:t> : 13079.5,(normal),  13845.5 (at risk)</a:t>
            </a:r>
            <a:endParaRPr lang="en-US"/>
          </a:p>
          <a:p>
            <a:pPr marL="457200" indent="-457200">
              <a:buAutoNum type="arabicPeriod"/>
            </a:pPr>
            <a:r>
              <a:rPr lang="en-US" sz="2000" b="1">
                <a:ea typeface="+mj-lt"/>
                <a:cs typeface="+mj-lt"/>
              </a:rPr>
              <a:t>T- statistics</a:t>
            </a:r>
            <a:r>
              <a:rPr lang="en-US" sz="2000">
                <a:ea typeface="+mj-lt"/>
                <a:cs typeface="+mj-lt"/>
              </a:rPr>
              <a:t> : -5.48546</a:t>
            </a:r>
          </a:p>
          <a:p>
            <a:pPr marL="457200" indent="-457200">
              <a:buAutoNum type="arabicPeriod"/>
            </a:pPr>
            <a:r>
              <a:rPr lang="en-US" sz="2000">
                <a:ea typeface="+mj-lt"/>
                <a:cs typeface="+mj-lt"/>
              </a:rPr>
              <a:t>Smaller </a:t>
            </a:r>
            <a:r>
              <a:rPr lang="en-US" sz="2000" b="1">
                <a:ea typeface="+mj-lt"/>
                <a:cs typeface="+mj-lt"/>
              </a:rPr>
              <a:t>p value</a:t>
            </a:r>
            <a:r>
              <a:rPr lang="en-US" sz="2000">
                <a:ea typeface="+mj-lt"/>
                <a:cs typeface="+mj-lt"/>
              </a:rPr>
              <a:t> than the .05 significance level , the difference in means of insurance cost is significant</a:t>
            </a:r>
            <a:endParaRPr lang="en-US" sz="2000"/>
          </a:p>
          <a:p>
            <a:pPr marL="457200" indent="-457200">
              <a:buAutoNum type="arabicPeriod"/>
            </a:pPr>
            <a:r>
              <a:rPr lang="en-US" sz="2000" b="1">
                <a:ea typeface="+mj-lt"/>
                <a:cs typeface="+mj-lt"/>
              </a:rPr>
              <a:t>confidence interval</a:t>
            </a:r>
            <a:r>
              <a:rPr lang="en-US" sz="2000">
                <a:ea typeface="+mj-lt"/>
                <a:cs typeface="+mj-lt"/>
              </a:rPr>
              <a:t> :  -4707.298 and -2224.669. This range does not include 0 :  there is a significant difference between the means.  </a:t>
            </a:r>
            <a:endParaRPr lang="en-US" sz="2000"/>
          </a:p>
        </p:txBody>
      </p:sp>
    </p:spTree>
    <p:extLst>
      <p:ext uri="{BB962C8B-B14F-4D97-AF65-F5344CB8AC3E}">
        <p14:creationId xmlns:p14="http://schemas.microsoft.com/office/powerpoint/2010/main" val="460524241"/>
      </p:ext>
    </p:extLst>
  </p:cSld>
  <p:clrMapOvr>
    <a:masterClrMapping/>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AF16D-FE3A-BE5A-33C3-FF0F4F317271}"/>
              </a:ext>
            </a:extLst>
          </p:cNvPr>
          <p:cNvSpPr>
            <a:spLocks noGrp="1"/>
          </p:cNvSpPr>
          <p:nvPr>
            <p:ph type="title"/>
          </p:nvPr>
        </p:nvSpPr>
        <p:spPr>
          <a:xfrm>
            <a:off x="-3270" y="-2812"/>
            <a:ext cx="11896981" cy="913306"/>
          </a:xfrm>
        </p:spPr>
        <p:txBody>
          <a:bodyPr>
            <a:normAutofit/>
          </a:bodyPr>
          <a:lstStyle/>
          <a:p>
            <a:pPr algn="ctr"/>
            <a:r>
              <a:rPr lang="en-US" sz="2000">
                <a:ea typeface="+mj-lt"/>
                <a:cs typeface="+mj-lt"/>
              </a:rPr>
              <a:t>Significant difference between the insurance charges in both subsets ( BMI Normal and BMI At Risk)</a:t>
            </a:r>
            <a:endParaRPr lang="en-US" sz="2000"/>
          </a:p>
        </p:txBody>
      </p:sp>
      <p:pic>
        <p:nvPicPr>
          <p:cNvPr id="4" name="Content Placeholder 3" descr="A graph of a number of different colored squares&#10;&#10;Description automatically generated">
            <a:extLst>
              <a:ext uri="{FF2B5EF4-FFF2-40B4-BE49-F238E27FC236}">
                <a16:creationId xmlns:a16="http://schemas.microsoft.com/office/drawing/2014/main" id="{80CE4E22-D5A2-91CF-45C6-D844D6381AEF}"/>
              </a:ext>
            </a:extLst>
          </p:cNvPr>
          <p:cNvPicPr>
            <a:picLocks noGrp="1" noChangeAspect="1"/>
          </p:cNvPicPr>
          <p:nvPr>
            <p:ph idx="1"/>
          </p:nvPr>
        </p:nvPicPr>
        <p:blipFill>
          <a:blip r:embed="rId2"/>
          <a:stretch>
            <a:fillRect/>
          </a:stretch>
        </p:blipFill>
        <p:spPr>
          <a:xfrm>
            <a:off x="169147" y="903934"/>
            <a:ext cx="11567248" cy="4169795"/>
          </a:xfrm>
        </p:spPr>
      </p:pic>
      <p:sp>
        <p:nvSpPr>
          <p:cNvPr id="5" name="TextBox 2">
            <a:extLst>
              <a:ext uri="{FF2B5EF4-FFF2-40B4-BE49-F238E27FC236}">
                <a16:creationId xmlns:a16="http://schemas.microsoft.com/office/drawing/2014/main" id="{D8477C1D-ECBB-ED4F-2B58-D6507E1AD29A}"/>
              </a:ext>
            </a:extLst>
          </p:cNvPr>
          <p:cNvSpPr txBox="1"/>
          <p:nvPr/>
        </p:nvSpPr>
        <p:spPr>
          <a:xfrm>
            <a:off x="181054" y="5216493"/>
            <a:ext cx="11552958"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ea typeface="+mn-lt"/>
                <a:cs typeface="+mn-lt"/>
              </a:rPr>
              <a:t>Thus, we can predict with 95 % confidence that the difference in insurance cost in the two subsets is significant and as the p value is less than .05 , we reject the null hypothesis and accept that alternate hypothesis. The cost of insurance is different for both groups.</a:t>
            </a:r>
            <a:endParaRPr lang="en-US"/>
          </a:p>
        </p:txBody>
      </p:sp>
    </p:spTree>
    <p:extLst>
      <p:ext uri="{BB962C8B-B14F-4D97-AF65-F5344CB8AC3E}">
        <p14:creationId xmlns:p14="http://schemas.microsoft.com/office/powerpoint/2010/main" val="3917488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with red and blue squares&#10;&#10;Description automatically generated">
            <a:extLst>
              <a:ext uri="{FF2B5EF4-FFF2-40B4-BE49-F238E27FC236}">
                <a16:creationId xmlns:a16="http://schemas.microsoft.com/office/drawing/2014/main" id="{6F9BB9DE-5AA5-967A-D56E-B5B6676DB7A9}"/>
              </a:ext>
            </a:extLst>
          </p:cNvPr>
          <p:cNvPicPr>
            <a:picLocks noChangeAspect="1"/>
          </p:cNvPicPr>
          <p:nvPr/>
        </p:nvPicPr>
        <p:blipFill>
          <a:blip r:embed="rId2"/>
          <a:stretch>
            <a:fillRect/>
          </a:stretch>
        </p:blipFill>
        <p:spPr>
          <a:xfrm>
            <a:off x="4536" y="183864"/>
            <a:ext cx="7350879" cy="6046379"/>
          </a:xfrm>
          <a:prstGeom prst="rect">
            <a:avLst/>
          </a:prstGeom>
        </p:spPr>
      </p:pic>
      <p:sp>
        <p:nvSpPr>
          <p:cNvPr id="4" name="TextBox 3">
            <a:extLst>
              <a:ext uri="{FF2B5EF4-FFF2-40B4-BE49-F238E27FC236}">
                <a16:creationId xmlns:a16="http://schemas.microsoft.com/office/drawing/2014/main" id="{AEB4463A-8C73-B7C5-E8C2-B20AC92EB356}"/>
              </a:ext>
            </a:extLst>
          </p:cNvPr>
          <p:cNvSpPr txBox="1"/>
          <p:nvPr/>
        </p:nvSpPr>
        <p:spPr>
          <a:xfrm>
            <a:off x="7472742" y="-208464"/>
            <a:ext cx="472228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a:t>
            </a:r>
          </a:p>
          <a:p>
            <a:endParaRPr lang="en-US"/>
          </a:p>
          <a:p>
            <a:endParaRPr lang="en-US"/>
          </a:p>
          <a:p>
            <a:endParaRPr lang="en-US"/>
          </a:p>
          <a:p>
            <a:endParaRPr lang="en-US"/>
          </a:p>
          <a:p>
            <a:endParaRPr lang="en-US"/>
          </a:p>
          <a:p>
            <a:endParaRPr lang="en-US"/>
          </a:p>
          <a:p>
            <a:endParaRPr lang="en-US"/>
          </a:p>
          <a:p>
            <a:endParaRPr lang="en-US"/>
          </a:p>
          <a:p>
            <a:endParaRPr lang="en-US"/>
          </a:p>
          <a:p>
            <a:endParaRPr lang="en-US"/>
          </a:p>
          <a:p>
            <a:r>
              <a:rPr lang="en-US"/>
              <a:t>Boxplot 2: Insurance cost for individual in Normal and At-risk range.</a:t>
            </a:r>
          </a:p>
          <a:p>
            <a:endParaRPr lang="en-US"/>
          </a:p>
          <a:p>
            <a:endParaRPr lang="en-US"/>
          </a:p>
          <a:p>
            <a:endParaRPr lang="en-US"/>
          </a:p>
        </p:txBody>
      </p:sp>
    </p:spTree>
    <p:extLst>
      <p:ext uri="{BB962C8B-B14F-4D97-AF65-F5344CB8AC3E}">
        <p14:creationId xmlns:p14="http://schemas.microsoft.com/office/powerpoint/2010/main" val="2975579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9316-AC46-1BD8-E6E5-E1532C65BED9}"/>
              </a:ext>
            </a:extLst>
          </p:cNvPr>
          <p:cNvSpPr>
            <a:spLocks noGrp="1"/>
          </p:cNvSpPr>
          <p:nvPr>
            <p:ph type="title"/>
          </p:nvPr>
        </p:nvSpPr>
        <p:spPr>
          <a:xfrm>
            <a:off x="8382977" y="2230968"/>
            <a:ext cx="3466123" cy="1202473"/>
          </a:xfrm>
        </p:spPr>
        <p:txBody>
          <a:bodyPr>
            <a:noAutofit/>
          </a:bodyPr>
          <a:lstStyle/>
          <a:p>
            <a:r>
              <a:rPr lang="en-US" sz="1800">
                <a:ea typeface="+mj-lt"/>
                <a:cs typeface="+mj-lt"/>
              </a:rPr>
              <a:t>When data is non-normal or has outliers, creating a bootstrap distribution is useful.</a:t>
            </a:r>
          </a:p>
        </p:txBody>
      </p:sp>
      <p:pic>
        <p:nvPicPr>
          <p:cNvPr id="4" name="Content Placeholder 3">
            <a:extLst>
              <a:ext uri="{FF2B5EF4-FFF2-40B4-BE49-F238E27FC236}">
                <a16:creationId xmlns:a16="http://schemas.microsoft.com/office/drawing/2014/main" id="{04210E5F-254E-07FD-D465-22BA7484476B}"/>
              </a:ext>
            </a:extLst>
          </p:cNvPr>
          <p:cNvPicPr>
            <a:picLocks noGrp="1" noChangeAspect="1"/>
          </p:cNvPicPr>
          <p:nvPr>
            <p:ph idx="1"/>
          </p:nvPr>
        </p:nvPicPr>
        <p:blipFill>
          <a:blip r:embed="rId2"/>
          <a:stretch>
            <a:fillRect/>
          </a:stretch>
        </p:blipFill>
        <p:spPr>
          <a:xfrm>
            <a:off x="191071" y="316409"/>
            <a:ext cx="8183469" cy="5808296"/>
          </a:xfrm>
        </p:spPr>
      </p:pic>
    </p:spTree>
    <p:extLst>
      <p:ext uri="{BB962C8B-B14F-4D97-AF65-F5344CB8AC3E}">
        <p14:creationId xmlns:p14="http://schemas.microsoft.com/office/powerpoint/2010/main" val="2274222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698B7-37B3-BBD7-5930-2F04DF2E111B}"/>
              </a:ext>
            </a:extLst>
          </p:cNvPr>
          <p:cNvSpPr>
            <a:spLocks noGrp="1"/>
          </p:cNvSpPr>
          <p:nvPr>
            <p:ph type="title"/>
          </p:nvPr>
        </p:nvSpPr>
        <p:spPr>
          <a:xfrm>
            <a:off x="849760" y="410285"/>
            <a:ext cx="10427840" cy="1086056"/>
          </a:xfrm>
        </p:spPr>
        <p:txBody>
          <a:bodyPr/>
          <a:lstStyle/>
          <a:p>
            <a:r>
              <a:rPr lang="en-US"/>
              <a:t>Project overview:</a:t>
            </a:r>
          </a:p>
        </p:txBody>
      </p:sp>
      <p:sp>
        <p:nvSpPr>
          <p:cNvPr id="3" name="Content Placeholder 2">
            <a:extLst>
              <a:ext uri="{FF2B5EF4-FFF2-40B4-BE49-F238E27FC236}">
                <a16:creationId xmlns:a16="http://schemas.microsoft.com/office/drawing/2014/main" id="{D7C9AF1F-5CBA-5E4A-4397-1B022E15E95D}"/>
              </a:ext>
            </a:extLst>
          </p:cNvPr>
          <p:cNvSpPr>
            <a:spLocks noGrp="1"/>
          </p:cNvSpPr>
          <p:nvPr>
            <p:ph idx="1"/>
          </p:nvPr>
        </p:nvSpPr>
        <p:spPr/>
        <p:txBody>
          <a:bodyPr vert="horz" lIns="91440" tIns="45720" rIns="91440" bIns="45720" rtlCol="0" anchor="t">
            <a:normAutofit/>
          </a:bodyPr>
          <a:lstStyle/>
          <a:p>
            <a:r>
              <a:rPr lang="en-US"/>
              <a:t>Purpose: To examine and quantify the effects of smoking, age,  sex and BMI(Body Mass Index) on the amount of health insurance charges.</a:t>
            </a:r>
          </a:p>
          <a:p>
            <a:r>
              <a:rPr lang="en-US"/>
              <a:t>Population: 18-64 years old male and female beneficiaries. </a:t>
            </a:r>
          </a:p>
          <a:p>
            <a:r>
              <a:rPr lang="en-US"/>
              <a:t>Variables of interest: smoking status, age, sex, BMI, and health insurance charge amount.</a:t>
            </a:r>
          </a:p>
          <a:p>
            <a:r>
              <a:rPr lang="en-US"/>
              <a:t>Parameters of interest: mean, standard deviation.</a:t>
            </a:r>
          </a:p>
          <a:p>
            <a:r>
              <a:rPr lang="en-US"/>
              <a:t>Statistical inferences performed: Hypothesis testing, bootstrap confidence interval. </a:t>
            </a:r>
          </a:p>
          <a:p>
            <a:endParaRPr lang="en-US"/>
          </a:p>
        </p:txBody>
      </p:sp>
    </p:spTree>
    <p:extLst>
      <p:ext uri="{BB962C8B-B14F-4D97-AF65-F5344CB8AC3E}">
        <p14:creationId xmlns:p14="http://schemas.microsoft.com/office/powerpoint/2010/main" val="844306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46C08-AE7C-6BE5-DEDF-54F95AB5CB99}"/>
              </a:ext>
            </a:extLst>
          </p:cNvPr>
          <p:cNvSpPr>
            <a:spLocks noGrp="1"/>
          </p:cNvSpPr>
          <p:nvPr>
            <p:ph type="title"/>
          </p:nvPr>
        </p:nvSpPr>
        <p:spPr>
          <a:xfrm>
            <a:off x="8619741" y="444502"/>
            <a:ext cx="3254155" cy="2874640"/>
          </a:xfrm>
        </p:spPr>
        <p:txBody>
          <a:bodyPr>
            <a:normAutofit/>
          </a:bodyPr>
          <a:lstStyle/>
          <a:p>
            <a:r>
              <a:rPr lang="en-US" sz="2000"/>
              <a:t>Bootstrap confidence interval : </a:t>
            </a:r>
            <a:r>
              <a:rPr lang="en-US" sz="2000">
                <a:latin typeface="Consolas"/>
              </a:rPr>
              <a:t>2161.963 - 4639.211</a:t>
            </a:r>
            <a:br>
              <a:rPr lang="en-US" sz="2000">
                <a:latin typeface="Consolas"/>
              </a:rPr>
            </a:br>
            <a:br>
              <a:rPr lang="en-US" sz="2000">
                <a:latin typeface="Consolas"/>
              </a:rPr>
            </a:br>
            <a:r>
              <a:rPr lang="en-US" sz="2000">
                <a:ea typeface="+mj-lt"/>
                <a:cs typeface="+mj-lt"/>
              </a:rPr>
              <a:t>The confidence interval is positive , which indicate that the insurance cost lies in the confidence interval.</a:t>
            </a:r>
          </a:p>
        </p:txBody>
      </p:sp>
      <p:pic>
        <p:nvPicPr>
          <p:cNvPr id="4" name="Content Placeholder 3" descr="A graph showing a number of bmi&#10;&#10;Description automatically generated">
            <a:extLst>
              <a:ext uri="{FF2B5EF4-FFF2-40B4-BE49-F238E27FC236}">
                <a16:creationId xmlns:a16="http://schemas.microsoft.com/office/drawing/2014/main" id="{44C95DC1-B3A1-09E7-98DF-7F3E528AF6C1}"/>
              </a:ext>
            </a:extLst>
          </p:cNvPr>
          <p:cNvPicPr>
            <a:picLocks noGrp="1" noChangeAspect="1"/>
          </p:cNvPicPr>
          <p:nvPr>
            <p:ph idx="1"/>
          </p:nvPr>
        </p:nvPicPr>
        <p:blipFill>
          <a:blip r:embed="rId2"/>
          <a:stretch>
            <a:fillRect/>
          </a:stretch>
        </p:blipFill>
        <p:spPr>
          <a:xfrm>
            <a:off x="631" y="150099"/>
            <a:ext cx="8337866" cy="6113097"/>
          </a:xfrm>
        </p:spPr>
      </p:pic>
      <p:sp>
        <p:nvSpPr>
          <p:cNvPr id="3" name="TextBox 2">
            <a:extLst>
              <a:ext uri="{FF2B5EF4-FFF2-40B4-BE49-F238E27FC236}">
                <a16:creationId xmlns:a16="http://schemas.microsoft.com/office/drawing/2014/main" id="{FEC6CF9C-933E-A2D7-58FC-A3826B1920D6}"/>
              </a:ext>
            </a:extLst>
          </p:cNvPr>
          <p:cNvSpPr txBox="1"/>
          <p:nvPr/>
        </p:nvSpPr>
        <p:spPr>
          <a:xfrm>
            <a:off x="8703335" y="3427932"/>
            <a:ext cx="3083733"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tx2"/>
                </a:solidFill>
                <a:latin typeface="Georgia Pro Light"/>
                <a:cs typeface="Times New Roman"/>
              </a:rPr>
              <a:t>Thus</a:t>
            </a:r>
            <a:r>
              <a:rPr lang="en-US" sz="2000">
                <a:solidFill>
                  <a:schemeClr val="tx2"/>
                </a:solidFill>
                <a:latin typeface="+mj-lt"/>
                <a:ea typeface="+mj-lt"/>
                <a:cs typeface="+mj-lt"/>
              </a:rPr>
              <a:t>, we can say that the individual with a BMI in at risk range  might have to pay approximately 2200 - 4600 $ more than the person with BMI in the normal range </a:t>
            </a:r>
          </a:p>
        </p:txBody>
      </p:sp>
    </p:spTree>
    <p:extLst>
      <p:ext uri="{BB962C8B-B14F-4D97-AF65-F5344CB8AC3E}">
        <p14:creationId xmlns:p14="http://schemas.microsoft.com/office/powerpoint/2010/main" val="607020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2C9EA-41D8-A0C5-9EF6-CC3601A5D048}"/>
              </a:ext>
            </a:extLst>
          </p:cNvPr>
          <p:cNvSpPr>
            <a:spLocks noGrp="1"/>
          </p:cNvSpPr>
          <p:nvPr>
            <p:ph type="title"/>
          </p:nvPr>
        </p:nvSpPr>
        <p:spPr/>
        <p:txBody>
          <a:bodyPr/>
          <a:lstStyle/>
          <a:p>
            <a:r>
              <a:rPr lang="en-US"/>
              <a:t>Results:</a:t>
            </a:r>
          </a:p>
        </p:txBody>
      </p:sp>
      <p:sp>
        <p:nvSpPr>
          <p:cNvPr id="3" name="Content Placeholder 2">
            <a:extLst>
              <a:ext uri="{FF2B5EF4-FFF2-40B4-BE49-F238E27FC236}">
                <a16:creationId xmlns:a16="http://schemas.microsoft.com/office/drawing/2014/main" id="{DB02F4FE-35DC-A333-1BA6-AC7A927C9AB0}"/>
              </a:ext>
            </a:extLst>
          </p:cNvPr>
          <p:cNvSpPr>
            <a:spLocks noGrp="1"/>
          </p:cNvSpPr>
          <p:nvPr>
            <p:ph idx="1"/>
          </p:nvPr>
        </p:nvSpPr>
        <p:spPr/>
        <p:txBody>
          <a:bodyPr vert="horz" lIns="91440" tIns="45720" rIns="91440" bIns="45720" rtlCol="0" anchor="t">
            <a:normAutofit/>
          </a:bodyPr>
          <a:lstStyle/>
          <a:p>
            <a:r>
              <a:rPr lang="en-US"/>
              <a:t>Smoking, age, sex and BMI all have effects on personal insurance.</a:t>
            </a:r>
          </a:p>
          <a:p>
            <a:r>
              <a:rPr lang="en-US"/>
              <a:t>Smokers can pay up to $25006 dollars more per year for health insurance than nonsmokers.</a:t>
            </a:r>
          </a:p>
          <a:p>
            <a:r>
              <a:rPr lang="en-US"/>
              <a:t>Older age group can pay up to $</a:t>
            </a:r>
            <a:r>
              <a:rPr lang="en-US" sz="1800"/>
              <a:t>7977 more than younger age group.</a:t>
            </a:r>
            <a:endParaRPr lang="en-US"/>
          </a:p>
          <a:p>
            <a:r>
              <a:rPr lang="en-US" sz="1800"/>
              <a:t>Males can pay</a:t>
            </a:r>
            <a:r>
              <a:rPr lang="en-US" sz="1800">
                <a:solidFill>
                  <a:srgbClr val="F2F3F0"/>
                </a:solidFill>
              </a:rPr>
              <a:t> up to $</a:t>
            </a:r>
            <a:r>
              <a:rPr lang="en-US" sz="1800">
                <a:solidFill>
                  <a:srgbClr val="FFFFFF"/>
                </a:solidFill>
              </a:rPr>
              <a:t>2625.96 more than females.</a:t>
            </a:r>
          </a:p>
          <a:p>
            <a:r>
              <a:rPr lang="en-US" sz="1800">
                <a:solidFill>
                  <a:srgbClr val="FFFFFF"/>
                </a:solidFill>
              </a:rPr>
              <a:t>People with at-risk BMI would pay up to $4639 more than the ones with normal BMI.</a:t>
            </a:r>
          </a:p>
          <a:p>
            <a:endParaRPr lang="en-US" sz="1800">
              <a:solidFill>
                <a:srgbClr val="FFFFFF"/>
              </a:solidFill>
            </a:endParaRPr>
          </a:p>
          <a:p>
            <a:endParaRPr lang="en-US"/>
          </a:p>
          <a:p>
            <a:endParaRPr lang="en-US"/>
          </a:p>
          <a:p>
            <a:endParaRPr lang="en-US"/>
          </a:p>
        </p:txBody>
      </p:sp>
    </p:spTree>
    <p:extLst>
      <p:ext uri="{BB962C8B-B14F-4D97-AF65-F5344CB8AC3E}">
        <p14:creationId xmlns:p14="http://schemas.microsoft.com/office/powerpoint/2010/main" val="1189373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8FE3E-33DD-8CA9-CAB9-736AE410389B}"/>
              </a:ext>
            </a:extLst>
          </p:cNvPr>
          <p:cNvSpPr>
            <a:spLocks noGrp="1"/>
          </p:cNvSpPr>
          <p:nvPr>
            <p:ph type="title"/>
          </p:nvPr>
        </p:nvSpPr>
        <p:spPr>
          <a:xfrm>
            <a:off x="879760" y="1956302"/>
            <a:ext cx="10427840" cy="1086056"/>
          </a:xfrm>
        </p:spPr>
        <p:txBody>
          <a:bodyPr/>
          <a:lstStyle/>
          <a:p>
            <a:pPr algn="ctr"/>
            <a:r>
              <a:rPr lang="en-US"/>
              <a:t>Thank you! </a:t>
            </a:r>
          </a:p>
        </p:txBody>
      </p:sp>
      <p:sp>
        <p:nvSpPr>
          <p:cNvPr id="7" name="Title 1">
            <a:extLst>
              <a:ext uri="{FF2B5EF4-FFF2-40B4-BE49-F238E27FC236}">
                <a16:creationId xmlns:a16="http://schemas.microsoft.com/office/drawing/2014/main" id="{06DC8C83-D23F-A811-BE76-36DD33E4D634}"/>
              </a:ext>
            </a:extLst>
          </p:cNvPr>
          <p:cNvSpPr txBox="1">
            <a:spLocks/>
          </p:cNvSpPr>
          <p:nvPr/>
        </p:nvSpPr>
        <p:spPr>
          <a:xfrm>
            <a:off x="882160" y="3728702"/>
            <a:ext cx="10427840" cy="1086056"/>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gn="ctr"/>
            <a:r>
              <a:rPr lang="en-US"/>
              <a:t>Questions? </a:t>
            </a:r>
          </a:p>
        </p:txBody>
      </p:sp>
    </p:spTree>
    <p:extLst>
      <p:ext uri="{BB962C8B-B14F-4D97-AF65-F5344CB8AC3E}">
        <p14:creationId xmlns:p14="http://schemas.microsoft.com/office/powerpoint/2010/main" val="2193203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E2589-EC92-D2C5-80E6-92F4238F7A06}"/>
              </a:ext>
            </a:extLst>
          </p:cNvPr>
          <p:cNvSpPr>
            <a:spLocks noGrp="1"/>
          </p:cNvSpPr>
          <p:nvPr>
            <p:ph type="title"/>
          </p:nvPr>
        </p:nvSpPr>
        <p:spPr>
          <a:xfrm>
            <a:off x="723810" y="296930"/>
            <a:ext cx="10427840" cy="720800"/>
          </a:xfrm>
        </p:spPr>
        <p:txBody>
          <a:bodyPr>
            <a:normAutofit fontScale="90000"/>
          </a:bodyPr>
          <a:lstStyle/>
          <a:p>
            <a:pPr algn="ctr"/>
            <a:r>
              <a:rPr lang="en-US"/>
              <a:t>References:</a:t>
            </a:r>
          </a:p>
        </p:txBody>
      </p:sp>
      <p:sp>
        <p:nvSpPr>
          <p:cNvPr id="3" name="Content Placeholder 2">
            <a:extLst>
              <a:ext uri="{FF2B5EF4-FFF2-40B4-BE49-F238E27FC236}">
                <a16:creationId xmlns:a16="http://schemas.microsoft.com/office/drawing/2014/main" id="{9B6B9A2F-402B-211B-0DA8-0B21A3D95BCC}"/>
              </a:ext>
            </a:extLst>
          </p:cNvPr>
          <p:cNvSpPr>
            <a:spLocks noGrp="1"/>
          </p:cNvSpPr>
          <p:nvPr>
            <p:ph idx="1"/>
          </p:nvPr>
        </p:nvSpPr>
        <p:spPr>
          <a:xfrm>
            <a:off x="723808" y="1020596"/>
            <a:ext cx="10427841" cy="4936091"/>
          </a:xfrm>
        </p:spPr>
        <p:txBody>
          <a:bodyPr vert="horz" lIns="91440" tIns="45720" rIns="91440" bIns="45720" rtlCol="0" anchor="t">
            <a:normAutofit fontScale="85000" lnSpcReduction="10000"/>
          </a:bodyPr>
          <a:lstStyle/>
          <a:p>
            <a:r>
              <a:rPr lang="en-US">
                <a:ea typeface="+mn-lt"/>
                <a:cs typeface="+mn-lt"/>
              </a:rPr>
              <a:t>Sun Life Staff. (2023, January 30). </a:t>
            </a:r>
            <a:r>
              <a:rPr lang="en-US" i="1">
                <a:ea typeface="+mn-lt"/>
                <a:cs typeface="+mn-lt"/>
              </a:rPr>
              <a:t>Life Insurance for Smokers</a:t>
            </a:r>
            <a:r>
              <a:rPr lang="en-US">
                <a:ea typeface="+mn-lt"/>
                <a:cs typeface="+mn-lt"/>
              </a:rPr>
              <a:t>. Life Insurance For Smokers | Sun Life Canada. </a:t>
            </a:r>
            <a:r>
              <a:rPr lang="en-US">
                <a:ea typeface="+mn-lt"/>
                <a:cs typeface="+mn-lt"/>
                <a:hlinkClick r:id="rId2"/>
              </a:rPr>
              <a:t>https://www.sunlife.ca/en/insurance/life/how-does-smoking-affect-your-life-insurance/</a:t>
            </a:r>
            <a:r>
              <a:rPr lang="en-US">
                <a:ea typeface="+mn-lt"/>
                <a:cs typeface="+mn-lt"/>
              </a:rPr>
              <a:t> </a:t>
            </a:r>
            <a:endParaRPr lang="en-US"/>
          </a:p>
          <a:p>
            <a:r>
              <a:rPr lang="en-US">
                <a:ea typeface="+mn-lt"/>
                <a:cs typeface="+mn-lt"/>
              </a:rPr>
              <a:t>Life Insurance Insights. (2024, July 10). Impact of height and weight on life insurance in Canada: How is height and weight used in life insurance? What is BMI and why is it important in life insurance? [Blog post]. Life Insurance Insights. </a:t>
            </a:r>
            <a:r>
              <a:rPr lang="en-US">
                <a:ea typeface="+mn-lt"/>
                <a:cs typeface="+mn-lt"/>
                <a:hlinkClick r:id="rId3">
                  <a:extLst>
                    <a:ext uri="{A12FA001-AC4F-418D-AE19-62706E023703}">
                      <ahyp:hlinkClr xmlns:ahyp="http://schemas.microsoft.com/office/drawing/2018/hyperlinkcolor" val="tx"/>
                    </a:ext>
                  </a:extLst>
                </a:hlinkClick>
              </a:rPr>
              <a:t>https://www.lifeinsuranceinsights.com/impact-of-height-and-weight</a:t>
            </a:r>
            <a:endParaRPr lang="en-US">
              <a:ea typeface="+mn-lt"/>
              <a:cs typeface="+mn-lt"/>
            </a:endParaRPr>
          </a:p>
          <a:p>
            <a:r>
              <a:rPr lang="en-US">
                <a:ea typeface="+mn-lt"/>
                <a:cs typeface="+mn-lt"/>
              </a:rPr>
              <a:t>World Health Organization. (2021, May 6). A healthy lifestyle - WHO recommendations. World Health Organization. </a:t>
            </a:r>
            <a:r>
              <a:rPr lang="en-US">
                <a:ea typeface="+mn-lt"/>
                <a:cs typeface="+mn-lt"/>
                <a:hlinkClick r:id="rId4">
                  <a:extLst>
                    <a:ext uri="{A12FA001-AC4F-418D-AE19-62706E023703}">
                      <ahyp:hlinkClr xmlns:ahyp="http://schemas.microsoft.com/office/drawing/2018/hyperlinkcolor" val="tx"/>
                    </a:ext>
                  </a:extLst>
                </a:hlinkClick>
              </a:rPr>
              <a:t>https://www.who.int/europe/news-room/fact-sheets/item/a-healthy-lifestyle---who-recommendations</a:t>
            </a:r>
            <a:endParaRPr lang="en-US">
              <a:ea typeface="+mn-lt"/>
              <a:cs typeface="+mn-lt"/>
            </a:endParaRPr>
          </a:p>
          <a:p>
            <a:r>
              <a:rPr lang="en-US">
                <a:ea typeface="+mn-lt"/>
                <a:cs typeface="+mn-lt"/>
              </a:rPr>
              <a:t>Mylona, E. K., Benitez, G., Shehadeh, F., Fleury, E., </a:t>
            </a:r>
            <a:r>
              <a:rPr lang="en-US" err="1">
                <a:ea typeface="+mn-lt"/>
                <a:cs typeface="+mn-lt"/>
              </a:rPr>
              <a:t>Mylonakis</a:t>
            </a:r>
            <a:r>
              <a:rPr lang="en-US">
                <a:ea typeface="+mn-lt"/>
                <a:cs typeface="+mn-lt"/>
              </a:rPr>
              <a:t>, S. C., </a:t>
            </a:r>
            <a:r>
              <a:rPr lang="en-US" err="1">
                <a:ea typeface="+mn-lt"/>
                <a:cs typeface="+mn-lt"/>
              </a:rPr>
              <a:t>Kalligeros</a:t>
            </a:r>
            <a:r>
              <a:rPr lang="en-US">
                <a:ea typeface="+mn-lt"/>
                <a:cs typeface="+mn-lt"/>
              </a:rPr>
              <a:t>, M., &amp; </a:t>
            </a:r>
            <a:r>
              <a:rPr lang="en-US" err="1">
                <a:ea typeface="+mn-lt"/>
                <a:cs typeface="+mn-lt"/>
              </a:rPr>
              <a:t>Mylonakis</a:t>
            </a:r>
            <a:r>
              <a:rPr lang="en-US">
                <a:ea typeface="+mn-lt"/>
                <a:cs typeface="+mn-lt"/>
              </a:rPr>
              <a:t>, E. (2020). The association of obesity with health insurance coverage and demographic characteristics: A statewide cross-sectional study. *Medicine, 99*(27), e21016. </a:t>
            </a:r>
            <a:r>
              <a:rPr lang="en-US">
                <a:ea typeface="+mn-lt"/>
                <a:cs typeface="+mn-lt"/>
                <a:hlinkClick r:id="rId5">
                  <a:extLst>
                    <a:ext uri="{A12FA001-AC4F-418D-AE19-62706E023703}">
                      <ahyp:hlinkClr xmlns:ahyp="http://schemas.microsoft.com/office/drawing/2018/hyperlinkcolor" val="tx"/>
                    </a:ext>
                  </a:extLst>
                </a:hlinkClick>
              </a:rPr>
              <a:t>https://doi.org/10.1097/MD.0000000000021016</a:t>
            </a:r>
            <a:r>
              <a:rPr lang="en-US">
                <a:ea typeface="+mn-lt"/>
                <a:cs typeface="+mn-lt"/>
              </a:rPr>
              <a:t>4.      </a:t>
            </a:r>
          </a:p>
          <a:p>
            <a:r>
              <a:rPr lang="en-US">
                <a:ea typeface="+mn-lt"/>
                <a:cs typeface="+mn-lt"/>
              </a:rPr>
              <a:t>Sun Life. (n.d.). Life insurance adult build tables. Sun Life. Retrieved October 14, 2024, from </a:t>
            </a:r>
            <a:r>
              <a:rPr lang="en-US">
                <a:ea typeface="+mn-lt"/>
                <a:cs typeface="+mn-lt"/>
                <a:hlinkClick r:id="rId6">
                  <a:extLst>
                    <a:ext uri="{A12FA001-AC4F-418D-AE19-62706E023703}">
                      <ahyp:hlinkClr xmlns:ahyp="http://schemas.microsoft.com/office/drawing/2018/hyperlinkcolor" val="tx"/>
                    </a:ext>
                  </a:extLst>
                </a:hlinkClick>
              </a:rPr>
              <a:t>https://suncentral.sunlife.ca/en/client-service/new-business-and-underwriting/applying-and-underwriting/life-insurance-underwriting/life-insurance-adult-build-tables/</a:t>
            </a:r>
            <a:endParaRPr lang="en-US">
              <a:ea typeface="+mn-lt"/>
              <a:cs typeface="+mn-lt"/>
            </a:endParaRPr>
          </a:p>
          <a:p>
            <a:endParaRPr lang="en-US">
              <a:ea typeface="+mn-lt"/>
              <a:cs typeface="+mn-lt"/>
            </a:endParaRPr>
          </a:p>
          <a:p>
            <a:endParaRPr lang="en-US"/>
          </a:p>
        </p:txBody>
      </p:sp>
    </p:spTree>
    <p:extLst>
      <p:ext uri="{BB962C8B-B14F-4D97-AF65-F5344CB8AC3E}">
        <p14:creationId xmlns:p14="http://schemas.microsoft.com/office/powerpoint/2010/main" val="2893606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5D67-2AD4-8371-0322-08E539614869}"/>
              </a:ext>
            </a:extLst>
          </p:cNvPr>
          <p:cNvSpPr>
            <a:spLocks noGrp="1"/>
          </p:cNvSpPr>
          <p:nvPr>
            <p:ph type="title"/>
          </p:nvPr>
        </p:nvSpPr>
        <p:spPr/>
        <p:txBody>
          <a:bodyPr/>
          <a:lstStyle/>
          <a:p>
            <a:r>
              <a:rPr lang="en-US"/>
              <a:t>Data Collection:</a:t>
            </a:r>
          </a:p>
        </p:txBody>
      </p:sp>
      <p:sp>
        <p:nvSpPr>
          <p:cNvPr id="3" name="Content Placeholder 2">
            <a:extLst>
              <a:ext uri="{FF2B5EF4-FFF2-40B4-BE49-F238E27FC236}">
                <a16:creationId xmlns:a16="http://schemas.microsoft.com/office/drawing/2014/main" id="{D316B6D1-01EA-BBC1-6265-F4C77921E3B1}"/>
              </a:ext>
            </a:extLst>
          </p:cNvPr>
          <p:cNvSpPr>
            <a:spLocks noGrp="1"/>
          </p:cNvSpPr>
          <p:nvPr>
            <p:ph idx="1"/>
          </p:nvPr>
        </p:nvSpPr>
        <p:spPr/>
        <p:txBody>
          <a:bodyPr vert="horz" lIns="91440" tIns="45720" rIns="91440" bIns="45720" rtlCol="0" anchor="t">
            <a:normAutofit/>
          </a:bodyPr>
          <a:lstStyle/>
          <a:p>
            <a:r>
              <a:rPr lang="en-US">
                <a:ea typeface="+mn-lt"/>
                <a:cs typeface="+mn-lt"/>
              </a:rPr>
              <a:t>We obtained secondary data from Kaggle.</a:t>
            </a:r>
          </a:p>
          <a:p>
            <a:r>
              <a:rPr lang="en-US">
                <a:ea typeface="+mn-lt"/>
                <a:cs typeface="+mn-lt"/>
              </a:rPr>
              <a:t>Dataset: Medical cost personal dataset collected from US Census Bureau. </a:t>
            </a:r>
          </a:p>
          <a:p>
            <a:r>
              <a:rPr lang="en-US">
                <a:ea typeface="+mn-lt"/>
                <a:cs typeface="+mn-lt"/>
              </a:rPr>
              <a:t>Dataset link: </a:t>
            </a:r>
            <a:r>
              <a:rPr lang="en-US">
                <a:ea typeface="+mn-lt"/>
                <a:cs typeface="+mn-lt"/>
                <a:hlinkClick r:id="rId2"/>
              </a:rPr>
              <a:t>https://www.kaggle.com/datasets/mirichoi0218/insurance/data</a:t>
            </a:r>
            <a:endParaRPr lang="en-US"/>
          </a:p>
          <a:p>
            <a:r>
              <a:rPr lang="en-US">
                <a:ea typeface="+mn-lt"/>
                <a:cs typeface="+mn-lt"/>
              </a:rPr>
              <a:t>Data on individual demographics , health/practice information and cost of personal insurance.</a:t>
            </a:r>
            <a:endParaRPr lang="en-US"/>
          </a:p>
        </p:txBody>
      </p:sp>
    </p:spTree>
    <p:extLst>
      <p:ext uri="{BB962C8B-B14F-4D97-AF65-F5344CB8AC3E}">
        <p14:creationId xmlns:p14="http://schemas.microsoft.com/office/powerpoint/2010/main" val="1017540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31837-AE91-8520-6ABC-94CDBCC9199F}"/>
              </a:ext>
            </a:extLst>
          </p:cNvPr>
          <p:cNvSpPr>
            <a:spLocks noGrp="1"/>
          </p:cNvSpPr>
          <p:nvPr>
            <p:ph type="title"/>
          </p:nvPr>
        </p:nvSpPr>
        <p:spPr>
          <a:xfrm>
            <a:off x="588417" y="560"/>
            <a:ext cx="10427840" cy="1086056"/>
          </a:xfrm>
        </p:spPr>
        <p:txBody>
          <a:bodyPr>
            <a:normAutofit/>
          </a:bodyPr>
          <a:lstStyle/>
          <a:p>
            <a:r>
              <a:rPr lang="en-US"/>
              <a:t>Data Cleaning:</a:t>
            </a:r>
          </a:p>
        </p:txBody>
      </p:sp>
      <p:sp>
        <p:nvSpPr>
          <p:cNvPr id="3" name="Content Placeholder 2">
            <a:extLst>
              <a:ext uri="{FF2B5EF4-FFF2-40B4-BE49-F238E27FC236}">
                <a16:creationId xmlns:a16="http://schemas.microsoft.com/office/drawing/2014/main" id="{FCBFBD51-9E91-37C5-A570-BFCF66AD21A2}"/>
              </a:ext>
            </a:extLst>
          </p:cNvPr>
          <p:cNvSpPr>
            <a:spLocks noGrp="1"/>
          </p:cNvSpPr>
          <p:nvPr>
            <p:ph idx="1"/>
          </p:nvPr>
        </p:nvSpPr>
        <p:spPr>
          <a:xfrm>
            <a:off x="588501" y="1081681"/>
            <a:ext cx="10427841" cy="1745859"/>
          </a:xfrm>
        </p:spPr>
        <p:txBody>
          <a:bodyPr vert="horz" lIns="91440" tIns="45720" rIns="91440" bIns="45720" rtlCol="0" anchor="t">
            <a:normAutofit lnSpcReduction="10000"/>
          </a:bodyPr>
          <a:lstStyle/>
          <a:p>
            <a:r>
              <a:rPr lang="en-US" sz="1800"/>
              <a:t>We checked it for missing values, completeness and structure </a:t>
            </a:r>
          </a:p>
          <a:p>
            <a:r>
              <a:rPr lang="en-US" sz="1800" err="1"/>
              <a:t>Tidyverse</a:t>
            </a:r>
            <a:r>
              <a:rPr lang="en-US" sz="1800"/>
              <a:t> and </a:t>
            </a:r>
            <a:r>
              <a:rPr lang="en-US" sz="1800" err="1"/>
              <a:t>Dplyr</a:t>
            </a:r>
            <a:endParaRPr lang="en-US" sz="1800"/>
          </a:p>
          <a:p>
            <a:r>
              <a:rPr lang="en-US" sz="1800"/>
              <a:t>Used inbuilt functions like glimpse and checked the summary to find any NA values</a:t>
            </a:r>
          </a:p>
          <a:p>
            <a:r>
              <a:rPr lang="en-US" sz="1800"/>
              <a:t>Data was primarily clean </a:t>
            </a:r>
          </a:p>
          <a:p>
            <a:endParaRPr lang="en-US"/>
          </a:p>
        </p:txBody>
      </p:sp>
      <p:pic>
        <p:nvPicPr>
          <p:cNvPr id="5" name="Picture 4" descr="A screenshot of a computer&#10;&#10;Description automatically generated">
            <a:extLst>
              <a:ext uri="{FF2B5EF4-FFF2-40B4-BE49-F238E27FC236}">
                <a16:creationId xmlns:a16="http://schemas.microsoft.com/office/drawing/2014/main" id="{A1D7F278-5219-26E8-0906-252A099A4853}"/>
              </a:ext>
            </a:extLst>
          </p:cNvPr>
          <p:cNvPicPr>
            <a:picLocks noChangeAspect="1"/>
          </p:cNvPicPr>
          <p:nvPr/>
        </p:nvPicPr>
        <p:blipFill>
          <a:blip r:embed="rId2"/>
          <a:stretch>
            <a:fillRect/>
          </a:stretch>
        </p:blipFill>
        <p:spPr>
          <a:xfrm>
            <a:off x="1077796" y="2668262"/>
            <a:ext cx="9437078" cy="3518282"/>
          </a:xfrm>
          <a:prstGeom prst="rect">
            <a:avLst/>
          </a:prstGeom>
        </p:spPr>
      </p:pic>
    </p:spTree>
    <p:extLst>
      <p:ext uri="{BB962C8B-B14F-4D97-AF65-F5344CB8AC3E}">
        <p14:creationId xmlns:p14="http://schemas.microsoft.com/office/powerpoint/2010/main" val="173342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2F271-F43C-8C76-1007-3A4B71E7A11C}"/>
              </a:ext>
            </a:extLst>
          </p:cNvPr>
          <p:cNvSpPr>
            <a:spLocks noGrp="1"/>
          </p:cNvSpPr>
          <p:nvPr>
            <p:ph type="title"/>
          </p:nvPr>
        </p:nvSpPr>
        <p:spPr>
          <a:xfrm>
            <a:off x="881510" y="442385"/>
            <a:ext cx="10427840" cy="1086056"/>
          </a:xfrm>
        </p:spPr>
        <p:txBody>
          <a:bodyPr/>
          <a:lstStyle/>
          <a:p>
            <a:r>
              <a:rPr lang="en-US"/>
              <a:t>Summary Statistics:</a:t>
            </a:r>
          </a:p>
        </p:txBody>
      </p:sp>
      <p:sp>
        <p:nvSpPr>
          <p:cNvPr id="3" name="Content Placeholder 2">
            <a:extLst>
              <a:ext uri="{FF2B5EF4-FFF2-40B4-BE49-F238E27FC236}">
                <a16:creationId xmlns:a16="http://schemas.microsoft.com/office/drawing/2014/main" id="{156393C1-5894-E315-7C6E-9D03DE9691F3}"/>
              </a:ext>
            </a:extLst>
          </p:cNvPr>
          <p:cNvSpPr>
            <a:spLocks noGrp="1"/>
          </p:cNvSpPr>
          <p:nvPr>
            <p:ph idx="1"/>
          </p:nvPr>
        </p:nvSpPr>
        <p:spPr>
          <a:xfrm>
            <a:off x="870924" y="1706151"/>
            <a:ext cx="10427841" cy="4263131"/>
          </a:xfrm>
        </p:spPr>
        <p:txBody>
          <a:bodyPr vert="horz" lIns="91440" tIns="45720" rIns="91440" bIns="45720" rtlCol="0" anchor="t">
            <a:normAutofit/>
          </a:bodyPr>
          <a:lstStyle/>
          <a:p>
            <a:pPr>
              <a:lnSpc>
                <a:spcPct val="140000"/>
              </a:lnSpc>
            </a:pPr>
            <a:r>
              <a:rPr lang="en-US"/>
              <a:t>The total data set contains 1338 observation and 7 variables ( Numerical and categorical).</a:t>
            </a:r>
          </a:p>
          <a:p>
            <a:pPr>
              <a:lnSpc>
                <a:spcPct val="140000"/>
              </a:lnSpc>
            </a:pPr>
            <a:r>
              <a:rPr lang="en-US"/>
              <a:t>The categorical variables : Sex, Smoking Status and Region.</a:t>
            </a:r>
          </a:p>
          <a:p>
            <a:pPr>
              <a:lnSpc>
                <a:spcPct val="140000"/>
              </a:lnSpc>
            </a:pPr>
            <a:r>
              <a:rPr lang="en-US"/>
              <a:t>The Numerical variables : Age, BMI and Charges.</a:t>
            </a:r>
          </a:p>
          <a:p>
            <a:pPr>
              <a:lnSpc>
                <a:spcPct val="140000"/>
              </a:lnSpc>
            </a:pPr>
            <a:r>
              <a:rPr lang="en-US">
                <a:ea typeface="+mn-lt"/>
                <a:cs typeface="+mn-lt"/>
              </a:rPr>
              <a:t>The population comprises of 662 females and 676 males in the age range of 18- 64. </a:t>
            </a:r>
            <a:endParaRPr lang="en-US"/>
          </a:p>
          <a:p>
            <a:pPr>
              <a:lnSpc>
                <a:spcPct val="140000"/>
              </a:lnSpc>
            </a:pPr>
            <a:r>
              <a:rPr lang="en-US"/>
              <a:t>Mean age for the population is 39.21.</a:t>
            </a:r>
          </a:p>
          <a:p>
            <a:pPr>
              <a:lnSpc>
                <a:spcPct val="140000"/>
              </a:lnSpc>
            </a:pPr>
            <a:r>
              <a:rPr lang="en-US"/>
              <a:t>Mean BMI is 30.66.</a:t>
            </a:r>
          </a:p>
          <a:p>
            <a:pPr>
              <a:lnSpc>
                <a:spcPct val="140000"/>
              </a:lnSpc>
            </a:pPr>
            <a:r>
              <a:rPr lang="en-US"/>
              <a:t>Mean insurance cost is 13270 dollars.</a:t>
            </a:r>
          </a:p>
        </p:txBody>
      </p:sp>
    </p:spTree>
    <p:extLst>
      <p:ext uri="{BB962C8B-B14F-4D97-AF65-F5344CB8AC3E}">
        <p14:creationId xmlns:p14="http://schemas.microsoft.com/office/powerpoint/2010/main" val="1831615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592D-8924-67D8-FF2B-21BE7FB5D776}"/>
              </a:ext>
            </a:extLst>
          </p:cNvPr>
          <p:cNvSpPr>
            <a:spLocks noGrp="1"/>
          </p:cNvSpPr>
          <p:nvPr>
            <p:ph type="title"/>
          </p:nvPr>
        </p:nvSpPr>
        <p:spPr>
          <a:xfrm>
            <a:off x="849760" y="397690"/>
            <a:ext cx="10427840" cy="1086056"/>
          </a:xfrm>
        </p:spPr>
        <p:txBody>
          <a:bodyPr>
            <a:normAutofit/>
          </a:bodyPr>
          <a:lstStyle/>
          <a:p>
            <a:r>
              <a:rPr lang="en-US"/>
              <a:t>Hypothesis Testing 1: Smoking vs Charges</a:t>
            </a:r>
          </a:p>
        </p:txBody>
      </p:sp>
      <p:sp>
        <p:nvSpPr>
          <p:cNvPr id="3" name="Content Placeholder 2">
            <a:extLst>
              <a:ext uri="{FF2B5EF4-FFF2-40B4-BE49-F238E27FC236}">
                <a16:creationId xmlns:a16="http://schemas.microsoft.com/office/drawing/2014/main" id="{0B45D839-8AD3-09B0-ED52-DBEF69F693D4}"/>
              </a:ext>
            </a:extLst>
          </p:cNvPr>
          <p:cNvSpPr>
            <a:spLocks noGrp="1"/>
          </p:cNvSpPr>
          <p:nvPr>
            <p:ph idx="1"/>
          </p:nvPr>
        </p:nvSpPr>
        <p:spPr>
          <a:xfrm>
            <a:off x="849758" y="1625158"/>
            <a:ext cx="10427841" cy="4344124"/>
          </a:xfrm>
        </p:spPr>
        <p:txBody>
          <a:bodyPr vert="horz" lIns="91440" tIns="45720" rIns="91440" bIns="45720" rtlCol="0" anchor="t">
            <a:normAutofit fontScale="92500" lnSpcReduction="10000"/>
          </a:bodyPr>
          <a:lstStyle/>
          <a:p>
            <a:r>
              <a:rPr lang="en-US"/>
              <a:t>Null:</a:t>
            </a:r>
            <a:r>
              <a:rPr lang="en-US">
                <a:solidFill>
                  <a:schemeClr val="tx1"/>
                </a:solidFill>
              </a:rPr>
              <a:t> </a:t>
            </a:r>
            <a:r>
              <a:rPr lang="en-US" sz="1100">
                <a:solidFill>
                  <a:schemeClr val="tx1"/>
                </a:solidFill>
                <a:latin typeface="Georgia Pro Light"/>
              </a:rPr>
              <a:t> </a:t>
            </a:r>
            <a:r>
              <a:rPr lang="en-US">
                <a:solidFill>
                  <a:schemeClr val="tx1"/>
                </a:solidFill>
                <a:latin typeface="Georgia Pro Light"/>
              </a:rPr>
              <a:t>The average value of smoker and nonsmoker insurance charge is the same.</a:t>
            </a:r>
          </a:p>
          <a:p>
            <a:r>
              <a:rPr lang="en-US">
                <a:solidFill>
                  <a:schemeClr val="tx1"/>
                </a:solidFill>
                <a:latin typeface="Georgia Pro Light"/>
              </a:rPr>
              <a:t>Alternative: The average value of smoker insurance charge isn't the same as nonsmokers. </a:t>
            </a:r>
          </a:p>
          <a:p>
            <a:endParaRPr lang="en-US">
              <a:solidFill>
                <a:schemeClr val="tx1"/>
              </a:solidFill>
              <a:latin typeface="Georgia Pro Light"/>
            </a:endParaRPr>
          </a:p>
          <a:p>
            <a:endParaRPr lang="en-US">
              <a:solidFill>
                <a:schemeClr val="tx1"/>
              </a:solidFill>
              <a:latin typeface="Georgia Pro Light"/>
            </a:endParaRPr>
          </a:p>
          <a:p>
            <a:endParaRPr lang="en-US">
              <a:solidFill>
                <a:schemeClr val="tx1"/>
              </a:solidFill>
              <a:latin typeface="Georgia Pro Light"/>
            </a:endParaRPr>
          </a:p>
          <a:p>
            <a:endParaRPr lang="en-US">
              <a:solidFill>
                <a:schemeClr val="tx1"/>
              </a:solidFill>
              <a:latin typeface="Georgia Pro Light"/>
            </a:endParaRPr>
          </a:p>
          <a:p>
            <a:endParaRPr lang="en-US">
              <a:solidFill>
                <a:schemeClr val="tx1"/>
              </a:solidFill>
              <a:latin typeface="Georgia Pro Light"/>
            </a:endParaRPr>
          </a:p>
          <a:p>
            <a:endParaRPr lang="en-US">
              <a:solidFill>
                <a:schemeClr val="tx1"/>
              </a:solidFill>
              <a:latin typeface="Georgia Pro Light"/>
            </a:endParaRPr>
          </a:p>
          <a:p>
            <a:r>
              <a:rPr lang="en-US">
                <a:solidFill>
                  <a:schemeClr val="tx1"/>
                </a:solidFill>
                <a:latin typeface="Georgia Pro Light"/>
              </a:rPr>
              <a:t>The p-value is way less than 0.05. Therefore, we strongly reject the null hypothesis and conclude that smokers insurance amount isn't the same as nonsmokers. </a:t>
            </a:r>
            <a:endParaRPr lang="en-US">
              <a:solidFill>
                <a:schemeClr val="tx1"/>
              </a:solidFill>
            </a:endParaRPr>
          </a:p>
        </p:txBody>
      </p:sp>
      <p:pic>
        <p:nvPicPr>
          <p:cNvPr id="4" name="Picture 3" descr="A screenshot of a computer code&#10;&#10;Description automatically generated">
            <a:extLst>
              <a:ext uri="{FF2B5EF4-FFF2-40B4-BE49-F238E27FC236}">
                <a16:creationId xmlns:a16="http://schemas.microsoft.com/office/drawing/2014/main" id="{EF405BE9-B9F9-B355-6ABC-11C08EF81B82}"/>
              </a:ext>
            </a:extLst>
          </p:cNvPr>
          <p:cNvPicPr>
            <a:picLocks noChangeAspect="1"/>
          </p:cNvPicPr>
          <p:nvPr/>
        </p:nvPicPr>
        <p:blipFill>
          <a:blip r:embed="rId2"/>
          <a:stretch>
            <a:fillRect/>
          </a:stretch>
        </p:blipFill>
        <p:spPr>
          <a:xfrm>
            <a:off x="1372862" y="2389220"/>
            <a:ext cx="8986559" cy="2810071"/>
          </a:xfrm>
          <a:prstGeom prst="rect">
            <a:avLst/>
          </a:prstGeom>
        </p:spPr>
      </p:pic>
    </p:spTree>
    <p:extLst>
      <p:ext uri="{BB962C8B-B14F-4D97-AF65-F5344CB8AC3E}">
        <p14:creationId xmlns:p14="http://schemas.microsoft.com/office/powerpoint/2010/main" val="2274492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F02845A-8571-40C5-9F56-8F9B3F7C4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C90FB4-4B2B-908B-151F-478BDF989C1D}"/>
              </a:ext>
            </a:extLst>
          </p:cNvPr>
          <p:cNvSpPr>
            <a:spLocks noGrp="1"/>
          </p:cNvSpPr>
          <p:nvPr>
            <p:ph type="title"/>
          </p:nvPr>
        </p:nvSpPr>
        <p:spPr>
          <a:xfrm>
            <a:off x="513352" y="253092"/>
            <a:ext cx="6985736" cy="780962"/>
          </a:xfrm>
        </p:spPr>
        <p:txBody>
          <a:bodyPr>
            <a:normAutofit/>
          </a:bodyPr>
          <a:lstStyle/>
          <a:p>
            <a:r>
              <a:rPr lang="en-US"/>
              <a:t>Boxplot confirms it! </a:t>
            </a:r>
          </a:p>
        </p:txBody>
      </p:sp>
      <p:pic>
        <p:nvPicPr>
          <p:cNvPr id="4" name="Content Placeholder 3">
            <a:extLst>
              <a:ext uri="{FF2B5EF4-FFF2-40B4-BE49-F238E27FC236}">
                <a16:creationId xmlns:a16="http://schemas.microsoft.com/office/drawing/2014/main" id="{E29F6F87-A8ED-26B0-B81E-A5F8E8B740D2}"/>
              </a:ext>
            </a:extLst>
          </p:cNvPr>
          <p:cNvPicPr>
            <a:picLocks noChangeAspect="1"/>
          </p:cNvPicPr>
          <p:nvPr/>
        </p:nvPicPr>
        <p:blipFill>
          <a:blip r:embed="rId2"/>
          <a:stretch>
            <a:fillRect/>
          </a:stretch>
        </p:blipFill>
        <p:spPr>
          <a:xfrm>
            <a:off x="1802665" y="994443"/>
            <a:ext cx="8361532" cy="5613280"/>
          </a:xfrm>
          <a:prstGeom prst="rect">
            <a:avLst/>
          </a:prstGeom>
        </p:spPr>
      </p:pic>
      <p:cxnSp>
        <p:nvCxnSpPr>
          <p:cNvPr id="20" name="Straight Connector 19">
            <a:extLst>
              <a:ext uri="{FF2B5EF4-FFF2-40B4-BE49-F238E27FC236}">
                <a16:creationId xmlns:a16="http://schemas.microsoft.com/office/drawing/2014/main" id="{F30BB598-81B4-41BB-BC44-CD9C29AE2E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56765" y="3429000"/>
            <a:ext cx="0" cy="2629328"/>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9778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640C6-F587-3960-A6A4-B83C4E95E1B0}"/>
              </a:ext>
            </a:extLst>
          </p:cNvPr>
          <p:cNvSpPr>
            <a:spLocks noGrp="1"/>
          </p:cNvSpPr>
          <p:nvPr>
            <p:ph type="title"/>
          </p:nvPr>
        </p:nvSpPr>
        <p:spPr>
          <a:xfrm>
            <a:off x="717760" y="122385"/>
            <a:ext cx="10427840" cy="726056"/>
          </a:xfrm>
        </p:spPr>
        <p:txBody>
          <a:bodyPr>
            <a:normAutofit fontScale="90000"/>
          </a:bodyPr>
          <a:lstStyle/>
          <a:p>
            <a:r>
              <a:rPr lang="en-US"/>
              <a:t>So... How much more do smokers pay?</a:t>
            </a:r>
          </a:p>
        </p:txBody>
      </p:sp>
      <p:sp>
        <p:nvSpPr>
          <p:cNvPr id="3" name="Content Placeholder 2">
            <a:extLst>
              <a:ext uri="{FF2B5EF4-FFF2-40B4-BE49-F238E27FC236}">
                <a16:creationId xmlns:a16="http://schemas.microsoft.com/office/drawing/2014/main" id="{7493F088-1672-8CC7-6817-DE77A94D8E31}"/>
              </a:ext>
            </a:extLst>
          </p:cNvPr>
          <p:cNvSpPr>
            <a:spLocks noGrp="1"/>
          </p:cNvSpPr>
          <p:nvPr>
            <p:ph idx="1"/>
          </p:nvPr>
        </p:nvSpPr>
        <p:spPr>
          <a:xfrm>
            <a:off x="849758" y="1798017"/>
            <a:ext cx="10427841" cy="4583430"/>
          </a:xfrm>
        </p:spPr>
        <p:txBody>
          <a:bodyPr vert="horz" lIns="91440" tIns="45720" rIns="91440" bIns="45720" rtlCol="0" anchor="t">
            <a:normAutofit/>
          </a:bodyPr>
          <a:lstStyle/>
          <a:p>
            <a:pPr marL="0" indent="0">
              <a:buNone/>
            </a:pPr>
            <a:endParaRPr lang="en-US"/>
          </a:p>
          <a:p>
            <a:endParaRPr lang="en-US"/>
          </a:p>
          <a:p>
            <a:endParaRPr lang="en-US"/>
          </a:p>
          <a:p>
            <a:endParaRPr lang="en-US"/>
          </a:p>
          <a:p>
            <a:endParaRPr lang="en-US"/>
          </a:p>
          <a:p>
            <a:endParaRPr lang="en-US"/>
          </a:p>
          <a:p>
            <a:endParaRPr lang="en-US"/>
          </a:p>
          <a:p>
            <a:pPr marL="0" indent="0">
              <a:lnSpc>
                <a:spcPct val="110000"/>
              </a:lnSpc>
              <a:buNone/>
            </a:pPr>
            <a:endParaRPr lang="en-US">
              <a:solidFill>
                <a:srgbClr val="F2F3F0"/>
              </a:solidFill>
            </a:endParaRPr>
          </a:p>
          <a:p>
            <a:pPr>
              <a:lnSpc>
                <a:spcPct val="110000"/>
              </a:lnSpc>
            </a:pPr>
            <a:r>
              <a:rPr lang="en-US" sz="1600"/>
              <a:t>As we can see, smokers can pay as much as $25006 dollars more per year for health insurance! Therefore, be a good person and don't smoke :)</a:t>
            </a:r>
            <a:endParaRPr lang="en-US"/>
          </a:p>
          <a:p>
            <a:endParaRPr lang="en-US"/>
          </a:p>
        </p:txBody>
      </p:sp>
      <p:pic>
        <p:nvPicPr>
          <p:cNvPr id="6" name="Picture 5" descr="A graph of a number of smokers&#10;&#10;Description automatically generated">
            <a:extLst>
              <a:ext uri="{FF2B5EF4-FFF2-40B4-BE49-F238E27FC236}">
                <a16:creationId xmlns:a16="http://schemas.microsoft.com/office/drawing/2014/main" id="{9506BC5C-F038-C765-EC84-D5F89A87D51D}"/>
              </a:ext>
            </a:extLst>
          </p:cNvPr>
          <p:cNvPicPr>
            <a:picLocks noChangeAspect="1"/>
          </p:cNvPicPr>
          <p:nvPr/>
        </p:nvPicPr>
        <p:blipFill>
          <a:blip r:embed="rId2"/>
          <a:stretch>
            <a:fillRect/>
          </a:stretch>
        </p:blipFill>
        <p:spPr>
          <a:xfrm>
            <a:off x="1893861" y="717421"/>
            <a:ext cx="8299363" cy="4964449"/>
          </a:xfrm>
          <a:prstGeom prst="rect">
            <a:avLst/>
          </a:prstGeom>
        </p:spPr>
      </p:pic>
    </p:spTree>
    <p:extLst>
      <p:ext uri="{BB962C8B-B14F-4D97-AF65-F5344CB8AC3E}">
        <p14:creationId xmlns:p14="http://schemas.microsoft.com/office/powerpoint/2010/main" val="2099416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8CC5-0221-A6C1-1CFD-AD1C632CB577}"/>
              </a:ext>
            </a:extLst>
          </p:cNvPr>
          <p:cNvSpPr>
            <a:spLocks noGrp="1"/>
          </p:cNvSpPr>
          <p:nvPr>
            <p:ph type="title"/>
          </p:nvPr>
        </p:nvSpPr>
        <p:spPr>
          <a:xfrm>
            <a:off x="518211" y="-364816"/>
            <a:ext cx="10581052" cy="1398359"/>
          </a:xfrm>
        </p:spPr>
        <p:txBody>
          <a:bodyPr>
            <a:normAutofit/>
          </a:bodyPr>
          <a:lstStyle/>
          <a:p>
            <a:r>
              <a:rPr lang="en-US" sz="4000" b="1">
                <a:solidFill>
                  <a:schemeClr val="tx1"/>
                </a:solidFill>
              </a:rPr>
              <a:t>Hypothesis </a:t>
            </a:r>
            <a:r>
              <a:rPr lang="en-US" sz="4000" b="1"/>
              <a:t>Testing 2: Age Vs Charges:</a:t>
            </a:r>
          </a:p>
        </p:txBody>
      </p:sp>
      <p:pic>
        <p:nvPicPr>
          <p:cNvPr id="14" name="Content Placeholder 13" descr="A screenshot of a computer program&#10;&#10;Description automatically generated">
            <a:extLst>
              <a:ext uri="{FF2B5EF4-FFF2-40B4-BE49-F238E27FC236}">
                <a16:creationId xmlns:a16="http://schemas.microsoft.com/office/drawing/2014/main" id="{98989EBB-5FDA-C767-25CA-53047AB5FE18}"/>
              </a:ext>
            </a:extLst>
          </p:cNvPr>
          <p:cNvPicPr>
            <a:picLocks noGrp="1" noChangeAspect="1"/>
          </p:cNvPicPr>
          <p:nvPr>
            <p:ph sz="half" idx="2"/>
          </p:nvPr>
        </p:nvPicPr>
        <p:blipFill>
          <a:blip r:embed="rId2"/>
          <a:stretch>
            <a:fillRect/>
          </a:stretch>
        </p:blipFill>
        <p:spPr>
          <a:xfrm>
            <a:off x="4475859" y="2362251"/>
            <a:ext cx="7557082" cy="3616057"/>
          </a:xfrm>
        </p:spPr>
      </p:pic>
      <p:sp>
        <p:nvSpPr>
          <p:cNvPr id="7" name="TextBox 6">
            <a:extLst>
              <a:ext uri="{FF2B5EF4-FFF2-40B4-BE49-F238E27FC236}">
                <a16:creationId xmlns:a16="http://schemas.microsoft.com/office/drawing/2014/main" id="{970A8968-226C-9121-9B98-AA4F38E07D9C}"/>
              </a:ext>
            </a:extLst>
          </p:cNvPr>
          <p:cNvSpPr txBox="1"/>
          <p:nvPr/>
        </p:nvSpPr>
        <p:spPr>
          <a:xfrm>
            <a:off x="559267" y="1209413"/>
            <a:ext cx="11416016" cy="13653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t>Null Hypothesis (</a:t>
            </a:r>
            <a:r>
              <a:rPr lang="en-US" sz="2000">
                <a:solidFill>
                  <a:srgbClr val="FFFF00"/>
                </a:solidFill>
              </a:rPr>
              <a:t>H0</a:t>
            </a:r>
            <a:r>
              <a:rPr lang="en-US" sz="2000"/>
              <a:t>) : </a:t>
            </a:r>
            <a:r>
              <a:rPr lang="en-US" sz="2000">
                <a:ea typeface="+mn-lt"/>
                <a:cs typeface="+mn-lt"/>
              </a:rPr>
              <a:t>There is no difference in the average medical charges between the two age groups.</a:t>
            </a:r>
            <a:endParaRPr lang="en-US" sz="2000"/>
          </a:p>
          <a:p>
            <a:pPr marL="285750" indent="-285750">
              <a:buFont typeface="Arial"/>
              <a:buChar char="•"/>
            </a:pPr>
            <a:r>
              <a:rPr lang="en-US" sz="2000"/>
              <a:t>Alternate Hypothesis (</a:t>
            </a:r>
            <a:r>
              <a:rPr lang="en-US" sz="2000">
                <a:solidFill>
                  <a:srgbClr val="FFFF00"/>
                </a:solidFill>
              </a:rPr>
              <a:t>Ha</a:t>
            </a:r>
            <a:r>
              <a:rPr lang="en-US" sz="2000"/>
              <a:t>) : </a:t>
            </a:r>
            <a:r>
              <a:rPr lang="en-US" sz="2000">
                <a:ea typeface="+mn-lt"/>
                <a:cs typeface="+mn-lt"/>
              </a:rPr>
              <a:t>There is a significant difference in the average medical charges between the two age groups.</a:t>
            </a:r>
          </a:p>
        </p:txBody>
      </p:sp>
      <p:sp>
        <p:nvSpPr>
          <p:cNvPr id="12" name="TextBox 11">
            <a:extLst>
              <a:ext uri="{FF2B5EF4-FFF2-40B4-BE49-F238E27FC236}">
                <a16:creationId xmlns:a16="http://schemas.microsoft.com/office/drawing/2014/main" id="{DD7C5FF5-C404-271D-F54C-A93A0C82C9FF}"/>
              </a:ext>
            </a:extLst>
          </p:cNvPr>
          <p:cNvSpPr txBox="1"/>
          <p:nvPr/>
        </p:nvSpPr>
        <p:spPr>
          <a:xfrm>
            <a:off x="711058" y="2636502"/>
            <a:ext cx="3881130" cy="32008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t – Test :</a:t>
            </a:r>
          </a:p>
          <a:p>
            <a:r>
              <a:rPr lang="en-US" sz="1700" b="1"/>
              <a:t>G1 : age (18-41)</a:t>
            </a:r>
          </a:p>
          <a:p>
            <a:r>
              <a:rPr lang="en-US" sz="1700" b="1">
                <a:ea typeface="+mn-lt"/>
                <a:cs typeface="+mn-lt"/>
              </a:rPr>
              <a:t>G2 : age (42-64)</a:t>
            </a:r>
          </a:p>
          <a:p>
            <a:endParaRPr lang="en-US" b="1">
              <a:ea typeface="+mn-lt"/>
              <a:cs typeface="+mn-lt"/>
            </a:endParaRPr>
          </a:p>
          <a:p>
            <a:r>
              <a:rPr lang="en-US">
                <a:ea typeface="+mn-lt"/>
                <a:cs typeface="+mn-lt"/>
              </a:rPr>
              <a:t>As (</a:t>
            </a:r>
            <a:r>
              <a:rPr lang="en-US" b="1">
                <a:ea typeface="+mn-lt"/>
                <a:cs typeface="+mn-lt"/>
              </a:rPr>
              <a:t>p-value is &lt; </a:t>
            </a:r>
            <a:r>
              <a:rPr lang="en-US">
                <a:ea typeface="+mn-lt"/>
                <a:cs typeface="+mn-lt"/>
              </a:rPr>
              <a:t> </a:t>
            </a:r>
            <a:r>
              <a:rPr lang="en-US" b="1">
                <a:ea typeface="+mn-lt"/>
                <a:cs typeface="+mn-lt"/>
              </a:rPr>
              <a:t>0.5</a:t>
            </a:r>
            <a:r>
              <a:rPr lang="en-US">
                <a:ea typeface="+mn-lt"/>
                <a:cs typeface="+mn-lt"/>
              </a:rPr>
              <a:t>), So,  we reject the null hypothesis.</a:t>
            </a:r>
          </a:p>
          <a:p>
            <a:endParaRPr lang="en-US">
              <a:ea typeface="+mn-lt"/>
              <a:cs typeface="+mn-lt"/>
            </a:endParaRPr>
          </a:p>
          <a:p>
            <a:r>
              <a:rPr lang="en-US">
                <a:ea typeface="+mn-lt"/>
                <a:cs typeface="+mn-lt"/>
              </a:rPr>
              <a:t>G2 has higher average medical charges than G1 which is by </a:t>
            </a:r>
            <a:r>
              <a:rPr lang="en-US">
                <a:solidFill>
                  <a:srgbClr val="FF0000"/>
                </a:solidFill>
                <a:ea typeface="+mn-lt"/>
                <a:cs typeface="+mn-lt"/>
              </a:rPr>
              <a:t>$</a:t>
            </a:r>
            <a:r>
              <a:rPr lang="en-US">
                <a:solidFill>
                  <a:srgbClr val="FFFF00"/>
                </a:solidFill>
                <a:ea typeface="+mn-lt"/>
                <a:cs typeface="+mn-lt"/>
              </a:rPr>
              <a:t>5,469.36</a:t>
            </a:r>
            <a:r>
              <a:rPr lang="en-US">
                <a:ea typeface="+mn-lt"/>
                <a:cs typeface="+mn-lt"/>
              </a:rPr>
              <a:t> to </a:t>
            </a:r>
            <a:r>
              <a:rPr lang="en-US">
                <a:solidFill>
                  <a:srgbClr val="FF0000"/>
                </a:solidFill>
                <a:ea typeface="+mn-lt"/>
                <a:cs typeface="+mn-lt"/>
              </a:rPr>
              <a:t>$</a:t>
            </a:r>
            <a:r>
              <a:rPr lang="en-US">
                <a:solidFill>
                  <a:srgbClr val="FFFF00"/>
                </a:solidFill>
                <a:ea typeface="+mn-lt"/>
                <a:cs typeface="+mn-lt"/>
              </a:rPr>
              <a:t>7,983.52</a:t>
            </a:r>
            <a:r>
              <a:rPr lang="en-US">
                <a:ea typeface="+mn-lt"/>
                <a:cs typeface="+mn-lt"/>
              </a:rPr>
              <a:t>.</a:t>
            </a:r>
          </a:p>
          <a:p>
            <a:pPr marL="285750" indent="-285750">
              <a:buFont typeface="Arial"/>
              <a:buChar char="•"/>
            </a:pPr>
            <a:endParaRPr lang="en-US"/>
          </a:p>
        </p:txBody>
      </p:sp>
    </p:spTree>
    <p:extLst>
      <p:ext uri="{BB962C8B-B14F-4D97-AF65-F5344CB8AC3E}">
        <p14:creationId xmlns:p14="http://schemas.microsoft.com/office/powerpoint/2010/main" val="3343513524"/>
      </p:ext>
    </p:extLst>
  </p:cSld>
  <p:clrMapOvr>
    <a:masterClrMapping/>
  </p:clrMapOvr>
</p:sld>
</file>

<file path=ppt/theme/theme1.xml><?xml version="1.0" encoding="utf-8"?>
<a:theme xmlns:a="http://schemas.openxmlformats.org/drawingml/2006/main" name="VaultVTI">
  <a:themeElements>
    <a:clrScheme name="AnalogousFromDarkSeedLeftStep">
      <a:dk1>
        <a:srgbClr val="000000"/>
      </a:dk1>
      <a:lt1>
        <a:srgbClr val="FFFFFF"/>
      </a:lt1>
      <a:dk2>
        <a:srgbClr val="1A212E"/>
      </a:dk2>
      <a:lt2>
        <a:srgbClr val="F2F3F0"/>
      </a:lt2>
      <a:accent1>
        <a:srgbClr val="864DC3"/>
      </a:accent1>
      <a:accent2>
        <a:srgbClr val="483FB3"/>
      </a:accent2>
      <a:accent3>
        <a:srgbClr val="4D76C3"/>
      </a:accent3>
      <a:accent4>
        <a:srgbClr val="3B95B1"/>
      </a:accent4>
      <a:accent5>
        <a:srgbClr val="4BBFAB"/>
      </a:accent5>
      <a:accent6>
        <a:srgbClr val="3BB16B"/>
      </a:accent6>
      <a:hlink>
        <a:srgbClr val="339A99"/>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5FF58FFF0F5C84D853ED6658581A977" ma:contentTypeVersion="4" ma:contentTypeDescription="Create a new document." ma:contentTypeScope="" ma:versionID="6793530929a8dbb230eef5354a192817">
  <xsd:schema xmlns:xsd="http://www.w3.org/2001/XMLSchema" xmlns:xs="http://www.w3.org/2001/XMLSchema" xmlns:p="http://schemas.microsoft.com/office/2006/metadata/properties" xmlns:ns2="a0bb288b-7360-4882-b520-3f3d755836d9" targetNamespace="http://schemas.microsoft.com/office/2006/metadata/properties" ma:root="true" ma:fieldsID="1bda03f6b4c35d2dced8c9873ad7975c" ns2:_="">
    <xsd:import namespace="a0bb288b-7360-4882-b520-3f3d755836d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bb288b-7360-4882-b520-3f3d755836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837206F-9C9C-4B12-B35A-E7F02CC55B94}">
  <ds:schemaRefs>
    <ds:schemaRef ds:uri="http://schemas.microsoft.com/sharepoint/v3/contenttype/forms"/>
  </ds:schemaRefs>
</ds:datastoreItem>
</file>

<file path=customXml/itemProps2.xml><?xml version="1.0" encoding="utf-8"?>
<ds:datastoreItem xmlns:ds="http://schemas.openxmlformats.org/officeDocument/2006/customXml" ds:itemID="{65A8A763-9551-4B5B-A7E5-316599B3F6FA}">
  <ds:schemaRefs>
    <ds:schemaRef ds:uri="a0bb288b-7360-4882-b520-3f3d755836d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VaultVTI</vt:lpstr>
      <vt:lpstr>Do smoking, sex, age and BMI affect health insurance cost and by how much?</vt:lpstr>
      <vt:lpstr>Project overview:</vt:lpstr>
      <vt:lpstr>Data Collection:</vt:lpstr>
      <vt:lpstr>Data Cleaning:</vt:lpstr>
      <vt:lpstr>Summary Statistics:</vt:lpstr>
      <vt:lpstr>Hypothesis Testing 1: Smoking vs Charges</vt:lpstr>
      <vt:lpstr>Boxplot confirms it! </vt:lpstr>
      <vt:lpstr>So... How much more do smokers pay?</vt:lpstr>
      <vt:lpstr>Hypothesis Testing 2: Age Vs Charges:</vt:lpstr>
      <vt:lpstr>Density Plot :</vt:lpstr>
      <vt:lpstr>Bootstrap Confidence Interval :</vt:lpstr>
      <vt:lpstr>Hypothesis Testing 3: Sex vs Charges:</vt:lpstr>
      <vt:lpstr>PowerPoint Presentation</vt:lpstr>
      <vt:lpstr>Bootstrap confidence interval:</vt:lpstr>
      <vt:lpstr>Hypothesis Testing 4 : BMI vs Insurance Charges</vt:lpstr>
      <vt:lpstr>2-sample t –test : Insurance cost BMI Normal &amp; BMI: At risk</vt:lpstr>
      <vt:lpstr>Significant difference between the insurance charges in both subsets ( BMI Normal and BMI At Risk)</vt:lpstr>
      <vt:lpstr>PowerPoint Presentation</vt:lpstr>
      <vt:lpstr>When data is non-normal or has outliers, creating a bootstrap distribution is useful.</vt:lpstr>
      <vt:lpstr>Bootstrap confidence interval : 2161.963 - 4639.211  The confidence interval is positive , which indicate that the insurance cost lies in the confidence interval.</vt:lpstr>
      <vt:lpstr>Results:</vt:lpstr>
      <vt:lpstr>Thank you!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2</cp:revision>
  <dcterms:created xsi:type="dcterms:W3CDTF">2024-10-11T18:13:44Z</dcterms:created>
  <dcterms:modified xsi:type="dcterms:W3CDTF">2025-01-08T20:16:56Z</dcterms:modified>
</cp:coreProperties>
</file>