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74" r:id="rId2"/>
    <p:sldId id="276" r:id="rId3"/>
    <p:sldId id="261" r:id="rId4"/>
    <p:sldId id="262" r:id="rId5"/>
    <p:sldId id="264" r:id="rId6"/>
    <p:sldId id="265" r:id="rId7"/>
    <p:sldId id="266" r:id="rId8"/>
    <p:sldId id="271" r:id="rId9"/>
    <p:sldId id="268" r:id="rId10"/>
    <p:sldId id="277" r:id="rId11"/>
    <p:sldId id="278" r:id="rId12"/>
    <p:sldId id="279" r:id="rId13"/>
    <p:sldId id="280" r:id="rId14"/>
    <p:sldId id="281" r:id="rId15"/>
    <p:sldId id="282" r:id="rId16"/>
    <p:sldId id="283" r:id="rId17"/>
    <p:sldId id="284" r:id="rId18"/>
    <p:sldId id="287" r:id="rId19"/>
    <p:sldId id="294" r:id="rId20"/>
    <p:sldId id="295" r:id="rId21"/>
    <p:sldId id="288" r:id="rId22"/>
    <p:sldId id="289" r:id="rId23"/>
    <p:sldId id="290" r:id="rId24"/>
    <p:sldId id="291" r:id="rId25"/>
    <p:sldId id="292" r:id="rId26"/>
    <p:sldId id="293" r:id="rId27"/>
    <p:sldId id="269" r:id="rId28"/>
    <p:sldId id="285" r:id="rId29"/>
    <p:sldId id="286" r:id="rId30"/>
    <p:sldId id="27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0502" autoAdjust="0"/>
  </p:normalViewPr>
  <p:slideViewPr>
    <p:cSldViewPr>
      <p:cViewPr varScale="1">
        <p:scale>
          <a:sx n="66" d="100"/>
          <a:sy n="66" d="100"/>
        </p:scale>
        <p:origin x="-1572"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A9949-8081-44E6-B111-89961A19119E}" type="datetimeFigureOut">
              <a:rPr lang="en-US" smtClean="0"/>
              <a:pPr/>
              <a:t>9/26/2023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A8E0A4-B6F5-4711-BBA0-825C8D5A31FD}" type="slidenum">
              <a:rPr lang="en-US" smtClean="0"/>
              <a:pPr/>
              <a:t>‹#›</a:t>
            </a:fld>
            <a:endParaRPr lang="en-US"/>
          </a:p>
        </p:txBody>
      </p:sp>
    </p:spTree>
    <p:extLst>
      <p:ext uri="{BB962C8B-B14F-4D97-AF65-F5344CB8AC3E}">
        <p14:creationId xmlns:p14="http://schemas.microsoft.com/office/powerpoint/2010/main" xmlns="" val="176599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A8E0A4-B6F5-4711-BBA0-825C8D5A31FD}"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D179B-B49B-4379-BFEC-0A73B5C4CE91}" type="datetimeFigureOut">
              <a:rPr lang="en-IN" smtClean="0"/>
              <a:pPr/>
              <a:t>26-09-2023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5C102-2FAF-4E3D-9098-42A40E5F3D4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6D179B-B49B-4379-BFEC-0A73B5C4CE91}" type="datetimeFigureOut">
              <a:rPr lang="en-IN" smtClean="0"/>
              <a:pPr/>
              <a:t>26-09-2023</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915C102-2FAF-4E3D-9098-42A40E5F3D4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609600"/>
            <a:ext cx="6698706" cy="1320800"/>
          </a:xfrm>
        </p:spPr>
        <p:txBody>
          <a:bodyPr/>
          <a:lstStyle/>
          <a:p>
            <a:r>
              <a:rPr lang="en-US" dirty="0" smtClean="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CMR TECHNICAL CAMPUS</a:t>
            </a:r>
            <a:endParaRPr lang="en-US" dirty="0"/>
          </a:p>
        </p:txBody>
      </p:sp>
      <p:pic>
        <p:nvPicPr>
          <p:cNvPr id="5" name="Picture 4"/>
          <p:cNvPicPr>
            <a:picLocks noChangeAspect="1"/>
          </p:cNvPicPr>
          <p:nvPr/>
        </p:nvPicPr>
        <p:blipFill>
          <a:blip r:embed="rId2" cstate="print"/>
          <a:stretch>
            <a:fillRect/>
          </a:stretch>
        </p:blipFill>
        <p:spPr>
          <a:xfrm>
            <a:off x="7380312" y="404664"/>
            <a:ext cx="1465044" cy="1080120"/>
          </a:xfrm>
          <a:prstGeom prst="rect">
            <a:avLst/>
          </a:prstGeom>
        </p:spPr>
      </p:pic>
      <p:pic>
        <p:nvPicPr>
          <p:cNvPr id="6" name="Picture 5"/>
          <p:cNvPicPr>
            <a:picLocks noChangeAspect="1"/>
          </p:cNvPicPr>
          <p:nvPr/>
        </p:nvPicPr>
        <p:blipFill>
          <a:blip r:embed="rId3" cstate="print"/>
          <a:stretch>
            <a:fillRect/>
          </a:stretch>
        </p:blipFill>
        <p:spPr>
          <a:xfrm>
            <a:off x="1" y="188640"/>
            <a:ext cx="1475656" cy="1410633"/>
          </a:xfrm>
          <a:prstGeom prst="rect">
            <a:avLst/>
          </a:prstGeom>
        </p:spPr>
      </p:pic>
      <p:sp>
        <p:nvSpPr>
          <p:cNvPr id="7" name="Rectangle 6"/>
          <p:cNvSpPr/>
          <p:nvPr/>
        </p:nvSpPr>
        <p:spPr>
          <a:xfrm>
            <a:off x="683568" y="1196752"/>
            <a:ext cx="6984776" cy="2554545"/>
          </a:xfrm>
          <a:prstGeom prst="rect">
            <a:avLst/>
          </a:prstGeom>
        </p:spPr>
        <p:txBody>
          <a:bodyPr wrap="square">
            <a:spAutoFit/>
          </a:bodyPr>
          <a:lstStyle/>
          <a:p>
            <a:pPr lvl="0" algn="ctr" defTabSz="457200">
              <a:defRPr/>
            </a:pPr>
            <a:r>
              <a:rPr lang="en-US" altLang="en-IN" sz="2800" b="1" dirty="0" smtClean="0">
                <a:solidFill>
                  <a:srgbClr val="A40000"/>
                </a:solidFill>
                <a:effectLst>
                  <a:outerShdw blurRad="38100" dist="38100" dir="2700000" algn="tl">
                    <a:srgbClr val="000000">
                      <a:alpha val="43137"/>
                    </a:srgbClr>
                  </a:outerShdw>
                </a:effectLst>
                <a:latin typeface="Times New Roman" panose="02020603050405020304" charset="0"/>
                <a:ea typeface="Garamond" panose="02020404030301010803"/>
                <a:cs typeface="Times New Roman" panose="02020603050405020304" charset="0"/>
                <a:sym typeface="Garamond" panose="02020404030301010803"/>
              </a:rPr>
              <a:t>UGC AUTONOMOUS</a:t>
            </a:r>
            <a:endParaRPr lang="en-IN" sz="2000" b="1" dirty="0" smtClean="0">
              <a:solidFill>
                <a:srgbClr val="A40000"/>
              </a:solidFill>
              <a:effectLst>
                <a:outerShdw blurRad="38100" dist="38100" dir="2700000" algn="tl">
                  <a:srgbClr val="000000">
                    <a:alpha val="43137"/>
                  </a:srgbClr>
                </a:outerShdw>
              </a:effectLst>
              <a:latin typeface="Times New Roman" panose="02020603050405020304" charset="0"/>
              <a:ea typeface="Garamond" panose="02020404030301010803"/>
              <a:cs typeface="Times New Roman" panose="02020603050405020304" charset="0"/>
              <a:sym typeface="Garamond" panose="02020404030301010803"/>
            </a:endParaRPr>
          </a:p>
          <a:p>
            <a:pPr lvl="0" algn="ctr" defTabSz="457200">
              <a:defRPr/>
            </a:pPr>
            <a:r>
              <a:rPr lang="en-IN" b="1" dirty="0" smtClean="0">
                <a:solidFill>
                  <a:srgbClr val="DE1103"/>
                </a:solidFill>
                <a:latin typeface="Times New Roman" panose="02020603050405020304" charset="0"/>
                <a:ea typeface="Garamond" panose="02020404030301010803"/>
                <a:cs typeface="Times New Roman" panose="02020603050405020304" charset="0"/>
                <a:sym typeface="Garamond" panose="02020404030301010803"/>
              </a:rPr>
              <a:t>Accredited  by  NBA</a:t>
            </a:r>
            <a:r>
              <a:rPr lang="en-US" altLang="en-IN" b="1" dirty="0" smtClean="0">
                <a:solidFill>
                  <a:srgbClr val="DE1103"/>
                </a:solidFill>
                <a:latin typeface="Times New Roman" panose="02020603050405020304" charset="0"/>
                <a:ea typeface="Garamond" panose="02020404030301010803"/>
                <a:cs typeface="Times New Roman" panose="02020603050405020304" charset="0"/>
                <a:sym typeface="Garamond" panose="02020404030301010803"/>
              </a:rPr>
              <a:t> &amp; NAAC with ‘A’ Grade </a:t>
            </a:r>
          </a:p>
          <a:p>
            <a:pPr lvl="0" algn="ctr" defTabSz="457200">
              <a:defRPr/>
            </a:pPr>
            <a:r>
              <a:rPr lang="en-IN" b="1" dirty="0" smtClean="0">
                <a:solidFill>
                  <a:srgbClr val="00B050"/>
                </a:solidFill>
                <a:latin typeface="Times New Roman" panose="02020603050405020304" charset="0"/>
                <a:ea typeface="Garamond" panose="02020404030301010803"/>
                <a:cs typeface="Times New Roman" panose="02020603050405020304" charset="0"/>
                <a:sym typeface="Garamond" panose="02020404030301010803"/>
              </a:rPr>
              <a:t>Approved  by AICTE,</a:t>
            </a:r>
            <a:r>
              <a:rPr lang="en-US" altLang="en-IN" b="1" dirty="0" smtClean="0">
                <a:solidFill>
                  <a:srgbClr val="00B050"/>
                </a:solidFill>
                <a:latin typeface="Times New Roman" panose="02020603050405020304" charset="0"/>
                <a:ea typeface="Garamond" panose="02020404030301010803"/>
                <a:cs typeface="Times New Roman" panose="02020603050405020304" charset="0"/>
                <a:sym typeface="Garamond" panose="02020404030301010803"/>
              </a:rPr>
              <a:t>New Delhi and </a:t>
            </a:r>
            <a:r>
              <a:rPr lang="en-IN" b="1" dirty="0" smtClean="0">
                <a:solidFill>
                  <a:srgbClr val="00B050"/>
                </a:solidFill>
                <a:latin typeface="Times New Roman" panose="02020603050405020304" charset="0"/>
                <a:ea typeface="Garamond" panose="02020404030301010803"/>
                <a:cs typeface="Times New Roman" panose="02020603050405020304" charset="0"/>
                <a:sym typeface="Garamond" panose="02020404030301010803"/>
              </a:rPr>
              <a:t>affiliated to  JNTU</a:t>
            </a:r>
            <a:r>
              <a:rPr lang="en-US" altLang="en-IN" b="1" dirty="0" smtClean="0">
                <a:solidFill>
                  <a:srgbClr val="00B050"/>
                </a:solidFill>
                <a:latin typeface="Times New Roman" panose="02020603050405020304" charset="0"/>
                <a:ea typeface="Garamond" panose="02020404030301010803"/>
                <a:cs typeface="Times New Roman" panose="02020603050405020304" charset="0"/>
                <a:sym typeface="Garamond" panose="02020404030301010803"/>
              </a:rPr>
              <a:t>,Hyderabad</a:t>
            </a:r>
            <a:r>
              <a:rPr lang="en-IN" b="1" dirty="0" smtClean="0">
                <a:solidFill>
                  <a:srgbClr val="00B050"/>
                </a:solidFill>
                <a:latin typeface="Times New Roman" panose="02020603050405020304" charset="0"/>
                <a:ea typeface="Garamond" panose="02020404030301010803"/>
                <a:cs typeface="Times New Roman" panose="02020603050405020304" charset="0"/>
                <a:sym typeface="Garamond" panose="02020404030301010803"/>
              </a:rPr>
              <a:t/>
            </a:r>
            <a:br>
              <a:rPr lang="en-IN" b="1" dirty="0" smtClean="0">
                <a:solidFill>
                  <a:srgbClr val="00B050"/>
                </a:solidFill>
                <a:latin typeface="Times New Roman" panose="02020603050405020304" charset="0"/>
                <a:ea typeface="Garamond" panose="02020404030301010803"/>
                <a:cs typeface="Times New Roman" panose="02020603050405020304" charset="0"/>
                <a:sym typeface="Garamond" panose="02020404030301010803"/>
              </a:rPr>
            </a:br>
            <a:r>
              <a:rPr lang="en-US" altLang="en-IN" b="1" dirty="0" smtClean="0">
                <a:solidFill>
                  <a:srgbClr val="00B050"/>
                </a:solidFill>
                <a:latin typeface="Times New Roman" panose="02020603050405020304" charset="0"/>
                <a:ea typeface="Garamond" panose="02020404030301010803"/>
                <a:cs typeface="Times New Roman" panose="02020603050405020304" charset="0"/>
                <a:sym typeface="Garamond" panose="02020404030301010803"/>
              </a:rPr>
              <a:t>   </a:t>
            </a:r>
            <a:r>
              <a:rPr lang="en-IN" sz="1600" b="1" dirty="0" smtClean="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Kandlakoya  (V), Medchal Road, Hyderabad -501401</a:t>
            </a:r>
            <a:r>
              <a:rPr lang="en-US" altLang="en-IN" sz="1600" b="1" dirty="0" smtClean="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 </a:t>
            </a:r>
            <a:r>
              <a:rPr lang="en-US" altLang="en-IN" sz="1600" b="1" dirty="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T</a:t>
            </a:r>
            <a:r>
              <a:rPr lang="en-US" altLang="en-IN" sz="1600" b="1" dirty="0" smtClean="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elangana</a:t>
            </a:r>
            <a:endParaRPr lang="en-IN" sz="1600" b="1" dirty="0" smtClean="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endParaRPr>
          </a:p>
          <a:p>
            <a:pPr lvl="0" defTabSz="457200">
              <a:defRPr/>
            </a:pPr>
            <a:endParaRPr lang="en-IN" dirty="0" smtClean="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endParaRPr>
          </a:p>
          <a:p>
            <a:pPr lvl="0" algn="ctr" defTabSz="457200">
              <a:defRPr/>
            </a:pPr>
            <a:r>
              <a:rPr lang="en-US" altLang="en-IN" sz="2400" dirty="0" smtClean="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rPr>
              <a:t>    </a:t>
            </a:r>
            <a:r>
              <a:rPr lang="en-IN" sz="2400" dirty="0" smtClean="0">
                <a:solidFill>
                  <a:sysClr val="windowText" lastClr="000000"/>
                </a:solidFill>
                <a:latin typeface="Times New Roman" panose="02020603050405020304" charset="0"/>
                <a:ea typeface="Garamond" panose="02020404030301010803"/>
                <a:cs typeface="Times New Roman" panose="02020603050405020304" charset="0"/>
                <a:sym typeface="Garamond" panose="02020404030301010803"/>
              </a:rPr>
              <a:t>Department of Computer Science and Engineering</a:t>
            </a:r>
          </a:p>
          <a:p>
            <a:pPr lvl="0" defTabSz="457200">
              <a:defRPr/>
            </a:pPr>
            <a:r>
              <a:rPr lang="en-IN" altLang="en-US" b="1" dirty="0" smtClean="0">
                <a:solidFill>
                  <a:sysClr val="windowText" lastClr="000000"/>
                </a:solidFill>
                <a:latin typeface="Times New Roman" panose="02020603050405020304" charset="0"/>
                <a:cs typeface="Times New Roman" panose="02020603050405020304" charset="0"/>
              </a:rPr>
              <a:t>                     </a:t>
            </a:r>
            <a:r>
              <a:rPr lang="en-IN" altLang="en-US" b="1" dirty="0" smtClean="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p>
          <a:p>
            <a:pPr lvl="0" defTabSz="457200">
              <a:defRPr/>
            </a:pPr>
            <a:r>
              <a:rPr lang="en-IN" altLang="en-US" b="1" dirty="0" smtClean="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US" altLang="en-IN" b="1" dirty="0" smtClean="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IN" altLang="en-US" b="1" dirty="0" smtClean="0">
                <a:ln w="12700">
                  <a:solidFill>
                    <a:srgbClr val="83992A"/>
                  </a:solidFill>
                  <a:prstDash val="solid"/>
                </a:ln>
                <a:pattFill prst="pct50">
                  <a:fgClr>
                    <a:srgbClr val="83992A"/>
                  </a:fgClr>
                  <a:bgClr>
                    <a:srgbClr val="83992A">
                      <a:lumMod val="20000"/>
                      <a:lumOff val="80000"/>
                    </a:srgbClr>
                  </a:bgClr>
                </a:pattFill>
                <a:effectLst>
                  <a:outerShdw dist="38100" dir="2640000" algn="bl" rotWithShape="0">
                    <a:srgbClr val="83992A"/>
                  </a:outerShdw>
                </a:effectLst>
                <a:latin typeface="Times New Roman" panose="02020603050405020304" charset="0"/>
                <a:cs typeface="Times New Roman" panose="02020603050405020304" charset="0"/>
              </a:rPr>
              <a:t> </a:t>
            </a:r>
            <a:r>
              <a:rPr lang="en-IN" altLang="en-US" b="1" dirty="0" smtClean="0">
                <a:solidFill>
                  <a:srgbClr val="002060"/>
                </a:solidFill>
                <a:effectLst>
                  <a:outerShdw blurRad="38100" dist="19050" dir="2700000" algn="tl" rotWithShape="0">
                    <a:sysClr val="windowText" lastClr="000000">
                      <a:alpha val="40000"/>
                    </a:sysClr>
                  </a:outerShdw>
                </a:effectLst>
                <a:latin typeface="Times New Roman" panose="02020603050405020304" charset="0"/>
                <a:cs typeface="Times New Roman" panose="02020603050405020304" charset="0"/>
              </a:rPr>
              <a:t>Mini Project Review</a:t>
            </a:r>
            <a:endParaRPr lang="en-IN" altLang="en-US" b="1" dirty="0">
              <a:solidFill>
                <a:srgbClr val="002060"/>
              </a:solidFill>
              <a:effectLst>
                <a:outerShdw blurRad="38100" dist="19050" dir="2700000" algn="tl" rotWithShape="0">
                  <a:sysClr val="windowText" lastClr="000000">
                    <a:alpha val="40000"/>
                  </a:sysClr>
                </a:outerShdw>
              </a:effectLst>
              <a:latin typeface="Times New Roman" panose="02020603050405020304" charset="0"/>
              <a:cs typeface="Times New Roman" panose="02020603050405020304" charset="0"/>
            </a:endParaRPr>
          </a:p>
        </p:txBody>
      </p:sp>
      <p:sp>
        <p:nvSpPr>
          <p:cNvPr id="8" name="Text Box 99"/>
          <p:cNvSpPr txBox="1"/>
          <p:nvPr/>
        </p:nvSpPr>
        <p:spPr>
          <a:xfrm>
            <a:off x="-1548680" y="3789040"/>
            <a:ext cx="10692680" cy="1477328"/>
          </a:xfrm>
          <a:prstGeom prst="rect">
            <a:avLst/>
          </a:prstGeom>
          <a:noFill/>
          <a:ln w="9525">
            <a:noFill/>
          </a:ln>
        </p:spPr>
        <p:txBody>
          <a:bodyPr vert="horz"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rgbClr val="FF0000"/>
                </a:solidFill>
                <a:effectLst/>
                <a:uLnTx/>
                <a:uFillTx/>
                <a:latin typeface="Times New Roman" panose="02020603050405020304" charset="0"/>
                <a:ea typeface="SimSun" panose="02010600030101010101" pitchFamily="2" charset="-122"/>
                <a:cs typeface="Times New Roman" panose="02020603050405020304" charset="0"/>
              </a:rPr>
              <a:t>NETWORK</a:t>
            </a:r>
            <a:r>
              <a:rPr kumimoji="0" lang="en-US" sz="2400" b="1" i="0" u="none" strike="noStrike" kern="1200" cap="none" spc="0" normalizeH="0" noProof="0" dirty="0" smtClean="0">
                <a:ln>
                  <a:noFill/>
                </a:ln>
                <a:solidFill>
                  <a:srgbClr val="FF0000"/>
                </a:solidFill>
                <a:effectLst/>
                <a:uLnTx/>
                <a:uFillTx/>
                <a:latin typeface="Times New Roman" panose="02020603050405020304" charset="0"/>
                <a:ea typeface="SimSun" panose="02010600030101010101" pitchFamily="2" charset="-122"/>
                <a:cs typeface="Times New Roman" panose="02020603050405020304" charset="0"/>
              </a:rPr>
              <a:t> INTRUSION DETECTION USING </a:t>
            </a: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noProof="0" dirty="0" smtClean="0">
                <a:ln>
                  <a:noFill/>
                </a:ln>
                <a:solidFill>
                  <a:srgbClr val="FF0000"/>
                </a:solidFill>
                <a:effectLst/>
                <a:uLnTx/>
                <a:uFillTx/>
                <a:latin typeface="Times New Roman" panose="02020603050405020304" charset="0"/>
                <a:ea typeface="SimSun" panose="02010600030101010101" pitchFamily="2" charset="-122"/>
                <a:cs typeface="Times New Roman" panose="02020603050405020304" charset="0"/>
              </a:rPr>
              <a:t>    SUPERVISED MACHINE LEARNING TECHNIQUE</a:t>
            </a: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noProof="0" dirty="0" smtClean="0">
                <a:ln>
                  <a:noFill/>
                </a:ln>
                <a:solidFill>
                  <a:srgbClr val="FF0000"/>
                </a:solidFill>
                <a:effectLst/>
                <a:uLnTx/>
                <a:uFillTx/>
                <a:latin typeface="Times New Roman" panose="02020603050405020304" charset="0"/>
                <a:ea typeface="SimSun" panose="02010600030101010101" pitchFamily="2" charset="-122"/>
                <a:cs typeface="Times New Roman" panose="02020603050405020304" charset="0"/>
              </a:rPr>
              <a:t> WITH FEATURE SELECTION</a:t>
            </a:r>
          </a:p>
          <a:p>
            <a:pPr marL="0" marR="0" lvl="0" indent="0" algn="ctr" defTabSz="457200" rtl="0" eaLnBrk="1" fontAlgn="auto" latinLnBrk="0" hangingPunct="1">
              <a:lnSpc>
                <a:spcPct val="100000"/>
              </a:lnSpc>
              <a:spcBef>
                <a:spcPct val="0"/>
              </a:spcBef>
              <a:spcAft>
                <a:spcPts val="0"/>
              </a:spcAft>
              <a:buClrTx/>
              <a:buSzTx/>
              <a:buFontTx/>
              <a:buNone/>
              <a:defRPr/>
            </a:pPr>
            <a:r>
              <a:rPr kumimoji="0" lang="en-US" b="1" i="0" u="none" strike="noStrike" kern="1200" cap="none" spc="0" normalizeH="0" baseline="0" noProof="0" dirty="0" smtClean="0">
                <a:ln>
                  <a:noFill/>
                </a:ln>
                <a:solidFill>
                  <a:srgbClr val="002060"/>
                </a:solidFill>
                <a:effectLst/>
                <a:uLnTx/>
                <a:uFillTx/>
                <a:latin typeface="Times New Roman" panose="02020603050405020304" charset="0"/>
                <a:ea typeface="SimSun" panose="02010600030101010101" pitchFamily="2" charset="-122"/>
                <a:cs typeface="+mn-cs"/>
              </a:rPr>
              <a:t>BATCH NO-10</a:t>
            </a:r>
            <a:endParaRPr kumimoji="0" lang="en-US" b="1" i="0" u="none" strike="noStrike" kern="1200" cap="none" spc="0" normalizeH="0" baseline="0" noProof="0" dirty="0">
              <a:ln>
                <a:noFill/>
              </a:ln>
              <a:solidFill>
                <a:srgbClr val="002060"/>
              </a:solidFill>
              <a:effectLst/>
              <a:uLnTx/>
              <a:uFillTx/>
              <a:latin typeface="+mn-lt"/>
              <a:ea typeface="+mn-ea"/>
              <a:cs typeface="+mn-cs"/>
            </a:endParaRPr>
          </a:p>
        </p:txBody>
      </p:sp>
      <p:sp>
        <p:nvSpPr>
          <p:cNvPr id="10" name="Rectangle 9"/>
          <p:cNvSpPr/>
          <p:nvPr/>
        </p:nvSpPr>
        <p:spPr>
          <a:xfrm>
            <a:off x="395536" y="5229200"/>
            <a:ext cx="4572000" cy="1128395"/>
          </a:xfrm>
          <a:prstGeom prst="rect">
            <a:avLst/>
          </a:prstGeom>
        </p:spPr>
        <p:txBody>
          <a:bodyPr>
            <a:spAutoFit/>
          </a:bodyPr>
          <a:lstStyle/>
          <a:p>
            <a:pPr indent="0">
              <a:lnSpc>
                <a:spcPct val="100000"/>
              </a:lnSpc>
              <a:spcBef>
                <a:spcPts val="1045"/>
              </a:spcBef>
              <a:spcAft>
                <a:spcPts val="0"/>
              </a:spcAft>
              <a:buSzPct val="115000"/>
              <a:buFont typeface="Arial" panose="020B0604020202020204"/>
              <a:buNone/>
            </a:pPr>
            <a:r>
              <a:rPr lang="en-US" sz="1400" b="1" u="sng" dirty="0" smtClean="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UNDER THE GUIDENCE OF </a:t>
            </a:r>
            <a:r>
              <a:rPr lang="en-US" sz="1400" u="sng" dirty="0" smtClean="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a:t>
            </a:r>
            <a:endParaRPr lang="en-US" sz="1400" dirty="0" smtClean="0">
              <a:solidFill>
                <a:srgbClr val="FF0000"/>
              </a:solidFill>
              <a:latin typeface="Times New Roman" panose="02020603050405020304" charset="0"/>
              <a:cs typeface="Times New Roman" panose="02020603050405020304" charset="0"/>
            </a:endParaRPr>
          </a:p>
          <a:p>
            <a:pPr indent="0">
              <a:lnSpc>
                <a:spcPct val="100000"/>
              </a:lnSpc>
              <a:spcBef>
                <a:spcPts val="1045"/>
              </a:spcBef>
              <a:spcAft>
                <a:spcPts val="0"/>
              </a:spcAft>
              <a:buSzPct val="115000"/>
              <a:buFont typeface="Arial" panose="020B0604020202020204"/>
              <a:buNone/>
            </a:pPr>
            <a:r>
              <a:rPr lang="en-IN" altLang="en-US" b="1" dirty="0" smtClean="0">
                <a:latin typeface="Times New Roman" panose="02020603050405020304" charset="0"/>
                <a:ea typeface="Garamond" panose="02020404030301010803"/>
                <a:cs typeface="Times New Roman" panose="02020603050405020304" charset="0"/>
                <a:sym typeface="Garamond" panose="02020404030301010803"/>
              </a:rPr>
              <a:t> Dr </a:t>
            </a:r>
            <a:r>
              <a:rPr lang="en-US" altLang="en-US" b="1" dirty="0" smtClean="0">
                <a:latin typeface="Times New Roman" panose="02020603050405020304" charset="0"/>
                <a:ea typeface="Garamond" panose="02020404030301010803"/>
                <a:cs typeface="Times New Roman" panose="02020603050405020304" charset="0"/>
                <a:sym typeface="Garamond" panose="02020404030301010803"/>
              </a:rPr>
              <a:t>.</a:t>
            </a:r>
            <a:r>
              <a:rPr lang="en-US" b="1" dirty="0" smtClean="0">
                <a:latin typeface="Times New Roman" panose="02020603050405020304" charset="0"/>
                <a:ea typeface="Garamond" panose="02020404030301010803"/>
                <a:cs typeface="Times New Roman" panose="02020603050405020304" charset="0"/>
                <a:sym typeface="Garamond" panose="02020404030301010803"/>
              </a:rPr>
              <a:t>G.Madhukar                                                         </a:t>
            </a:r>
          </a:p>
          <a:p>
            <a:pPr indent="0">
              <a:lnSpc>
                <a:spcPct val="100000"/>
              </a:lnSpc>
              <a:spcBef>
                <a:spcPts val="1045"/>
              </a:spcBef>
              <a:spcAft>
                <a:spcPts val="0"/>
              </a:spcAft>
              <a:buSzPct val="115000"/>
              <a:buFont typeface="Arial" panose="020B0604020202020204"/>
              <a:buNone/>
            </a:pPr>
            <a:r>
              <a:rPr lang="en-US" altLang="en-IN" b="1" dirty="0" smtClean="0">
                <a:latin typeface="Times New Roman" panose="02020603050405020304" charset="0"/>
                <a:cs typeface="Times New Roman" panose="02020603050405020304" charset="0"/>
              </a:rPr>
              <a:t> </a:t>
            </a:r>
            <a:r>
              <a:rPr lang="en-IN" altLang="en-US" b="1" dirty="0" smtClean="0">
                <a:latin typeface="Times New Roman" panose="02020603050405020304" charset="0"/>
                <a:cs typeface="Times New Roman" panose="02020603050405020304" charset="0"/>
              </a:rPr>
              <a:t>(Associate</a:t>
            </a:r>
            <a:r>
              <a:rPr lang="en-US" b="1" dirty="0" smtClean="0">
                <a:latin typeface="Times New Roman" panose="02020603050405020304" charset="0"/>
                <a:cs typeface="Times New Roman" panose="02020603050405020304" charset="0"/>
              </a:rPr>
              <a:t>  </a:t>
            </a:r>
            <a:r>
              <a:rPr lang="en-IN" altLang="en-US" b="1" dirty="0" smtClean="0">
                <a:latin typeface="Times New Roman" panose="02020603050405020304" charset="0"/>
                <a:cs typeface="Times New Roman" panose="02020603050405020304" charset="0"/>
              </a:rPr>
              <a:t>Professor)</a:t>
            </a:r>
            <a:r>
              <a:rPr lang="en-US" b="1" dirty="0" smtClean="0">
                <a:latin typeface="Times New Roman" panose="02020603050405020304" charset="0"/>
                <a:cs typeface="Times New Roman" panose="02020603050405020304" charset="0"/>
              </a:rPr>
              <a:t> </a:t>
            </a:r>
            <a:endParaRPr lang="en-US" dirty="0"/>
          </a:p>
        </p:txBody>
      </p:sp>
      <p:sp>
        <p:nvSpPr>
          <p:cNvPr id="11" name="Rectangle 10"/>
          <p:cNvSpPr/>
          <p:nvPr/>
        </p:nvSpPr>
        <p:spPr>
          <a:xfrm>
            <a:off x="4716016" y="5229200"/>
            <a:ext cx="1880643" cy="369332"/>
          </a:xfrm>
          <a:prstGeom prst="rect">
            <a:avLst/>
          </a:prstGeom>
        </p:spPr>
        <p:txBody>
          <a:bodyPr wrap="none">
            <a:spAutoFit/>
          </a:bodyPr>
          <a:lstStyle/>
          <a:p>
            <a:r>
              <a:rPr lang="en-US" sz="1600" b="1" dirty="0" smtClean="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PRESENTED BY</a:t>
            </a:r>
            <a:r>
              <a:rPr lang="en-US" b="1" dirty="0" smtClean="0">
                <a:gradFill>
                  <a:gsLst>
                    <a:gs pos="0">
                      <a:srgbClr val="012D86"/>
                    </a:gs>
                    <a:gs pos="100000">
                      <a:srgbClr val="0E2557"/>
                    </a:gs>
                  </a:gsLst>
                  <a:lin scaled="0"/>
                </a:gradFill>
                <a:latin typeface="Times New Roman" panose="02020603050405020304" charset="0"/>
                <a:ea typeface="Garamond" panose="02020404030301010803"/>
                <a:cs typeface="Times New Roman" panose="02020603050405020304" charset="0"/>
                <a:sym typeface="Garamond" panose="02020404030301010803"/>
              </a:rPr>
              <a:t>: </a:t>
            </a:r>
            <a:endParaRPr lang="en-US" dirty="0"/>
          </a:p>
        </p:txBody>
      </p:sp>
      <p:sp>
        <p:nvSpPr>
          <p:cNvPr id="13" name="Rectangle 12"/>
          <p:cNvSpPr/>
          <p:nvPr/>
        </p:nvSpPr>
        <p:spPr>
          <a:xfrm>
            <a:off x="4572000" y="5661248"/>
            <a:ext cx="4572000" cy="829945"/>
          </a:xfrm>
          <a:prstGeom prst="rect">
            <a:avLst/>
          </a:prstGeom>
        </p:spPr>
        <p:txBody>
          <a:bodyPr>
            <a:spAutoFit/>
          </a:bodyPr>
          <a:lstStyle/>
          <a:p>
            <a:r>
              <a:rPr lang="en-US" sz="1600" b="1" dirty="0" smtClean="0">
                <a:latin typeface="Times New Roman" panose="02020603050405020304" charset="0"/>
                <a:ea typeface="SimSun" panose="02010600030101010101" pitchFamily="2" charset="-122"/>
                <a:cs typeface="Times New Roman" panose="02020603050405020304" charset="0"/>
              </a:rPr>
              <a:t>RASNOLA GAYATHRI   : 207R1A05N6</a:t>
            </a:r>
          </a:p>
          <a:p>
            <a:r>
              <a:rPr lang="en-US" sz="1600" b="1" dirty="0" smtClean="0">
                <a:latin typeface="Times New Roman" panose="02020603050405020304" charset="0"/>
                <a:ea typeface="SimSun" panose="02010600030101010101" pitchFamily="2" charset="-122"/>
                <a:cs typeface="Times New Roman" panose="02020603050405020304" charset="0"/>
              </a:rPr>
              <a:t>VANAPARTHI ARCHANA : 207R1A05P4</a:t>
            </a:r>
            <a:r>
              <a:rPr lang="en-IN" altLang="en-US" sz="1600" b="1" dirty="0" smtClean="0">
                <a:latin typeface="Times New Roman" panose="02020603050405020304" charset="0"/>
                <a:ea typeface="SimSun" panose="02010600030101010101" pitchFamily="2" charset="-122"/>
                <a:cs typeface="Times New Roman" panose="02020603050405020304" charset="0"/>
              </a:rPr>
              <a:t> </a:t>
            </a:r>
            <a:r>
              <a:rPr lang="en-US" sz="1600" b="1" dirty="0" smtClean="0">
                <a:latin typeface="Times New Roman" panose="02020603050405020304" charset="0"/>
                <a:ea typeface="SimSun" panose="02010600030101010101" pitchFamily="2" charset="-122"/>
                <a:cs typeface="Times New Roman" panose="02020603050405020304" charset="0"/>
              </a:rPr>
              <a:t>KUKKAMALLA DEEPESH : 217R5A0524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5690593" cy="803176"/>
          </a:xfrm>
        </p:spPr>
        <p:txBody>
          <a:bodyPr>
            <a:normAutofit/>
          </a:bodyPr>
          <a:lstStyle/>
          <a:p>
            <a:r>
              <a:rPr lang="en-IN" sz="3200" dirty="0" smtClean="0">
                <a:solidFill>
                  <a:schemeClr val="tx1"/>
                </a:solidFill>
              </a:rPr>
              <a:t>Architecture</a:t>
            </a:r>
            <a:endParaRPr lang="en-IN" sz="3200" dirty="0">
              <a:solidFill>
                <a:schemeClr val="tx1"/>
              </a:solidFill>
            </a:endParaRPr>
          </a:p>
        </p:txBody>
      </p:sp>
      <p:cxnSp>
        <p:nvCxnSpPr>
          <p:cNvPr id="11" name="Straight Arrow Connector 10"/>
          <p:cNvCxnSpPr/>
          <p:nvPr/>
        </p:nvCxnSpPr>
        <p:spPr>
          <a:xfrm flipV="1">
            <a:off x="4295280" y="3587954"/>
            <a:ext cx="42073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Content Placeholder 4" descr="d10.2.png"/>
          <p:cNvPicPr>
            <a:picLocks noGrp="1" noChangeAspect="1"/>
          </p:cNvPicPr>
          <p:nvPr>
            <p:ph idx="1"/>
          </p:nvPr>
        </p:nvPicPr>
        <p:blipFill>
          <a:blip r:embed="rId2" cstate="print"/>
          <a:stretch>
            <a:fillRect/>
          </a:stretch>
        </p:blipFill>
        <p:spPr>
          <a:xfrm>
            <a:off x="1331640" y="1484784"/>
            <a:ext cx="5728635" cy="4529509"/>
          </a:xfrm>
        </p:spPr>
      </p:pic>
    </p:spTree>
    <p:extLst>
      <p:ext uri="{BB962C8B-B14F-4D97-AF65-F5344CB8AC3E}">
        <p14:creationId xmlns:p14="http://schemas.microsoft.com/office/powerpoint/2010/main" xmlns="" val="342704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tx1"/>
                </a:solidFill>
                <a:latin typeface="Times New Roman" pitchFamily="18" charset="0"/>
                <a:cs typeface="Times New Roman" pitchFamily="18" charset="0"/>
              </a:rPr>
              <a:t>Modules</a:t>
            </a:r>
            <a:endParaRPr lang="en-IN"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 Uploading the NSL and KDD dataset</a:t>
            </a:r>
          </a:p>
          <a:p>
            <a:r>
              <a:rPr lang="en-IN" dirty="0" smtClean="0">
                <a:latin typeface="Times New Roman" pitchFamily="18" charset="0"/>
                <a:cs typeface="Times New Roman" pitchFamily="18" charset="0"/>
              </a:rPr>
              <a:t>  PreProcess the dataset</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Generate </a:t>
            </a:r>
            <a:r>
              <a:rPr lang="en-IN" dirty="0">
                <a:latin typeface="Times New Roman" pitchFamily="18" charset="0"/>
                <a:cs typeface="Times New Roman" pitchFamily="18" charset="0"/>
              </a:rPr>
              <a:t>T</a:t>
            </a:r>
            <a:r>
              <a:rPr lang="en-IN" dirty="0" smtClean="0">
                <a:latin typeface="Times New Roman" pitchFamily="18" charset="0"/>
                <a:cs typeface="Times New Roman" pitchFamily="18" charset="0"/>
              </a:rPr>
              <a:t>raining model</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Run SVM Algorithm</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Run ANN Algorithm</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Upload </a:t>
            </a:r>
            <a:r>
              <a:rPr lang="en-IN" dirty="0" err="1" smtClean="0">
                <a:latin typeface="Times New Roman" pitchFamily="18" charset="0"/>
                <a:cs typeface="Times New Roman" pitchFamily="18" charset="0"/>
              </a:rPr>
              <a:t>Testdata</a:t>
            </a:r>
            <a:r>
              <a:rPr lang="en-IN" dirty="0" smtClean="0">
                <a:latin typeface="Times New Roman" pitchFamily="18" charset="0"/>
                <a:cs typeface="Times New Roman" pitchFamily="18" charset="0"/>
              </a:rPr>
              <a:t>  and detect attack</a:t>
            </a:r>
          </a:p>
          <a:p>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Accuracy  Graph</a:t>
            </a:r>
          </a:p>
          <a:p>
            <a:pPr marL="0" indent="0">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80270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995785" cy="1608832"/>
          </a:xfrm>
        </p:spPr>
        <p:txBody>
          <a:bodyPr>
            <a:normAutofit/>
          </a:bodyPr>
          <a:lstStyle/>
          <a:p>
            <a:r>
              <a:rPr lang="en-IN" dirty="0" smtClean="0">
                <a:solidFill>
                  <a:schemeClr val="tx1"/>
                </a:solidFill>
                <a:latin typeface="Times New Roman" pitchFamily="18" charset="0"/>
                <a:cs typeface="Times New Roman" pitchFamily="18" charset="0"/>
              </a:rPr>
              <a:t>UML DIAGRAMS</a:t>
            </a:r>
            <a:br>
              <a:rPr lang="en-IN" dirty="0" smtClean="0">
                <a:solidFill>
                  <a:schemeClr val="tx1"/>
                </a:solidFill>
                <a:latin typeface="Times New Roman" pitchFamily="18" charset="0"/>
                <a:cs typeface="Times New Roman" pitchFamily="18" charset="0"/>
              </a:rPr>
            </a:br>
            <a:r>
              <a:rPr lang="en-IN" sz="3200" dirty="0">
                <a:solidFill>
                  <a:schemeClr val="tx1"/>
                </a:solidFill>
              </a:rPr>
              <a:t> </a:t>
            </a:r>
            <a:r>
              <a:rPr lang="en-IN" sz="3200" dirty="0" smtClean="0">
                <a:solidFill>
                  <a:schemeClr val="tx1"/>
                </a:solidFill>
              </a:rPr>
              <a:t> </a:t>
            </a:r>
            <a:r>
              <a:rPr lang="en-IN" sz="3200" dirty="0" smtClean="0">
                <a:solidFill>
                  <a:schemeClr val="tx1"/>
                </a:solidFill>
                <a:latin typeface="Times New Roman" pitchFamily="18" charset="0"/>
                <a:cs typeface="Times New Roman" pitchFamily="18" charset="0"/>
              </a:rPr>
              <a:t>Class diagram:</a:t>
            </a:r>
            <a:endParaRPr lang="en-IN" sz="3200" dirty="0">
              <a:solidFill>
                <a:schemeClr val="tx1"/>
              </a:solidFill>
              <a:latin typeface="Times New Roman" pitchFamily="18" charset="0"/>
              <a:cs typeface="Times New Roman" pitchFamily="18" charset="0"/>
            </a:endParaRPr>
          </a:p>
        </p:txBody>
      </p:sp>
      <p:pic>
        <p:nvPicPr>
          <p:cNvPr id="6" name="Content Placeholder 5"/>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a:xfrm>
            <a:off x="1508086" y="2185130"/>
            <a:ext cx="5944233" cy="3832352"/>
          </a:xfrm>
          <a:prstGeom prst="rect">
            <a:avLst/>
          </a:prstGeom>
          <a:noFill/>
          <a:ln w="9525">
            <a:noFill/>
            <a:miter lim="800000"/>
            <a:headEnd/>
            <a:tailEnd/>
          </a:ln>
        </p:spPr>
      </p:pic>
    </p:spTree>
    <p:extLst>
      <p:ext uri="{BB962C8B-B14F-4D97-AF65-F5344CB8AC3E}">
        <p14:creationId xmlns:p14="http://schemas.microsoft.com/office/powerpoint/2010/main" xmlns="" val="389133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 </a:t>
            </a:r>
            <a:r>
              <a:rPr lang="en-IN" sz="3200" dirty="0" smtClean="0">
                <a:solidFill>
                  <a:schemeClr val="tx1"/>
                </a:solidFill>
              </a:rPr>
              <a:t>Usecase diagram</a:t>
            </a:r>
            <a:endParaRPr lang="en-IN" sz="3200" dirty="0">
              <a:solidFill>
                <a:schemeClr val="tx1"/>
              </a:solidFill>
            </a:endParaRPr>
          </a:p>
        </p:txBody>
      </p:sp>
      <p:sp>
        <p:nvSpPr>
          <p:cNvPr id="3" name="Content Placeholder 2"/>
          <p:cNvSpPr>
            <a:spLocks noGrp="1"/>
          </p:cNvSpPr>
          <p:nvPr>
            <p:ph idx="1"/>
          </p:nvPr>
        </p:nvSpPr>
        <p:spPr/>
        <p:txBody>
          <a:bodyPr/>
          <a:lstStyle/>
          <a:p>
            <a:pPr marL="0" indent="0">
              <a:buNone/>
            </a:pPr>
            <a:r>
              <a:rPr lang="en-IN" dirty="0" smtClean="0"/>
              <a:t> </a:t>
            </a:r>
            <a:endParaRPr lang="en-IN" dirty="0"/>
          </a:p>
        </p:txBody>
      </p:sp>
      <p:pic>
        <p:nvPicPr>
          <p:cNvPr id="5" name="Picture 4" descr="C:\Users\MyPc\AppData\Local\Packages\5319275A.WhatsAppDesktop_cv1g1gvanyjgm\TempState\CFA0860E83A4C3A763A7E62D825349F7\WhatsApp Image 2023-09-25 at 15.20.23.jp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611561" y="1410194"/>
            <a:ext cx="6840759" cy="5447806"/>
          </a:xfrm>
          <a:prstGeom prst="rect">
            <a:avLst/>
          </a:prstGeom>
          <a:noFill/>
          <a:ln>
            <a:noFill/>
          </a:ln>
        </p:spPr>
      </p:pic>
    </p:spTree>
    <p:extLst>
      <p:ext uri="{BB962C8B-B14F-4D97-AF65-F5344CB8AC3E}">
        <p14:creationId xmlns:p14="http://schemas.microsoft.com/office/powerpoint/2010/main" xmlns="" val="4075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tx1"/>
                </a:solidFill>
              </a:rPr>
              <a:t>Sequence diagram</a:t>
            </a:r>
            <a:endParaRPr lang="en-IN" sz="3200" dirty="0">
              <a:solidFill>
                <a:schemeClr val="tx1"/>
              </a:solidFill>
            </a:endParaRPr>
          </a:p>
        </p:txBody>
      </p:sp>
      <p:pic>
        <p:nvPicPr>
          <p:cNvPr id="6" name="Content Placeholder 5" descr="WhatsApp Image 2023-09-25 at 3.29.06 PM.jpeg"/>
          <p:cNvPicPr>
            <a:picLocks noGrp="1"/>
          </p:cNvPicPr>
          <p:nvPr>
            <p:ph idx="1"/>
          </p:nvPr>
        </p:nvPicPr>
        <p:blipFill>
          <a:blip r:embed="rId2" cstate="print"/>
          <a:stretch>
            <a:fillRect/>
          </a:stretch>
        </p:blipFill>
        <p:spPr>
          <a:xfrm>
            <a:off x="899593" y="1340768"/>
            <a:ext cx="5040560" cy="5112568"/>
          </a:xfrm>
          <a:prstGeom prst="rect">
            <a:avLst/>
          </a:prstGeom>
        </p:spPr>
      </p:pic>
    </p:spTree>
    <p:extLst>
      <p:ext uri="{BB962C8B-B14F-4D97-AF65-F5344CB8AC3E}">
        <p14:creationId xmlns:p14="http://schemas.microsoft.com/office/powerpoint/2010/main" xmlns="" val="22796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tx1"/>
                </a:solidFill>
                <a:latin typeface="Times New Roman" pitchFamily="18" charset="0"/>
                <a:cs typeface="Times New Roman" pitchFamily="18" charset="0"/>
              </a:rPr>
              <a:t>Activity diagram</a:t>
            </a:r>
            <a:endParaRPr lang="en-IN" sz="3200" dirty="0">
              <a:solidFill>
                <a:schemeClr val="tx1"/>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1628800"/>
            <a:ext cx="6846134" cy="4680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37537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5483696"/>
          </a:xfrm>
        </p:spPr>
        <p:txBody>
          <a:bodyPr/>
          <a:lstStyle/>
          <a:p>
            <a:r>
              <a:rPr lang="en-US" dirty="0" smtClean="0">
                <a:solidFill>
                  <a:schemeClr val="tx1"/>
                </a:solidFill>
                <a:latin typeface="Times New Roman" pitchFamily="18" charset="0"/>
                <a:cs typeface="Times New Roman" pitchFamily="18" charset="0"/>
              </a:rPr>
              <a:t>Sample code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11560" y="1412776"/>
            <a:ext cx="6347714" cy="5184576"/>
          </a:xfrm>
        </p:spPr>
        <p:txBody>
          <a:bodyPr>
            <a:normAutofit/>
          </a:bodyPr>
          <a:lstStyle/>
          <a:p>
            <a:r>
              <a:rPr lang="en-US" sz="1400" dirty="0" smtClean="0">
                <a:latin typeface="Times New Roman" pitchFamily="18" charset="0"/>
                <a:cs typeface="Times New Roman" pitchFamily="18" charset="0"/>
              </a:rPr>
              <a:t>from tkinter import messagebox</a:t>
            </a:r>
          </a:p>
          <a:p>
            <a:r>
              <a:rPr lang="en-US" sz="1400" dirty="0" smtClean="0">
                <a:latin typeface="Times New Roman" pitchFamily="18" charset="0"/>
                <a:cs typeface="Times New Roman" pitchFamily="18" charset="0"/>
              </a:rPr>
              <a:t>from tkinter import *</a:t>
            </a:r>
          </a:p>
          <a:p>
            <a:r>
              <a:rPr lang="en-US" sz="1400" dirty="0" smtClean="0">
                <a:latin typeface="Times New Roman" pitchFamily="18" charset="0"/>
                <a:cs typeface="Times New Roman" pitchFamily="18" charset="0"/>
              </a:rPr>
              <a:t>from tkinter import simpledialog</a:t>
            </a:r>
          </a:p>
          <a:p>
            <a:r>
              <a:rPr lang="en-US" sz="1400" dirty="0" smtClean="0">
                <a:latin typeface="Times New Roman" pitchFamily="18" charset="0"/>
                <a:cs typeface="Times New Roman" pitchFamily="18" charset="0"/>
              </a:rPr>
              <a:t>import tkinter</a:t>
            </a:r>
          </a:p>
          <a:p>
            <a:r>
              <a:rPr lang="en-US" sz="1400" dirty="0" smtClean="0">
                <a:latin typeface="Times New Roman" pitchFamily="18" charset="0"/>
                <a:cs typeface="Times New Roman" pitchFamily="18" charset="0"/>
              </a:rPr>
              <a:t>from tkinter import filedialog</a:t>
            </a:r>
          </a:p>
          <a:p>
            <a:r>
              <a:rPr lang="en-US" sz="1400" dirty="0" smtClean="0">
                <a:latin typeface="Times New Roman" pitchFamily="18" charset="0"/>
                <a:cs typeface="Times New Roman" pitchFamily="18" charset="0"/>
              </a:rPr>
              <a:t>from imutils import paths</a:t>
            </a:r>
          </a:p>
          <a:p>
            <a:r>
              <a:rPr lang="en-US" sz="1400" dirty="0" smtClean="0">
                <a:latin typeface="Times New Roman" pitchFamily="18" charset="0"/>
                <a:cs typeface="Times New Roman" pitchFamily="18" charset="0"/>
              </a:rPr>
              <a:t>import matplotlib.pyplot as plt</a:t>
            </a:r>
          </a:p>
          <a:p>
            <a:r>
              <a:rPr lang="en-US" sz="1400" dirty="0" smtClean="0">
                <a:latin typeface="Times New Roman" pitchFamily="18" charset="0"/>
                <a:cs typeface="Times New Roman" pitchFamily="18" charset="0"/>
              </a:rPr>
              <a:t>import numpy as np</a:t>
            </a:r>
          </a:p>
          <a:p>
            <a:r>
              <a:rPr lang="en-US" sz="1400" dirty="0" smtClean="0">
                <a:latin typeface="Times New Roman" pitchFamily="18" charset="0"/>
                <a:cs typeface="Times New Roman" pitchFamily="18" charset="0"/>
              </a:rPr>
              <a:t>from tkinter.filedialog import askopenfilename</a:t>
            </a:r>
          </a:p>
          <a:p>
            <a:r>
              <a:rPr lang="en-US" sz="1400" dirty="0" smtClean="0">
                <a:latin typeface="Times New Roman" pitchFamily="18" charset="0"/>
                <a:cs typeface="Times New Roman" pitchFamily="18" charset="0"/>
              </a:rPr>
              <a:t>import numpy as np </a:t>
            </a:r>
          </a:p>
          <a:p>
            <a:r>
              <a:rPr lang="en-US" sz="1400" dirty="0" smtClean="0">
                <a:latin typeface="Times New Roman" pitchFamily="18" charset="0"/>
                <a:cs typeface="Times New Roman" pitchFamily="18" charset="0"/>
              </a:rPr>
              <a:t>import pandas as pd </a:t>
            </a:r>
          </a:p>
          <a:p>
            <a:r>
              <a:rPr lang="en-US" sz="1400" dirty="0" smtClean="0">
                <a:latin typeface="Times New Roman" pitchFamily="18" charset="0"/>
                <a:cs typeface="Times New Roman" pitchFamily="18" charset="0"/>
              </a:rPr>
              <a:t>from sklearn import *</a:t>
            </a:r>
          </a:p>
          <a:p>
            <a:r>
              <a:rPr lang="en-US" sz="1400" dirty="0" smtClean="0">
                <a:latin typeface="Times New Roman" pitchFamily="18" charset="0"/>
                <a:cs typeface="Times New Roman" pitchFamily="18" charset="0"/>
              </a:rPr>
              <a:t>from sklearn.model_selection import train_test_split </a:t>
            </a:r>
          </a:p>
          <a:p>
            <a:r>
              <a:rPr lang="en-US" sz="1400" dirty="0" smtClean="0">
                <a:latin typeface="Times New Roman" pitchFamily="18" charset="0"/>
                <a:cs typeface="Times New Roman" pitchFamily="18" charset="0"/>
              </a:rPr>
              <a:t>from sklearn import svm</a:t>
            </a:r>
          </a:p>
          <a:p>
            <a:r>
              <a:rPr lang="en-US" sz="1400" dirty="0" smtClean="0">
                <a:latin typeface="Times New Roman" pitchFamily="18" charset="0"/>
                <a:cs typeface="Times New Roman" pitchFamily="18" charset="0"/>
              </a:rPr>
              <a:t>from sklearn.metrics import accuracy_score </a:t>
            </a:r>
          </a:p>
          <a:p>
            <a:endParaRPr lang="en-US" sz="1400" dirty="0" smtClean="0"/>
          </a:p>
          <a:p>
            <a:endParaRPr lang="en-US" sz="1400" dirty="0" smtClean="0"/>
          </a:p>
          <a:p>
            <a:endParaRPr lang="en-US"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116632"/>
            <a:ext cx="7200800" cy="6986528"/>
          </a:xfrm>
          <a:prstGeom prst="rect">
            <a:avLst/>
          </a:prstGeom>
        </p:spPr>
        <p:txBody>
          <a:bodyPr wrap="square">
            <a:spAutoFit/>
          </a:bodyPr>
          <a:lstStyle/>
          <a:p>
            <a:r>
              <a:rPr lang="en-US" sz="1400" dirty="0" smtClean="0">
                <a:latin typeface="Times New Roman" pitchFamily="18" charset="0"/>
                <a:cs typeface="Times New Roman" pitchFamily="18" charset="0"/>
              </a:rPr>
              <a:t>def runSVM():</a:t>
            </a:r>
          </a:p>
          <a:p>
            <a:r>
              <a:rPr lang="en-US" sz="1400" dirty="0" smtClean="0">
                <a:latin typeface="Times New Roman" pitchFamily="18" charset="0"/>
                <a:cs typeface="Times New Roman" pitchFamily="18" charset="0"/>
              </a:rPr>
              <a:t>    text.delete('1.0', END)</a:t>
            </a:r>
          </a:p>
          <a:p>
            <a:r>
              <a:rPr lang="en-US" sz="1400" dirty="0" smtClean="0">
                <a:latin typeface="Times New Roman" pitchFamily="18" charset="0"/>
                <a:cs typeface="Times New Roman" pitchFamily="18" charset="0"/>
              </a:rPr>
              <a:t>    global svm_acc</a:t>
            </a:r>
          </a:p>
          <a:p>
            <a:r>
              <a:rPr lang="en-US" sz="1400" dirty="0" smtClean="0">
                <a:latin typeface="Times New Roman" pitchFamily="18" charset="0"/>
                <a:cs typeface="Times New Roman" pitchFamily="18" charset="0"/>
              </a:rPr>
              <a:t>    global classifier</a:t>
            </a:r>
          </a:p>
          <a:p>
            <a:r>
              <a:rPr lang="es-ES" sz="1400" dirty="0" smtClean="0">
                <a:latin typeface="Times New Roman" pitchFamily="18" charset="0"/>
                <a:cs typeface="Times New Roman" pitchFamily="18" charset="0"/>
              </a:rPr>
              <a:t>    global X, Y, X_train, X_test, y_train, y_test</a:t>
            </a:r>
          </a:p>
          <a:p>
            <a:r>
              <a:rPr lang="en-US" sz="1400" dirty="0" smtClean="0">
                <a:latin typeface="Times New Roman" pitchFamily="18" charset="0"/>
                <a:cs typeface="Times New Roman" pitchFamily="18" charset="0"/>
              </a:rPr>
              <a:t>    total = X_train.shape[1];</a:t>
            </a:r>
          </a:p>
          <a:p>
            <a:r>
              <a:rPr lang="en-US" sz="1400" dirty="0" smtClean="0">
                <a:latin typeface="Times New Roman" pitchFamily="18" charset="0"/>
                <a:cs typeface="Times New Roman" pitchFamily="18" charset="0"/>
              </a:rPr>
              <a:t>    #X_train1 = SelectKBest(chi2,15).fit_transform(X_train, y_train)</a:t>
            </a:r>
          </a:p>
          <a:p>
            <a:r>
              <a:rPr lang="en-US" sz="1400" dirty="0" smtClean="0">
                <a:latin typeface="Times New Roman" pitchFamily="18" charset="0"/>
                <a:cs typeface="Times New Roman" pitchFamily="18" charset="0"/>
              </a:rPr>
              <a:t>    #X_test1 = SelectKBest(chi2,15).fit_transform(</a:t>
            </a:r>
            <a:r>
              <a:rPr lang="en-US" sz="1400" dirty="0" err="1" smtClean="0">
                <a:latin typeface="Times New Roman" pitchFamily="18" charset="0"/>
                <a:cs typeface="Times New Roman" pitchFamily="18" charset="0"/>
              </a:rPr>
              <a:t>X_test,y_test</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text.insert(END,"Total Features : "+str(total)+"\n")</a:t>
            </a:r>
          </a:p>
          <a:p>
            <a:r>
              <a:rPr lang="en-US" sz="1400" dirty="0" smtClean="0">
                <a:latin typeface="Times New Roman" pitchFamily="18" charset="0"/>
                <a:cs typeface="Times New Roman" pitchFamily="18" charset="0"/>
              </a:rPr>
              <a:t>    text.insert(END,"Features set reduce after applying features selection concept : "+str((total - X_train.shape[1]))+"\n\n")</a:t>
            </a:r>
          </a:p>
          <a:p>
            <a:r>
              <a:rPr lang="en-US" sz="1400" dirty="0" smtClean="0">
                <a:latin typeface="Times New Roman" pitchFamily="18" charset="0"/>
                <a:cs typeface="Times New Roman" pitchFamily="18" charset="0"/>
              </a:rPr>
              <a:t>    cls = svm.SVC(kernel=‘</a:t>
            </a:r>
            <a:r>
              <a:rPr lang="en-US" sz="1400" dirty="0" err="1" smtClean="0">
                <a:latin typeface="Times New Roman" pitchFamily="18" charset="0"/>
                <a:cs typeface="Times New Roman" pitchFamily="18" charset="0"/>
              </a:rPr>
              <a:t>rbf</a:t>
            </a:r>
            <a:r>
              <a:rPr lang="en-US" sz="1400" dirty="0" smtClean="0">
                <a:latin typeface="Times New Roman" pitchFamily="18" charset="0"/>
                <a:cs typeface="Times New Roman" pitchFamily="18" charset="0"/>
              </a:rPr>
              <a:t>', class_weight='balanced', probability=True)</a:t>
            </a:r>
          </a:p>
          <a:p>
            <a:r>
              <a:rPr lang="en-US" sz="1400" dirty="0" smtClean="0">
                <a:latin typeface="Times New Roman" pitchFamily="18" charset="0"/>
                <a:cs typeface="Times New Roman" pitchFamily="18" charset="0"/>
              </a:rPr>
              <a:t>    cls.fit(X_train, y_train) </a:t>
            </a:r>
          </a:p>
          <a:p>
            <a:r>
              <a:rPr lang="en-US" sz="1400" dirty="0" smtClean="0">
                <a:latin typeface="Times New Roman" pitchFamily="18" charset="0"/>
                <a:cs typeface="Times New Roman" pitchFamily="18" charset="0"/>
              </a:rPr>
              <a:t>    text.insert(END,"Prediction Results\n\n") </a:t>
            </a:r>
          </a:p>
          <a:p>
            <a:r>
              <a:rPr lang="en-US" sz="1400" dirty="0" smtClean="0">
                <a:latin typeface="Times New Roman" pitchFamily="18" charset="0"/>
                <a:cs typeface="Times New Roman" pitchFamily="18" charset="0"/>
              </a:rPr>
              <a:t>    prediction_data = prediction(X_test, cls) </a:t>
            </a:r>
          </a:p>
          <a:p>
            <a:r>
              <a:rPr lang="en-US" sz="1400" dirty="0" smtClean="0">
                <a:latin typeface="Times New Roman" pitchFamily="18" charset="0"/>
                <a:cs typeface="Times New Roman" pitchFamily="18" charset="0"/>
              </a:rPr>
              <a:t>    svm_acc = cal_accuracy(</a:t>
            </a:r>
            <a:r>
              <a:rPr lang="en-US" sz="1400" dirty="0" err="1" smtClean="0">
                <a:latin typeface="Times New Roman" pitchFamily="18" charset="0"/>
                <a:cs typeface="Times New Roman" pitchFamily="18" charset="0"/>
              </a:rPr>
              <a:t>y_test</a:t>
            </a:r>
            <a:r>
              <a:rPr lang="en-US" sz="1400" dirty="0" smtClean="0">
                <a:latin typeface="Times New Roman" pitchFamily="18" charset="0"/>
                <a:cs typeface="Times New Roman" pitchFamily="18" charset="0"/>
              </a:rPr>
              <a:t>, prediction_data,'SVM Accuracy, Classification Report &amp; Confusion Matrix')</a:t>
            </a:r>
          </a:p>
          <a:p>
            <a:r>
              <a:rPr lang="en-US" sz="1400" dirty="0" smtClean="0">
                <a:latin typeface="Times New Roman" pitchFamily="18" charset="0"/>
                <a:cs typeface="Times New Roman" pitchFamily="18" charset="0"/>
              </a:rPr>
              <a:t>    classifier = cls</a:t>
            </a:r>
          </a:p>
          <a:p>
            <a:r>
              <a:rPr lang="en-US" sz="1400" dirty="0" smtClean="0">
                <a:latin typeface="Times New Roman" pitchFamily="18" charset="0"/>
                <a:cs typeface="Times New Roman" pitchFamily="18" charset="0"/>
              </a:rPr>
              <a:t>def runANN():</a:t>
            </a:r>
          </a:p>
          <a:p>
            <a:r>
              <a:rPr lang="en-US" sz="1400" dirty="0" smtClean="0">
                <a:latin typeface="Times New Roman" pitchFamily="18" charset="0"/>
                <a:cs typeface="Times New Roman" pitchFamily="18" charset="0"/>
              </a:rPr>
              <a:t>    text.delete('1.0', END)</a:t>
            </a:r>
          </a:p>
          <a:p>
            <a:r>
              <a:rPr lang="en-US" sz="1400" dirty="0" smtClean="0">
                <a:latin typeface="Times New Roman" pitchFamily="18" charset="0"/>
                <a:cs typeface="Times New Roman" pitchFamily="18" charset="0"/>
              </a:rPr>
              <a:t>    global ann_acc</a:t>
            </a:r>
          </a:p>
          <a:p>
            <a:r>
              <a:rPr lang="es-ES" sz="1400" dirty="0" smtClean="0">
                <a:latin typeface="Times New Roman" pitchFamily="18" charset="0"/>
                <a:cs typeface="Times New Roman" pitchFamily="18" charset="0"/>
              </a:rPr>
              <a:t>    global X, Y, X_train, X_test, y_train, y_test</a:t>
            </a:r>
          </a:p>
          <a:p>
            <a:r>
              <a:rPr lang="en-US" sz="1400" dirty="0" smtClean="0">
                <a:latin typeface="Times New Roman" pitchFamily="18" charset="0"/>
                <a:cs typeface="Times New Roman" pitchFamily="18" charset="0"/>
              </a:rPr>
              <a:t>    total = X_train.shape[1];</a:t>
            </a:r>
          </a:p>
          <a:p>
            <a:r>
              <a:rPr lang="en-US" sz="1400" dirty="0" smtClean="0">
                <a:latin typeface="Times New Roman" pitchFamily="18" charset="0"/>
                <a:cs typeface="Times New Roman" pitchFamily="18" charset="0"/>
              </a:rPr>
              <a:t>    X_train = SelectKBest(chi2,25).fit_transform(X_train, y_train)</a:t>
            </a:r>
          </a:p>
          <a:p>
            <a:r>
              <a:rPr lang="en-US" sz="1400" dirty="0" smtClean="0">
                <a:latin typeface="Times New Roman" pitchFamily="18" charset="0"/>
                <a:cs typeface="Times New Roman" pitchFamily="18" charset="0"/>
              </a:rPr>
              <a:t>    X_test = SelectKBest(chi2,25).fit_transform(</a:t>
            </a:r>
            <a:r>
              <a:rPr lang="en-US" sz="1400" dirty="0" err="1" smtClean="0">
                <a:latin typeface="Times New Roman" pitchFamily="18" charset="0"/>
                <a:cs typeface="Times New Roman" pitchFamily="18" charset="0"/>
              </a:rPr>
              <a:t>X_test,y_test</a:t>
            </a:r>
            <a:r>
              <a:rPr lang="en-US" sz="1400" dirty="0" smtClean="0">
                <a:latin typeface="Times New Roman" pitchFamily="18" charset="0"/>
                <a:cs typeface="Times New Roman" pitchFamily="18" charset="0"/>
              </a:rPr>
              <a:t>)</a:t>
            </a:r>
          </a:p>
          <a:p>
            <a:r>
              <a:rPr lang="en-US" sz="1400" dirty="0" smtClean="0">
                <a:latin typeface="Times New Roman" pitchFamily="18" charset="0"/>
                <a:cs typeface="Times New Roman" pitchFamily="18" charset="0"/>
              </a:rPr>
              <a:t>    text.insert(END,"Total Features : "+str(total)+"\n")</a:t>
            </a:r>
          </a:p>
          <a:p>
            <a:r>
              <a:rPr lang="en-US" sz="1400" dirty="0" smtClean="0">
                <a:latin typeface="Times New Roman" pitchFamily="18" charset="0"/>
                <a:cs typeface="Times New Roman" pitchFamily="18" charset="0"/>
              </a:rPr>
              <a:t>    text.insert(END,"Features set reduce after applying features selection concept : "+str((total - X_train.shape[1]))+"\n\n")</a:t>
            </a:r>
          </a:p>
          <a:p>
            <a:r>
              <a:rPr lang="en-US" sz="1400" dirty="0" smtClean="0">
                <a:latin typeface="Times New Roman" pitchFamily="18" charset="0"/>
                <a:cs typeface="Times New Roman" pitchFamily="18" charset="0"/>
              </a:rPr>
              <a:t>    model = Sequential()</a:t>
            </a:r>
          </a:p>
          <a:p>
            <a:r>
              <a:rPr lang="en-US" sz="1400" dirty="0" smtClean="0">
                <a:latin typeface="Times New Roman" pitchFamily="18" charset="0"/>
                <a:cs typeface="Times New Roman" pitchFamily="18" charset="0"/>
              </a:rPr>
              <a:t>  </a:t>
            </a:r>
          </a:p>
          <a:p>
            <a:r>
              <a:rPr lang="en-US" sz="1400" dirty="0" smtClean="0">
                <a:latin typeface="Times New Roman" pitchFamily="18" charset="0"/>
                <a:cs typeface="Times New Roman"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Results</a:t>
            </a:r>
            <a:endParaRPr lang="en-US" dirty="0">
              <a:solidFill>
                <a:schemeClr val="tx1"/>
              </a:solidFill>
            </a:endParaRPr>
          </a:p>
        </p:txBody>
      </p:sp>
      <p:pic>
        <p:nvPicPr>
          <p:cNvPr id="4" name="Content Placeholder 3" descr="1.png"/>
          <p:cNvPicPr>
            <a:picLocks noGrp="1" noChangeAspect="1"/>
          </p:cNvPicPr>
          <p:nvPr>
            <p:ph idx="1"/>
          </p:nvPr>
        </p:nvPicPr>
        <p:blipFill>
          <a:blip r:embed="rId2" cstate="print"/>
          <a:stretch>
            <a:fillRect/>
          </a:stretch>
        </p:blipFill>
        <p:spPr>
          <a:xfrm>
            <a:off x="467544" y="1556792"/>
            <a:ext cx="7488831" cy="3384376"/>
          </a:xfrm>
        </p:spPr>
      </p:pic>
      <p:sp>
        <p:nvSpPr>
          <p:cNvPr id="5" name="TextBox 4"/>
          <p:cNvSpPr txBox="1"/>
          <p:nvPr/>
        </p:nvSpPr>
        <p:spPr>
          <a:xfrm>
            <a:off x="539552" y="5517232"/>
            <a:ext cx="792088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In the above click Shows the contents to execute Network Intrusion Detection Using Supervised Machine Learning Technique with Feature Selection.</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s2.0.png"/>
          <p:cNvPicPr>
            <a:picLocks noChangeAspect="1"/>
          </p:cNvPicPr>
          <p:nvPr/>
        </p:nvPicPr>
        <p:blipFill>
          <a:blip r:embed="rId2" cstate="print"/>
          <a:stretch>
            <a:fillRect/>
          </a:stretch>
        </p:blipFill>
        <p:spPr>
          <a:xfrm>
            <a:off x="1043608" y="476672"/>
            <a:ext cx="7272808" cy="3441380"/>
          </a:xfrm>
          <a:prstGeom prst="rect">
            <a:avLst/>
          </a:prstGeom>
        </p:spPr>
      </p:pic>
      <p:sp>
        <p:nvSpPr>
          <p:cNvPr id="3" name="TextBox 2"/>
          <p:cNvSpPr txBox="1"/>
          <p:nvPr/>
        </p:nvSpPr>
        <p:spPr>
          <a:xfrm>
            <a:off x="1187624" y="4509120"/>
            <a:ext cx="684076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In above screen we are uploading ‘intrusion_dataset.txt’ file, after uploading dataset will get below screen </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48680"/>
            <a:ext cx="6347713" cy="936104"/>
          </a:xfrm>
        </p:spPr>
        <p:txBody>
          <a:bodyPr>
            <a:normAutofit/>
          </a:bodyPr>
          <a:lstStyle/>
          <a:p>
            <a:pPr algn="l"/>
            <a:r>
              <a:rPr lang="en-US" b="1" dirty="0" smtClean="0">
                <a:solidFill>
                  <a:schemeClr val="tx1">
                    <a:lumMod val="95000"/>
                    <a:lumOff val="5000"/>
                  </a:schemeClr>
                </a:solidFill>
                <a:latin typeface="Times New Roman" pitchFamily="18" charset="0"/>
                <a:cs typeface="Times New Roman" pitchFamily="18" charset="0"/>
              </a:rPr>
              <a:t>Contents</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09599" y="1484784"/>
            <a:ext cx="6347714" cy="5112568"/>
          </a:xfrm>
        </p:spPr>
        <p:txBody>
          <a:bodyPr>
            <a:noAutofit/>
          </a:bodyPr>
          <a:lstStyle/>
          <a:p>
            <a:r>
              <a:rPr lang="en-US" dirty="0" smtClean="0">
                <a:latin typeface="Times New Roman" pitchFamily="18" charset="0"/>
                <a:cs typeface="Times New Roman" pitchFamily="18" charset="0"/>
              </a:rPr>
              <a:t> Abstract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Existing System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Disadvantages of Existing System</a:t>
            </a:r>
          </a:p>
          <a:p>
            <a:r>
              <a:rPr lang="en-IN" alt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Proposed System</a:t>
            </a:r>
          </a:p>
          <a:p>
            <a:r>
              <a:rPr lang="en-IN" alt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Advantages of Proposed System</a:t>
            </a:r>
          </a:p>
          <a:p>
            <a:r>
              <a:rPr lang="en-IN" alt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Hardware and software requirements</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Novelty of the project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Architecture</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Modules</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UML diagrams</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s3.0.png"/>
          <p:cNvPicPr>
            <a:picLocks noChangeAspect="1"/>
          </p:cNvPicPr>
          <p:nvPr/>
        </p:nvPicPr>
        <p:blipFill>
          <a:blip r:embed="rId2" cstate="print"/>
          <a:stretch>
            <a:fillRect/>
          </a:stretch>
        </p:blipFill>
        <p:spPr>
          <a:xfrm>
            <a:off x="1043608" y="764704"/>
            <a:ext cx="6912768" cy="3888432"/>
          </a:xfrm>
          <a:prstGeom prst="rect">
            <a:avLst/>
          </a:prstGeom>
        </p:spPr>
      </p:pic>
      <p:sp>
        <p:nvSpPr>
          <p:cNvPr id="3" name="TextBox 2"/>
          <p:cNvSpPr txBox="1"/>
          <p:nvPr/>
        </p:nvSpPr>
        <p:spPr>
          <a:xfrm>
            <a:off x="1259632" y="5373216"/>
            <a:ext cx="6048672" cy="923330"/>
          </a:xfrm>
          <a:prstGeom prst="rect">
            <a:avLst/>
          </a:prstGeom>
          <a:noFill/>
        </p:spPr>
        <p:txBody>
          <a:bodyPr wrap="square" rtlCol="0">
            <a:spAutoFit/>
          </a:bodyPr>
          <a:lstStyle/>
          <a:p>
            <a:r>
              <a:rPr lang="en-US" dirty="0" smtClean="0">
                <a:latin typeface="Times New Roman" pitchFamily="18" charset="0"/>
                <a:cs typeface="Times New Roman" pitchFamily="18" charset="0"/>
              </a:rPr>
              <a:t>Now click on ‘Pre-process Dataset’ button to clean dataset to remove string values from dataset and to convert attack names to numeric values</a:t>
            </a: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png"/>
          <p:cNvPicPr>
            <a:picLocks noChangeAspect="1"/>
          </p:cNvPicPr>
          <p:nvPr/>
        </p:nvPicPr>
        <p:blipFill>
          <a:blip r:embed="rId3" cstate="print"/>
          <a:stretch>
            <a:fillRect/>
          </a:stretch>
        </p:blipFill>
        <p:spPr>
          <a:xfrm>
            <a:off x="611560" y="980728"/>
            <a:ext cx="7776864" cy="4032448"/>
          </a:xfrm>
          <a:prstGeom prst="rect">
            <a:avLst/>
          </a:prstGeom>
        </p:spPr>
      </p:pic>
      <p:sp>
        <p:nvSpPr>
          <p:cNvPr id="3" name="TextBox 2"/>
          <p:cNvSpPr txBox="1"/>
          <p:nvPr/>
        </p:nvSpPr>
        <p:spPr>
          <a:xfrm>
            <a:off x="827584" y="5157192"/>
            <a:ext cx="6768752" cy="1477328"/>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After pre-processing all string values removed and convert string attack names to numeric values such as normal signature contains id 0 and anomaly attack contains signature id 1.</a:t>
            </a:r>
          </a:p>
          <a:p>
            <a:pPr>
              <a:buFont typeface="Arial" pitchFamily="34" charset="0"/>
              <a:buChar char="•"/>
            </a:pPr>
            <a:r>
              <a:rPr lang="en-US" dirty="0" smtClean="0">
                <a:latin typeface="Times New Roman" pitchFamily="18" charset="0"/>
                <a:cs typeface="Times New Roman" pitchFamily="18" charset="0"/>
              </a:rPr>
              <a:t> Now click on ‘Generate Training Model’ to split train and test data to generate model for prediction using SVM and ANN </a:t>
            </a:r>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png"/>
          <p:cNvPicPr>
            <a:picLocks noChangeAspect="1"/>
          </p:cNvPicPr>
          <p:nvPr/>
        </p:nvPicPr>
        <p:blipFill>
          <a:blip r:embed="rId3" cstate="print"/>
          <a:stretch>
            <a:fillRect/>
          </a:stretch>
        </p:blipFill>
        <p:spPr>
          <a:xfrm>
            <a:off x="395536" y="764704"/>
            <a:ext cx="8208912" cy="3456384"/>
          </a:xfrm>
          <a:prstGeom prst="rect">
            <a:avLst/>
          </a:prstGeom>
        </p:spPr>
      </p:pic>
      <p:sp>
        <p:nvSpPr>
          <p:cNvPr id="3" name="TextBox 2"/>
          <p:cNvSpPr txBox="1"/>
          <p:nvPr/>
        </p:nvSpPr>
        <p:spPr>
          <a:xfrm>
            <a:off x="467544" y="4725144"/>
            <a:ext cx="8136904" cy="923330"/>
          </a:xfrm>
          <a:prstGeom prst="rect">
            <a:avLst/>
          </a:prstGeom>
          <a:noFill/>
        </p:spPr>
        <p:txBody>
          <a:bodyPr wrap="square" rtlCol="0">
            <a:spAutoFit/>
          </a:bodyPr>
          <a:lstStyle/>
          <a:p>
            <a:r>
              <a:rPr lang="en-US" dirty="0" smtClean="0">
                <a:latin typeface="Times New Roman" pitchFamily="18" charset="0"/>
                <a:cs typeface="Times New Roman" pitchFamily="18" charset="0"/>
              </a:rPr>
              <a:t>In above screen we can see dataset contains total 1244 records and 995 used for training and 249 used for testing. Now click on ‘Run SVM Algorithm’ to generate SVM model and calculate its model accuracy </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png"/>
          <p:cNvPicPr>
            <a:picLocks noChangeAspect="1"/>
          </p:cNvPicPr>
          <p:nvPr/>
        </p:nvPicPr>
        <p:blipFill>
          <a:blip r:embed="rId3" cstate="print"/>
          <a:stretch>
            <a:fillRect/>
          </a:stretch>
        </p:blipFill>
        <p:spPr>
          <a:xfrm>
            <a:off x="683568" y="836712"/>
            <a:ext cx="7776864" cy="3816424"/>
          </a:xfrm>
          <a:prstGeom prst="rect">
            <a:avLst/>
          </a:prstGeom>
        </p:spPr>
      </p:pic>
      <p:sp>
        <p:nvSpPr>
          <p:cNvPr id="4" name="TextBox 3"/>
          <p:cNvSpPr txBox="1"/>
          <p:nvPr/>
        </p:nvSpPr>
        <p:spPr>
          <a:xfrm>
            <a:off x="1115616" y="4941168"/>
            <a:ext cx="6984776" cy="646331"/>
          </a:xfrm>
          <a:prstGeom prst="rect">
            <a:avLst/>
          </a:prstGeom>
          <a:noFill/>
        </p:spPr>
        <p:txBody>
          <a:bodyPr wrap="square" rtlCol="0">
            <a:spAutoFit/>
          </a:bodyPr>
          <a:lstStyle/>
          <a:p>
            <a:r>
              <a:rPr lang="en-US" dirty="0" smtClean="0">
                <a:latin typeface="Times New Roman" pitchFamily="18" charset="0"/>
                <a:cs typeface="Times New Roman" pitchFamily="18" charset="0"/>
              </a:rPr>
              <a:t>In above screen we can see with SVM we got 84.73% accuracy, now click on ‘Run ANN Algorithm’ to calculate ANN accuracy.</a:t>
            </a:r>
            <a:endParaRPr lang="en-US"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png"/>
          <p:cNvPicPr>
            <a:picLocks noChangeAspect="1"/>
          </p:cNvPicPr>
          <p:nvPr/>
        </p:nvPicPr>
        <p:blipFill>
          <a:blip r:embed="rId2" cstate="print"/>
          <a:stretch>
            <a:fillRect/>
          </a:stretch>
        </p:blipFill>
        <p:spPr>
          <a:xfrm>
            <a:off x="539552" y="1022508"/>
            <a:ext cx="7992888" cy="3774644"/>
          </a:xfrm>
          <a:prstGeom prst="rect">
            <a:avLst/>
          </a:prstGeom>
        </p:spPr>
      </p:pic>
      <p:sp>
        <p:nvSpPr>
          <p:cNvPr id="3" name="TextBox 2"/>
          <p:cNvSpPr txBox="1"/>
          <p:nvPr/>
        </p:nvSpPr>
        <p:spPr>
          <a:xfrm>
            <a:off x="899592" y="5229200"/>
            <a:ext cx="7344816"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In above screen we got 96.18% accuracy, now we will click on ‘Upload Test Data &amp; Detect Attack’ button to upload test data and to predict whether test data is normal or contains attack. All test data has no class either 0 or 1 and application will predict and give us result. See below some records from test data</a:t>
            </a:r>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png"/>
          <p:cNvPicPr>
            <a:picLocks noChangeAspect="1"/>
          </p:cNvPicPr>
          <p:nvPr/>
        </p:nvPicPr>
        <p:blipFill>
          <a:blip r:embed="rId2" cstate="print"/>
          <a:stretch>
            <a:fillRect/>
          </a:stretch>
        </p:blipFill>
        <p:spPr>
          <a:xfrm>
            <a:off x="251520" y="1022508"/>
            <a:ext cx="8424936" cy="3990668"/>
          </a:xfrm>
          <a:prstGeom prst="rect">
            <a:avLst/>
          </a:prstGeom>
        </p:spPr>
      </p:pic>
      <p:sp>
        <p:nvSpPr>
          <p:cNvPr id="5" name="TextBox 4"/>
          <p:cNvSpPr txBox="1"/>
          <p:nvPr/>
        </p:nvSpPr>
        <p:spPr>
          <a:xfrm>
            <a:off x="467544" y="5229200"/>
            <a:ext cx="792088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In above screen for each test data we got predicted results as ‘Normal Signatures’ or ‘infected’ record for each test record. Now click on ‘Accuracy Graph’ button to see SVM and ANN accuracy comparison in graph format </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png"/>
          <p:cNvPicPr>
            <a:picLocks noChangeAspect="1"/>
          </p:cNvPicPr>
          <p:nvPr/>
        </p:nvPicPr>
        <p:blipFill>
          <a:blip r:embed="rId2" cstate="print"/>
          <a:stretch>
            <a:fillRect/>
          </a:stretch>
        </p:blipFill>
        <p:spPr>
          <a:xfrm>
            <a:off x="323528" y="908720"/>
            <a:ext cx="8064896" cy="3672408"/>
          </a:xfrm>
          <a:prstGeom prst="rect">
            <a:avLst/>
          </a:prstGeom>
        </p:spPr>
      </p:pic>
      <p:sp>
        <p:nvSpPr>
          <p:cNvPr id="3" name="TextBox 2"/>
          <p:cNvSpPr txBox="1"/>
          <p:nvPr/>
        </p:nvSpPr>
        <p:spPr>
          <a:xfrm>
            <a:off x="1475656" y="4653136"/>
            <a:ext cx="6408712" cy="923330"/>
          </a:xfrm>
          <a:prstGeom prst="rect">
            <a:avLst/>
          </a:prstGeom>
          <a:noFill/>
        </p:spPr>
        <p:txBody>
          <a:bodyPr wrap="square" rtlCol="0">
            <a:spAutoFit/>
          </a:bodyPr>
          <a:lstStyle/>
          <a:p>
            <a:r>
              <a:rPr lang="en-US" dirty="0" smtClean="0">
                <a:latin typeface="Times New Roman" pitchFamily="18" charset="0"/>
                <a:cs typeface="Times New Roman" pitchFamily="18" charset="0"/>
              </a:rPr>
              <a:t>From above graph we can see ANN got better accuracy compare to SVM, in above graph x-axis contains algorithm name and y-axis represents accuracy of that algorithms .</a:t>
            </a: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8680"/>
            <a:ext cx="6347460" cy="1061720"/>
          </a:xfrm>
        </p:spPr>
        <p:txBody>
          <a:bodyPr/>
          <a:lstStyle/>
          <a:p>
            <a:pPr algn="l"/>
            <a:r>
              <a:rPr lang="en-US" b="1" dirty="0" smtClean="0">
                <a:solidFill>
                  <a:schemeClr val="tx1">
                    <a:lumMod val="95000"/>
                    <a:lumOff val="5000"/>
                  </a:schemeClr>
                </a:solidFill>
                <a:latin typeface="Times New Roman" pitchFamily="18" charset="0"/>
                <a:cs typeface="Times New Roman" pitchFamily="18" charset="0"/>
              </a:rPr>
              <a:t>Conclusion</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t> </a:t>
            </a:r>
            <a:r>
              <a:rPr lang="en-IN" alt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e have concluded that different machine learning models using different machine learning algorithms and different feature selection methods to find a best model.</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analysis of the result shows that the model built using ANN and wrapper feature selection  outperformed all other models in classifying network traffic correctly with detection rate of 96.18%</a:t>
            </a:r>
          </a:p>
          <a:p>
            <a:r>
              <a:rPr lang="en-US" dirty="0" smtClean="0">
                <a:latin typeface="Times New Roman" pitchFamily="18" charset="0"/>
                <a:cs typeface="Times New Roman" pitchFamily="18" charset="0"/>
              </a:rPr>
              <a:t>By this project we made a </a:t>
            </a:r>
            <a:r>
              <a:rPr lang="en-US" dirty="0" err="1" smtClean="0">
                <a:latin typeface="Times New Roman" pitchFamily="18" charset="0"/>
                <a:cs typeface="Times New Roman" pitchFamily="18" charset="0"/>
              </a:rPr>
              <a:t>innvoaticve</a:t>
            </a:r>
            <a:r>
              <a:rPr lang="en-US" dirty="0" smtClean="0">
                <a:latin typeface="Times New Roman" pitchFamily="18" charset="0"/>
                <a:cs typeface="Times New Roman" pitchFamily="18" charset="0"/>
              </a:rPr>
              <a:t> approach for detecting the network intrusion </a:t>
            </a:r>
            <a:endParaRPr lang="en-IN"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Future Scope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09598" y="1628800"/>
            <a:ext cx="7346777" cy="4680520"/>
          </a:xfrm>
        </p:spPr>
        <p:txBody>
          <a:bodyPr>
            <a:noAutofit/>
          </a:bodyPr>
          <a:lstStyle/>
          <a:p>
            <a:pPr>
              <a:buNone/>
            </a:pPr>
            <a:r>
              <a:rPr lang="en-US" dirty="0" smtClean="0">
                <a:latin typeface="Times New Roman" pitchFamily="18" charset="0"/>
                <a:cs typeface="Times New Roman" pitchFamily="18" charset="0"/>
              </a:rPr>
              <a:t>      In the future, instead of detecting an intruder, detection systems will identify a suspicious event and let the system administrator or security officer decide whether to start an investigation</a:t>
            </a:r>
          </a:p>
          <a:p>
            <a:pPr>
              <a:buNone/>
            </a:pPr>
            <a:r>
              <a:rPr lang="en-US" dirty="0" smtClean="0">
                <a:latin typeface="Times New Roman" pitchFamily="18" charset="0"/>
                <a:cs typeface="Times New Roman" pitchFamily="18" charset="0"/>
              </a:rPr>
              <a:t>      Therefore, it is suggested that the models should be validated on all locations in the future. This ensures that the chosen model performs well on all locations. Another way in which the implementation of models can be improved is through the use of multiple evaluation metrics. In this study, the mean absolute error was used. To complement this, the use of metrics such as root mean squared error(RMSE), mean absolute percentage error (MAPE) or adjusted R-square are recommended. The addition of live data streams in combination with dynamic systems, would also allow for more accurate short-term predictions, accounting for unforeseen circumstances.These additions may lead to better model performance or improved insights regarding the traffic flow rate</a:t>
            </a: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References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09599" y="1412776"/>
            <a:ext cx="6347714" cy="4628587"/>
          </a:xfrm>
        </p:spPr>
        <p:txBody>
          <a:bodyPr>
            <a:normAutofit fontScale="92500" lnSpcReduction="20000"/>
          </a:bodyPr>
          <a:lstStyle/>
          <a:p>
            <a:r>
              <a:rPr lang="en-US" sz="1900" dirty="0" smtClean="0">
                <a:latin typeface="Times New Roman" pitchFamily="18" charset="0"/>
                <a:cs typeface="Times New Roman" pitchFamily="18" charset="0"/>
              </a:rPr>
              <a:t>H. Song, M. J. Lynch, and J. K. Cochran, “A macro-social exploratory analysis of the rate of interstate cybervictimization,” American Journal of Criminal Justice, vol. 41, no. three, pp. 583–601, 2016. </a:t>
            </a:r>
          </a:p>
          <a:p>
            <a:r>
              <a:rPr lang="en-US" sz="1900" dirty="0" smtClean="0">
                <a:latin typeface="Times New Roman" pitchFamily="18" charset="0"/>
                <a:cs typeface="Times New Roman" pitchFamily="18" charset="0"/>
              </a:rPr>
              <a:t> P. Alaei and F. Noorbehbahani, “Incremental anomaly- based intrusion detection system using limited labeled data,” in Web Research (ICWR), 2017 3th International Conference on, 2017, pp. 178–184.</a:t>
            </a:r>
          </a:p>
          <a:p>
            <a:r>
              <a:rPr lang="en-US" sz="1900" dirty="0" smtClean="0">
                <a:latin typeface="Times New Roman" pitchFamily="18" charset="0"/>
                <a:cs typeface="Times New Roman" pitchFamily="18" charset="0"/>
              </a:rPr>
              <a:t> Srinivas Mukkamala, Guadalupe Janoski, Andrew Sung Intrusion Detection: Support Vector Machines and Neural Networks.</a:t>
            </a:r>
          </a:p>
          <a:p>
            <a:r>
              <a:rPr lang="en-US" sz="1900" dirty="0" smtClean="0">
                <a:latin typeface="Times New Roman" pitchFamily="18" charset="0"/>
                <a:cs typeface="Times New Roman" pitchFamily="18" charset="0"/>
              </a:rPr>
              <a:t> Wei Li “Using Genetic Algorithm for NetworkIntrusion Detection. </a:t>
            </a:r>
          </a:p>
          <a:p>
            <a:r>
              <a:rPr lang="en-US" sz="1900" dirty="0" smtClean="0">
                <a:latin typeface="Times New Roman" pitchFamily="18" charset="0"/>
                <a:cs typeface="Times New Roman" pitchFamily="18" charset="0"/>
              </a:rPr>
              <a:t> Cheng, Tay, &amp;Huang, 2012 “Online sequential extreme learning Machine”(OS-ELM). </a:t>
            </a:r>
          </a:p>
          <a:p>
            <a:r>
              <a:rPr lang="en-US" sz="1900" dirty="0" smtClean="0">
                <a:latin typeface="Times New Roman" pitchFamily="18" charset="0"/>
                <a:cs typeface="Times New Roman" pitchFamily="18" charset="0"/>
              </a:rPr>
              <a:t> Liu, Chen, Liao, &amp; Zhang, “Intrusion detection techniques”</a:t>
            </a:r>
            <a:endParaRPr lang="en-US" sz="19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980728"/>
            <a:ext cx="6904856" cy="685800"/>
          </a:xfrm>
        </p:spPr>
        <p:txBody>
          <a:bodyPr>
            <a:normAutofit/>
          </a:bodyPr>
          <a:lstStyle/>
          <a:p>
            <a:pPr algn="l"/>
            <a:r>
              <a:rPr lang="en-US" b="1" dirty="0" smtClean="0">
                <a:solidFill>
                  <a:schemeClr val="tx1">
                    <a:lumMod val="95000"/>
                    <a:lumOff val="5000"/>
                  </a:schemeClr>
                </a:solidFill>
                <a:latin typeface="Times New Roman" pitchFamily="18" charset="0"/>
                <a:cs typeface="Times New Roman" pitchFamily="18" charset="0"/>
              </a:rPr>
              <a:t>Abstract</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27584" y="1844824"/>
            <a:ext cx="6512768" cy="4392488"/>
          </a:xfrm>
        </p:spPr>
        <p:txBody>
          <a:bodyPr>
            <a:normAutofit fontScale="92500" lnSpcReduction="10000"/>
          </a:bodyPr>
          <a:lstStyle/>
          <a:p>
            <a:r>
              <a:rPr lang="en-US" sz="1900" dirty="0" smtClean="0">
                <a:latin typeface="Times New Roman" pitchFamily="18" charset="0"/>
                <a:cs typeface="Times New Roman" pitchFamily="18" charset="0"/>
              </a:rPr>
              <a:t> A </a:t>
            </a:r>
            <a:r>
              <a:rPr lang="en-US" sz="1900" dirty="0">
                <a:latin typeface="Times New Roman" pitchFamily="18" charset="0"/>
                <a:cs typeface="Times New Roman" pitchFamily="18" charset="0"/>
              </a:rPr>
              <a:t>novel supervised machine learning system is developed </a:t>
            </a:r>
            <a:r>
              <a:rPr lang="en-US" sz="1900" dirty="0" smtClean="0">
                <a:latin typeface="Times New Roman" pitchFamily="18" charset="0"/>
                <a:cs typeface="Times New Roman" pitchFamily="18" charset="0"/>
              </a:rPr>
              <a:t> to  the classify network </a:t>
            </a:r>
            <a:r>
              <a:rPr lang="en-US" sz="1900" dirty="0">
                <a:latin typeface="Times New Roman" pitchFamily="18" charset="0"/>
                <a:cs typeface="Times New Roman" pitchFamily="18" charset="0"/>
              </a:rPr>
              <a:t>traffic whether it is malicious or benign.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To </a:t>
            </a:r>
            <a:r>
              <a:rPr lang="en-US" sz="1900" dirty="0">
                <a:latin typeface="Times New Roman" pitchFamily="18" charset="0"/>
                <a:cs typeface="Times New Roman" pitchFamily="18" charset="0"/>
              </a:rPr>
              <a:t>find the best model considering detection success rate, combination of supervised learning algorithm and feature selection method have been used</a:t>
            </a:r>
            <a:r>
              <a:rPr lang="en-US" sz="1900" dirty="0" smtClean="0">
                <a:latin typeface="Times New Roman" pitchFamily="18" charset="0"/>
                <a:cs typeface="Times New Roman" pitchFamily="18" charset="0"/>
              </a:rPr>
              <a:t>.</a:t>
            </a:r>
          </a:p>
          <a:p>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Through this study, it is found that Artificial Neural Network (ANN) based machine learning with wrapper feature selection outperform support vector machine (SVM) technique while classifying network traffic. </a:t>
            </a:r>
          </a:p>
          <a:p>
            <a:r>
              <a:rPr lang="en-US" sz="1900" dirty="0" smtClean="0">
                <a:latin typeface="Times New Roman" pitchFamily="18" charset="0"/>
                <a:cs typeface="Times New Roman" pitchFamily="18" charset="0"/>
              </a:rPr>
              <a:t>To </a:t>
            </a:r>
            <a:r>
              <a:rPr lang="en-US" sz="1900" dirty="0">
                <a:latin typeface="Times New Roman" pitchFamily="18" charset="0"/>
                <a:cs typeface="Times New Roman" pitchFamily="18" charset="0"/>
              </a:rPr>
              <a:t>evaluate the performance, NSL-KDD dataset is used to classify network traffic using SVM and ANN supervised machine learning techniques. </a:t>
            </a:r>
            <a:endParaRPr lang="en-US" sz="1900" dirty="0" smtClean="0">
              <a:latin typeface="Times New Roman" pitchFamily="18" charset="0"/>
              <a:cs typeface="Times New Roman" pitchFamily="18" charset="0"/>
            </a:endParaRPr>
          </a:p>
          <a:p>
            <a:r>
              <a:rPr lang="en-US" sz="1900" dirty="0" smtClean="0">
                <a:latin typeface="Times New Roman" pitchFamily="18" charset="0"/>
                <a:cs typeface="Times New Roman" pitchFamily="18" charset="0"/>
              </a:rPr>
              <a:t>Comparative </a:t>
            </a:r>
            <a:r>
              <a:rPr lang="en-US" sz="1900" dirty="0">
                <a:latin typeface="Times New Roman" pitchFamily="18" charset="0"/>
                <a:cs typeface="Times New Roman" pitchFamily="18" charset="0"/>
              </a:rPr>
              <a:t>study shows that the proposed model is efficient than other existing models with respect to intrusion detection success rate</a:t>
            </a:r>
            <a:r>
              <a:rPr lang="en-US" sz="1900" dirty="0">
                <a:latin typeface="Calisto MT" panose="02040603050505030304" pitchFamily="18" charset="0"/>
              </a:rPr>
              <a:t>.</a:t>
            </a:r>
            <a:endParaRPr lang="en-IN" sz="1900" dirty="0">
              <a:latin typeface="Calisto MT" panose="02040603050505030304" pitchFamily="18" charset="0"/>
            </a:endParaRPr>
          </a:p>
          <a:p>
            <a:endParaRPr lang="en-IN" sz="2100" dirty="0">
              <a:latin typeface="Calisto MT" panose="0204060305050503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492896"/>
            <a:ext cx="5040560" cy="1339470"/>
          </a:xfrm>
        </p:spPr>
        <p:txBody>
          <a:bodyPr>
            <a:noAutofit/>
          </a:bodyPr>
          <a:lstStyle/>
          <a:p>
            <a:r>
              <a:rPr lang="en-US" sz="7200" dirty="0" smtClean="0">
                <a:solidFill>
                  <a:schemeClr val="tx1">
                    <a:lumMod val="95000"/>
                    <a:lumOff val="5000"/>
                  </a:schemeClr>
                </a:solidFill>
                <a:latin typeface="Times New Roman" pitchFamily="18" charset="0"/>
                <a:cs typeface="Times New Roman" pitchFamily="18" charset="0"/>
              </a:rPr>
              <a:t>Thank you.</a:t>
            </a:r>
            <a:endParaRPr lang="en-IN" sz="72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24744"/>
            <a:ext cx="7088832" cy="648072"/>
          </a:xfrm>
        </p:spPr>
        <p:txBody>
          <a:bodyPr/>
          <a:lstStyle/>
          <a:p>
            <a:pPr algn="l"/>
            <a:r>
              <a:rPr lang="en-US" b="1" dirty="0" smtClean="0">
                <a:solidFill>
                  <a:schemeClr val="tx1">
                    <a:lumMod val="95000"/>
                    <a:lumOff val="5000"/>
                  </a:schemeClr>
                </a:solidFill>
                <a:latin typeface="Times New Roman" pitchFamily="18" charset="0"/>
                <a:cs typeface="Times New Roman" pitchFamily="18" charset="0"/>
              </a:rPr>
              <a:t>Existing system</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11560" y="2060848"/>
            <a:ext cx="7272808" cy="4176464"/>
          </a:xfrm>
        </p:spPr>
        <p:txBody>
          <a:bodyPr>
            <a:normAutofit fontScale="77500" lnSpcReduction="20000"/>
          </a:bodyPr>
          <a:lstStyle/>
          <a:p>
            <a:pPr marL="0" indent="0">
              <a:buNone/>
            </a:pPr>
            <a:endParaRPr lang="en-US" sz="2500" dirty="0" smtClean="0">
              <a:latin typeface="Calisto MT" panose="02040603050505030304" pitchFamily="18" charset="0"/>
            </a:endParaRPr>
          </a:p>
          <a:p>
            <a:r>
              <a:rPr lang="en-US" sz="2300" dirty="0" smtClean="0">
                <a:latin typeface="Times New Roman" pitchFamily="18" charset="0"/>
                <a:cs typeface="Times New Roman" pitchFamily="18" charset="0"/>
              </a:rPr>
              <a:t>There </a:t>
            </a:r>
            <a:r>
              <a:rPr lang="en-US" sz="2300" dirty="0">
                <a:latin typeface="Times New Roman" pitchFamily="18" charset="0"/>
                <a:cs typeface="Times New Roman" pitchFamily="18" charset="0"/>
              </a:rPr>
              <a:t>are many real life applications we are using today offered by machine learning. It seems that machine learning will rule the world in coming days.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Hence </a:t>
            </a:r>
            <a:r>
              <a:rPr lang="en-US" sz="2300" dirty="0">
                <a:latin typeface="Times New Roman" pitchFamily="18" charset="0"/>
                <a:cs typeface="Times New Roman" pitchFamily="18" charset="0"/>
              </a:rPr>
              <a:t>we came out into a hypothesis that the challenge of identifying new attacks or zero day attacks facing by the technology enabled organizations today can be overcome using machine learning techniques</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Here we developed a supervised machine learning model that can classify unseen network traffic based on what is learnt from the seen traffic.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We </a:t>
            </a:r>
            <a:r>
              <a:rPr lang="en-US" sz="2300" dirty="0">
                <a:latin typeface="Times New Roman" pitchFamily="18" charset="0"/>
                <a:cs typeface="Times New Roman" pitchFamily="18" charset="0"/>
              </a:rPr>
              <a:t>used both SVM and ANN learning algorithm to find the </a:t>
            </a: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classifier with higher accuracy and success rate. This paper is organized as follows: overview of the system model and design is explained in section II, the system experimental </a:t>
            </a:r>
            <a:r>
              <a:rPr lang="en-US" sz="2300" dirty="0" smtClean="0">
                <a:latin typeface="Times New Roman" pitchFamily="18" charset="0"/>
                <a:cs typeface="Times New Roman" pitchFamily="18" charset="0"/>
              </a:rPr>
              <a:t>analysis</a:t>
            </a:r>
          </a:p>
          <a:p>
            <a:endParaRPr lang="en-IN" sz="2500" dirty="0">
              <a:latin typeface="Calisto MT" panose="02040603050505030304" pitchFamily="18" charset="0"/>
            </a:endParaRP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052736"/>
            <a:ext cx="7232848" cy="928464"/>
          </a:xfrm>
        </p:spPr>
        <p:txBody>
          <a:bodyPr>
            <a:noAutofit/>
          </a:bodyPr>
          <a:lstStyle/>
          <a:p>
            <a:pPr algn="l"/>
            <a:r>
              <a:rPr lang="en-US" b="1" dirty="0" smtClean="0">
                <a:solidFill>
                  <a:schemeClr val="tx1">
                    <a:lumMod val="95000"/>
                    <a:lumOff val="5000"/>
                  </a:schemeClr>
                </a:solidFill>
                <a:latin typeface="Times New Roman" pitchFamily="18" charset="0"/>
                <a:cs typeface="Times New Roman" pitchFamily="18" charset="0"/>
              </a:rPr>
              <a:t>Disadvantages of existing system</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 the given existing system  they used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supervised machine algorithms to find the network  traffic in a given dataset due to this the classifier does not work well for limited dataset.</a:t>
            </a: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feature selection method is not good, </a:t>
            </a:r>
            <a:r>
              <a:rPr lang="en-US" dirty="0" err="1">
                <a:latin typeface="Times New Roman" pitchFamily="18" charset="0"/>
                <a:cs typeface="Times New Roman" pitchFamily="18" charset="0"/>
              </a:rPr>
              <a:t>i</a:t>
            </a:r>
            <a:r>
              <a:rPr lang="en-US" dirty="0" err="1" smtClean="0">
                <a:latin typeface="Times New Roman" pitchFamily="18" charset="0"/>
                <a:cs typeface="Times New Roman" pitchFamily="18" charset="0"/>
              </a:rPr>
              <a:t>rrelevent</a:t>
            </a:r>
            <a:r>
              <a:rPr lang="en-US" dirty="0" smtClean="0">
                <a:latin typeface="Times New Roman" pitchFamily="18" charset="0"/>
                <a:cs typeface="Times New Roman" pitchFamily="18" charset="0"/>
              </a:rPr>
              <a:t> and redundant features are present</a:t>
            </a:r>
          </a:p>
          <a:p>
            <a:r>
              <a:rPr lang="en-IN" alt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Less accuracy </a:t>
            </a:r>
          </a:p>
          <a:p>
            <a:r>
              <a:rPr lang="en-IN" alt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Less efficiency</a:t>
            </a:r>
          </a:p>
          <a:p>
            <a:pPr indent="0">
              <a:buNone/>
            </a:pPr>
            <a:endParaRPr lang="en-US" dirty="0" smtClean="0">
              <a:latin typeface="Times New Roman" pitchFamily="18" charset="0"/>
              <a:cs typeface="Times New Roman" pitchFamily="18" charset="0"/>
            </a:endParaRPr>
          </a:p>
          <a:p>
            <a:pPr marL="0" indent="0">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24744"/>
            <a:ext cx="6957060" cy="935990"/>
          </a:xfrm>
        </p:spPr>
        <p:txBody>
          <a:bodyPr/>
          <a:lstStyle/>
          <a:p>
            <a:pPr algn="l"/>
            <a:r>
              <a:rPr lang="en-US" b="1" dirty="0" smtClean="0">
                <a:solidFill>
                  <a:schemeClr val="tx1">
                    <a:lumMod val="95000"/>
                    <a:lumOff val="5000"/>
                  </a:schemeClr>
                </a:solidFill>
                <a:latin typeface="Times New Roman" pitchFamily="18" charset="0"/>
                <a:cs typeface="Times New Roman" pitchFamily="18" charset="0"/>
              </a:rPr>
              <a:t>Proposed System</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74827" y="1916832"/>
            <a:ext cx="7632848" cy="4824536"/>
          </a:xfrm>
        </p:spPr>
        <p:txBody>
          <a:bodyPr>
            <a:noAutofit/>
          </a:bodyPr>
          <a:lstStyle/>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Feature selection is an important part in machine learning to reduce data dimensionality and extensive research carried out for a reliable feature selection method. For feature selection filter method and wrapper method have been used</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filter method, features are selected on the basis of their scores in various statistical tests that measure the relevance of features by their correlation with dependent variable or outcome variable. Wrapper method finds a subset of features by measuring the usefulness of a subset of feature with the dependent variable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Hence filter methods are independent of any machine learning algorithm whereas in wrapper method the best feature subset selected depends on the machine learning algorithm used to train the model.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wrapper method a subset evaluator uses all possible subsets and then uses a classification algorithm to convince classifiers from the features in each subset. The classifier consider the subset of feature with which the classification algorithm performs the best</a:t>
            </a:r>
            <a:endParaRPr lang="en-IN"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052736"/>
            <a:ext cx="7016824" cy="928464"/>
          </a:xfrm>
        </p:spPr>
        <p:txBody>
          <a:bodyPr>
            <a:noAutofit/>
          </a:bodyPr>
          <a:lstStyle/>
          <a:p>
            <a:pPr algn="l"/>
            <a:r>
              <a:rPr lang="en-US" b="1" dirty="0" smtClean="0">
                <a:solidFill>
                  <a:schemeClr val="tx1">
                    <a:lumMod val="95000"/>
                    <a:lumOff val="5000"/>
                  </a:schemeClr>
                </a:solidFill>
                <a:latin typeface="Times New Roman" pitchFamily="18" charset="0"/>
                <a:cs typeface="Times New Roman" pitchFamily="18" charset="0"/>
              </a:rPr>
              <a:t>Advantages of Proposed System</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 </a:t>
            </a: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here </a:t>
            </a:r>
            <a:r>
              <a:rPr lang="en-US" dirty="0">
                <a:latin typeface="Times New Roman" pitchFamily="18" charset="0"/>
                <a:cs typeface="Times New Roman" pitchFamily="18" charset="0"/>
              </a:rPr>
              <a:t>are several advantages of using a supervised machine learning technique for detecting network intrusion. One advantage is that it is more accurate than without feature selection. For example, the technique can detect network intrusion at a significantly lower false positive rate (FGR) of only 0.1%. This is because the feature selection affects the number of neurons in the network, not the size of the network. With only a small number of neurons, the false positive rate is also low</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Another </a:t>
            </a:r>
            <a:r>
              <a:rPr lang="en-US" dirty="0">
                <a:latin typeface="Times New Roman" pitchFamily="18" charset="0"/>
                <a:cs typeface="Times New Roman" pitchFamily="18" charset="0"/>
              </a:rPr>
              <a:t>advantage is that the technique is more efficient. With feature selection, the number of neurons in the network increases gradually as the number of features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6544816" cy="720080"/>
          </a:xfrm>
        </p:spPr>
        <p:txBody>
          <a:bodyPr>
            <a:normAutofit/>
          </a:bodyPr>
          <a:lstStyle/>
          <a:p>
            <a:pPr algn="l"/>
            <a:r>
              <a:rPr lang="en-US" b="1" dirty="0" smtClean="0">
                <a:solidFill>
                  <a:schemeClr val="tx1">
                    <a:lumMod val="95000"/>
                    <a:lumOff val="5000"/>
                  </a:schemeClr>
                </a:solidFill>
                <a:latin typeface="Times New Roman" pitchFamily="18" charset="0"/>
                <a:cs typeface="Times New Roman" pitchFamily="18" charset="0"/>
              </a:rPr>
              <a:t> Hardware Requirements</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99591" y="1052737"/>
            <a:ext cx="6057721" cy="2016223"/>
          </a:xfrm>
        </p:spPr>
        <p:txBody>
          <a:bodyPr>
            <a:normAutofit fontScale="25000" lnSpcReduction="20000"/>
          </a:bodyPr>
          <a:lstStyle/>
          <a:p>
            <a:pPr indent="0">
              <a:buNone/>
            </a:pPr>
            <a:r>
              <a:rPr lang="en-US" b="1" dirty="0" smtClean="0"/>
              <a:t>  </a:t>
            </a:r>
            <a:endParaRPr lang="en-US" b="1" dirty="0"/>
          </a:p>
          <a:p>
            <a:pPr indent="0">
              <a:buNone/>
            </a:pPr>
            <a:r>
              <a:rPr lang="en-US" sz="7200" dirty="0" smtClean="0">
                <a:latin typeface="Times New Roman" pitchFamily="18" charset="0"/>
                <a:cs typeface="Times New Roman" pitchFamily="18" charset="0"/>
              </a:rPr>
              <a:t>For Developing The Application  The  Following Are The Hardware Requirements:</a:t>
            </a:r>
          </a:p>
          <a:p>
            <a:pPr marL="285750" indent="-285750"/>
            <a:endParaRPr lang="en-US" sz="7200" b="1" dirty="0" smtClean="0">
              <a:latin typeface="Times New Roman" pitchFamily="18" charset="0"/>
              <a:cs typeface="Times New Roman" pitchFamily="18" charset="0"/>
            </a:endParaRPr>
          </a:p>
          <a:p>
            <a:pPr marL="285750" indent="-285750"/>
            <a:r>
              <a:rPr lang="en-US" sz="7200" b="1" dirty="0" smtClean="0">
                <a:latin typeface="Times New Roman" pitchFamily="18" charset="0"/>
                <a:cs typeface="Times New Roman" pitchFamily="18" charset="0"/>
              </a:rPr>
              <a:t>SYSTEM           </a:t>
            </a:r>
            <a:r>
              <a:rPr lang="en-IN" altLang="en-US" sz="7200" b="1" dirty="0" smtClean="0">
                <a:latin typeface="Times New Roman" pitchFamily="18" charset="0"/>
                <a:cs typeface="Times New Roman" pitchFamily="18" charset="0"/>
              </a:rPr>
              <a:t> </a:t>
            </a:r>
            <a:r>
              <a:rPr lang="en-US" sz="7200" b="1" dirty="0" smtClean="0">
                <a:latin typeface="Times New Roman" pitchFamily="18" charset="0"/>
                <a:cs typeface="Times New Roman" pitchFamily="18" charset="0"/>
              </a:rPr>
              <a:t>:     </a:t>
            </a:r>
            <a:r>
              <a:rPr lang="en-IN" altLang="en-US" sz="7200" b="1" dirty="0" smtClean="0">
                <a:latin typeface="Times New Roman" pitchFamily="18" charset="0"/>
                <a:cs typeface="Times New Roman" pitchFamily="18" charset="0"/>
              </a:rPr>
              <a:t>i</a:t>
            </a:r>
            <a:r>
              <a:rPr lang="en-US" sz="7200" b="1" dirty="0" smtClean="0">
                <a:latin typeface="Times New Roman" pitchFamily="18" charset="0"/>
                <a:cs typeface="Times New Roman" pitchFamily="18" charset="0"/>
              </a:rPr>
              <a:t>3 OR ABOVE</a:t>
            </a:r>
          </a:p>
          <a:p>
            <a:pPr marL="285750" indent="-285750"/>
            <a:r>
              <a:rPr lang="en-US" sz="7200" dirty="0" smtClean="0">
                <a:latin typeface="Times New Roman" pitchFamily="18" charset="0"/>
                <a:cs typeface="Times New Roman" pitchFamily="18" charset="0"/>
              </a:rPr>
              <a:t> </a:t>
            </a:r>
            <a:r>
              <a:rPr lang="en-US" sz="7200" b="1" dirty="0" smtClean="0">
                <a:latin typeface="Times New Roman" pitchFamily="18" charset="0"/>
                <a:cs typeface="Times New Roman" pitchFamily="18" charset="0"/>
              </a:rPr>
              <a:t>RAM                  :      4GB</a:t>
            </a:r>
          </a:p>
          <a:p>
            <a:pPr marL="285750" indent="-285750"/>
            <a:r>
              <a:rPr lang="en-US" sz="7200" b="1" dirty="0">
                <a:latin typeface="Times New Roman" pitchFamily="18" charset="0"/>
                <a:cs typeface="Times New Roman" pitchFamily="18" charset="0"/>
              </a:rPr>
              <a:t> </a:t>
            </a:r>
            <a:r>
              <a:rPr lang="en-US" sz="7200" b="1" dirty="0" smtClean="0">
                <a:latin typeface="Times New Roman" pitchFamily="18" charset="0"/>
                <a:cs typeface="Times New Roman" pitchFamily="18" charset="0"/>
              </a:rPr>
              <a:t>HARD DISK     :      40GB</a:t>
            </a:r>
            <a:endParaRPr lang="en-US" sz="7200" dirty="0" smtClean="0">
              <a:latin typeface="Times New Roman" pitchFamily="18" charset="0"/>
              <a:cs typeface="Times New Roman" pitchFamily="18" charset="0"/>
            </a:endParaRPr>
          </a:p>
          <a:p>
            <a:pPr indent="0">
              <a:buNone/>
            </a:pPr>
            <a:endParaRPr lang="en-US" sz="5500" dirty="0" smtClean="0"/>
          </a:p>
        </p:txBody>
      </p:sp>
      <p:sp>
        <p:nvSpPr>
          <p:cNvPr id="4" name="TextBox 3"/>
          <p:cNvSpPr txBox="1"/>
          <p:nvPr/>
        </p:nvSpPr>
        <p:spPr>
          <a:xfrm>
            <a:off x="611560" y="3789040"/>
            <a:ext cx="5256584" cy="646331"/>
          </a:xfrm>
          <a:prstGeom prst="rect">
            <a:avLst/>
          </a:prstGeom>
          <a:noFill/>
        </p:spPr>
        <p:txBody>
          <a:bodyPr wrap="square" rtlCol="0">
            <a:spAutoFit/>
          </a:bodyPr>
          <a:lstStyle/>
          <a:p>
            <a:r>
              <a:rPr lang="en-US" sz="3600" b="1" dirty="0" smtClean="0">
                <a:solidFill>
                  <a:schemeClr val="tx1">
                    <a:lumMod val="95000"/>
                    <a:lumOff val="5000"/>
                  </a:schemeClr>
                </a:solidFill>
                <a:latin typeface="Times New Roman" pitchFamily="18" charset="0"/>
                <a:cs typeface="Times New Roman" pitchFamily="18" charset="0"/>
              </a:rPr>
              <a:t>   Software Requirements</a:t>
            </a:r>
            <a:endParaRPr lang="en-US" sz="3600" dirty="0">
              <a:latin typeface="Times New Roman" pitchFamily="18" charset="0"/>
              <a:cs typeface="Times New Roman" pitchFamily="18" charset="0"/>
            </a:endParaRPr>
          </a:p>
        </p:txBody>
      </p:sp>
      <p:sp>
        <p:nvSpPr>
          <p:cNvPr id="6" name="TextBox 5"/>
          <p:cNvSpPr txBox="1"/>
          <p:nvPr/>
        </p:nvSpPr>
        <p:spPr>
          <a:xfrm>
            <a:off x="1115616" y="4869160"/>
            <a:ext cx="6048672" cy="1477328"/>
          </a:xfrm>
          <a:prstGeom prst="rect">
            <a:avLst/>
          </a:prstGeom>
          <a:noFill/>
        </p:spPr>
        <p:txBody>
          <a:bodyPr wrap="square" rtlCol="0">
            <a:spAutoFit/>
          </a:bodyPr>
          <a:lstStyle/>
          <a:p>
            <a:pPr indent="0">
              <a:buNone/>
            </a:pPr>
            <a:r>
              <a:rPr lang="en-US" dirty="0" smtClean="0">
                <a:latin typeface="Times New Roman" pitchFamily="18" charset="0"/>
                <a:cs typeface="Times New Roman" pitchFamily="18" charset="0"/>
              </a:rPr>
              <a:t>For Developing The Application  The  Following Are The  Software  Requirements:</a:t>
            </a:r>
          </a:p>
          <a:p>
            <a:pPr marL="285750" indent="-285750"/>
            <a:endParaRPr lang="en-US" dirty="0" smtClean="0">
              <a:latin typeface="Times New Roman" pitchFamily="18" charset="0"/>
              <a:cs typeface="Times New Roman" pitchFamily="18" charset="0"/>
            </a:endParaRPr>
          </a:p>
          <a:p>
            <a:pPr marL="285750" indent="-285750" algn="just"/>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OPERATING SYSTEM         :    WINDOWS</a:t>
            </a:r>
            <a:r>
              <a:rPr lang="en-IN" alt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8 OR ABOVE</a:t>
            </a:r>
          </a:p>
          <a:p>
            <a:pPr marL="285750" indent="-285750" algn="just"/>
            <a:r>
              <a:rPr lang="en-US" b="1" dirty="0" smtClean="0">
                <a:latin typeface="Times New Roman" pitchFamily="18" charset="0"/>
                <a:cs typeface="Times New Roman" pitchFamily="18" charset="0"/>
              </a:rPr>
              <a:t>  CODING LANGUAGE         :     PYTHON</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6347713" cy="1320800"/>
          </a:xfrm>
        </p:spPr>
        <p:txBody>
          <a:bodyPr>
            <a:normAutofit/>
          </a:bodyPr>
          <a:lstStyle/>
          <a:p>
            <a:r>
              <a:rPr lang="en-US" b="1" dirty="0" smtClean="0">
                <a:solidFill>
                  <a:schemeClr val="tx1">
                    <a:lumMod val="95000"/>
                    <a:lumOff val="5000"/>
                  </a:schemeClr>
                </a:solidFill>
                <a:latin typeface="Times New Roman" pitchFamily="18" charset="0"/>
                <a:cs typeface="Times New Roman" pitchFamily="18" charset="0"/>
              </a:rPr>
              <a:t>Novelty of the project</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83568" y="1628800"/>
            <a:ext cx="6347714" cy="3880773"/>
          </a:xfrm>
        </p:spPr>
        <p:txBody>
          <a:bodyPr>
            <a:normAutofit lnSpcReduction="10000"/>
          </a:bodyPr>
          <a:lstStyle/>
          <a:p>
            <a:r>
              <a:rPr lang="en-US" dirty="0">
                <a:latin typeface="Times New Roman" pitchFamily="18" charset="0"/>
                <a:cs typeface="Times New Roman" pitchFamily="18" charset="0"/>
              </a:rPr>
              <a:t>Supervised machine learning is a technique used to detect network intrusions. The technique is used on a regular basis in many industries, including information technology, advertising, and online marketing. However, the technique has some limitations.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the technique is used on unstructured data, which may be out of the reach of human players. Additionally, the technique is used with in-house algorithms, which can take time to learn and are not as accurate when it comes to network intrusions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novelty of the Supervised Machine Learning technique with feature selection is that it uses a specific algorithm that is </a:t>
            </a:r>
            <a:r>
              <a:rPr lang="en-US" dirty="0" smtClean="0">
                <a:latin typeface="Times New Roman" pitchFamily="18" charset="0"/>
                <a:cs typeface="Times New Roman" pitchFamily="18" charset="0"/>
              </a:rPr>
              <a:t>able to detect.</a:t>
            </a:r>
            <a:endParaRPr lang="en-IN"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531</TotalTime>
  <Words>1925</Words>
  <Application>Microsoft Office PowerPoint</Application>
  <PresentationFormat>On-screen Show (4:3)</PresentationFormat>
  <Paragraphs>164</Paragraphs>
  <Slides>30</Slides>
  <Notes>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Facet</vt:lpstr>
      <vt:lpstr>       CMR TECHNICAL CAMPUS</vt:lpstr>
      <vt:lpstr>Contents</vt:lpstr>
      <vt:lpstr>Abstract</vt:lpstr>
      <vt:lpstr>Existing system</vt:lpstr>
      <vt:lpstr>Disadvantages of existing system</vt:lpstr>
      <vt:lpstr>Proposed System</vt:lpstr>
      <vt:lpstr>Advantages of Proposed System</vt:lpstr>
      <vt:lpstr> Hardware Requirements</vt:lpstr>
      <vt:lpstr>Novelty of the project</vt:lpstr>
      <vt:lpstr>Architecture</vt:lpstr>
      <vt:lpstr>Modules</vt:lpstr>
      <vt:lpstr>UML DIAGRAMS   Class diagram:</vt:lpstr>
      <vt:lpstr> Usecase diagram</vt:lpstr>
      <vt:lpstr>Sequence diagram</vt:lpstr>
      <vt:lpstr>Activity diagram</vt:lpstr>
      <vt:lpstr>Sample code</vt:lpstr>
      <vt:lpstr>Slide 17</vt:lpstr>
      <vt:lpstr>Results</vt:lpstr>
      <vt:lpstr>Slide 19</vt:lpstr>
      <vt:lpstr>Slide 20</vt:lpstr>
      <vt:lpstr>Slide 21</vt:lpstr>
      <vt:lpstr>Slide 22</vt:lpstr>
      <vt:lpstr>Slide 23</vt:lpstr>
      <vt:lpstr>Slide 24</vt:lpstr>
      <vt:lpstr>Slide 25</vt:lpstr>
      <vt:lpstr>Slide 26</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using supervised machine learning technique with feature selection</dc:title>
  <dc:creator>MyPc</dc:creator>
  <cp:lastModifiedBy>tejaakhil500@gmail.com</cp:lastModifiedBy>
  <cp:revision>77</cp:revision>
  <dcterms:created xsi:type="dcterms:W3CDTF">2023-03-20T09:14:00Z</dcterms:created>
  <dcterms:modified xsi:type="dcterms:W3CDTF">2023-09-26T06:29:07Z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793A39BF87814797AE5C74E992360C0C</vt:lpwstr>
  </property>
  <property fmtid="{D5CDD505-2E9C-101B-9397-08002B2CF9AE}" pid="3" name="KSOProductBuildVer">
    <vt:lpwstr>1033-11.2.0.11219</vt:lpwstr>
  </property>
</Properties>
</file>