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Play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gfemN5kHKwPRlrmKm9bQ/Sk3Vb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l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bold.fntdata"/><Relationship Id="rId12" Type="http://schemas.openxmlformats.org/officeDocument/2006/relationships/slide" Target="slides/slide8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ae9d03f1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1ae9d03f18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ae9d03f1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1ae9d03f18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ae9d03f1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1ae9d03f18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ae9d03f18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1ae9d03f18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ae9d03f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1ae9d03f18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ae9d03f1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31ae9d03f18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ae9d03f1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31ae9d03f18_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ae9d03f18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31ae9d03f18_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496934" y="3984"/>
            <a:ext cx="9376632" cy="6858000"/>
          </a:xfrm>
          <a:custGeom>
            <a:rect b="b" l="l" r="r" t="t"/>
            <a:pathLst>
              <a:path extrusionOk="0" h="6858000" w="9376632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88" name="Google Shape;88;p1"/>
            <p:cNvSpPr/>
            <p:nvPr/>
          </p:nvSpPr>
          <p:spPr>
            <a:xfrm>
              <a:off x="1560551" y="36937"/>
              <a:ext cx="9313016" cy="6858000"/>
            </a:xfrm>
            <a:custGeom>
              <a:rect b="b" l="l" r="r" t="t"/>
              <a:pathLst>
                <a:path extrusionOk="0" h="6858000" w="9313016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59468" y="36937"/>
              <a:ext cx="9065550" cy="6858000"/>
            </a:xfrm>
            <a:custGeom>
              <a:rect b="b" l="l" r="r" t="t"/>
              <a:pathLst>
                <a:path extrusionOk="0" h="6858000" w="906555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1648217" y="36937"/>
              <a:ext cx="9088051" cy="6858000"/>
            </a:xfrm>
            <a:custGeom>
              <a:rect b="b" l="l" r="r" t="t"/>
              <a:pathLst>
                <a:path extrusionOk="0" h="6858000" w="9088051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629061" y="36937"/>
              <a:ext cx="9107210" cy="6858000"/>
            </a:xfrm>
            <a:custGeom>
              <a:rect b="b" l="l" r="r" t="t"/>
              <a:pathLst>
                <a:path extrusionOk="0" h="6858000" w="910721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318434" y="36937"/>
              <a:ext cx="9747620" cy="6858000"/>
            </a:xfrm>
            <a:custGeom>
              <a:rect b="b" l="l" r="r" t="t"/>
              <a:pathLst>
                <a:path extrusionOk="0" h="6858000" w="974762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308320" y="36937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303402" y="36937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"/>
          <p:cNvSpPr txBox="1"/>
          <p:nvPr>
            <p:ph type="ctrTitle"/>
          </p:nvPr>
        </p:nvSpPr>
        <p:spPr>
          <a:xfrm>
            <a:off x="3502725" y="1126801"/>
            <a:ext cx="51867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80"/>
              <a:buFont typeface="Play"/>
              <a:buNone/>
            </a:pPr>
            <a:r>
              <a:rPr lang="en-US" sz="3580">
                <a:solidFill>
                  <a:schemeClr val="dk2"/>
                </a:solidFill>
              </a:rPr>
              <a:t>INTRUSION DETECTION: LEVERAGING </a:t>
            </a:r>
            <a:endParaRPr sz="358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80"/>
              <a:buFont typeface="Play"/>
              <a:buNone/>
            </a:pPr>
            <a:r>
              <a:rPr lang="en-US" sz="3580">
                <a:solidFill>
                  <a:schemeClr val="dk2"/>
                </a:solidFill>
              </a:rPr>
              <a:t>DATA ANALYTICS </a:t>
            </a:r>
            <a:endParaRPr sz="358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80"/>
              <a:buFont typeface="Play"/>
              <a:buNone/>
            </a:pPr>
            <a:r>
              <a:rPr lang="en-US" sz="3580">
                <a:solidFill>
                  <a:schemeClr val="dk2"/>
                </a:solidFill>
              </a:rPr>
              <a:t>AND MACHINE LEARNING</a:t>
            </a:r>
            <a:endParaRPr b="1" sz="3580">
              <a:solidFill>
                <a:schemeClr val="dk2"/>
              </a:solidFill>
            </a:endParaRPr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3502135" y="4001587"/>
            <a:ext cx="518803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en-US" sz="1500">
                <a:solidFill>
                  <a:schemeClr val="dk2"/>
                </a:solidFill>
              </a:rPr>
              <a:t>st124974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en-US" sz="1500">
                <a:solidFill>
                  <a:schemeClr val="dk2"/>
                </a:solidFill>
              </a:rPr>
              <a:t>st125001 </a:t>
            </a:r>
            <a:endParaRPr/>
          </a:p>
        </p:txBody>
      </p:sp>
      <p:grpSp>
        <p:nvGrpSpPr>
          <p:cNvPr id="97" name="Google Shape;97;p1"/>
          <p:cNvGrpSpPr/>
          <p:nvPr/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98" name="Google Shape;98;p1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"/>
          <p:cNvGrpSpPr/>
          <p:nvPr/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03" name="Google Shape;103;p1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>
            <p:ph type="title"/>
          </p:nvPr>
        </p:nvSpPr>
        <p:spPr>
          <a:xfrm>
            <a:off x="-305" y="542157"/>
            <a:ext cx="10640754" cy="775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EDA</a:t>
            </a:r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20" name="Google Shape;220;p11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11"/>
          <p:cNvGrpSpPr/>
          <p:nvPr/>
        </p:nvGrpSpPr>
        <p:grpSpPr>
          <a:xfrm flipH="1" rot="10800000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5" name="Google Shape;225;p11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9" name="Google Shape;22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300" y="2020475"/>
            <a:ext cx="6873775" cy="48375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 txBox="1"/>
          <p:nvPr>
            <p:ph type="title"/>
          </p:nvPr>
        </p:nvSpPr>
        <p:spPr>
          <a:xfrm>
            <a:off x="-6100" y="3817549"/>
            <a:ext cx="30609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</a:rPr>
              <a:t>PIPELINE</a:t>
            </a:r>
            <a:endParaRPr/>
          </a:p>
        </p:txBody>
      </p:sp>
      <p:grpSp>
        <p:nvGrpSpPr>
          <p:cNvPr id="236" name="Google Shape;236;p12"/>
          <p:cNvGrpSpPr/>
          <p:nvPr/>
        </p:nvGrpSpPr>
        <p:grpSpPr>
          <a:xfrm flipH="1" rot="-5400000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37" name="Google Shape;237;p12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2"/>
          <p:cNvGrpSpPr/>
          <p:nvPr/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42" name="Google Shape;242;p12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2"/>
          <p:cNvSpPr txBox="1"/>
          <p:nvPr/>
        </p:nvSpPr>
        <p:spPr>
          <a:xfrm>
            <a:off x="3574700" y="0"/>
            <a:ext cx="86172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allocated_cpus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cpu_count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 //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09865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scaling_transformer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SciPipeline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steps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=[(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"scaler"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MinMaxScaler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feature_range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=(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)))]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preprocessor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ColumnTransformer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transformers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(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"scaling_transformer"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scaling_transformer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numerical_cols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remainder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"passthrough"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pipeline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ImbPipeline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(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"preprocessor"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preprocessor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(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"under"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RandomUnderSampler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random_state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69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sampling_strategy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"majority"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(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"classifier"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GaussianNB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()),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ae9d03f18_1_8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31ae9d03f18_1_8"/>
          <p:cNvSpPr txBox="1"/>
          <p:nvPr>
            <p:ph type="title"/>
          </p:nvPr>
        </p:nvSpPr>
        <p:spPr>
          <a:xfrm>
            <a:off x="-6100" y="3817549"/>
            <a:ext cx="30609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</a:rPr>
              <a:t>PIPELINE</a:t>
            </a:r>
            <a:endParaRPr/>
          </a:p>
        </p:txBody>
      </p:sp>
      <p:grpSp>
        <p:nvGrpSpPr>
          <p:cNvPr id="253" name="Google Shape;253;g31ae9d03f18_1_8"/>
          <p:cNvGrpSpPr/>
          <p:nvPr/>
        </p:nvGrpSpPr>
        <p:grpSpPr>
          <a:xfrm flipH="1" rot="-5400000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54" name="Google Shape;254;g31ae9d03f18_1_8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31ae9d03f18_1_8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31ae9d03f18_1_8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31ae9d03f18_1_8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g31ae9d03f18_1_8"/>
          <p:cNvGrpSpPr/>
          <p:nvPr/>
        </p:nvGrpSpPr>
        <p:grpSpPr>
          <a:xfrm rot="10800000">
            <a:off x="9130678" y="4560829"/>
            <a:ext cx="3061321" cy="2297170"/>
            <a:chOff x="-305" y="-1"/>
            <a:chExt cx="3832880" cy="2876136"/>
          </a:xfrm>
        </p:grpSpPr>
        <p:sp>
          <p:nvSpPr>
            <p:cNvPr id="259" name="Google Shape;259;g31ae9d03f18_1_8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31ae9d03f18_1_8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31ae9d03f18_1_8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31ae9d03f18_1_8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g31ae9d03f18_1_8"/>
          <p:cNvSpPr txBox="1"/>
          <p:nvPr/>
        </p:nvSpPr>
        <p:spPr>
          <a:xfrm>
            <a:off x="5381500" y="0"/>
            <a:ext cx="6810300" cy="48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param_grid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"classifier"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LGBMClassifier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n_jobs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allocated_cpus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"classifier__num_leaves"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"classifier__n_estimators"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"classifier__learning_rate"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0.01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"classifier"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XGBClassifier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n_jobs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allocated_cpus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"classifier__max_depth"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"classifier__n_estimators"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"classifier__learning_rate"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0.01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"classifier"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GaussianNB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()]},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ae9d03f18_1_29"/>
          <p:cNvSpPr txBox="1"/>
          <p:nvPr>
            <p:ph type="title"/>
          </p:nvPr>
        </p:nvSpPr>
        <p:spPr>
          <a:xfrm>
            <a:off x="-6100" y="2768399"/>
            <a:ext cx="30609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</a:rPr>
              <a:t>PIPELINE</a:t>
            </a:r>
            <a:endParaRPr/>
          </a:p>
        </p:txBody>
      </p:sp>
      <p:grpSp>
        <p:nvGrpSpPr>
          <p:cNvPr id="269" name="Google Shape;269;g31ae9d03f18_1_29"/>
          <p:cNvGrpSpPr/>
          <p:nvPr/>
        </p:nvGrpSpPr>
        <p:grpSpPr>
          <a:xfrm flipH="1" rot="-5400000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70" name="Google Shape;270;g31ae9d03f18_1_29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31ae9d03f18_1_29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31ae9d03f18_1_29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31ae9d03f18_1_29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g31ae9d03f18_1_29"/>
          <p:cNvGrpSpPr/>
          <p:nvPr/>
        </p:nvGrpSpPr>
        <p:grpSpPr>
          <a:xfrm rot="10800000">
            <a:off x="9130678" y="4560829"/>
            <a:ext cx="3061321" cy="2297170"/>
            <a:chOff x="-305" y="-1"/>
            <a:chExt cx="3832880" cy="2876136"/>
          </a:xfrm>
        </p:grpSpPr>
        <p:sp>
          <p:nvSpPr>
            <p:cNvPr id="275" name="Google Shape;275;g31ae9d03f18_1_29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31ae9d03f18_1_29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31ae9d03f18_1_29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31ae9d03f18_1_29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g31ae9d03f18_1_29"/>
          <p:cNvSpPr txBox="1"/>
          <p:nvPr/>
        </p:nvSpPr>
        <p:spPr>
          <a:xfrm>
            <a:off x="4847225" y="2438175"/>
            <a:ext cx="5595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80" name="Google Shape;280;g31ae9d03f18_1_29"/>
          <p:cNvSpPr txBox="1"/>
          <p:nvPr/>
        </p:nvSpPr>
        <p:spPr>
          <a:xfrm>
            <a:off x="6731725" y="2010775"/>
            <a:ext cx="5478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81" name="Google Shape;281;g31ae9d03f18_1_29"/>
          <p:cNvSpPr txBox="1"/>
          <p:nvPr/>
        </p:nvSpPr>
        <p:spPr>
          <a:xfrm>
            <a:off x="3234725" y="0"/>
            <a:ext cx="89571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sklearn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model_selection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GridSearchCV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StratifiedKFold</a:t>
            </a:r>
            <a:endParaRPr sz="1200">
              <a:solidFill>
                <a:srgbClr val="267F9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kf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StratifiedKFold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n_splits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random_state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69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shuffle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grid_search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GridSearchCV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pipeline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param_grid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kf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scoring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'f1_macro'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n_jobs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cpu_count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()//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verbose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grid_search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X_train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y_train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"Best parameters found: 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grid_search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best_params_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grid_search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best_estimator_</a:t>
            </a:r>
            <a:endParaRPr sz="1200">
              <a:solidFill>
                <a:srgbClr val="001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2" name="Google Shape;282;g31ae9d03f18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725" y="2768399"/>
            <a:ext cx="5057319" cy="288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/>
          <p:nvPr/>
        </p:nvSpPr>
        <p:spPr>
          <a:xfrm>
            <a:off x="6973725" y="0"/>
            <a:ext cx="52179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"0"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"precision"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0.9998533120907509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"recall"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0.9976954646842567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"f1-score"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0.9987732228826901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"support"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1229749.0</a:t>
            </a:r>
            <a:endParaRPr sz="1200">
              <a:solidFill>
                <a:srgbClr val="09865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"1"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"precision"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0.9765812197658122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"recall"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0.9989363669996301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"f1-score"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0.9876323068833871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"support"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43248.0</a:t>
            </a:r>
            <a:endParaRPr sz="1200">
              <a:solidFill>
                <a:srgbClr val="09865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"2"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"precision"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0.9734244257106146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"recall"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0.9995816438179829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"f1-score"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0.986329644507248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"support"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31074.0</a:t>
            </a:r>
            <a:endParaRPr sz="1200">
              <a:solidFill>
                <a:srgbClr val="09865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"3"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"precision"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0.9943928357383246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"recall"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0.9991661793061917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"f1-score"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0.9967737929162082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"support"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172699.0</a:t>
            </a:r>
            <a:endParaRPr sz="1200">
              <a:solidFill>
                <a:srgbClr val="09865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88" name="Google Shape;288;p15"/>
          <p:cNvGrpSpPr/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89" name="Google Shape;289;p15"/>
            <p:cNvSpPr/>
            <p:nvPr/>
          </p:nvSpPr>
          <p:spPr>
            <a:xfrm>
              <a:off x="-19221" y="251144"/>
              <a:ext cx="5187198" cy="6239661"/>
            </a:xfrm>
            <a:custGeom>
              <a:rect b="b" l="l" r="r" t="t"/>
              <a:pathLst>
                <a:path extrusionOk="0" h="6239661" w="5187198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-19220" y="297400"/>
              <a:ext cx="5215811" cy="6107388"/>
            </a:xfrm>
            <a:custGeom>
              <a:rect b="b" l="l" r="r" t="t"/>
              <a:pathLst>
                <a:path extrusionOk="0" h="6107388" w="5215811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-19221" y="319367"/>
              <a:ext cx="5217956" cy="6100079"/>
            </a:xfrm>
            <a:custGeom>
              <a:rect b="b" l="l" r="r" t="t"/>
              <a:pathLst>
                <a:path extrusionOk="0" h="6100079" w="5217956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-19220" y="319367"/>
              <a:ext cx="5217957" cy="6100079"/>
            </a:xfrm>
            <a:custGeom>
              <a:rect b="b" l="l" r="r" t="t"/>
              <a:pathLst>
                <a:path extrusionOk="0" h="6100079" w="5217957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15"/>
          <p:cNvSpPr txBox="1"/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b="1" lang="en-US" sz="3600">
                <a:solidFill>
                  <a:schemeClr val="dk2"/>
                </a:solidFill>
              </a:rPr>
              <a:t>Evaluation Results</a:t>
            </a:r>
            <a:r>
              <a:rPr b="1" lang="en-US" sz="36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ae9d03f18_1_52"/>
          <p:cNvSpPr/>
          <p:nvPr/>
        </p:nvSpPr>
        <p:spPr>
          <a:xfrm>
            <a:off x="6973725" y="0"/>
            <a:ext cx="52179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"0"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"precision"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0.9998533120907509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"recall"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0.9976954646842567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"f1-score"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0.9987732228826901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"support"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1229749.0</a:t>
            </a:r>
            <a:endParaRPr sz="1200">
              <a:solidFill>
                <a:srgbClr val="09865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"1"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"precision"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0.9765812197658122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"recall"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0.9989363669996301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"f1-score"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0.9876323068833871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"support"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43248.0</a:t>
            </a:r>
            <a:endParaRPr sz="1200">
              <a:solidFill>
                <a:srgbClr val="09865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"2"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"precision"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0.9734244257106146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"recall"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0.9995816438179829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"f1-score"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0.986329644507248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"support"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31074.0</a:t>
            </a:r>
            <a:endParaRPr sz="1200">
              <a:solidFill>
                <a:srgbClr val="09865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"3"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"precision"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0.9943928357383246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"recall"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0.9991661793061917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"f1-score"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0.9967737929162082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"support"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172699.0</a:t>
            </a:r>
            <a:endParaRPr sz="1200">
              <a:solidFill>
                <a:srgbClr val="09865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99" name="Google Shape;299;g31ae9d03f18_1_52"/>
          <p:cNvGrpSpPr/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00" name="Google Shape;300;g31ae9d03f18_1_52"/>
            <p:cNvSpPr/>
            <p:nvPr/>
          </p:nvSpPr>
          <p:spPr>
            <a:xfrm>
              <a:off x="-19221" y="251144"/>
              <a:ext cx="5187198" cy="6239661"/>
            </a:xfrm>
            <a:custGeom>
              <a:rect b="b" l="l" r="r" t="t"/>
              <a:pathLst>
                <a:path extrusionOk="0" h="6239661" w="5187198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31ae9d03f18_1_52"/>
            <p:cNvSpPr/>
            <p:nvPr/>
          </p:nvSpPr>
          <p:spPr>
            <a:xfrm>
              <a:off x="-19220" y="297400"/>
              <a:ext cx="5215811" cy="6107388"/>
            </a:xfrm>
            <a:custGeom>
              <a:rect b="b" l="l" r="r" t="t"/>
              <a:pathLst>
                <a:path extrusionOk="0" h="6107388" w="5215811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31ae9d03f18_1_52"/>
            <p:cNvSpPr/>
            <p:nvPr/>
          </p:nvSpPr>
          <p:spPr>
            <a:xfrm>
              <a:off x="-19221" y="319367"/>
              <a:ext cx="5217956" cy="6100079"/>
            </a:xfrm>
            <a:custGeom>
              <a:rect b="b" l="l" r="r" t="t"/>
              <a:pathLst>
                <a:path extrusionOk="0" h="6100079" w="5217956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1ae9d03f18_1_52"/>
            <p:cNvSpPr/>
            <p:nvPr/>
          </p:nvSpPr>
          <p:spPr>
            <a:xfrm>
              <a:off x="-19220" y="319367"/>
              <a:ext cx="5217957" cy="6100079"/>
            </a:xfrm>
            <a:custGeom>
              <a:rect b="b" l="l" r="r" t="t"/>
              <a:pathLst>
                <a:path extrusionOk="0" h="6100079" w="5217957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g31ae9d03f18_1_52"/>
          <p:cNvSpPr txBox="1"/>
          <p:nvPr>
            <p:ph type="title"/>
          </p:nvPr>
        </p:nvSpPr>
        <p:spPr>
          <a:xfrm>
            <a:off x="640080" y="1243013"/>
            <a:ext cx="3855600" cy="43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b="1" lang="en-US" sz="3600">
                <a:solidFill>
                  <a:schemeClr val="dk2"/>
                </a:solidFill>
              </a:rPr>
              <a:t>Evaluation Results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ae9d03f18_1_62"/>
          <p:cNvSpPr/>
          <p:nvPr/>
        </p:nvSpPr>
        <p:spPr>
          <a:xfrm>
            <a:off x="6973725" y="0"/>
            <a:ext cx="52179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"macro avg"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"precision"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0.9860629483263755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"recall"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0.9988449137020154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"f1-score"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0.9923772417973833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"support"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1476770.0</a:t>
            </a:r>
            <a:endParaRPr sz="1200">
              <a:solidFill>
                <a:srgbClr val="09865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"weighted avg"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"precision"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0.9979770947584427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"recall"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0.9979434847674317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"f1-score"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0.9979512982462485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"support"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1476770.0</a:t>
            </a:r>
            <a:endParaRPr sz="1200">
              <a:solidFill>
                <a:srgbClr val="09865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451A5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10" name="Google Shape;310;g31ae9d03f18_1_62"/>
          <p:cNvGrpSpPr/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11" name="Google Shape;311;g31ae9d03f18_1_62"/>
            <p:cNvSpPr/>
            <p:nvPr/>
          </p:nvSpPr>
          <p:spPr>
            <a:xfrm>
              <a:off x="-19221" y="251144"/>
              <a:ext cx="5187198" cy="6239661"/>
            </a:xfrm>
            <a:custGeom>
              <a:rect b="b" l="l" r="r" t="t"/>
              <a:pathLst>
                <a:path extrusionOk="0" h="6239661" w="5187198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31ae9d03f18_1_62"/>
            <p:cNvSpPr/>
            <p:nvPr/>
          </p:nvSpPr>
          <p:spPr>
            <a:xfrm>
              <a:off x="-19220" y="297400"/>
              <a:ext cx="5215811" cy="6107388"/>
            </a:xfrm>
            <a:custGeom>
              <a:rect b="b" l="l" r="r" t="t"/>
              <a:pathLst>
                <a:path extrusionOk="0" h="6107388" w="5215811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31ae9d03f18_1_62"/>
            <p:cNvSpPr/>
            <p:nvPr/>
          </p:nvSpPr>
          <p:spPr>
            <a:xfrm>
              <a:off x="-19221" y="319367"/>
              <a:ext cx="5217956" cy="6100079"/>
            </a:xfrm>
            <a:custGeom>
              <a:rect b="b" l="l" r="r" t="t"/>
              <a:pathLst>
                <a:path extrusionOk="0" h="6100079" w="5217956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31ae9d03f18_1_62"/>
            <p:cNvSpPr/>
            <p:nvPr/>
          </p:nvSpPr>
          <p:spPr>
            <a:xfrm>
              <a:off x="-19220" y="319367"/>
              <a:ext cx="5217957" cy="6100079"/>
            </a:xfrm>
            <a:custGeom>
              <a:rect b="b" l="l" r="r" t="t"/>
              <a:pathLst>
                <a:path extrusionOk="0" h="6100079" w="5217957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g31ae9d03f18_1_62"/>
          <p:cNvSpPr txBox="1"/>
          <p:nvPr>
            <p:ph type="title"/>
          </p:nvPr>
        </p:nvSpPr>
        <p:spPr>
          <a:xfrm>
            <a:off x="640080" y="1243013"/>
            <a:ext cx="3855600" cy="43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b="1" lang="en-US" sz="3600">
                <a:solidFill>
                  <a:schemeClr val="dk2"/>
                </a:solidFill>
              </a:rPr>
              <a:t>Evaluation Results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Performance Comparison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Higher Detection Rates: Superior accuracy, precision, recall, and F1-score compared to rule-based systems, especially for novel attacks.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Adaptability: Effective in detecting zero-day attacks, reducing false negatives.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Benchmarking: Competitive against other ML models; better handling of imbalanced data with XGBoost and LightGBM.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Limitations: Deep learning IDS models may outperform but require higher computational resources.</a:t>
            </a:r>
            <a:endParaRPr sz="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22" name="Google Shape;322;p16"/>
          <p:cNvSpPr txBox="1"/>
          <p:nvPr>
            <p:ph type="title"/>
          </p:nvPr>
        </p:nvSpPr>
        <p:spPr>
          <a:xfrm>
            <a:off x="804672" y="457200"/>
            <a:ext cx="10579608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</a:rPr>
              <a:t>Discussion</a:t>
            </a:r>
            <a:endParaRPr/>
          </a:p>
        </p:txBody>
      </p:sp>
      <p:grpSp>
        <p:nvGrpSpPr>
          <p:cNvPr id="323" name="Google Shape;323;p16"/>
          <p:cNvGrpSpPr/>
          <p:nvPr/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324" name="Google Shape;324;p16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16"/>
          <p:cNvGrpSpPr/>
          <p:nvPr/>
        </p:nvGrpSpPr>
        <p:grpSpPr>
          <a:xfrm flipH="1" rot="10800000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329" name="Google Shape;329;p16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16"/>
          <p:cNvSpPr txBox="1"/>
          <p:nvPr/>
        </p:nvSpPr>
        <p:spPr>
          <a:xfrm>
            <a:off x="804675" y="2043500"/>
            <a:ext cx="92976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Performance Comparison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Higher Detection Rates: Superior accuracy, precision, recall, and F1-score compared to rule-based systems, especially for novel attacks.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Adaptability: Effective in detecting zero-day attacks, reducing false negatives.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Benchmarking: Competitive against other ML models; better handling of imbalanced data with XGBoost and LightGBM.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Limitations: Deep learning IDS models may outperform but require higher computational resources.</a:t>
            </a:r>
            <a:endParaRPr sz="2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ae9d03f18_2_0"/>
          <p:cNvSpPr txBox="1"/>
          <p:nvPr>
            <p:ph type="title"/>
          </p:nvPr>
        </p:nvSpPr>
        <p:spPr>
          <a:xfrm>
            <a:off x="-6100" y="2768399"/>
            <a:ext cx="30609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</a:rPr>
              <a:t>Deployment</a:t>
            </a:r>
            <a:endParaRPr/>
          </a:p>
        </p:txBody>
      </p:sp>
      <p:grpSp>
        <p:nvGrpSpPr>
          <p:cNvPr id="339" name="Google Shape;339;g31ae9d03f18_2_0"/>
          <p:cNvGrpSpPr/>
          <p:nvPr/>
        </p:nvGrpSpPr>
        <p:grpSpPr>
          <a:xfrm flipH="1" rot="-5400000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40" name="Google Shape;340;g31ae9d03f18_2_0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31ae9d03f18_2_0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31ae9d03f18_2_0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31ae9d03f18_2_0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g31ae9d03f18_2_0"/>
          <p:cNvGrpSpPr/>
          <p:nvPr/>
        </p:nvGrpSpPr>
        <p:grpSpPr>
          <a:xfrm rot="10800000">
            <a:off x="9130678" y="4560829"/>
            <a:ext cx="3061321" cy="2297170"/>
            <a:chOff x="-305" y="-1"/>
            <a:chExt cx="3832880" cy="2876136"/>
          </a:xfrm>
        </p:grpSpPr>
        <p:sp>
          <p:nvSpPr>
            <p:cNvPr id="345" name="Google Shape;345;g31ae9d03f18_2_0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31ae9d03f18_2_0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31ae9d03f18_2_0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31ae9d03f18_2_0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g31ae9d03f18_2_0"/>
          <p:cNvSpPr txBox="1"/>
          <p:nvPr/>
        </p:nvSpPr>
        <p:spPr>
          <a:xfrm>
            <a:off x="6731725" y="2010775"/>
            <a:ext cx="5478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350" name="Google Shape;350;g31ae9d03f18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100" y="1484188"/>
            <a:ext cx="4839321" cy="38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31ae9d03f18_2_0"/>
          <p:cNvSpPr txBox="1"/>
          <p:nvPr/>
        </p:nvSpPr>
        <p:spPr>
          <a:xfrm>
            <a:off x="3976113" y="0"/>
            <a:ext cx="5595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https://archx64.me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ae9d03f18_2_20"/>
          <p:cNvSpPr txBox="1"/>
          <p:nvPr>
            <p:ph type="title"/>
          </p:nvPr>
        </p:nvSpPr>
        <p:spPr>
          <a:xfrm>
            <a:off x="-6100" y="2768399"/>
            <a:ext cx="30609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</a:rPr>
              <a:t>Deployment</a:t>
            </a:r>
            <a:endParaRPr/>
          </a:p>
        </p:txBody>
      </p:sp>
      <p:grpSp>
        <p:nvGrpSpPr>
          <p:cNvPr id="357" name="Google Shape;357;g31ae9d03f18_2_20"/>
          <p:cNvGrpSpPr/>
          <p:nvPr/>
        </p:nvGrpSpPr>
        <p:grpSpPr>
          <a:xfrm flipH="1" rot="-5400000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58" name="Google Shape;358;g31ae9d03f18_2_20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31ae9d03f18_2_20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31ae9d03f18_2_20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31ae9d03f18_2_20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g31ae9d03f18_2_20"/>
          <p:cNvGrpSpPr/>
          <p:nvPr/>
        </p:nvGrpSpPr>
        <p:grpSpPr>
          <a:xfrm rot="10800000">
            <a:off x="9130678" y="4560829"/>
            <a:ext cx="3061321" cy="2297170"/>
            <a:chOff x="-305" y="-1"/>
            <a:chExt cx="3832880" cy="2876136"/>
          </a:xfrm>
        </p:grpSpPr>
        <p:sp>
          <p:nvSpPr>
            <p:cNvPr id="363" name="Google Shape;363;g31ae9d03f18_2_20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31ae9d03f18_2_20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31ae9d03f18_2_20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31ae9d03f18_2_20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g31ae9d03f18_2_20"/>
          <p:cNvSpPr txBox="1"/>
          <p:nvPr/>
        </p:nvSpPr>
        <p:spPr>
          <a:xfrm>
            <a:off x="6731725" y="2010775"/>
            <a:ext cx="5478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368" name="Google Shape;368;g31ae9d03f18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522" y="0"/>
            <a:ext cx="389037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"/>
          <p:cNvGrpSpPr/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14" name="Google Shape;114;p2"/>
            <p:cNvSpPr/>
            <p:nvPr/>
          </p:nvSpPr>
          <p:spPr>
            <a:xfrm>
              <a:off x="-19221" y="251144"/>
              <a:ext cx="5187198" cy="6239661"/>
            </a:xfrm>
            <a:custGeom>
              <a:rect b="b" l="l" r="r" t="t"/>
              <a:pathLst>
                <a:path extrusionOk="0" h="6239661" w="5187198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9220" y="297400"/>
              <a:ext cx="5215811" cy="6107388"/>
            </a:xfrm>
            <a:custGeom>
              <a:rect b="b" l="l" r="r" t="t"/>
              <a:pathLst>
                <a:path extrusionOk="0" h="6107388" w="5215811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19221" y="319367"/>
              <a:ext cx="5217956" cy="6100079"/>
            </a:xfrm>
            <a:custGeom>
              <a:rect b="b" l="l" r="r" t="t"/>
              <a:pathLst>
                <a:path extrusionOk="0" h="6100079" w="5217956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19220" y="319367"/>
              <a:ext cx="5217957" cy="6100079"/>
            </a:xfrm>
            <a:custGeom>
              <a:rect b="b" l="l" r="r" t="t"/>
              <a:pathLst>
                <a:path extrusionOk="0" h="6100079" w="5217957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2"/>
          <p:cNvSpPr txBox="1"/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b="1" lang="en-US" sz="3600">
                <a:solidFill>
                  <a:schemeClr val="dk2"/>
                </a:solidFill>
              </a:rPr>
              <a:t>Problem Statement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6172200" y="804672"/>
            <a:ext cx="5221224" cy="523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2"/>
                </a:solidFill>
              </a:rPr>
              <a:t>What is Intrusion Detection?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 security process that monitors network or system activities for malicious actions or policy violations.</a:t>
            </a:r>
            <a:endParaRPr b="1" sz="20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2"/>
                </a:solidFill>
              </a:rPr>
              <a:t>Why is Predicting Churn Important?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Identifies unauthorized access, data breaches, or potential threats in real-time.</a:t>
            </a:r>
            <a:endParaRPr sz="2000">
              <a:solidFill>
                <a:schemeClr val="dk2"/>
              </a:solidFill>
            </a:endParaRPr>
          </a:p>
          <a:p>
            <a:pPr indent="-241300" lvl="1" marL="6858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Key to maintaining confidentiality, integrity, and availability of systems.</a:t>
            </a:r>
            <a:endParaRPr sz="20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b="1" lang="en-US" sz="2000">
                <a:solidFill>
                  <a:schemeClr val="dk2"/>
                </a:solidFill>
              </a:rPr>
              <a:t>Objective of the Project</a:t>
            </a:r>
            <a:r>
              <a:rPr lang="en-US" sz="2000">
                <a:solidFill>
                  <a:schemeClr val="dk2"/>
                </a:solidFill>
              </a:rPr>
              <a:t>:</a:t>
            </a:r>
            <a:endParaRPr sz="2000">
              <a:solidFill>
                <a:schemeClr val="dk2"/>
              </a:solidFill>
            </a:endParaRPr>
          </a:p>
          <a:p>
            <a:pPr indent="-2413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Develop an efficient intrusion detection system using data analytics and machine learning.</a:t>
            </a:r>
            <a:endParaRPr sz="2000">
              <a:solidFill>
                <a:schemeClr val="dk2"/>
              </a:solidFill>
            </a:endParaRPr>
          </a:p>
          <a:p>
            <a:pPr indent="-2413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Detect and classify malicious activities in real world with high accuracy.</a:t>
            </a:r>
            <a:endParaRPr sz="2000">
              <a:solidFill>
                <a:schemeClr val="dk2"/>
              </a:solidFill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ae9d03f18_1_77"/>
          <p:cNvSpPr/>
          <p:nvPr/>
        </p:nvSpPr>
        <p:spPr>
          <a:xfrm>
            <a:off x="0" y="1"/>
            <a:ext cx="121917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31ae9d03f18_1_77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>
                <a:solidFill>
                  <a:schemeClr val="lt1"/>
                </a:solidFill>
              </a:rPr>
              <a:t>Performance Comparison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>
                <a:solidFill>
                  <a:schemeClr val="lt1"/>
                </a:solidFill>
              </a:rPr>
              <a:t>Higher Detection Rates: Superior accuracy, precision, recall, and F1-score compared to rule-based systems, especially for novel attacks.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>
                <a:solidFill>
                  <a:schemeClr val="lt1"/>
                </a:solidFill>
              </a:rPr>
              <a:t>Adaptability: Effective in detecting zero-day attacks, reducing false negatives.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>
                <a:solidFill>
                  <a:schemeClr val="lt1"/>
                </a:solidFill>
              </a:rPr>
              <a:t>Benchmarking: Competitive against other ML models; better handling of imbalanced data with XGBoost and LightGBM.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>
                <a:solidFill>
                  <a:schemeClr val="lt1"/>
                </a:solidFill>
              </a:rPr>
              <a:t>Limitations: Deep learning IDS models may outperform but require higher computational resources.</a:t>
            </a:r>
            <a:endParaRPr sz="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75" name="Google Shape;375;g31ae9d03f18_1_77"/>
          <p:cNvSpPr txBox="1"/>
          <p:nvPr>
            <p:ph type="title"/>
          </p:nvPr>
        </p:nvSpPr>
        <p:spPr>
          <a:xfrm>
            <a:off x="804672" y="457200"/>
            <a:ext cx="10579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</a:rPr>
              <a:t>Discussion</a:t>
            </a:r>
            <a:endParaRPr/>
          </a:p>
        </p:txBody>
      </p:sp>
      <p:grpSp>
        <p:nvGrpSpPr>
          <p:cNvPr id="376" name="Google Shape;376;g31ae9d03f18_1_77"/>
          <p:cNvGrpSpPr/>
          <p:nvPr/>
        </p:nvGrpSpPr>
        <p:grpSpPr>
          <a:xfrm flipH="1">
            <a:off x="8881404" y="-5116"/>
            <a:ext cx="3318508" cy="2490159"/>
            <a:chOff x="-305" y="-1"/>
            <a:chExt cx="3832880" cy="2876136"/>
          </a:xfrm>
        </p:grpSpPr>
        <p:sp>
          <p:nvSpPr>
            <p:cNvPr id="377" name="Google Shape;377;g31ae9d03f18_1_77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31ae9d03f18_1_77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31ae9d03f18_1_77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31ae9d03f18_1_77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g31ae9d03f18_1_77"/>
          <p:cNvGrpSpPr/>
          <p:nvPr/>
        </p:nvGrpSpPr>
        <p:grpSpPr>
          <a:xfrm flipH="1" rot="10800000">
            <a:off x="0" y="4607908"/>
            <a:ext cx="2605738" cy="2252826"/>
            <a:chOff x="-305" y="-4155"/>
            <a:chExt cx="2514948" cy="2174333"/>
          </a:xfrm>
        </p:grpSpPr>
        <p:sp>
          <p:nvSpPr>
            <p:cNvPr id="382" name="Google Shape;382;g31ae9d03f18_1_77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31ae9d03f18_1_77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31ae9d03f18_1_77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31ae9d03f18_1_77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g31ae9d03f18_1_77"/>
          <p:cNvSpPr txBox="1"/>
          <p:nvPr/>
        </p:nvSpPr>
        <p:spPr>
          <a:xfrm>
            <a:off x="804675" y="2043500"/>
            <a:ext cx="92976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Interpretability vs Complexity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Tree-Based Models: Random Forest and decision trees offer higher interpretability.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Ensemble Methods: XGBoost and LightGBM are complex but powerful.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SHAP Insights: Explains feature importance and decision-making for complex models.	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 Algorithms: High resource demands, justified by better performance and accuracy.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Simpler Models: Faster training but less effective in capturing complex data patterns.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7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17"/>
          <p:cNvGrpSpPr/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394" name="Google Shape;394;p17"/>
            <p:cNvSpPr/>
            <p:nvPr/>
          </p:nvSpPr>
          <p:spPr>
            <a:xfrm>
              <a:off x="-19220" y="116610"/>
              <a:ext cx="5535001" cy="6250127"/>
            </a:xfrm>
            <a:custGeom>
              <a:rect b="b" l="l" r="r" t="t"/>
              <a:pathLst>
                <a:path extrusionOk="0" h="6250127" w="5535001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0">
                  <a:srgbClr val="4EA72E">
                    <a:alpha val="9803"/>
                  </a:srgbClr>
                </a:gs>
                <a:gs pos="37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-19221" y="176241"/>
              <a:ext cx="5646908" cy="6130481"/>
            </a:xfrm>
            <a:custGeom>
              <a:rect b="b" l="l" r="r" t="t"/>
              <a:pathLst>
                <a:path extrusionOk="0" h="6130481" w="5646908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54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-19221" y="176241"/>
              <a:ext cx="5517522" cy="6130481"/>
            </a:xfrm>
            <a:custGeom>
              <a:rect b="b" l="l" r="r" t="t"/>
              <a:pathLst>
                <a:path extrusionOk="0" h="6130481" w="5517522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-19220" y="176241"/>
              <a:ext cx="5517475" cy="6130481"/>
            </a:xfrm>
            <a:custGeom>
              <a:rect b="b" l="l" r="r" t="t"/>
              <a:pathLst>
                <a:path extrusionOk="0" h="6130481" w="5517475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-19221" y="0"/>
              <a:ext cx="5646974" cy="6483075"/>
            </a:xfrm>
            <a:custGeom>
              <a:rect b="b" l="l" r="r" t="t"/>
              <a:pathLst>
                <a:path extrusionOk="0" h="6483075" w="5646974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74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17"/>
          <p:cNvSpPr txBox="1"/>
          <p:nvPr>
            <p:ph type="title"/>
          </p:nvPr>
        </p:nvSpPr>
        <p:spPr>
          <a:xfrm>
            <a:off x="804672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</a:rPr>
              <a:t>Conclusion</a:t>
            </a:r>
            <a:endParaRPr/>
          </a:p>
        </p:txBody>
      </p:sp>
      <p:sp>
        <p:nvSpPr>
          <p:cNvPr id="400" name="Google Shape;400;p17"/>
          <p:cNvSpPr txBox="1"/>
          <p:nvPr>
            <p:ph idx="1" type="body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•"/>
            </a:pPr>
            <a:r>
              <a:rPr lang="en-US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Balanced Approach: Combines performance, interpretability, and manageable complexity.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•"/>
            </a:pPr>
            <a:r>
              <a:rPr lang="en-US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Selection: Depends on deployment needs trade-off between accuracy, interpretability, and computational resources.</a:t>
            </a:r>
            <a:endParaRPr b="1" sz="1700">
              <a:solidFill>
                <a:schemeClr val="dk2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ae9d03f18_1_97"/>
          <p:cNvSpPr/>
          <p:nvPr/>
        </p:nvSpPr>
        <p:spPr>
          <a:xfrm>
            <a:off x="0" y="1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31ae9d03f18_1_97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g31ae9d03f18_1_97"/>
          <p:cNvGrpSpPr/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408" name="Google Shape;408;g31ae9d03f18_1_97"/>
            <p:cNvSpPr/>
            <p:nvPr/>
          </p:nvSpPr>
          <p:spPr>
            <a:xfrm>
              <a:off x="-19220" y="116610"/>
              <a:ext cx="5535001" cy="6250127"/>
            </a:xfrm>
            <a:custGeom>
              <a:rect b="b" l="l" r="r" t="t"/>
              <a:pathLst>
                <a:path extrusionOk="0" h="6250127" w="5535001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0">
                  <a:srgbClr val="4EA72E">
                    <a:alpha val="9803"/>
                  </a:srgbClr>
                </a:gs>
                <a:gs pos="37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31ae9d03f18_1_97"/>
            <p:cNvSpPr/>
            <p:nvPr/>
          </p:nvSpPr>
          <p:spPr>
            <a:xfrm>
              <a:off x="-19221" y="176241"/>
              <a:ext cx="5646908" cy="6130481"/>
            </a:xfrm>
            <a:custGeom>
              <a:rect b="b" l="l" r="r" t="t"/>
              <a:pathLst>
                <a:path extrusionOk="0" h="6130481" w="5646908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54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31ae9d03f18_1_97"/>
            <p:cNvSpPr/>
            <p:nvPr/>
          </p:nvSpPr>
          <p:spPr>
            <a:xfrm>
              <a:off x="-19221" y="176241"/>
              <a:ext cx="5517522" cy="6130481"/>
            </a:xfrm>
            <a:custGeom>
              <a:rect b="b" l="l" r="r" t="t"/>
              <a:pathLst>
                <a:path extrusionOk="0" h="6130481" w="5517522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31ae9d03f18_1_97"/>
            <p:cNvSpPr/>
            <p:nvPr/>
          </p:nvSpPr>
          <p:spPr>
            <a:xfrm>
              <a:off x="-19220" y="176241"/>
              <a:ext cx="5517475" cy="6130481"/>
            </a:xfrm>
            <a:custGeom>
              <a:rect b="b" l="l" r="r" t="t"/>
              <a:pathLst>
                <a:path extrusionOk="0" h="6130481" w="5517475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31ae9d03f18_1_97"/>
            <p:cNvSpPr/>
            <p:nvPr/>
          </p:nvSpPr>
          <p:spPr>
            <a:xfrm>
              <a:off x="-19221" y="0"/>
              <a:ext cx="5646974" cy="6483075"/>
            </a:xfrm>
            <a:custGeom>
              <a:rect b="b" l="l" r="r" t="t"/>
              <a:pathLst>
                <a:path extrusionOk="0" h="6483075" w="5646974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74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g31ae9d03f18_1_97"/>
          <p:cNvSpPr txBox="1"/>
          <p:nvPr>
            <p:ph type="title"/>
          </p:nvPr>
        </p:nvSpPr>
        <p:spPr>
          <a:xfrm>
            <a:off x="804672" y="2053641"/>
            <a:ext cx="36693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</a:rPr>
              <a:t>Future Work</a:t>
            </a:r>
            <a:endParaRPr/>
          </a:p>
        </p:txBody>
      </p:sp>
      <p:sp>
        <p:nvSpPr>
          <p:cNvPr id="414" name="Google Shape;414;g31ae9d03f18_1_97"/>
          <p:cNvSpPr txBox="1"/>
          <p:nvPr>
            <p:ph idx="1" type="body"/>
          </p:nvPr>
        </p:nvSpPr>
        <p:spPr>
          <a:xfrm>
            <a:off x="6090574" y="801866"/>
            <a:ext cx="5306100" cy="52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•"/>
            </a:pPr>
            <a:r>
              <a:rPr lang="en-US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Further exploration of advanced models for improved detection.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•"/>
            </a:pPr>
            <a:r>
              <a:rPr lang="en-US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 time intrusion detection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•"/>
            </a:pPr>
            <a:r>
              <a:rPr lang="en-US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Integration with existing security protocols for enhanced protection.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8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8"/>
          <p:cNvSpPr txBox="1"/>
          <p:nvPr>
            <p:ph type="title"/>
          </p:nvPr>
        </p:nvSpPr>
        <p:spPr>
          <a:xfrm>
            <a:off x="6590662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Any Questions?</a:t>
            </a:r>
            <a:endParaRPr/>
          </a:p>
        </p:txBody>
      </p:sp>
      <p:pic>
        <p:nvPicPr>
          <p:cNvPr descr="Help" id="422" name="Google Shape;4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70" y="1815320"/>
            <a:ext cx="4141760" cy="4141760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423" name="Google Shape;423;p18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24" name="Google Shape;424;p18"/>
            <p:cNvSpPr/>
            <p:nvPr/>
          </p:nvSpPr>
          <p:spPr>
            <a:xfrm flipH="1">
              <a:off x="305" y="34854"/>
              <a:ext cx="6028697" cy="6817170"/>
            </a:xfrm>
            <a:custGeom>
              <a:rect b="b" l="l" r="r" t="t"/>
              <a:pathLst>
                <a:path extrusionOk="0" h="6817170" w="6028697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 flipH="1">
              <a:off x="305" y="1"/>
              <a:ext cx="6165116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 flipH="1">
              <a:off x="305" y="-5977"/>
              <a:ext cx="6238675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3"/>
          <p:cNvGrpSpPr/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27" name="Google Shape;127;p3"/>
            <p:cNvSpPr/>
            <p:nvPr/>
          </p:nvSpPr>
          <p:spPr>
            <a:xfrm>
              <a:off x="-19220" y="116610"/>
              <a:ext cx="5535001" cy="6250127"/>
            </a:xfrm>
            <a:custGeom>
              <a:rect b="b" l="l" r="r" t="t"/>
              <a:pathLst>
                <a:path extrusionOk="0" h="6250127" w="5535001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0">
                  <a:srgbClr val="4EA72E">
                    <a:alpha val="9803"/>
                  </a:srgbClr>
                </a:gs>
                <a:gs pos="37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19221" y="176241"/>
              <a:ext cx="5646908" cy="6130481"/>
            </a:xfrm>
            <a:custGeom>
              <a:rect b="b" l="l" r="r" t="t"/>
              <a:pathLst>
                <a:path extrusionOk="0" h="6130481" w="5646908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54000">
                  <a:srgbClr val="4EA72E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9221" y="176241"/>
              <a:ext cx="5517522" cy="6130481"/>
            </a:xfrm>
            <a:custGeom>
              <a:rect b="b" l="l" r="r" t="t"/>
              <a:pathLst>
                <a:path extrusionOk="0" h="6130481" w="5517522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9220" y="176241"/>
              <a:ext cx="5517475" cy="6130481"/>
            </a:xfrm>
            <a:custGeom>
              <a:rect b="b" l="l" r="r" t="t"/>
              <a:pathLst>
                <a:path extrusionOk="0" h="6130481" w="5517475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9221" y="0"/>
              <a:ext cx="5646974" cy="6483075"/>
            </a:xfrm>
            <a:custGeom>
              <a:rect b="b" l="l" r="r" t="t"/>
              <a:pathLst>
                <a:path extrusionOk="0" h="6483075" w="5646974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74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3"/>
          <p:cNvSpPr txBox="1"/>
          <p:nvPr>
            <p:ph type="title"/>
          </p:nvPr>
        </p:nvSpPr>
        <p:spPr>
          <a:xfrm>
            <a:off x="804672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</a:rPr>
              <a:t>Proposed Solution</a:t>
            </a:r>
            <a:endParaRPr/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20027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1800">
                <a:solidFill>
                  <a:schemeClr val="dk2"/>
                </a:solidFill>
              </a:rPr>
              <a:t>Machine Learning Approach</a:t>
            </a:r>
            <a:endParaRPr/>
          </a:p>
          <a:p>
            <a:pPr indent="-22002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1800">
                <a:solidFill>
                  <a:schemeClr val="dk2"/>
                </a:solidFill>
              </a:rPr>
              <a:t>We used supervised machine learning models such as XGBoost and LightGBM to detect intrusions</a:t>
            </a:r>
            <a:endParaRPr/>
          </a:p>
          <a:p>
            <a:pPr indent="-2200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1800">
                <a:solidFill>
                  <a:schemeClr val="dk2"/>
                </a:solidFill>
              </a:rPr>
              <a:t>Why these models?</a:t>
            </a:r>
            <a:endParaRPr/>
          </a:p>
          <a:p>
            <a:pPr indent="-22002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1800">
                <a:solidFill>
                  <a:schemeClr val="dk2"/>
                </a:solidFill>
              </a:rPr>
              <a:t>Both algorithms deliver excellent predictive accuracy and are optimized for speed and efficiency.</a:t>
            </a:r>
            <a:endParaRPr sz="1800">
              <a:solidFill>
                <a:schemeClr val="dk2"/>
              </a:solidFill>
            </a:endParaRPr>
          </a:p>
          <a:p>
            <a:pPr indent="-22002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1800">
                <a:solidFill>
                  <a:schemeClr val="dk2"/>
                </a:solidFill>
              </a:rPr>
              <a:t>They handle large-scale datasets and high-dimensional features effectively.</a:t>
            </a:r>
            <a:endParaRPr sz="1800">
              <a:solidFill>
                <a:schemeClr val="dk2"/>
              </a:solidFill>
            </a:endParaRPr>
          </a:p>
          <a:p>
            <a:pPr indent="-22002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1800">
                <a:solidFill>
                  <a:schemeClr val="dk2"/>
                </a:solidFill>
              </a:rPr>
              <a:t>Fast training due to parallel and distributed computing.</a:t>
            </a:r>
            <a:endParaRPr sz="1800">
              <a:solidFill>
                <a:schemeClr val="dk2"/>
              </a:solidFill>
            </a:endParaRPr>
          </a:p>
          <a:p>
            <a:pPr indent="-22002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1800">
                <a:solidFill>
                  <a:schemeClr val="dk2"/>
                </a:solidFill>
              </a:rPr>
              <a:t>Work well with datasets having imbalanced classes, common in intrusion detection.</a:t>
            </a:r>
            <a:endParaRPr sz="1800">
              <a:solidFill>
                <a:schemeClr val="dk2"/>
              </a:solidFill>
            </a:endParaRPr>
          </a:p>
          <a:p>
            <a:pPr indent="-220027" lvl="1" marL="6858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1800">
                <a:solidFill>
                  <a:schemeClr val="dk2"/>
                </a:solidFill>
              </a:rPr>
              <a:t>LightGBM: Optimized for large datasets with lower memory usage and faster computation.</a:t>
            </a:r>
            <a:endParaRPr sz="1800">
              <a:solidFill>
                <a:schemeClr val="dk2"/>
              </a:solidFill>
            </a:endParaRPr>
          </a:p>
          <a:p>
            <a:pPr indent="-220027" lvl="1" marL="6858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1800">
                <a:solidFill>
                  <a:schemeClr val="dk2"/>
                </a:solidFill>
              </a:rPr>
              <a:t>XGBoost: Well-suited for handling complex relationships in data with high interpretability.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4"/>
          <p:cNvGrpSpPr/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1" name="Google Shape;141;p4"/>
            <p:cNvSpPr/>
            <p:nvPr/>
          </p:nvSpPr>
          <p:spPr>
            <a:xfrm>
              <a:off x="-19221" y="251144"/>
              <a:ext cx="5187198" cy="6239661"/>
            </a:xfrm>
            <a:custGeom>
              <a:rect b="b" l="l" r="r" t="t"/>
              <a:pathLst>
                <a:path extrusionOk="0" h="6239661" w="5187198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-19220" y="297400"/>
              <a:ext cx="5215811" cy="6107388"/>
            </a:xfrm>
            <a:custGeom>
              <a:rect b="b" l="l" r="r" t="t"/>
              <a:pathLst>
                <a:path extrusionOk="0" h="6107388" w="5215811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9221" y="319367"/>
              <a:ext cx="5217956" cy="6100079"/>
            </a:xfrm>
            <a:custGeom>
              <a:rect b="b" l="l" r="r" t="t"/>
              <a:pathLst>
                <a:path extrusionOk="0" h="6100079" w="5217956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-19220" y="319367"/>
              <a:ext cx="5217957" cy="6100079"/>
            </a:xfrm>
            <a:custGeom>
              <a:rect b="b" l="l" r="r" t="t"/>
              <a:pathLst>
                <a:path extrusionOk="0" h="6100079" w="5217957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4"/>
          <p:cNvSpPr txBox="1"/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b="1" lang="en-US" sz="3600">
                <a:solidFill>
                  <a:schemeClr val="dk2"/>
                </a:solidFill>
              </a:rPr>
              <a:t>Data Sources and Quality</a:t>
            </a:r>
            <a:endParaRPr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6172200" y="417700"/>
            <a:ext cx="5221200" cy="56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n-US" sz="1600">
                <a:solidFill>
                  <a:schemeClr val="dk2"/>
                </a:solidFill>
              </a:rPr>
              <a:t>CIC-IDS2017</a:t>
            </a:r>
            <a:endParaRPr sz="1600">
              <a:solidFill>
                <a:schemeClr val="dk2"/>
              </a:solidFill>
            </a:endParaRPr>
          </a:p>
          <a:p>
            <a:pPr indent="-2032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rgbClr val="2D2D2D"/>
                </a:solidFill>
                <a:highlight>
                  <a:srgbClr val="FFFFFF"/>
                </a:highlight>
              </a:rPr>
              <a:t>results of the network traffic analysis with labeled flows based on</a:t>
            </a:r>
            <a:endParaRPr sz="14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2032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rgbClr val="2D2D2D"/>
                </a:solidFill>
                <a:highlight>
                  <a:srgbClr val="FFFFFF"/>
                </a:highlight>
              </a:rPr>
              <a:t>time stamp</a:t>
            </a:r>
            <a:endParaRPr sz="14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2032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rgbClr val="2D2D2D"/>
                </a:solidFill>
                <a:highlight>
                  <a:srgbClr val="FFFFFF"/>
                </a:highlight>
              </a:rPr>
              <a:t>source</a:t>
            </a:r>
            <a:endParaRPr sz="14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2032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rgbClr val="2D2D2D"/>
                </a:solidFill>
                <a:highlight>
                  <a:srgbClr val="FFFFFF"/>
                </a:highlight>
              </a:rPr>
              <a:t>destination IPs</a:t>
            </a:r>
            <a:endParaRPr sz="14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2032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rgbClr val="2D2D2D"/>
                </a:solidFill>
                <a:highlight>
                  <a:srgbClr val="FFFFFF"/>
                </a:highlight>
              </a:rPr>
              <a:t>source and destination ports</a:t>
            </a:r>
            <a:endParaRPr sz="14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2032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rgbClr val="2D2D2D"/>
                </a:solidFill>
                <a:highlight>
                  <a:srgbClr val="FFFFFF"/>
                </a:highlight>
              </a:rPr>
              <a:t>protocols and attack</a:t>
            </a:r>
            <a:endParaRPr sz="14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2032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Char char="•"/>
            </a:pPr>
            <a:r>
              <a:rPr lang="en-US" sz="1400">
                <a:solidFill>
                  <a:srgbClr val="2D2D2D"/>
                </a:solidFill>
                <a:highlight>
                  <a:srgbClr val="FFFFFF"/>
                </a:highlight>
              </a:rPr>
              <a:t>https://www.unb.ca/cic/datasets/ids-2017.html</a:t>
            </a:r>
            <a:endParaRPr sz="14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2159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n-US" sz="1600"/>
              <a:t>CSE-CIC-IDS2018</a:t>
            </a:r>
            <a:endParaRPr b="1" sz="1600"/>
          </a:p>
          <a:p>
            <a:pPr indent="-2159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chemeClr val="dk2"/>
                </a:solidFill>
              </a:rPr>
              <a:t>includes precise details about operating system the attacker using</a:t>
            </a:r>
            <a:endParaRPr b="1" sz="1400">
              <a:solidFill>
                <a:schemeClr val="dk2"/>
              </a:solidFill>
            </a:endParaRPr>
          </a:p>
          <a:p>
            <a:pPr indent="-2159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chemeClr val="dk2"/>
                </a:solidFill>
              </a:rPr>
              <a:t>last updated </a:t>
            </a:r>
            <a:r>
              <a:rPr lang="en-US" sz="1400">
                <a:solidFill>
                  <a:schemeClr val="dk2"/>
                </a:solidFill>
              </a:rPr>
              <a:t>attacks and protocols</a:t>
            </a:r>
            <a:endParaRPr sz="1400">
              <a:solidFill>
                <a:schemeClr val="dk2"/>
              </a:solidFill>
            </a:endParaRPr>
          </a:p>
          <a:p>
            <a:pPr indent="-2159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chemeClr val="dk2"/>
                </a:solidFill>
              </a:rPr>
              <a:t>https://www.unb.ca/cic/datasets/ids-2018.html</a:t>
            </a:r>
            <a:endParaRPr sz="14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n-US" sz="1600">
                <a:solidFill>
                  <a:schemeClr val="dk2"/>
                </a:solidFill>
              </a:rPr>
              <a:t>CIC-IDS-Collection</a:t>
            </a:r>
            <a:endParaRPr/>
          </a:p>
          <a:p>
            <a:pPr indent="-2159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chemeClr val="dk2"/>
                </a:solidFill>
              </a:rPr>
              <a:t>Combination of </a:t>
            </a:r>
            <a:endParaRPr sz="1400">
              <a:solidFill>
                <a:schemeClr val="dk2"/>
              </a:solidFill>
            </a:endParaRPr>
          </a:p>
          <a:p>
            <a:pPr indent="-2032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chemeClr val="dk2"/>
                </a:solidFill>
              </a:rPr>
              <a:t>CIC-IDS2017</a:t>
            </a:r>
            <a:endParaRPr sz="1400">
              <a:solidFill>
                <a:schemeClr val="dk2"/>
              </a:solidFill>
            </a:endParaRPr>
          </a:p>
          <a:p>
            <a:pPr indent="-2032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chemeClr val="dk2"/>
                </a:solidFill>
              </a:rPr>
              <a:t>CIC-DoS2017</a:t>
            </a:r>
            <a:endParaRPr sz="1400">
              <a:solidFill>
                <a:schemeClr val="dk2"/>
              </a:solidFill>
            </a:endParaRPr>
          </a:p>
          <a:p>
            <a:pPr indent="-2032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chemeClr val="dk2"/>
                </a:solidFill>
              </a:rPr>
              <a:t>CSE-CIC-IDS2018</a:t>
            </a:r>
            <a:endParaRPr sz="1400">
              <a:solidFill>
                <a:schemeClr val="dk2"/>
              </a:solidFill>
            </a:endParaRPr>
          </a:p>
          <a:p>
            <a:pPr indent="-2032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chemeClr val="dk2"/>
                </a:solidFill>
              </a:rPr>
              <a:t>CIC-DDoS2019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>
            <p:ph type="title"/>
          </p:nvPr>
        </p:nvSpPr>
        <p:spPr>
          <a:xfrm>
            <a:off x="6090176" y="0"/>
            <a:ext cx="4977976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b="1" lang="en-US" sz="3600">
                <a:solidFill>
                  <a:schemeClr val="dk2"/>
                </a:solidFill>
              </a:rPr>
              <a:t>Methodology</a:t>
            </a:r>
            <a:endParaRPr/>
          </a:p>
        </p:txBody>
      </p:sp>
      <p:pic>
        <p:nvPicPr>
          <p:cNvPr descr="Statistics"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092" y="1793846"/>
            <a:ext cx="3620021" cy="362002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6090574" y="1793846"/>
            <a:ext cx="49776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n-US" sz="1600">
                <a:solidFill>
                  <a:schemeClr val="dk2"/>
                </a:solidFill>
              </a:rPr>
              <a:t>Exploratory Data Analysis (EDA)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We will perform EDA to identity patterns in data, dropping duplicates, removing </a:t>
            </a:r>
            <a:r>
              <a:rPr lang="en-US" sz="1600">
                <a:solidFill>
                  <a:schemeClr val="dk2"/>
                </a:solidFill>
              </a:rPr>
              <a:t>irrelevant</a:t>
            </a:r>
            <a:r>
              <a:rPr lang="en-US" sz="1600">
                <a:solidFill>
                  <a:schemeClr val="dk2"/>
                </a:solidFill>
              </a:rPr>
              <a:t> values.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n-US" sz="1600">
                <a:solidFill>
                  <a:schemeClr val="dk2"/>
                </a:solidFill>
              </a:rPr>
              <a:t>Modelling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Models: XGBoost, LightGBM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Evaluation metrics: Macro F1 Score Confusion </a:t>
            </a:r>
            <a:r>
              <a:rPr lang="en-US" sz="1600">
                <a:solidFill>
                  <a:schemeClr val="dk2"/>
                </a:solidFill>
              </a:rPr>
              <a:t>Matrix</a:t>
            </a:r>
            <a:r>
              <a:rPr lang="en-US" sz="1600">
                <a:solidFill>
                  <a:schemeClr val="dk2"/>
                </a:solidFill>
              </a:rPr>
              <a:t>, ROC-AUC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n-US" sz="1600">
                <a:solidFill>
                  <a:schemeClr val="dk2"/>
                </a:solidFill>
              </a:rPr>
              <a:t>Handling Imbalanced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Implement strategies such as </a:t>
            </a:r>
            <a:r>
              <a:rPr lang="en-US" sz="1600">
                <a:solidFill>
                  <a:schemeClr val="dk2"/>
                </a:solidFill>
              </a:rPr>
              <a:t>RandomUnderSampling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n-US" sz="1600">
                <a:solidFill>
                  <a:schemeClr val="dk2"/>
                </a:solidFill>
              </a:rPr>
              <a:t>Cross Validation and Grid Search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stratified </a:t>
            </a:r>
            <a:r>
              <a:rPr lang="en-US" sz="1600">
                <a:solidFill>
                  <a:schemeClr val="dk2"/>
                </a:solidFill>
              </a:rPr>
              <a:t>k-fold cross-validation to find the best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Grid Search CV for finding the best hyperparameters for the best model</a:t>
            </a:r>
            <a:endParaRPr/>
          </a:p>
        </p:txBody>
      </p:sp>
      <p:grpSp>
        <p:nvGrpSpPr>
          <p:cNvPr id="156" name="Google Shape;156;p5"/>
          <p:cNvGrpSpPr/>
          <p:nvPr/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</p:grpSpPr>
        <p:sp>
          <p:nvSpPr>
            <p:cNvPr id="157" name="Google Shape;157;p5"/>
            <p:cNvSpPr/>
            <p:nvPr/>
          </p:nvSpPr>
          <p:spPr>
            <a:xfrm>
              <a:off x="6096001" y="52996"/>
              <a:ext cx="6093361" cy="6805003"/>
            </a:xfrm>
            <a:custGeom>
              <a:rect b="b" l="l" r="r" t="t"/>
              <a:pathLst>
                <a:path extrusionOk="0" h="6578438" w="5890489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095999" y="52997"/>
              <a:ext cx="6093363" cy="6805004"/>
            </a:xfrm>
            <a:custGeom>
              <a:rect b="b" l="l" r="r" t="t"/>
              <a:pathLst>
                <a:path extrusionOk="0" h="6578439" w="5890491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096000" y="52997"/>
              <a:ext cx="6093362" cy="6805004"/>
            </a:xfrm>
            <a:custGeom>
              <a:rect b="b" l="l" r="r" t="t"/>
              <a:pathLst>
                <a:path extrusionOk="0" h="6578439" w="5890490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>
            <p:ph type="title"/>
          </p:nvPr>
        </p:nvSpPr>
        <p:spPr>
          <a:xfrm>
            <a:off x="638881" y="457200"/>
            <a:ext cx="10909640" cy="1368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</a:pPr>
            <a:r>
              <a:rPr b="1" lang="en-US" sz="6600"/>
              <a:t>EDA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4450080" y="1850683"/>
            <a:ext cx="3291840" cy="18288"/>
          </a:xfrm>
          <a:custGeom>
            <a:rect b="b" l="l" r="r" t="t"/>
            <a:pathLst>
              <a:path extrusionOk="0" fill="none" h="18288" w="329184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29184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588" y="2242075"/>
            <a:ext cx="7916826" cy="402027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</a:pPr>
            <a:r>
              <a:rPr b="1" lang="en-US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EDA</a:t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3807702" y="1733454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698" y="2059350"/>
            <a:ext cx="6512601" cy="44297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/>
          <p:nvPr>
            <p:ph type="title"/>
          </p:nvPr>
        </p:nvSpPr>
        <p:spPr>
          <a:xfrm>
            <a:off x="8669830" y="1118937"/>
            <a:ext cx="3060959" cy="2683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EDA</a:t>
            </a:r>
            <a:endParaRPr/>
          </a:p>
        </p:txBody>
      </p:sp>
      <p:grpSp>
        <p:nvGrpSpPr>
          <p:cNvPr id="183" name="Google Shape;183;p9"/>
          <p:cNvGrpSpPr/>
          <p:nvPr/>
        </p:nvGrpSpPr>
        <p:grpSpPr>
          <a:xfrm flipH="1" rot="-5400000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84" name="Google Shape;184;p9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9"/>
          <p:cNvGrpSpPr/>
          <p:nvPr/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189" name="Google Shape;189;p9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3" name="Google Shape;19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824" y="1316507"/>
            <a:ext cx="6305549" cy="422499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 txBox="1"/>
          <p:nvPr>
            <p:ph type="title"/>
          </p:nvPr>
        </p:nvSpPr>
        <p:spPr>
          <a:xfrm>
            <a:off x="6989325" y="322407"/>
            <a:ext cx="30609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EDA</a:t>
            </a:r>
            <a:endParaRPr/>
          </a:p>
        </p:txBody>
      </p:sp>
      <p:grpSp>
        <p:nvGrpSpPr>
          <p:cNvPr id="201" name="Google Shape;201;p10"/>
          <p:cNvGrpSpPr/>
          <p:nvPr/>
        </p:nvGrpSpPr>
        <p:grpSpPr>
          <a:xfrm flipH="1" rot="-5400000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02" name="Google Shape;202;p10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10"/>
          <p:cNvGrpSpPr/>
          <p:nvPr/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07" name="Google Shape;207;p10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1" name="Google Shape;21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50" y="2639287"/>
            <a:ext cx="12191998" cy="17972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2024-10-06T11:26:12Z</dcterms:created>
  <dc:creator>Kaung Sithu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0x010100A941D8FDA3BC734D806BE6029AF51440</vt:lpwstr>
  </property>
</Properties>
</file>