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82" r:id="rId4"/>
    <p:sldId id="278" r:id="rId5"/>
    <p:sldId id="279" r:id="rId6"/>
    <p:sldId id="259" r:id="rId7"/>
    <p:sldId id="260" r:id="rId8"/>
    <p:sldId id="280" r:id="rId9"/>
    <p:sldId id="281" r:id="rId10"/>
    <p:sldId id="263" r:id="rId11"/>
    <p:sldId id="284" r:id="rId12"/>
    <p:sldId id="283" r:id="rId13"/>
    <p:sldId id="291" r:id="rId14"/>
    <p:sldId id="292" r:id="rId15"/>
    <p:sldId id="290" r:id="rId16"/>
    <p:sldId id="288" r:id="rId17"/>
    <p:sldId id="285" r:id="rId18"/>
    <p:sldId id="286" r:id="rId19"/>
    <p:sldId id="289" r:id="rId20"/>
    <p:sldId id="274" r:id="rId21"/>
    <p:sldId id="275" r:id="rId22"/>
    <p:sldId id="276"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
      <p:font typeface="Oswald" panose="00000500000000000000" pitchFamily="2" charset="0"/>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80" autoAdjust="0"/>
  </p:normalViewPr>
  <p:slideViewPr>
    <p:cSldViewPr snapToGrid="0">
      <p:cViewPr varScale="1">
        <p:scale>
          <a:sx n="121" d="100"/>
          <a:sy n="121" d="100"/>
        </p:scale>
        <p:origin x="135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1fc7908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1fc7908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we have Architectural Innovation, represented by EKAID and </a:t>
            </a:r>
            <a:r>
              <a:rPr lang="en-US" dirty="0" err="1"/>
              <a:t>ReAl</a:t>
            </a:r>
            <a:r>
              <a:rPr lang="en-US" dirty="0"/>
              <a:t>. Their core idea was to build specialized network modules to handle difference features.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EKAID used knowledge graphs, while </a:t>
            </a:r>
            <a:r>
              <a:rPr lang="en-US" dirty="0" err="1"/>
              <a:t>ReAl</a:t>
            </a:r>
            <a:r>
              <a:rPr lang="en-US" dirty="0"/>
              <a:t> used a residual encoder.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Their implicit weakness, however, is that they assume the raw difference signal they receive is a reliable representation of change, which makes them highly sensitive to the geometric noise I mentioned earlier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EKAID paper itself notes the challenges posed by large variances in image orientation and deformation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is the Pretraining approach, championed by PLURAL. Here, the key idea is that pre-training on massive datasets provides the model with robust representations that help it better understand medical images.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While incredibly effective, this approach learns to be robust </a:t>
            </a:r>
            <a:r>
              <a:rPr lang="en-US" i="1" dirty="0"/>
              <a:t>to</a:t>
            </a:r>
            <a:r>
              <a:rPr lang="en-US" dirty="0"/>
              <a:t> the noise from misalignment rather than explicitly </a:t>
            </a:r>
            <a:r>
              <a:rPr lang="en-US" i="1" dirty="0"/>
              <a:t>correcting</a:t>
            </a:r>
            <a:r>
              <a:rPr lang="en-US" dirty="0"/>
              <a:t> it.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Finally, the most recent advance is Retrieval Augmentation, with </a:t>
            </a:r>
            <a:r>
              <a:rPr lang="en-US" dirty="0" err="1"/>
              <a:t>RegioMix</a:t>
            </a:r>
            <a:r>
              <a:rPr lang="en-US" dirty="0"/>
              <a:t>. This model cleverly retrieves similar, pre-existing regions from a database to inform its answer. This is powerful but ultimately sidesteps the core problem: it doesn't align the actual input image pair the user provides; it finds other examples that are easier to work with.</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My methodology is centered around introducing a critical pre-processing step that has been overlooked by prior work. This diagram shows the complete workflow. We start with the input reference and main images.</a:t>
            </a:r>
          </a:p>
          <a:p>
            <a:pPr marL="158750" indent="0">
              <a:buNone/>
            </a:pPr>
            <a:endParaRPr lang="en-US" dirty="0"/>
          </a:p>
          <a:p>
            <a:pPr marL="158750" indent="0">
              <a:buNone/>
            </a:pPr>
            <a:r>
              <a:rPr lang="en-US" dirty="0"/>
              <a:t>Firstly, the reference image is rigidly aligned for correcting global translation and rotation.</a:t>
            </a:r>
          </a:p>
          <a:p>
            <a:pPr marL="158750" indent="0">
              <a:buNone/>
            </a:pPr>
            <a:r>
              <a:rPr lang="en-US" dirty="0"/>
              <a:t>Secondly, the deformable algorithm is used to warp the rigidly aligned reference image for non-rigid anatomical changes.</a:t>
            </a:r>
          </a:p>
        </p:txBody>
      </p:sp>
    </p:spTree>
    <p:extLst>
      <p:ext uri="{BB962C8B-B14F-4D97-AF65-F5344CB8AC3E}">
        <p14:creationId xmlns:p14="http://schemas.microsoft.com/office/powerpoint/2010/main" val="79105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For all experiments, I will use the MIMIC-Diff-VQA dataset. Not only it is the standard benchmark for the field but also It is used by EKAID, </a:t>
            </a:r>
            <a:r>
              <a:rPr lang="en-US" dirty="0" err="1"/>
              <a:t>ReAl</a:t>
            </a:r>
            <a:r>
              <a:rPr lang="en-US" dirty="0"/>
              <a:t>, PLURAL, and </a:t>
            </a:r>
            <a:r>
              <a:rPr lang="en-US" dirty="0" err="1"/>
              <a:t>RegioMix</a:t>
            </a:r>
            <a:r>
              <a:rPr lang="en-US" dirty="0"/>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1436965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9A04E-B19F-65A7-7636-FB944E37E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C7F65-BD0B-A47D-F76E-E3E03FFA0D5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A070F99-13F1-1792-F73D-74E0614FCF0B}"/>
              </a:ext>
            </a:extLst>
          </p:cNvPr>
          <p:cNvSpPr>
            <a:spLocks noGrp="1"/>
          </p:cNvSpPr>
          <p:nvPr>
            <p:ph type="body" idx="1"/>
          </p:nvPr>
        </p:nvSpPr>
        <p:spPr/>
        <p:txBody>
          <a:bodyPr/>
          <a:lstStyle/>
          <a:p>
            <a:pPr marL="158750" indent="0">
              <a:buNone/>
            </a:pPr>
            <a:r>
              <a:rPr lang="en-US" dirty="0"/>
              <a:t>For all experiments, I will use the MIMIC-Diff-VQA dataset. Not only it is the standard benchmark for the field but also It is used by EKAID, </a:t>
            </a:r>
            <a:r>
              <a:rPr lang="en-US" dirty="0" err="1"/>
              <a:t>ReAl</a:t>
            </a:r>
            <a:r>
              <a:rPr lang="en-US" dirty="0"/>
              <a:t>, PLURAL, and </a:t>
            </a:r>
            <a:r>
              <a:rPr lang="en-US" dirty="0" err="1"/>
              <a:t>RegioMix</a:t>
            </a:r>
            <a:r>
              <a:rPr lang="en-US" dirty="0"/>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97247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A0A-EF5C-4FF3-A06A-1F96488183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279536-3D4E-369D-43AB-DDE5581516C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97C793-35A9-3B73-2824-94784687E4BB}"/>
              </a:ext>
            </a:extLst>
          </p:cNvPr>
          <p:cNvSpPr>
            <a:spLocks noGrp="1"/>
          </p:cNvSpPr>
          <p:nvPr>
            <p:ph type="body" idx="1"/>
          </p:nvPr>
        </p:nvSpPr>
        <p:spPr/>
        <p:txBody>
          <a:bodyPr/>
          <a:lstStyle/>
          <a:p>
            <a:pPr marL="158750" indent="0">
              <a:buNone/>
            </a:pPr>
            <a:r>
              <a:rPr lang="en-US" dirty="0"/>
              <a:t>For all experiments, I will use the MIMIC-Diff-VQA dataset. Not only it is the standard benchmark for the field but also It is used by EKAID, </a:t>
            </a:r>
            <a:r>
              <a:rPr lang="en-US" dirty="0" err="1"/>
              <a:t>ReAl</a:t>
            </a:r>
            <a:r>
              <a:rPr lang="en-US" dirty="0"/>
              <a:t>, PLURAL, and </a:t>
            </a:r>
            <a:r>
              <a:rPr lang="en-US" dirty="0" err="1"/>
              <a:t>RegioMix</a:t>
            </a:r>
            <a:r>
              <a:rPr lang="en-US" dirty="0"/>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2879813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C4F68-0C9D-7B73-E5E8-587DD6AF5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E8D97-F3BD-733F-CEDE-38893B1289A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99F6B43-43A0-D4E6-03AC-1C8F2F900792}"/>
              </a:ext>
            </a:extLst>
          </p:cNvPr>
          <p:cNvSpPr>
            <a:spLocks noGrp="1"/>
          </p:cNvSpPr>
          <p:nvPr>
            <p:ph type="body" idx="1"/>
          </p:nvPr>
        </p:nvSpPr>
        <p:spPr/>
        <p:txBody>
          <a:bodyPr/>
          <a:lstStyle/>
          <a:p>
            <a:pPr marL="158750" indent="0">
              <a:buNone/>
            </a:pPr>
            <a:r>
              <a:rPr lang="en-US" dirty="0"/>
              <a:t>For all experiments, I will use the MIMIC-Diff-VQA dataset. Not only it is the standard benchmark for the field but also It is used by EKAID, </a:t>
            </a:r>
            <a:r>
              <a:rPr lang="en-US" dirty="0" err="1"/>
              <a:t>ReAl</a:t>
            </a:r>
            <a:r>
              <a:rPr lang="en-US" dirty="0"/>
              <a:t>, PLURAL, and </a:t>
            </a:r>
            <a:r>
              <a:rPr lang="en-US" dirty="0" err="1"/>
              <a:t>RegioMix</a:t>
            </a:r>
            <a:r>
              <a:rPr lang="en-US" dirty="0"/>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71446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My experimental design is straightforward and directly aimed at answering my research questions. </a:t>
            </a:r>
          </a:p>
          <a:p>
            <a:pPr marL="158750" indent="0">
              <a:buNone/>
            </a:pPr>
            <a:endParaRPr lang="en-US" dirty="0"/>
          </a:p>
          <a:p>
            <a:pPr marL="158750" indent="0">
              <a:buNone/>
            </a:pPr>
            <a:r>
              <a:rPr lang="en-US" dirty="0"/>
              <a:t>The independent variable, the thing I am changing, is the registration method used on the images. I will test three levels: no registration, rigid registration only, and the full deformable registration pipeline</a:t>
            </a:r>
          </a:p>
          <a:p>
            <a:pPr marL="158750" indent="0">
              <a:buNone/>
            </a:pPr>
            <a:endParaRPr lang="en-US" dirty="0"/>
          </a:p>
          <a:p>
            <a:pPr marL="158750" indent="0">
              <a:buNone/>
            </a:pPr>
            <a:r>
              <a:rPr lang="en-US" dirty="0"/>
              <a:t>The dependent variables, what I will measure, are the model's performance. </a:t>
            </a:r>
          </a:p>
          <a:p>
            <a:pPr marL="158750" indent="0">
              <a:buNone/>
            </a:pPr>
            <a:endParaRPr lang="en-US" dirty="0"/>
          </a:p>
          <a:p>
            <a:pPr marL="158750" indent="0">
              <a:buNone/>
            </a:pPr>
            <a:r>
              <a:rPr lang="en-US" dirty="0"/>
              <a:t>This will be captured quantitatively using the same standard metrics as the papers I'm comparing against—BLEU, ROUGE-L, and </a:t>
            </a:r>
            <a:r>
              <a:rPr lang="en-US" dirty="0" err="1"/>
              <a:t>CIDEr</a:t>
            </a:r>
            <a:r>
              <a:rPr lang="en-US" dirty="0"/>
              <a:t>—to ensure a fair comparison. </a:t>
            </a:r>
          </a:p>
          <a:p>
            <a:pPr marL="158750" indent="0">
              <a:buNone/>
            </a:pPr>
            <a:endParaRPr lang="en-US" dirty="0"/>
          </a:p>
          <a:p>
            <a:pPr marL="158750" indent="0">
              <a:buNone/>
            </a:pPr>
            <a:r>
              <a:rPr lang="en-US" dirty="0"/>
              <a:t>I will also perform a qualitative analysis by evaluating the model's accuracy on a curated set of challenging cases with very subtle findings, which are likely to be caused by noise in the baseline model.</a:t>
            </a:r>
          </a:p>
        </p:txBody>
      </p:sp>
    </p:spTree>
    <p:extLst>
      <p:ext uri="{BB962C8B-B14F-4D97-AF65-F5344CB8AC3E}">
        <p14:creationId xmlns:p14="http://schemas.microsoft.com/office/powerpoint/2010/main" val="892263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largest jump is expected here. I have clear expectations for the results. </a:t>
            </a:r>
          </a:p>
        </p:txBody>
      </p:sp>
    </p:spTree>
    <p:extLst>
      <p:ext uri="{BB962C8B-B14F-4D97-AF65-F5344CB8AC3E}">
        <p14:creationId xmlns:p14="http://schemas.microsoft.com/office/powerpoint/2010/main" val="2367190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7069D-2718-3B13-3BB7-F2B8F25F4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09922-415E-A960-6D14-AD6C1A69B88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D2E6FB-6DDA-CEA7-FAB3-CF996EBBBF43}"/>
              </a:ext>
            </a:extLst>
          </p:cNvPr>
          <p:cNvSpPr>
            <a:spLocks noGrp="1"/>
          </p:cNvSpPr>
          <p:nvPr>
            <p:ph type="body" idx="1"/>
          </p:nvPr>
        </p:nvSpPr>
        <p:spPr/>
        <p:txBody>
          <a:bodyPr/>
          <a:lstStyle/>
          <a:p>
            <a:pPr marL="158750" indent="0">
              <a:buNone/>
            </a:pPr>
            <a:r>
              <a:rPr lang="en-US" dirty="0"/>
              <a:t>I expect my model to be better than baseline in qualitative results, detecting subtle changes. </a:t>
            </a:r>
          </a:p>
          <a:p>
            <a:pPr marL="158750" indent="0">
              <a:buNone/>
            </a:pPr>
            <a:endParaRPr lang="en-US" dirty="0"/>
          </a:p>
          <a:p>
            <a:pPr marL="158750" indent="0">
              <a:buNone/>
            </a:pPr>
            <a:r>
              <a:rPr lang="en-US" dirty="0"/>
              <a:t>There is also the risk that if the registration algorithm is not carefully optimized, it could introduce its own artifacts. </a:t>
            </a:r>
          </a:p>
          <a:p>
            <a:pPr marL="158750" indent="0">
              <a:buNone/>
            </a:pPr>
            <a:endParaRPr lang="en-US" dirty="0"/>
          </a:p>
          <a:p>
            <a:pPr marL="158750" indent="0">
              <a:buNone/>
            </a:pPr>
            <a:r>
              <a:rPr lang="en-US" dirty="0"/>
              <a:t>Finally, this is a pipeline approach, so any errors made in the registration step will be passed down to the VQA model. </a:t>
            </a:r>
          </a:p>
          <a:p>
            <a:pPr marL="158750" indent="0">
              <a:buNone/>
            </a:pPr>
            <a:endParaRPr lang="en-US" dirty="0"/>
          </a:p>
          <a:p>
            <a:pPr marL="158750" indent="0">
              <a:buNone/>
            </a:pPr>
            <a:r>
              <a:rPr lang="en-US" dirty="0"/>
              <a:t>Mitigating these challenges through careful implementation and tuning will be a key part of my work.</a:t>
            </a:r>
          </a:p>
        </p:txBody>
      </p:sp>
    </p:spTree>
    <p:extLst>
      <p:ext uri="{BB962C8B-B14F-4D97-AF65-F5344CB8AC3E}">
        <p14:creationId xmlns:p14="http://schemas.microsoft.com/office/powerpoint/2010/main" val="4098085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c446a5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c446a5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be6a2fc52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be6a2fc5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be6a2fc52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be6a2fc52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be6a2fc52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be6a2fc52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E0EF-10D3-514D-81C9-601075483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EF682-841C-7CBA-9670-5A71268A66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A099F9-EDCA-E43A-C577-C49D8F69F325}"/>
              </a:ext>
            </a:extLst>
          </p:cNvPr>
          <p:cNvSpPr>
            <a:spLocks noGrp="1"/>
          </p:cNvSpPr>
          <p:nvPr>
            <p:ph type="body" idx="1"/>
          </p:nvPr>
        </p:nvSpPr>
        <p:spPr/>
        <p:txBody>
          <a:bodyPr/>
          <a:lstStyle/>
          <a:p>
            <a:pPr marL="158750" indent="0">
              <a:buNone/>
            </a:pPr>
            <a:r>
              <a:rPr lang="en-US" dirty="0"/>
              <a:t>As a field, we've seen significant advancements in Visual Question Answering, and its adaptation to the medical domain aims to tackle complex diagnostic tasks. Med-VQA combines visual and linguistic analysis to answer nuanced questions about radiological images. </a:t>
            </a:r>
          </a:p>
          <a:p>
            <a:pPr marL="158750" indent="0">
              <a:buNone/>
            </a:pPr>
            <a:endParaRPr lang="en-US" dirty="0"/>
          </a:p>
          <a:p>
            <a:pPr marL="158750" indent="0">
              <a:buNone/>
            </a:pPr>
            <a:r>
              <a:rPr lang="en-US" dirty="0"/>
              <a:t>The core challenge, as we know, is that interpreting these images requires deep, specialized knowledge of subtle pathologies. A persistent limitation in many Med-VQA methods has been the framing of the task as a simple classification problem, which fails to capture the flexibility and open-ended nature of real clinical inquiry</a:t>
            </a:r>
          </a:p>
          <a:p>
            <a:pPr marL="158750" indent="0">
              <a:buNone/>
            </a:pPr>
            <a:endParaRPr lang="en-US" dirty="0"/>
          </a:p>
          <a:p>
            <a:pPr marL="158750" indent="0">
              <a:buNone/>
            </a:pPr>
            <a:r>
              <a:rPr lang="en-US" dirty="0"/>
              <a:t>To better align with clinical workflows, the field has evolved toward Difference VQA. This task is explicitly designed to model the longitudinal assessment that is fundamental to radiology. It provides a model with two images from different time points and asks it to articulate the changes</a:t>
            </a:r>
          </a:p>
          <a:p>
            <a:pPr marL="158750" indent="0">
              <a:buNone/>
            </a:pPr>
            <a:endParaRPr lang="en-US" dirty="0"/>
          </a:p>
          <a:p>
            <a:pPr marL="158750" indent="0">
              <a:buNone/>
            </a:pPr>
            <a:r>
              <a:rPr lang="en-US" dirty="0"/>
              <a:t>The creation of the MIMIC-Diff-VQA dataset was a pivotal moment, providing the first large-scale benchmark to seriously pursue this complex and clinically relevant problem</a:t>
            </a:r>
          </a:p>
        </p:txBody>
      </p:sp>
    </p:spTree>
    <p:extLst>
      <p:ext uri="{BB962C8B-B14F-4D97-AF65-F5344CB8AC3E}">
        <p14:creationId xmlns:p14="http://schemas.microsoft.com/office/powerpoint/2010/main" val="1349687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Initial state-of-the-art approaches focused on novel architectures for processing the two images. </a:t>
            </a:r>
          </a:p>
          <a:p>
            <a:pPr marL="158750" indent="0">
              <a:buNone/>
            </a:pPr>
            <a:endParaRPr lang="en-US" dirty="0"/>
          </a:p>
          <a:p>
            <a:pPr marL="158750" indent="0">
              <a:buNone/>
            </a:pPr>
            <a:r>
              <a:rPr lang="en-US" dirty="0"/>
              <a:t>EKAID took a structured approach, which is creating graphs based on expert anatomical knowledge and then comparing these graphs. </a:t>
            </a:r>
          </a:p>
          <a:p>
            <a:pPr marL="158750" indent="0">
              <a:buNone/>
            </a:pPr>
            <a:endParaRPr lang="en-US" dirty="0"/>
          </a:p>
          <a:p>
            <a:pPr marL="158750" indent="0">
              <a:buNone/>
            </a:pPr>
            <a:r>
              <a:rPr lang="en-US" dirty="0"/>
              <a:t>In contrast, </a:t>
            </a:r>
            <a:r>
              <a:rPr lang="en-US" dirty="0" err="1"/>
              <a:t>ReAl</a:t>
            </a:r>
            <a:r>
              <a:rPr lang="en-US" dirty="0"/>
              <a:t> worked at the pixel and feature level, that is creating a literal difference image and feeding it into a special residual encoder, using a loss function to align the features</a:t>
            </a:r>
            <a:r>
              <a:rPr lang="en-US"/>
              <a:t>. </a:t>
            </a:r>
            <a:endParaRPr lang="en-US" dirty="0"/>
          </a:p>
        </p:txBody>
      </p:sp>
    </p:spTree>
    <p:extLst>
      <p:ext uri="{BB962C8B-B14F-4D97-AF65-F5344CB8AC3E}">
        <p14:creationId xmlns:p14="http://schemas.microsoft.com/office/powerpoint/2010/main" val="3962152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More recently, the field has seen two major advances. </a:t>
            </a:r>
          </a:p>
          <a:p>
            <a:pPr marL="158750" indent="0">
              <a:buNone/>
            </a:pPr>
            <a:endParaRPr lang="en-US" dirty="0"/>
          </a:p>
          <a:p>
            <a:pPr marL="158750" indent="0">
              <a:buNone/>
            </a:pPr>
            <a:r>
              <a:rPr lang="en-US" dirty="0"/>
              <a:t>First, PLURAL showed us that a strong, pretrained foundation is critical. </a:t>
            </a:r>
          </a:p>
          <a:p>
            <a:pPr marL="158750" indent="0">
              <a:buNone/>
            </a:pPr>
            <a:endParaRPr lang="en-US" dirty="0"/>
          </a:p>
          <a:p>
            <a:pPr marL="158750" indent="0">
              <a:buNone/>
            </a:pPr>
            <a:r>
              <a:rPr lang="en-US" dirty="0"/>
              <a:t>By pretraining on vast amounts of data, PLURAL outperformed models with more complex, task-specific architectures. </a:t>
            </a:r>
          </a:p>
          <a:p>
            <a:pPr marL="158750" indent="0">
              <a:buNone/>
            </a:pPr>
            <a:endParaRPr lang="en-US" dirty="0"/>
          </a:p>
          <a:p>
            <a:pPr marL="158750" indent="0">
              <a:buNone/>
            </a:pPr>
            <a:r>
              <a:rPr lang="en-US" dirty="0"/>
              <a:t>This confirmed that robust representations are key. Following this, </a:t>
            </a:r>
            <a:r>
              <a:rPr lang="en-US" dirty="0" err="1"/>
              <a:t>RegioMix</a:t>
            </a:r>
            <a:r>
              <a:rPr lang="en-US" dirty="0"/>
              <a:t> introduced a retrieval-augmented approach. </a:t>
            </a:r>
          </a:p>
          <a:p>
            <a:pPr marL="158750" indent="0">
              <a:buNone/>
            </a:pPr>
            <a:endParaRPr lang="en-US" dirty="0"/>
          </a:p>
          <a:p>
            <a:pPr marL="158750" indent="0">
              <a:buNone/>
            </a:pPr>
            <a:r>
              <a:rPr lang="en-US" dirty="0"/>
              <a:t>Instead of just looking at the input images, it finds similar anatomical regions from a database and uses them to provide context, which leads to a dramatic improvement in performance. </a:t>
            </a:r>
          </a:p>
          <a:p>
            <a:pPr marL="158750" indent="0">
              <a:buNone/>
            </a:pPr>
            <a:endParaRPr lang="en-US" dirty="0"/>
          </a:p>
          <a:p>
            <a:pPr marL="158750" indent="0">
              <a:buNone/>
            </a:pPr>
            <a:r>
              <a:rPr lang="en-US" dirty="0"/>
              <a:t>This shows that having access to relevant, well-matched examples is extremely powerful.</a:t>
            </a:r>
          </a:p>
        </p:txBody>
      </p:sp>
    </p:spTree>
    <p:extLst>
      <p:ext uri="{BB962C8B-B14F-4D97-AF65-F5344CB8AC3E}">
        <p14:creationId xmlns:p14="http://schemas.microsoft.com/office/powerpoint/2010/main" val="336396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5149310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fd5144c2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fd5144c2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I will systematically detect and quantify the problem. My goal is to show that the errors caused by misalignment are predictable and frequent in the current Diff VQA paradigms. This corresponds to my first research question.</a:t>
            </a:r>
          </a:p>
          <a:p>
            <a:endParaRPr lang="en-US" dirty="0"/>
          </a:p>
          <a:p>
            <a:r>
              <a:rPr lang="en-US" dirty="0"/>
              <a:t>Second, I will design and implement the solution. This is the core technical contribution: an optimized registration pipeline built specifically for this task. I will validate its effectiveness at minimizing the geometric noise between image pairs, which addresses my second research question.</a:t>
            </a:r>
          </a:p>
          <a:p>
            <a:endParaRPr lang="en-US" dirty="0"/>
          </a:p>
          <a:p>
            <a:r>
              <a:rPr lang="en-US" dirty="0"/>
              <a:t>Finally, I will demonstrate the impact of this solution. I will integrate this pipeline into a VQA model and prove its superiority through direct, quantitative benchmarking against the state-of-the-art models we've discussed. Beyond just improving scores</a:t>
            </a:r>
          </a:p>
        </p:txBody>
      </p:sp>
    </p:spTree>
    <p:extLst>
      <p:ext uri="{BB962C8B-B14F-4D97-AF65-F5344CB8AC3E}">
        <p14:creationId xmlns:p14="http://schemas.microsoft.com/office/powerpoint/2010/main" val="12767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dirty="0"/>
          </a:p>
          <a:p>
            <a:endParaRPr lang="en-US" b="1" dirty="0"/>
          </a:p>
          <a:p>
            <a:pPr marL="457200" indent="-298450"/>
            <a:r>
              <a:rPr lang="en-US" b="1" dirty="0"/>
              <a:t>Rigid Registration:</a:t>
            </a:r>
            <a:r>
              <a:rPr lang="en-US" dirty="0"/>
              <a:t> First, perform a rigid alignment (translation, rotation, scaling) to correct for gross differences in patient positioning. This establishes a common coordinate frame. </a:t>
            </a:r>
          </a:p>
          <a:p>
            <a:pPr marL="457200" indent="-298450"/>
            <a:r>
              <a:rPr lang="en-US" b="1" dirty="0"/>
              <a:t>Deformable (Non-Rigid) Registration:</a:t>
            </a:r>
            <a:r>
              <a:rPr lang="en-US" dirty="0"/>
              <a:t> This is the crucial step. Use advanced algorithms (e.g., B-spline or Demons-based registration) to warp the reference image to match the main image, accounting for non-linear changes like breathing and soft-tissue deformation. The chest is not a rigid body, so this is essential. This step would align anatomical landmarks like the diaphragm, spine, and heart silhouette.</a:t>
            </a:r>
          </a:p>
          <a:p>
            <a:pPr marL="158750" indent="0">
              <a:buNone/>
            </a:pPr>
            <a:endParaRPr lang="en-US" dirty="0"/>
          </a:p>
        </p:txBody>
      </p:sp>
    </p:spTree>
    <p:extLst>
      <p:ext uri="{BB962C8B-B14F-4D97-AF65-F5344CB8AC3E}">
        <p14:creationId xmlns:p14="http://schemas.microsoft.com/office/powerpoint/2010/main" val="25243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23800" y="238125"/>
            <a:ext cx="80964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dirty="0">
                <a:solidFill>
                  <a:srgbClr val="252827"/>
                </a:solidFill>
                <a:latin typeface="Montserrat"/>
                <a:ea typeface="Montserrat"/>
                <a:cs typeface="Montserrat"/>
                <a:sym typeface="Montserrat"/>
              </a:rPr>
              <a:t>PROPOSAL PRESENTATION</a:t>
            </a:r>
            <a:endParaRPr sz="1100" b="1" dirty="0">
              <a:solidFill>
                <a:srgbClr val="252827"/>
              </a:solidFill>
              <a:latin typeface="Montserrat"/>
              <a:ea typeface="Montserrat"/>
              <a:cs typeface="Montserrat"/>
              <a:sym typeface="Montserrat"/>
            </a:endParaRPr>
          </a:p>
        </p:txBody>
      </p:sp>
      <p:sp>
        <p:nvSpPr>
          <p:cNvPr id="55" name="Google Shape;55;p13"/>
          <p:cNvSpPr txBox="1"/>
          <p:nvPr/>
        </p:nvSpPr>
        <p:spPr>
          <a:xfrm>
            <a:off x="523800" y="2867500"/>
            <a:ext cx="8096400"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Kaung Sithu</a:t>
            </a:r>
          </a:p>
          <a:p>
            <a:pPr marL="0" lvl="0" indent="0" algn="ctr" rtl="0">
              <a:spcBef>
                <a:spcPts val="0"/>
              </a:spcBef>
              <a:spcAft>
                <a:spcPts val="0"/>
              </a:spcAft>
              <a:buNone/>
            </a:pPr>
            <a:r>
              <a:rPr lang="en"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st124974</a:t>
            </a:r>
            <a:endParaRPr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p:txBody>
      </p:sp>
      <p:sp>
        <p:nvSpPr>
          <p:cNvPr id="56" name="Google Shape;56;p13"/>
          <p:cNvSpPr txBox="1"/>
          <p:nvPr/>
        </p:nvSpPr>
        <p:spPr>
          <a:xfrm>
            <a:off x="523799" y="3562025"/>
            <a:ext cx="8096400" cy="1022557"/>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COMMITTEE  MEMBERS</a:t>
            </a:r>
            <a:endParaRPr sz="1100" b="1"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Dr. Chaklam Silpasuwanchi (Chairperson)</a:t>
            </a:r>
            <a:endParaRPr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US"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a:t>
            </a:r>
            <a:r>
              <a:rPr lang="en-US" sz="1100" dirty="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Attaphongse</a:t>
            </a:r>
            <a:r>
              <a:rPr lang="en-US"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dirty="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Taparugssanagorn</a:t>
            </a:r>
            <a:r>
              <a:rPr lang="en-US"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(Member)</a:t>
            </a:r>
            <a:endParaRPr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Dr. </a:t>
            </a:r>
            <a:r>
              <a:rPr lang="en-US" sz="1100" dirty="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Chantri</a:t>
            </a:r>
            <a:r>
              <a:rPr lang="en-US"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dirty="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Polprasert</a:t>
            </a:r>
            <a:r>
              <a:rPr lang="en-US"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(Member)</a:t>
            </a:r>
            <a:endParaRPr sz="1100" dirty="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p:txBody>
      </p:sp>
      <p:sp>
        <p:nvSpPr>
          <p:cNvPr id="57" name="Google Shape;57;p13"/>
          <p:cNvSpPr txBox="1"/>
          <p:nvPr/>
        </p:nvSpPr>
        <p:spPr>
          <a:xfrm>
            <a:off x="376058" y="1214400"/>
            <a:ext cx="8096400" cy="10464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endParaRPr sz="2800" b="1"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endParaRPr>
          </a:p>
          <a:p>
            <a:pPr marL="0" lvl="0" indent="0" algn="ctr" rtl="0">
              <a:spcBef>
                <a:spcPts val="0"/>
              </a:spcBef>
              <a:spcAft>
                <a:spcPts val="0"/>
              </a:spcAft>
              <a:buClr>
                <a:schemeClr val="dk1"/>
              </a:buClr>
              <a:buSzPts val="1100"/>
              <a:buFont typeface="Arial"/>
              <a:buNone/>
            </a:pPr>
            <a:r>
              <a:rPr lang="en-US" sz="2800" b="1" dirty="0">
                <a:solidFill>
                  <a:srgbClr val="252827"/>
                </a:solidFill>
                <a:latin typeface="Roboto" panose="02000000000000000000" pitchFamily="2" charset="0"/>
                <a:ea typeface="Roboto" panose="02000000000000000000" pitchFamily="2" charset="0"/>
                <a:cs typeface="Roboto" panose="02000000000000000000" pitchFamily="2" charset="0"/>
                <a:sym typeface="Oswald"/>
              </a:rPr>
              <a:t>Chest X-Ray Difference VQA with Registration</a:t>
            </a:r>
            <a:endParaRPr sz="2800" b="1" dirty="0">
              <a:solidFill>
                <a:srgbClr val="252827"/>
              </a:solidFill>
              <a:latin typeface="Roboto" panose="02000000000000000000" pitchFamily="2" charset="0"/>
              <a:ea typeface="Roboto" panose="02000000000000000000" pitchFamily="2" charset="0"/>
              <a:cs typeface="Roboto" panose="02000000000000000000" pitchFamily="2" charset="0"/>
              <a:sym typeface="Oswald"/>
            </a:endParaRPr>
          </a:p>
        </p:txBody>
      </p:sp>
      <p:sp>
        <p:nvSpPr>
          <p:cNvPr id="58" name="Google Shape;58;p13"/>
          <p:cNvSpPr/>
          <p:nvPr/>
        </p:nvSpPr>
        <p:spPr>
          <a:xfrm>
            <a:off x="4066350" y="652400"/>
            <a:ext cx="10113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0" name="Google Shape;60;p13"/>
          <p:cNvPicPr preferRelativeResize="0"/>
          <p:nvPr/>
        </p:nvPicPr>
        <p:blipFill>
          <a:blip r:embed="rId3">
            <a:alphaModFix/>
          </a:blip>
          <a:stretch>
            <a:fillRect/>
          </a:stretch>
        </p:blipFill>
        <p:spPr>
          <a:xfrm>
            <a:off x="8396600" y="64925"/>
            <a:ext cx="700399" cy="700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8"/>
        <p:cNvGrpSpPr/>
        <p:nvPr/>
      </p:nvGrpSpPr>
      <p:grpSpPr>
        <a:xfrm>
          <a:off x="0" y="0"/>
          <a:ext cx="0" cy="0"/>
          <a:chOff x="0" y="0"/>
          <a:chExt cx="0" cy="0"/>
        </a:xfrm>
      </p:grpSpPr>
      <p:sp>
        <p:nvSpPr>
          <p:cNvPr id="129" name="Google Shape;129;p20"/>
          <p:cNvSpPr txBox="1"/>
          <p:nvPr/>
        </p:nvSpPr>
        <p:spPr>
          <a:xfrm>
            <a:off x="418025" y="468350"/>
            <a:ext cx="2900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2. RELATED WORK</a:t>
            </a:r>
            <a:endParaRPr sz="2300" b="1">
              <a:solidFill>
                <a:srgbClr val="F8CF2C"/>
              </a:solidFill>
              <a:latin typeface="Oswald"/>
              <a:ea typeface="Oswald"/>
              <a:cs typeface="Oswald"/>
              <a:sym typeface="Oswald"/>
            </a:endParaRPr>
          </a:p>
        </p:txBody>
      </p:sp>
      <p:sp>
        <p:nvSpPr>
          <p:cNvPr id="131" name="Google Shape;13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32" name="Google Shape;132;p20"/>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graphicFrame>
        <p:nvGraphicFramePr>
          <p:cNvPr id="2" name="Table 1">
            <a:extLst>
              <a:ext uri="{FF2B5EF4-FFF2-40B4-BE49-F238E27FC236}">
                <a16:creationId xmlns:a16="http://schemas.microsoft.com/office/drawing/2014/main" id="{4920812F-05D6-A9D2-B52B-B7710AD7E868}"/>
              </a:ext>
            </a:extLst>
          </p:cNvPr>
          <p:cNvGraphicFramePr>
            <a:graphicFrameLocks noGrp="1"/>
          </p:cNvGraphicFramePr>
          <p:nvPr>
            <p:extLst>
              <p:ext uri="{D42A27DB-BD31-4B8C-83A1-F6EECF244321}">
                <p14:modId xmlns:p14="http://schemas.microsoft.com/office/powerpoint/2010/main" val="3530763436"/>
              </p:ext>
            </p:extLst>
          </p:nvPr>
        </p:nvGraphicFramePr>
        <p:xfrm>
          <a:off x="510450" y="1286510"/>
          <a:ext cx="7962010" cy="2874010"/>
        </p:xfrm>
        <a:graphic>
          <a:graphicData uri="http://schemas.openxmlformats.org/drawingml/2006/table">
            <a:tbl>
              <a:tblPr firstRow="1" bandRow="1">
                <a:tableStyleId>{5C22544A-7EE6-4342-B048-85BDC9FD1C3A}</a:tableStyleId>
              </a:tblPr>
              <a:tblGrid>
                <a:gridCol w="1592402">
                  <a:extLst>
                    <a:ext uri="{9D8B030D-6E8A-4147-A177-3AD203B41FA5}">
                      <a16:colId xmlns:a16="http://schemas.microsoft.com/office/drawing/2014/main" val="3839040163"/>
                    </a:ext>
                  </a:extLst>
                </a:gridCol>
                <a:gridCol w="1592402">
                  <a:extLst>
                    <a:ext uri="{9D8B030D-6E8A-4147-A177-3AD203B41FA5}">
                      <a16:colId xmlns:a16="http://schemas.microsoft.com/office/drawing/2014/main" val="1378264872"/>
                    </a:ext>
                  </a:extLst>
                </a:gridCol>
                <a:gridCol w="1592402">
                  <a:extLst>
                    <a:ext uri="{9D8B030D-6E8A-4147-A177-3AD203B41FA5}">
                      <a16:colId xmlns:a16="http://schemas.microsoft.com/office/drawing/2014/main" val="2231201242"/>
                    </a:ext>
                  </a:extLst>
                </a:gridCol>
                <a:gridCol w="1592402">
                  <a:extLst>
                    <a:ext uri="{9D8B030D-6E8A-4147-A177-3AD203B41FA5}">
                      <a16:colId xmlns:a16="http://schemas.microsoft.com/office/drawing/2014/main" val="3354036231"/>
                    </a:ext>
                  </a:extLst>
                </a:gridCol>
                <a:gridCol w="1592402">
                  <a:extLst>
                    <a:ext uri="{9D8B030D-6E8A-4147-A177-3AD203B41FA5}">
                      <a16:colId xmlns:a16="http://schemas.microsoft.com/office/drawing/2014/main" val="3068840046"/>
                    </a:ext>
                  </a:extLst>
                </a:gridCol>
              </a:tblGrid>
              <a:tr h="527050">
                <a:tc>
                  <a:txBody>
                    <a:bodyPr/>
                    <a:lstStyle/>
                    <a:p>
                      <a:r>
                        <a:rPr lang="en-US" sz="1000" dirty="0">
                          <a:latin typeface="Montserrat" panose="00000500000000000000" pitchFamily="2" charset="0"/>
                        </a:rPr>
                        <a:t>Name</a:t>
                      </a:r>
                    </a:p>
                  </a:txBody>
                  <a:tcPr anchor="ctr"/>
                </a:tc>
                <a:tc>
                  <a:txBody>
                    <a:bodyPr/>
                    <a:lstStyle/>
                    <a:p>
                      <a:r>
                        <a:rPr lang="en-US" sz="1000" dirty="0"/>
                        <a:t>Approach</a:t>
                      </a:r>
                    </a:p>
                  </a:txBody>
                  <a:tcPr anchor="ctr"/>
                </a:tc>
                <a:tc>
                  <a:txBody>
                    <a:bodyPr/>
                    <a:lstStyle/>
                    <a:p>
                      <a:r>
                        <a:rPr lang="en-US" sz="1000" dirty="0"/>
                        <a:t>Dataset</a:t>
                      </a:r>
                    </a:p>
                  </a:txBody>
                  <a:tcPr anchor="ctr"/>
                </a:tc>
                <a:tc>
                  <a:txBody>
                    <a:bodyPr/>
                    <a:lstStyle/>
                    <a:p>
                      <a:r>
                        <a:rPr lang="en-US" sz="1000" dirty="0"/>
                        <a:t>Key Idea</a:t>
                      </a:r>
                    </a:p>
                  </a:txBody>
                  <a:tcPr anchor="ctr"/>
                </a:tc>
                <a:tc>
                  <a:txBody>
                    <a:bodyPr/>
                    <a:lstStyle/>
                    <a:p>
                      <a:r>
                        <a:rPr lang="en-US" sz="1000" dirty="0"/>
                        <a:t>Implicit Weakness</a:t>
                      </a:r>
                    </a:p>
                  </a:txBody>
                  <a:tcPr anchor="ctr"/>
                </a:tc>
                <a:extLst>
                  <a:ext uri="{0D108BD9-81ED-4DB2-BD59-A6C34878D82A}">
                    <a16:rowId xmlns:a16="http://schemas.microsoft.com/office/drawing/2014/main" val="1943492696"/>
                  </a:ext>
                </a:extLst>
              </a:tr>
              <a:tr h="421235">
                <a:tc>
                  <a:txBody>
                    <a:bodyPr/>
                    <a:lstStyle/>
                    <a:p>
                      <a:r>
                        <a:rPr lang="en-US" sz="1000" dirty="0"/>
                        <a:t>EKAID</a:t>
                      </a:r>
                    </a:p>
                  </a:txBody>
                  <a:tcPr anchor="ctr"/>
                </a:tc>
                <a:tc>
                  <a:txBody>
                    <a:bodyPr/>
                    <a:lstStyle/>
                    <a:p>
                      <a:r>
                        <a:rPr lang="en-US" sz="1000" dirty="0"/>
                        <a:t>Architectural Innovation</a:t>
                      </a:r>
                    </a:p>
                  </a:txBody>
                  <a:tcPr anchor="ctr"/>
                </a:tc>
                <a:tc>
                  <a:txBody>
                    <a:bodyPr/>
                    <a:lstStyle/>
                    <a:p>
                      <a:endParaRPr lang="en-US" sz="1000" dirty="0"/>
                    </a:p>
                  </a:txBody>
                  <a:tcPr anchor="ctr"/>
                </a:tc>
                <a:tc>
                  <a:txBody>
                    <a:bodyPr/>
                    <a:lstStyle/>
                    <a:p>
                      <a:r>
                        <a:rPr lang="en-US" sz="1000" dirty="0"/>
                        <a:t>specialized graph to process difference features</a:t>
                      </a:r>
                    </a:p>
                  </a:txBody>
                  <a:tcPr anchor="ctr"/>
                </a:tc>
                <a:tc>
                  <a:txBody>
                    <a:bodyPr/>
                    <a:lstStyle/>
                    <a:p>
                      <a:r>
                        <a:rPr lang="en-US" sz="1000" dirty="0"/>
                        <a:t>Assumes initial difference from subtraction is reliable</a:t>
                      </a:r>
                    </a:p>
                  </a:txBody>
                  <a:tcPr anchor="ctr"/>
                </a:tc>
                <a:extLst>
                  <a:ext uri="{0D108BD9-81ED-4DB2-BD59-A6C34878D82A}">
                    <a16:rowId xmlns:a16="http://schemas.microsoft.com/office/drawing/2014/main" val="708590267"/>
                  </a:ext>
                </a:extLst>
              </a:tr>
              <a:tr h="421235">
                <a:tc>
                  <a:txBody>
                    <a:bodyPr/>
                    <a:lstStyle/>
                    <a:p>
                      <a:r>
                        <a:rPr lang="en-US" sz="1000" dirty="0" err="1"/>
                        <a:t>ReAl</a:t>
                      </a:r>
                      <a:endParaRPr lang="en-US" sz="1000" dirty="0"/>
                    </a:p>
                  </a:txBody>
                  <a:tcPr anchor="ctr"/>
                </a:tc>
                <a:tc>
                  <a:txBody>
                    <a:bodyPr/>
                    <a:lstStyle/>
                    <a:p>
                      <a:r>
                        <a:rPr lang="en-US" sz="1000" dirty="0"/>
                        <a:t>Architectural</a:t>
                      </a:r>
                    </a:p>
                    <a:p>
                      <a:r>
                        <a:rPr lang="en-US" sz="1000" dirty="0"/>
                        <a:t>Innovation</a:t>
                      </a:r>
                    </a:p>
                  </a:txBody>
                  <a:tcPr anchor="ctr"/>
                </a:tc>
                <a:tc>
                  <a:txBody>
                    <a:bodyPr/>
                    <a:lstStyle/>
                    <a:p>
                      <a:endParaRPr lang="en-US" sz="10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residual modules to process difference features</a:t>
                      </a:r>
                    </a:p>
                  </a:txBody>
                  <a:tcPr anchor="ctr"/>
                </a:tc>
                <a:tc>
                  <a:txBody>
                    <a:bodyPr/>
                    <a:lstStyle/>
                    <a:p>
                      <a:r>
                        <a:rPr lang="en-US" sz="1000" dirty="0"/>
                        <a:t>Assume residual image is reliable</a:t>
                      </a:r>
                    </a:p>
                  </a:txBody>
                  <a:tcPr anchor="ctr"/>
                </a:tc>
                <a:extLst>
                  <a:ext uri="{0D108BD9-81ED-4DB2-BD59-A6C34878D82A}">
                    <a16:rowId xmlns:a16="http://schemas.microsoft.com/office/drawing/2014/main" val="2446684774"/>
                  </a:ext>
                </a:extLst>
              </a:tr>
              <a:tr h="421235">
                <a:tc>
                  <a:txBody>
                    <a:bodyPr/>
                    <a:lstStyle/>
                    <a:p>
                      <a:r>
                        <a:rPr lang="en-US" sz="1000" dirty="0"/>
                        <a:t>PLURAL</a:t>
                      </a:r>
                    </a:p>
                  </a:txBody>
                  <a:tcPr anchor="ctr"/>
                </a:tc>
                <a:tc>
                  <a:txBody>
                    <a:bodyPr/>
                    <a:lstStyle/>
                    <a:p>
                      <a:r>
                        <a:rPr lang="en-US" sz="1000" dirty="0"/>
                        <a:t>Pretraining</a:t>
                      </a:r>
                    </a:p>
                  </a:txBody>
                  <a:tcPr anchor="ctr"/>
                </a:tc>
                <a:tc>
                  <a:txBody>
                    <a:bodyPr/>
                    <a:lstStyle/>
                    <a:p>
                      <a:endParaRPr lang="en-US" sz="1000" dirty="0"/>
                    </a:p>
                  </a:txBody>
                  <a:tcPr anchor="ctr"/>
                </a:tc>
                <a:tc>
                  <a:txBody>
                    <a:bodyPr/>
                    <a:lstStyle/>
                    <a:p>
                      <a:r>
                        <a:rPr lang="en-US" sz="1000" dirty="0"/>
                        <a:t>large-scale natural and medical data to learn robust representation</a:t>
                      </a:r>
                    </a:p>
                  </a:txBody>
                  <a:tcPr anchor="ctr"/>
                </a:tc>
                <a:tc>
                  <a:txBody>
                    <a:bodyPr/>
                    <a:lstStyle/>
                    <a:p>
                      <a:r>
                        <a:rPr lang="en-US" sz="1000" dirty="0"/>
                        <a:t>Learns to be robust to misalignment but does not include a way to fix it</a:t>
                      </a:r>
                    </a:p>
                  </a:txBody>
                  <a:tcPr anchor="ctr"/>
                </a:tc>
                <a:extLst>
                  <a:ext uri="{0D108BD9-81ED-4DB2-BD59-A6C34878D82A}">
                    <a16:rowId xmlns:a16="http://schemas.microsoft.com/office/drawing/2014/main" val="1274855834"/>
                  </a:ext>
                </a:extLst>
              </a:tr>
              <a:tr h="421235">
                <a:tc>
                  <a:txBody>
                    <a:bodyPr/>
                    <a:lstStyle/>
                    <a:p>
                      <a:r>
                        <a:rPr lang="en-US" sz="1000" dirty="0" err="1"/>
                        <a:t>RegioMix</a:t>
                      </a:r>
                      <a:endParaRPr lang="en-US" sz="1000" dirty="0"/>
                    </a:p>
                  </a:txBody>
                  <a:tcPr anchor="ctr"/>
                </a:tc>
                <a:tc>
                  <a:txBody>
                    <a:bodyPr/>
                    <a:lstStyle/>
                    <a:p>
                      <a:r>
                        <a:rPr lang="en-US" sz="1000" dirty="0"/>
                        <a:t>Retrieval Augmentation</a:t>
                      </a:r>
                    </a:p>
                  </a:txBody>
                  <a:tcPr anchor="ctr"/>
                </a:tc>
                <a:tc>
                  <a:txBody>
                    <a:bodyPr/>
                    <a:lstStyle/>
                    <a:p>
                      <a:endParaRPr lang="en-US" sz="1000" dirty="0"/>
                    </a:p>
                  </a:txBody>
                  <a:tcPr anchor="ctr"/>
                </a:tc>
                <a:tc>
                  <a:txBody>
                    <a:bodyPr/>
                    <a:lstStyle/>
                    <a:p>
                      <a:r>
                        <a:rPr lang="en-US" sz="1000" dirty="0"/>
                        <a:t>retrieve similar, well-matched anatomical regions from a database to provide context</a:t>
                      </a:r>
                    </a:p>
                  </a:txBody>
                  <a:tcPr anchor="ctr"/>
                </a:tc>
                <a:tc>
                  <a:txBody>
                    <a:bodyPr/>
                    <a:lstStyle/>
                    <a:p>
                      <a:r>
                        <a:rPr lang="en-US" sz="1000" dirty="0"/>
                        <a:t>Avoids the alignment problem for input pair by using a database of pre-aligned regions</a:t>
                      </a:r>
                    </a:p>
                  </a:txBody>
                  <a:tcPr anchor="ctr"/>
                </a:tc>
                <a:extLst>
                  <a:ext uri="{0D108BD9-81ED-4DB2-BD59-A6C34878D82A}">
                    <a16:rowId xmlns:a16="http://schemas.microsoft.com/office/drawing/2014/main" val="90162029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D2B5-6E24-2CF4-5F5B-CE191B76AD0A}"/>
              </a:ext>
            </a:extLst>
          </p:cNvPr>
          <p:cNvSpPr>
            <a:spLocks noGrp="1"/>
          </p:cNvSpPr>
          <p:nvPr>
            <p:ph type="title"/>
          </p:nvPr>
        </p:nvSpPr>
        <p:spPr>
          <a:xfrm>
            <a:off x="311700" y="51425"/>
            <a:ext cx="8520600" cy="572700"/>
          </a:xfrm>
        </p:spPr>
        <p:txBody>
          <a:bodyPr>
            <a:normAutofit fontScale="90000"/>
          </a:bodyPr>
          <a:lstStyle/>
          <a:p>
            <a:r>
              <a:rPr lang="en-US" b="1" dirty="0">
                <a:solidFill>
                  <a:srgbClr val="252827"/>
                </a:solidFill>
                <a:latin typeface="Oswald"/>
                <a:ea typeface="Oswald"/>
                <a:cs typeface="Oswald"/>
                <a:sym typeface="Oswald"/>
              </a:rPr>
              <a:t>3. METHODOLOGY</a:t>
            </a:r>
            <a:br>
              <a:rPr lang="en-US" b="1" dirty="0">
                <a:solidFill>
                  <a:srgbClr val="F8CF2C"/>
                </a:solidFill>
                <a:latin typeface="Oswald"/>
                <a:ea typeface="Oswald"/>
                <a:cs typeface="Oswald"/>
                <a:sym typeface="Oswald"/>
              </a:rPr>
            </a:br>
            <a:endParaRPr lang="en-US" dirty="0"/>
          </a:p>
        </p:txBody>
      </p:sp>
      <p:sp>
        <p:nvSpPr>
          <p:cNvPr id="4" name="Slide Number Placeholder 3">
            <a:extLst>
              <a:ext uri="{FF2B5EF4-FFF2-40B4-BE49-F238E27FC236}">
                <a16:creationId xmlns:a16="http://schemas.microsoft.com/office/drawing/2014/main" id="{CD890D61-FCA6-639E-3E14-760C76F91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descr="A screenshot of a computer&#10;&#10;AI-generated content may be incorrect.">
            <a:extLst>
              <a:ext uri="{FF2B5EF4-FFF2-40B4-BE49-F238E27FC236}">
                <a16:creationId xmlns:a16="http://schemas.microsoft.com/office/drawing/2014/main" id="{DB7DFD61-7AF3-CC12-04D9-6404A1EF479B}"/>
              </a:ext>
            </a:extLst>
          </p:cNvPr>
          <p:cNvPicPr>
            <a:picLocks noChangeAspect="1"/>
          </p:cNvPicPr>
          <p:nvPr/>
        </p:nvPicPr>
        <p:blipFill>
          <a:blip r:embed="rId3"/>
          <a:stretch>
            <a:fillRect/>
          </a:stretch>
        </p:blipFill>
        <p:spPr>
          <a:xfrm>
            <a:off x="1415378" y="530678"/>
            <a:ext cx="6145098" cy="4433207"/>
          </a:xfrm>
          <a:prstGeom prst="rect">
            <a:avLst/>
          </a:prstGeom>
        </p:spPr>
      </p:pic>
    </p:spTree>
    <p:extLst>
      <p:ext uri="{BB962C8B-B14F-4D97-AF65-F5344CB8AC3E}">
        <p14:creationId xmlns:p14="http://schemas.microsoft.com/office/powerpoint/2010/main" val="313452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D7C-8A3B-3E17-D8CD-9E23A3C66602}"/>
              </a:ext>
            </a:extLst>
          </p:cNvPr>
          <p:cNvSpPr>
            <a:spLocks noGrp="1"/>
          </p:cNvSpPr>
          <p:nvPr>
            <p:ph type="title"/>
          </p:nvPr>
        </p:nvSpPr>
        <p:spPr/>
        <p:txBody>
          <a:bodyPr>
            <a:normAutofit fontScale="90000"/>
          </a:bodyPr>
          <a:lstStyle/>
          <a:p>
            <a:r>
              <a:rPr lang="en" b="1" dirty="0">
                <a:solidFill>
                  <a:srgbClr val="252827"/>
                </a:solidFill>
                <a:latin typeface="Oswald"/>
                <a:ea typeface="Oswald"/>
                <a:cs typeface="Oswald"/>
                <a:sym typeface="Oswald"/>
              </a:rPr>
              <a:t>3.2 DATASET</a:t>
            </a:r>
            <a:endParaRPr lang="en-US" dirty="0"/>
          </a:p>
        </p:txBody>
      </p:sp>
      <p:sp>
        <p:nvSpPr>
          <p:cNvPr id="3" name="Text Placeholder 2">
            <a:extLst>
              <a:ext uri="{FF2B5EF4-FFF2-40B4-BE49-F238E27FC236}">
                <a16:creationId xmlns:a16="http://schemas.microsoft.com/office/drawing/2014/main" id="{F97F46B6-E3D6-F4AA-CA31-D333D24EEA6A}"/>
              </a:ext>
            </a:extLst>
          </p:cNvPr>
          <p:cNvSpPr>
            <a:spLocks noGrp="1"/>
          </p:cNvSpPr>
          <p:nvPr>
            <p:ph type="body" idx="1"/>
          </p:nvPr>
        </p:nvSpPr>
        <p:spPr/>
        <p:txBody>
          <a:bodyPr/>
          <a:lstStyle/>
          <a:p>
            <a:r>
              <a:rPr lang="en-US" dirty="0">
                <a:latin typeface="Montserrat" panose="00000500000000000000" pitchFamily="2" charset="0"/>
              </a:rPr>
              <a:t>Medical Diff VQA dataset, introduced by Hu Et Al.</a:t>
            </a:r>
          </a:p>
          <a:p>
            <a:pPr lvl="1"/>
            <a:r>
              <a:rPr lang="en-US" dirty="0">
                <a:latin typeface="Montserrat" panose="00000500000000000000" pitchFamily="2" charset="0"/>
              </a:rPr>
              <a:t>It is the largest and most established benchmark for this specific task</a:t>
            </a:r>
          </a:p>
          <a:p>
            <a:pPr lvl="1"/>
            <a:r>
              <a:rPr lang="en-US" dirty="0">
                <a:latin typeface="Montserrat" panose="00000500000000000000" pitchFamily="2" charset="0"/>
              </a:rPr>
              <a:t>used by all SOTA models, ensuring a fair and direct comparison. </a:t>
            </a:r>
          </a:p>
          <a:p>
            <a:pPr lvl="1"/>
            <a:r>
              <a:rPr lang="en-US" dirty="0">
                <a:latin typeface="Montserrat" panose="00000500000000000000" pitchFamily="2" charset="0"/>
              </a:rPr>
              <a:t>It contains 700,703 QA pairs over 164,324 image pairs</a:t>
            </a:r>
          </a:p>
          <a:p>
            <a:pPr lvl="1"/>
            <a:r>
              <a:rPr lang="en-US" dirty="0">
                <a:latin typeface="Montserrat" panose="00000500000000000000" pitchFamily="2" charset="0"/>
              </a:rPr>
              <a:t>Size of images in JPEG (MIMIC-CXR-JPG): 570.3GB</a:t>
            </a:r>
          </a:p>
          <a:p>
            <a:pPr lvl="1"/>
            <a:r>
              <a:rPr lang="en-US" dirty="0">
                <a:latin typeface="Montserrat" panose="00000500000000000000" pitchFamily="2" charset="0"/>
              </a:rPr>
              <a:t>Size of images in </a:t>
            </a:r>
            <a:r>
              <a:rPr lang="en-US" dirty="0" err="1">
                <a:latin typeface="Montserrat" panose="00000500000000000000" pitchFamily="2" charset="0"/>
              </a:rPr>
              <a:t>Dicom</a:t>
            </a:r>
            <a:r>
              <a:rPr lang="en-US" dirty="0">
                <a:latin typeface="Montserrat" panose="00000500000000000000" pitchFamily="2" charset="0"/>
              </a:rPr>
              <a:t> (MIMIC-CXR):  4.7 TB</a:t>
            </a:r>
          </a:p>
        </p:txBody>
      </p:sp>
      <p:sp>
        <p:nvSpPr>
          <p:cNvPr id="4" name="Slide Number Placeholder 3">
            <a:extLst>
              <a:ext uri="{FF2B5EF4-FFF2-40B4-BE49-F238E27FC236}">
                <a16:creationId xmlns:a16="http://schemas.microsoft.com/office/drawing/2014/main" id="{CCA0D72F-6448-57DC-D191-196FB7B64B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52861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C1D29-248E-48A3-35CD-5132D180D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BC76C-01AC-E5A8-ECEF-CC2F6440722D}"/>
              </a:ext>
            </a:extLst>
          </p:cNvPr>
          <p:cNvSpPr>
            <a:spLocks noGrp="1"/>
          </p:cNvSpPr>
          <p:nvPr>
            <p:ph type="title"/>
          </p:nvPr>
        </p:nvSpPr>
        <p:spPr/>
        <p:txBody>
          <a:bodyPr>
            <a:normAutofit fontScale="90000"/>
          </a:bodyPr>
          <a:lstStyle/>
          <a:p>
            <a:r>
              <a:rPr lang="en" b="1" dirty="0">
                <a:solidFill>
                  <a:srgbClr val="252827"/>
                </a:solidFill>
                <a:latin typeface="Oswald"/>
                <a:ea typeface="Oswald"/>
                <a:cs typeface="Oswald"/>
                <a:sym typeface="Oswald"/>
              </a:rPr>
              <a:t>3.2 DATASET</a:t>
            </a:r>
            <a:endParaRPr lang="en-US" dirty="0"/>
          </a:p>
        </p:txBody>
      </p:sp>
      <p:sp>
        <p:nvSpPr>
          <p:cNvPr id="4" name="Slide Number Placeholder 3">
            <a:extLst>
              <a:ext uri="{FF2B5EF4-FFF2-40B4-BE49-F238E27FC236}">
                <a16:creationId xmlns:a16="http://schemas.microsoft.com/office/drawing/2014/main" id="{B363B4CE-13FB-BB16-1285-48B8D6321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descr="A graph showing a number of people&#10;&#10;AI-generated content may be incorrect.">
            <a:extLst>
              <a:ext uri="{FF2B5EF4-FFF2-40B4-BE49-F238E27FC236}">
                <a16:creationId xmlns:a16="http://schemas.microsoft.com/office/drawing/2014/main" id="{FF9FE89F-149F-A3A8-3DD6-8898458E2BBB}"/>
              </a:ext>
            </a:extLst>
          </p:cNvPr>
          <p:cNvPicPr>
            <a:picLocks noChangeAspect="1"/>
          </p:cNvPicPr>
          <p:nvPr/>
        </p:nvPicPr>
        <p:blipFill>
          <a:blip r:embed="rId3"/>
          <a:stretch>
            <a:fillRect/>
          </a:stretch>
        </p:blipFill>
        <p:spPr>
          <a:xfrm>
            <a:off x="1492304" y="1037239"/>
            <a:ext cx="6159391" cy="4106261"/>
          </a:xfrm>
          <a:prstGeom prst="rect">
            <a:avLst/>
          </a:prstGeom>
        </p:spPr>
      </p:pic>
    </p:spTree>
    <p:extLst>
      <p:ext uri="{BB962C8B-B14F-4D97-AF65-F5344CB8AC3E}">
        <p14:creationId xmlns:p14="http://schemas.microsoft.com/office/powerpoint/2010/main" val="99312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4EF9-D76B-6E0F-9936-EBC792838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25951E-B8C5-AA37-EED1-483C1B028D51}"/>
              </a:ext>
            </a:extLst>
          </p:cNvPr>
          <p:cNvSpPr>
            <a:spLocks noGrp="1"/>
          </p:cNvSpPr>
          <p:nvPr>
            <p:ph type="title"/>
          </p:nvPr>
        </p:nvSpPr>
        <p:spPr/>
        <p:txBody>
          <a:bodyPr>
            <a:normAutofit fontScale="90000"/>
          </a:bodyPr>
          <a:lstStyle/>
          <a:p>
            <a:r>
              <a:rPr lang="en" b="1" dirty="0">
                <a:solidFill>
                  <a:srgbClr val="252827"/>
                </a:solidFill>
                <a:latin typeface="Oswald"/>
                <a:ea typeface="Oswald"/>
                <a:cs typeface="Oswald"/>
                <a:sym typeface="Oswald"/>
              </a:rPr>
              <a:t>3.2 DATASET</a:t>
            </a:r>
            <a:endParaRPr lang="en-US" dirty="0"/>
          </a:p>
        </p:txBody>
      </p:sp>
      <p:sp>
        <p:nvSpPr>
          <p:cNvPr id="4" name="Slide Number Placeholder 3">
            <a:extLst>
              <a:ext uri="{FF2B5EF4-FFF2-40B4-BE49-F238E27FC236}">
                <a16:creationId xmlns:a16="http://schemas.microsoft.com/office/drawing/2014/main" id="{35671560-B401-D128-9E51-D690751F4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5" descr="A graph showing a number of different colored bars&#10;&#10;AI-generated content may be incorrect.">
            <a:extLst>
              <a:ext uri="{FF2B5EF4-FFF2-40B4-BE49-F238E27FC236}">
                <a16:creationId xmlns:a16="http://schemas.microsoft.com/office/drawing/2014/main" id="{B67816AF-86B7-30D0-9E58-60D1244861F2}"/>
              </a:ext>
            </a:extLst>
          </p:cNvPr>
          <p:cNvPicPr>
            <a:picLocks noChangeAspect="1"/>
          </p:cNvPicPr>
          <p:nvPr/>
        </p:nvPicPr>
        <p:blipFill>
          <a:blip r:embed="rId3"/>
          <a:stretch>
            <a:fillRect/>
          </a:stretch>
        </p:blipFill>
        <p:spPr>
          <a:xfrm>
            <a:off x="1132161" y="1017725"/>
            <a:ext cx="6879678" cy="4127807"/>
          </a:xfrm>
          <a:prstGeom prst="rect">
            <a:avLst/>
          </a:prstGeom>
        </p:spPr>
      </p:pic>
    </p:spTree>
    <p:extLst>
      <p:ext uri="{BB962C8B-B14F-4D97-AF65-F5344CB8AC3E}">
        <p14:creationId xmlns:p14="http://schemas.microsoft.com/office/powerpoint/2010/main" val="136668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A515F-AB27-CDDE-321F-D39B00127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42933-459D-A4C0-0114-7108053EFCFF}"/>
              </a:ext>
            </a:extLst>
          </p:cNvPr>
          <p:cNvSpPr>
            <a:spLocks noGrp="1"/>
          </p:cNvSpPr>
          <p:nvPr>
            <p:ph type="title"/>
          </p:nvPr>
        </p:nvSpPr>
        <p:spPr/>
        <p:txBody>
          <a:bodyPr>
            <a:normAutofit fontScale="90000"/>
          </a:bodyPr>
          <a:lstStyle/>
          <a:p>
            <a:r>
              <a:rPr lang="en" b="1" dirty="0">
                <a:solidFill>
                  <a:srgbClr val="252827"/>
                </a:solidFill>
                <a:latin typeface="Oswald"/>
                <a:ea typeface="Oswald"/>
                <a:cs typeface="Oswald"/>
                <a:sym typeface="Oswald"/>
              </a:rPr>
              <a:t>3.2 DATASET</a:t>
            </a:r>
            <a:endParaRPr lang="en-US" dirty="0"/>
          </a:p>
        </p:txBody>
      </p:sp>
      <p:sp>
        <p:nvSpPr>
          <p:cNvPr id="4" name="Slide Number Placeholder 3">
            <a:extLst>
              <a:ext uri="{FF2B5EF4-FFF2-40B4-BE49-F238E27FC236}">
                <a16:creationId xmlns:a16="http://schemas.microsoft.com/office/drawing/2014/main" id="{BAFAAF8F-5899-56CE-04D3-831E266EA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8" name="Picture 7" descr="A comparison of a graph&#10;&#10;AI-generated content may be incorrect.">
            <a:extLst>
              <a:ext uri="{FF2B5EF4-FFF2-40B4-BE49-F238E27FC236}">
                <a16:creationId xmlns:a16="http://schemas.microsoft.com/office/drawing/2014/main" id="{47BEDBF8-01C7-D1DB-6B02-1CA9A4D44098}"/>
              </a:ext>
            </a:extLst>
          </p:cNvPr>
          <p:cNvPicPr>
            <a:picLocks noChangeAspect="1"/>
          </p:cNvPicPr>
          <p:nvPr/>
        </p:nvPicPr>
        <p:blipFill>
          <a:blip r:embed="rId3"/>
          <a:stretch>
            <a:fillRect/>
          </a:stretch>
        </p:blipFill>
        <p:spPr>
          <a:xfrm>
            <a:off x="768569" y="1017725"/>
            <a:ext cx="7606862" cy="3803431"/>
          </a:xfrm>
          <a:prstGeom prst="rect">
            <a:avLst/>
          </a:prstGeom>
        </p:spPr>
      </p:pic>
    </p:spTree>
    <p:extLst>
      <p:ext uri="{BB962C8B-B14F-4D97-AF65-F5344CB8AC3E}">
        <p14:creationId xmlns:p14="http://schemas.microsoft.com/office/powerpoint/2010/main" val="204009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0CA8-6F10-4EFB-0797-A682407257E7}"/>
              </a:ext>
            </a:extLst>
          </p:cNvPr>
          <p:cNvSpPr>
            <a:spLocks noGrp="1"/>
          </p:cNvSpPr>
          <p:nvPr>
            <p:ph type="title"/>
          </p:nvPr>
        </p:nvSpPr>
        <p:spPr/>
        <p:txBody>
          <a:bodyPr>
            <a:normAutofit fontScale="90000"/>
          </a:bodyPr>
          <a:lstStyle/>
          <a:p>
            <a:r>
              <a:rPr lang="en" b="1" dirty="0">
                <a:solidFill>
                  <a:srgbClr val="252827"/>
                </a:solidFill>
                <a:latin typeface="Oswald"/>
                <a:ea typeface="Oswald"/>
                <a:cs typeface="Oswald"/>
                <a:sym typeface="Oswald"/>
              </a:rPr>
              <a:t>3.4 MODELS</a:t>
            </a:r>
            <a:endParaRPr lang="en-US" dirty="0"/>
          </a:p>
        </p:txBody>
      </p:sp>
      <p:sp>
        <p:nvSpPr>
          <p:cNvPr id="3" name="Text Placeholder 2">
            <a:extLst>
              <a:ext uri="{FF2B5EF4-FFF2-40B4-BE49-F238E27FC236}">
                <a16:creationId xmlns:a16="http://schemas.microsoft.com/office/drawing/2014/main" id="{84B85CF1-E5C5-AE21-7CF6-189A5F44B788}"/>
              </a:ext>
            </a:extLst>
          </p:cNvPr>
          <p:cNvSpPr>
            <a:spLocks noGrp="1"/>
          </p:cNvSpPr>
          <p:nvPr>
            <p:ph type="body" idx="1"/>
          </p:nvPr>
        </p:nvSpPr>
        <p:spPr/>
        <p:txBody>
          <a:bodyPr>
            <a:normAutofit/>
          </a:bodyPr>
          <a:lstStyle/>
          <a:p>
            <a:r>
              <a:rPr lang="en-US" sz="1600" b="1" dirty="0">
                <a:latin typeface="Montserrat" panose="00000500000000000000" pitchFamily="2" charset="0"/>
              </a:rPr>
              <a:t>Baseline Model:</a:t>
            </a:r>
            <a:r>
              <a:rPr lang="en-US" sz="1600" dirty="0">
                <a:latin typeface="Montserrat" panose="00000500000000000000" pitchFamily="2" charset="0"/>
              </a:rPr>
              <a:t> A SOTA model, PLURAL, that performs simple subtraction without any registration. This replicates the SOTA approach.</a:t>
            </a:r>
          </a:p>
          <a:p>
            <a:r>
              <a:rPr lang="en-US" sz="1600" b="1" dirty="0">
                <a:latin typeface="Montserrat" panose="00000500000000000000" pitchFamily="2" charset="0"/>
              </a:rPr>
              <a:t>Proposed Model v1</a:t>
            </a:r>
            <a:r>
              <a:rPr lang="en-US" sz="1600" dirty="0">
                <a:latin typeface="Montserrat" panose="00000500000000000000" pitchFamily="2" charset="0"/>
              </a:rPr>
              <a:t>: The baseline model integrated with only the rigid alignment step.</a:t>
            </a:r>
          </a:p>
          <a:p>
            <a:r>
              <a:rPr lang="en-US" sz="1600" b="1" dirty="0">
                <a:latin typeface="Montserrat" panose="00000500000000000000" pitchFamily="2" charset="0"/>
              </a:rPr>
              <a:t>Proposed Model v2: </a:t>
            </a:r>
            <a:r>
              <a:rPr lang="en-US" sz="1600" dirty="0">
                <a:latin typeface="Montserrat" panose="00000500000000000000" pitchFamily="2" charset="0"/>
              </a:rPr>
              <a:t>The baseline model integrated with the fully deformable registration pipeline.</a:t>
            </a:r>
          </a:p>
        </p:txBody>
      </p:sp>
      <p:sp>
        <p:nvSpPr>
          <p:cNvPr id="4" name="Slide Number Placeholder 3">
            <a:extLst>
              <a:ext uri="{FF2B5EF4-FFF2-40B4-BE49-F238E27FC236}">
                <a16:creationId xmlns:a16="http://schemas.microsoft.com/office/drawing/2014/main" id="{9AB40715-0724-5CEC-990B-C5A234917B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320509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C9B-F31D-8D4E-2189-24BAD39AC6B0}"/>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4. EXPERIMENTS</a:t>
            </a:r>
            <a:br>
              <a:rPr lang="en-US" b="1" dirty="0">
                <a:solidFill>
                  <a:srgbClr val="F8CF2C"/>
                </a:solidFill>
                <a:latin typeface="Oswald"/>
                <a:ea typeface="Oswald"/>
                <a:cs typeface="Oswald"/>
                <a:sym typeface="Oswald"/>
              </a:rPr>
            </a:br>
            <a:endParaRPr lang="en-US" dirty="0"/>
          </a:p>
        </p:txBody>
      </p:sp>
      <p:sp>
        <p:nvSpPr>
          <p:cNvPr id="3" name="Text Placeholder 2">
            <a:extLst>
              <a:ext uri="{FF2B5EF4-FFF2-40B4-BE49-F238E27FC236}">
                <a16:creationId xmlns:a16="http://schemas.microsoft.com/office/drawing/2014/main" id="{957F30CF-7106-0F2B-844D-4E9E63C8433E}"/>
              </a:ext>
            </a:extLst>
          </p:cNvPr>
          <p:cNvSpPr>
            <a:spLocks noGrp="1"/>
          </p:cNvSpPr>
          <p:nvPr>
            <p:ph type="body" idx="1"/>
          </p:nvPr>
        </p:nvSpPr>
        <p:spPr/>
        <p:txBody>
          <a:bodyPr/>
          <a:lstStyle/>
          <a:p>
            <a:r>
              <a:rPr lang="en-US" dirty="0">
                <a:latin typeface="Montserrat" panose="00000500000000000000" pitchFamily="2" charset="0"/>
              </a:rPr>
              <a:t>IV (image registration method applied before VQA model)</a:t>
            </a:r>
          </a:p>
          <a:p>
            <a:pPr lvl="1"/>
            <a:r>
              <a:rPr lang="en-US" dirty="0">
                <a:latin typeface="Montserrat" panose="00000500000000000000" pitchFamily="2" charset="0"/>
              </a:rPr>
              <a:t>no registration method</a:t>
            </a:r>
          </a:p>
          <a:p>
            <a:pPr lvl="1"/>
            <a:r>
              <a:rPr lang="en-US" dirty="0">
                <a:latin typeface="Montserrat" panose="00000500000000000000" pitchFamily="2" charset="0"/>
              </a:rPr>
              <a:t>rigid registration</a:t>
            </a:r>
          </a:p>
          <a:p>
            <a:pPr lvl="1"/>
            <a:r>
              <a:rPr lang="en-US" dirty="0">
                <a:latin typeface="Montserrat" panose="00000500000000000000" pitchFamily="2" charset="0"/>
              </a:rPr>
              <a:t>full deformable registration pipeline</a:t>
            </a:r>
          </a:p>
          <a:p>
            <a:r>
              <a:rPr lang="en-US" dirty="0">
                <a:latin typeface="Montserrat" panose="00000500000000000000" pitchFamily="2" charset="0"/>
              </a:rPr>
              <a:t>DV</a:t>
            </a:r>
          </a:p>
          <a:p>
            <a:pPr lvl="1"/>
            <a:r>
              <a:rPr lang="en-US" dirty="0">
                <a:latin typeface="Montserrat" panose="00000500000000000000" pitchFamily="2" charset="0"/>
              </a:rPr>
              <a:t>quantitative performance measured using standard metrics</a:t>
            </a:r>
          </a:p>
          <a:p>
            <a:pPr lvl="2"/>
            <a:r>
              <a:rPr lang="en-US" dirty="0">
                <a:latin typeface="Montserrat" panose="00000500000000000000" pitchFamily="2" charset="0"/>
              </a:rPr>
              <a:t>BLEU, ROUGE-L, </a:t>
            </a:r>
            <a:r>
              <a:rPr lang="en-US" dirty="0" err="1">
                <a:latin typeface="Montserrat" panose="00000500000000000000" pitchFamily="2" charset="0"/>
              </a:rPr>
              <a:t>CIDEr</a:t>
            </a:r>
            <a:endParaRPr lang="en-US" dirty="0">
              <a:latin typeface="Montserrat" panose="00000500000000000000" pitchFamily="2" charset="0"/>
            </a:endParaRPr>
          </a:p>
          <a:p>
            <a:pPr lvl="1"/>
            <a:r>
              <a:rPr lang="en-US" dirty="0">
                <a:latin typeface="Montserrat" panose="00000500000000000000" pitchFamily="2" charset="0"/>
              </a:rPr>
              <a:t>qualitative performance</a:t>
            </a:r>
          </a:p>
          <a:p>
            <a:pPr lvl="2"/>
            <a:r>
              <a:rPr lang="en-US" dirty="0">
                <a:latin typeface="Montserrat" panose="00000500000000000000" pitchFamily="2" charset="0"/>
              </a:rPr>
              <a:t>model accuracy on a curated subset of test cases featuring subtle pathological changes</a:t>
            </a:r>
          </a:p>
        </p:txBody>
      </p:sp>
      <p:sp>
        <p:nvSpPr>
          <p:cNvPr id="4" name="Slide Number Placeholder 3">
            <a:extLst>
              <a:ext uri="{FF2B5EF4-FFF2-40B4-BE49-F238E27FC236}">
                <a16:creationId xmlns:a16="http://schemas.microsoft.com/office/drawing/2014/main" id="{B09710D2-73F0-FAE2-F763-6B808A8D5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723246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555C-2A3B-84FC-9380-851C32B9233E}"/>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5. PRELIMINARY/EXPECTED RESULT </a:t>
            </a:r>
            <a:br>
              <a:rPr lang="en-US" b="1" dirty="0">
                <a:solidFill>
                  <a:srgbClr val="252827"/>
                </a:solidFill>
                <a:latin typeface="Oswald"/>
                <a:ea typeface="Oswald"/>
                <a:cs typeface="Oswald"/>
                <a:sym typeface="Oswald"/>
              </a:rPr>
            </a:br>
            <a:endParaRPr lang="en-US" dirty="0"/>
          </a:p>
        </p:txBody>
      </p:sp>
      <p:sp>
        <p:nvSpPr>
          <p:cNvPr id="4" name="Slide Number Placeholder 3">
            <a:extLst>
              <a:ext uri="{FF2B5EF4-FFF2-40B4-BE49-F238E27FC236}">
                <a16:creationId xmlns:a16="http://schemas.microsoft.com/office/drawing/2014/main" id="{F0C3D92D-FAED-36A8-4B16-AD589A9CB6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aphicFrame>
        <p:nvGraphicFramePr>
          <p:cNvPr id="5" name="Table 4">
            <a:extLst>
              <a:ext uri="{FF2B5EF4-FFF2-40B4-BE49-F238E27FC236}">
                <a16:creationId xmlns:a16="http://schemas.microsoft.com/office/drawing/2014/main" id="{E70C8DB2-742D-BC8B-CF58-DB7B7EF022C6}"/>
              </a:ext>
            </a:extLst>
          </p:cNvPr>
          <p:cNvGraphicFramePr>
            <a:graphicFrameLocks noGrp="1"/>
          </p:cNvGraphicFramePr>
          <p:nvPr>
            <p:extLst>
              <p:ext uri="{D42A27DB-BD31-4B8C-83A1-F6EECF244321}">
                <p14:modId xmlns:p14="http://schemas.microsoft.com/office/powerpoint/2010/main" val="1968035819"/>
              </p:ext>
            </p:extLst>
          </p:nvPr>
        </p:nvGraphicFramePr>
        <p:xfrm>
          <a:off x="485121" y="1088390"/>
          <a:ext cx="6096000" cy="1483360"/>
        </p:xfrm>
        <a:graphic>
          <a:graphicData uri="http://schemas.openxmlformats.org/drawingml/2006/table">
            <a:tbl>
              <a:tblPr firstRow="1" bandRow="1">
                <a:tableStyleId>{17292A2E-F333-43FB-9621-5CBBE7FDCDCB}</a:tableStyleId>
              </a:tblPr>
              <a:tblGrid>
                <a:gridCol w="1524000">
                  <a:extLst>
                    <a:ext uri="{9D8B030D-6E8A-4147-A177-3AD203B41FA5}">
                      <a16:colId xmlns:a16="http://schemas.microsoft.com/office/drawing/2014/main" val="2235836958"/>
                    </a:ext>
                  </a:extLst>
                </a:gridCol>
                <a:gridCol w="1524000">
                  <a:extLst>
                    <a:ext uri="{9D8B030D-6E8A-4147-A177-3AD203B41FA5}">
                      <a16:colId xmlns:a16="http://schemas.microsoft.com/office/drawing/2014/main" val="59503874"/>
                    </a:ext>
                  </a:extLst>
                </a:gridCol>
                <a:gridCol w="1524000">
                  <a:extLst>
                    <a:ext uri="{9D8B030D-6E8A-4147-A177-3AD203B41FA5}">
                      <a16:colId xmlns:a16="http://schemas.microsoft.com/office/drawing/2014/main" val="3070906810"/>
                    </a:ext>
                  </a:extLst>
                </a:gridCol>
                <a:gridCol w="1524000">
                  <a:extLst>
                    <a:ext uri="{9D8B030D-6E8A-4147-A177-3AD203B41FA5}">
                      <a16:colId xmlns:a16="http://schemas.microsoft.com/office/drawing/2014/main" val="2632625002"/>
                    </a:ext>
                  </a:extLst>
                </a:gridCol>
              </a:tblGrid>
              <a:tr h="370840">
                <a:tc>
                  <a:txBody>
                    <a:bodyPr/>
                    <a:lstStyle/>
                    <a:p>
                      <a:r>
                        <a:rPr lang="en-US" dirty="0"/>
                        <a:t>Model</a:t>
                      </a:r>
                    </a:p>
                  </a:txBody>
                  <a:tcPr/>
                </a:tc>
                <a:tc>
                  <a:txBody>
                    <a:bodyPr/>
                    <a:lstStyle/>
                    <a:p>
                      <a:r>
                        <a:rPr lang="en-US" dirty="0"/>
                        <a:t>BLEU-4</a:t>
                      </a:r>
                    </a:p>
                  </a:txBody>
                  <a:tcPr/>
                </a:tc>
                <a:tc>
                  <a:txBody>
                    <a:bodyPr/>
                    <a:lstStyle/>
                    <a:p>
                      <a:r>
                        <a:rPr lang="en-US" dirty="0"/>
                        <a:t>ROUGE-L</a:t>
                      </a:r>
                    </a:p>
                  </a:txBody>
                  <a:tcPr/>
                </a:tc>
                <a:tc>
                  <a:txBody>
                    <a:bodyPr/>
                    <a:lstStyle/>
                    <a:p>
                      <a:r>
                        <a:rPr lang="en-US" dirty="0"/>
                        <a:t>CIDE-r</a:t>
                      </a:r>
                    </a:p>
                  </a:txBody>
                  <a:tcPr/>
                </a:tc>
                <a:extLst>
                  <a:ext uri="{0D108BD9-81ED-4DB2-BD59-A6C34878D82A}">
                    <a16:rowId xmlns:a16="http://schemas.microsoft.com/office/drawing/2014/main" val="568639792"/>
                  </a:ext>
                </a:extLst>
              </a:tr>
              <a:tr h="370840">
                <a:tc>
                  <a:txBody>
                    <a:bodyPr/>
                    <a:lstStyle/>
                    <a:p>
                      <a:r>
                        <a:rPr lang="en-US" dirty="0"/>
                        <a:t>Baseline</a:t>
                      </a:r>
                    </a:p>
                  </a:txBody>
                  <a:tcPr/>
                </a:tc>
                <a:tc>
                  <a:txBody>
                    <a:bodyPr/>
                    <a:lstStyle/>
                    <a:p>
                      <a:r>
                        <a:rPr lang="en-US" dirty="0"/>
                        <a:t>53.0</a:t>
                      </a:r>
                    </a:p>
                  </a:txBody>
                  <a:tcPr/>
                </a:tc>
                <a:tc>
                  <a:txBody>
                    <a:bodyPr/>
                    <a:lstStyle/>
                    <a:p>
                      <a:r>
                        <a:rPr lang="en-US" dirty="0"/>
                        <a:t>73.6</a:t>
                      </a:r>
                    </a:p>
                  </a:txBody>
                  <a:tcPr/>
                </a:tc>
                <a:tc>
                  <a:txBody>
                    <a:bodyPr/>
                    <a:lstStyle/>
                    <a:p>
                      <a:r>
                        <a:rPr lang="en-US" dirty="0"/>
                        <a:t>2.409</a:t>
                      </a:r>
                    </a:p>
                  </a:txBody>
                  <a:tcPr/>
                </a:tc>
                <a:extLst>
                  <a:ext uri="{0D108BD9-81ED-4DB2-BD59-A6C34878D82A}">
                    <a16:rowId xmlns:a16="http://schemas.microsoft.com/office/drawing/2014/main" val="927255444"/>
                  </a:ext>
                </a:extLst>
              </a:tr>
              <a:tr h="370840">
                <a:tc>
                  <a:txBody>
                    <a:bodyPr/>
                    <a:lstStyle/>
                    <a:p>
                      <a:r>
                        <a:rPr lang="en-US" dirty="0" err="1"/>
                        <a:t>RigidReg</a:t>
                      </a:r>
                      <a:r>
                        <a:rPr lang="en-US" dirty="0"/>
                        <a:t>-VQA</a:t>
                      </a:r>
                    </a:p>
                  </a:txBody>
                  <a:tcPr/>
                </a:tc>
                <a:tc>
                  <a:txBody>
                    <a:bodyPr/>
                    <a:lstStyle/>
                    <a:p>
                      <a:r>
                        <a:rPr lang="en-US" dirty="0"/>
                        <a:t>55.0</a:t>
                      </a:r>
                    </a:p>
                  </a:txBody>
                  <a:tcPr/>
                </a:tc>
                <a:tc>
                  <a:txBody>
                    <a:bodyPr/>
                    <a:lstStyle/>
                    <a:p>
                      <a:r>
                        <a:rPr lang="en-US" dirty="0"/>
                        <a:t>74.5</a:t>
                      </a:r>
                    </a:p>
                  </a:txBody>
                  <a:tcPr/>
                </a:tc>
                <a:tc>
                  <a:txBody>
                    <a:bodyPr/>
                    <a:lstStyle/>
                    <a:p>
                      <a:r>
                        <a:rPr lang="en-US" dirty="0"/>
                        <a:t>2.6</a:t>
                      </a:r>
                    </a:p>
                  </a:txBody>
                  <a:tcPr/>
                </a:tc>
                <a:extLst>
                  <a:ext uri="{0D108BD9-81ED-4DB2-BD59-A6C34878D82A}">
                    <a16:rowId xmlns:a16="http://schemas.microsoft.com/office/drawing/2014/main" val="60044501"/>
                  </a:ext>
                </a:extLst>
              </a:tr>
              <a:tr h="370840">
                <a:tc>
                  <a:txBody>
                    <a:bodyPr/>
                    <a:lstStyle/>
                    <a:p>
                      <a:r>
                        <a:rPr lang="en-US" dirty="0" err="1"/>
                        <a:t>DefReg</a:t>
                      </a:r>
                      <a:r>
                        <a:rPr lang="en-US" dirty="0"/>
                        <a:t>-VQA</a:t>
                      </a:r>
                    </a:p>
                  </a:txBody>
                  <a:tcPr/>
                </a:tc>
                <a:tc>
                  <a:txBody>
                    <a:bodyPr/>
                    <a:lstStyle/>
                    <a:p>
                      <a:r>
                        <a:rPr lang="en-US" dirty="0"/>
                        <a:t>58.0</a:t>
                      </a:r>
                    </a:p>
                  </a:txBody>
                  <a:tcPr/>
                </a:tc>
                <a:tc>
                  <a:txBody>
                    <a:bodyPr/>
                    <a:lstStyle/>
                    <a:p>
                      <a:r>
                        <a:rPr lang="en-US" dirty="0"/>
                        <a:t>76.0</a:t>
                      </a:r>
                    </a:p>
                  </a:txBody>
                  <a:tcPr/>
                </a:tc>
                <a:tc>
                  <a:txBody>
                    <a:bodyPr/>
                    <a:lstStyle/>
                    <a:p>
                      <a:r>
                        <a:rPr lang="en-US" dirty="0"/>
                        <a:t>3.1</a:t>
                      </a:r>
                    </a:p>
                  </a:txBody>
                  <a:tcPr/>
                </a:tc>
                <a:extLst>
                  <a:ext uri="{0D108BD9-81ED-4DB2-BD59-A6C34878D82A}">
                    <a16:rowId xmlns:a16="http://schemas.microsoft.com/office/drawing/2014/main" val="2149068695"/>
                  </a:ext>
                </a:extLst>
              </a:tr>
            </a:tbl>
          </a:graphicData>
        </a:graphic>
      </p:graphicFrame>
      <p:sp>
        <p:nvSpPr>
          <p:cNvPr id="7" name="Text Placeholder 2">
            <a:extLst>
              <a:ext uri="{FF2B5EF4-FFF2-40B4-BE49-F238E27FC236}">
                <a16:creationId xmlns:a16="http://schemas.microsoft.com/office/drawing/2014/main" id="{1BD11EAC-DBD6-3344-465B-F02A9653A306}"/>
              </a:ext>
            </a:extLst>
          </p:cNvPr>
          <p:cNvSpPr>
            <a:spLocks noGrp="1"/>
          </p:cNvSpPr>
          <p:nvPr>
            <p:ph type="body" idx="1"/>
          </p:nvPr>
        </p:nvSpPr>
        <p:spPr>
          <a:xfrm>
            <a:off x="485121" y="2782613"/>
            <a:ext cx="8347179" cy="1786261"/>
          </a:xfrm>
        </p:spPr>
        <p:txBody>
          <a:bodyPr>
            <a:normAutofit/>
          </a:bodyPr>
          <a:lstStyle/>
          <a:p>
            <a:pPr marL="114300" indent="0">
              <a:buNone/>
            </a:pPr>
            <a:r>
              <a:rPr lang="en-US" sz="1400" dirty="0">
                <a:latin typeface="Montserrat" panose="00000500000000000000" pitchFamily="2" charset="0"/>
              </a:rPr>
              <a:t>We can expect the largest jump here. By removing noise, the model will be better at identifying the correct, clinically relevant rare words such as “pneumothorax” vs “atelectasis”, which are heavily rewarded by </a:t>
            </a:r>
            <a:r>
              <a:rPr lang="en-US" sz="1400" dirty="0" err="1">
                <a:latin typeface="Montserrat" panose="00000500000000000000" pitchFamily="2" charset="0"/>
              </a:rPr>
              <a:t>CIDEr</a:t>
            </a:r>
            <a:r>
              <a:rPr lang="en-US" sz="1400" dirty="0">
                <a:latin typeface="Montserrat" panose="00000500000000000000" pitchFamily="2" charset="0"/>
              </a:rPr>
              <a:t>.</a:t>
            </a:r>
          </a:p>
          <a:p>
            <a:pPr marL="114300" indent="0">
              <a:buNone/>
            </a:pPr>
            <a:endParaRPr lang="en-US" sz="1400" dirty="0">
              <a:latin typeface="Montserrat" panose="00000500000000000000" pitchFamily="2" charset="0"/>
            </a:endParaRPr>
          </a:p>
          <a:p>
            <a:pPr marL="114300" indent="0">
              <a:buNone/>
            </a:pPr>
            <a:r>
              <a:rPr lang="en-US" sz="1400" dirty="0">
                <a:latin typeface="Montserrat" panose="00000500000000000000" pitchFamily="2" charset="0"/>
              </a:rPr>
              <a:t>Overall sentence structure, measured by BLEU-4 and ROUGE-L, is also expected have moderate improvement</a:t>
            </a:r>
          </a:p>
        </p:txBody>
      </p:sp>
    </p:spTree>
    <p:extLst>
      <p:ext uri="{BB962C8B-B14F-4D97-AF65-F5344CB8AC3E}">
        <p14:creationId xmlns:p14="http://schemas.microsoft.com/office/powerpoint/2010/main" val="404460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8194E-ACBC-B53A-5505-FF362BBB8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AD14E-C90E-C7EB-33CA-38010AEE18F3}"/>
              </a:ext>
            </a:extLst>
          </p:cNvPr>
          <p:cNvSpPr>
            <a:spLocks noGrp="1"/>
          </p:cNvSpPr>
          <p:nvPr>
            <p:ph type="title"/>
          </p:nvPr>
        </p:nvSpPr>
        <p:spPr>
          <a:xfrm>
            <a:off x="311700" y="445025"/>
            <a:ext cx="8520600" cy="572700"/>
          </a:xfrm>
        </p:spPr>
        <p:txBody>
          <a:bodyPr wrap="square" anchor="ctr">
            <a:noAutofit/>
          </a:bodyPr>
          <a:lstStyle/>
          <a:p>
            <a:pPr>
              <a:lnSpc>
                <a:spcPct val="90000"/>
              </a:lnSpc>
            </a:pPr>
            <a:r>
              <a:rPr lang="en-US" sz="2500" b="1" dirty="0">
                <a:latin typeface="Oswald" panose="00000500000000000000" pitchFamily="2" charset="0"/>
              </a:rPr>
              <a:t>5. PRELIMINARY/EXPECTED RESULT </a:t>
            </a:r>
            <a:endParaRPr lang="en-US" sz="2500" dirty="0">
              <a:latin typeface="Oswald" panose="00000500000000000000" pitchFamily="2" charset="0"/>
            </a:endParaRPr>
          </a:p>
        </p:txBody>
      </p:sp>
      <p:sp>
        <p:nvSpPr>
          <p:cNvPr id="4" name="Slide Number Placeholder 3">
            <a:extLst>
              <a:ext uri="{FF2B5EF4-FFF2-40B4-BE49-F238E27FC236}">
                <a16:creationId xmlns:a16="http://schemas.microsoft.com/office/drawing/2014/main" id="{AA6F8736-32B0-CE3A-CEB5-145964720B63}"/>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19</a:t>
            </a:fld>
            <a:endParaRPr lang="en" sz="900"/>
          </a:p>
        </p:txBody>
      </p:sp>
      <p:pic>
        <p:nvPicPr>
          <p:cNvPr id="5" name="Picture 4" descr="A x-ray of a person's chest&#10;&#10;AI-generated content may be incorrect.">
            <a:extLst>
              <a:ext uri="{FF2B5EF4-FFF2-40B4-BE49-F238E27FC236}">
                <a16:creationId xmlns:a16="http://schemas.microsoft.com/office/drawing/2014/main" id="{74C6D46E-10AA-86D5-9430-0F6674C9028D}"/>
              </a:ext>
            </a:extLst>
          </p:cNvPr>
          <p:cNvPicPr>
            <a:picLocks noChangeAspect="1"/>
          </p:cNvPicPr>
          <p:nvPr/>
        </p:nvPicPr>
        <p:blipFill>
          <a:blip r:embed="rId3"/>
          <a:srcRect r="260" b="-3"/>
          <a:stretch>
            <a:fillRect/>
          </a:stretch>
        </p:blipFill>
        <p:spPr>
          <a:xfrm>
            <a:off x="2470262" y="1119869"/>
            <a:ext cx="1564397" cy="1254811"/>
          </a:xfrm>
          <a:prstGeom prst="rect">
            <a:avLst/>
          </a:prstGeom>
          <a:noFill/>
          <a:ln>
            <a:noFill/>
          </a:ln>
        </p:spPr>
      </p:pic>
      <p:pic>
        <p:nvPicPr>
          <p:cNvPr id="7" name="Picture 6" descr="X-ray of a person's chest&#10;&#10;AI-generated content may be incorrect.">
            <a:extLst>
              <a:ext uri="{FF2B5EF4-FFF2-40B4-BE49-F238E27FC236}">
                <a16:creationId xmlns:a16="http://schemas.microsoft.com/office/drawing/2014/main" id="{E4F20433-5C1F-287D-23BB-5694B9C90D45}"/>
              </a:ext>
            </a:extLst>
          </p:cNvPr>
          <p:cNvPicPr>
            <a:picLocks noChangeAspect="1"/>
          </p:cNvPicPr>
          <p:nvPr/>
        </p:nvPicPr>
        <p:blipFill>
          <a:blip r:embed="rId4"/>
          <a:srcRect l="97" r="162" b="-3"/>
          <a:stretch>
            <a:fillRect/>
          </a:stretch>
        </p:blipFill>
        <p:spPr>
          <a:xfrm>
            <a:off x="5109343" y="1119868"/>
            <a:ext cx="1564397" cy="1254811"/>
          </a:xfrm>
          <a:prstGeom prst="rect">
            <a:avLst/>
          </a:prstGeom>
          <a:noFill/>
          <a:ln>
            <a:noFill/>
          </a:ln>
        </p:spPr>
      </p:pic>
      <p:pic>
        <p:nvPicPr>
          <p:cNvPr id="9" name="Picture 8" descr="A screenshot of a chat&#10;&#10;AI-generated content may be incorrect.">
            <a:extLst>
              <a:ext uri="{FF2B5EF4-FFF2-40B4-BE49-F238E27FC236}">
                <a16:creationId xmlns:a16="http://schemas.microsoft.com/office/drawing/2014/main" id="{B908FAD0-C5D4-2F8C-F747-FC0A5652C8DE}"/>
              </a:ext>
            </a:extLst>
          </p:cNvPr>
          <p:cNvPicPr>
            <a:picLocks noChangeAspect="1"/>
          </p:cNvPicPr>
          <p:nvPr/>
        </p:nvPicPr>
        <p:blipFill>
          <a:blip r:embed="rId5"/>
          <a:stretch>
            <a:fillRect/>
          </a:stretch>
        </p:blipFill>
        <p:spPr>
          <a:xfrm>
            <a:off x="2641249" y="2476822"/>
            <a:ext cx="3861501" cy="2047881"/>
          </a:xfrm>
          <a:prstGeom prst="rect">
            <a:avLst/>
          </a:prstGeom>
        </p:spPr>
      </p:pic>
    </p:spTree>
    <p:extLst>
      <p:ext uri="{BB962C8B-B14F-4D97-AF65-F5344CB8AC3E}">
        <p14:creationId xmlns:p14="http://schemas.microsoft.com/office/powerpoint/2010/main" val="219771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4"/>
        <p:cNvGrpSpPr/>
        <p:nvPr/>
      </p:nvGrpSpPr>
      <p:grpSpPr>
        <a:xfrm>
          <a:off x="0" y="0"/>
          <a:ext cx="0" cy="0"/>
          <a:chOff x="0" y="0"/>
          <a:chExt cx="0" cy="0"/>
        </a:xfrm>
      </p:grpSpPr>
      <p:sp>
        <p:nvSpPr>
          <p:cNvPr id="65" name="Google Shape;65;p14"/>
          <p:cNvSpPr/>
          <p:nvPr/>
        </p:nvSpPr>
        <p:spPr>
          <a:xfrm>
            <a:off x="0" y="4852500"/>
            <a:ext cx="9144000" cy="291000"/>
          </a:xfrm>
          <a:prstGeom prst="rect">
            <a:avLst/>
          </a:prstGeom>
          <a:solidFill>
            <a:srgbClr val="252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p:nvPr/>
        </p:nvSpPr>
        <p:spPr>
          <a:xfrm>
            <a:off x="579275" y="2117375"/>
            <a:ext cx="309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rgbClr val="252827"/>
                </a:solidFill>
                <a:latin typeface="Oswald"/>
                <a:ea typeface="Oswald"/>
                <a:cs typeface="Oswald"/>
                <a:sym typeface="Oswald"/>
              </a:rPr>
              <a:t>TABLE OF</a:t>
            </a:r>
            <a:r>
              <a:rPr lang="en" sz="2800" b="1" dirty="0">
                <a:solidFill>
                  <a:srgbClr val="252827"/>
                </a:solidFill>
                <a:latin typeface="Oswald"/>
                <a:ea typeface="Oswald"/>
                <a:cs typeface="Oswald"/>
                <a:sym typeface="Oswald"/>
              </a:rPr>
              <a:t> CONTENTS</a:t>
            </a:r>
            <a:endParaRPr sz="2800" b="1" dirty="0">
              <a:solidFill>
                <a:srgbClr val="F8CF2C"/>
              </a:solidFill>
              <a:latin typeface="Oswald"/>
              <a:ea typeface="Oswald"/>
              <a:cs typeface="Oswald"/>
              <a:sym typeface="Oswald"/>
            </a:endParaRPr>
          </a:p>
        </p:txBody>
      </p:sp>
      <p:sp>
        <p:nvSpPr>
          <p:cNvPr id="67" name="Google Shape;67;p14"/>
          <p:cNvSpPr txBox="1"/>
          <p:nvPr/>
        </p:nvSpPr>
        <p:spPr>
          <a:xfrm>
            <a:off x="5667125" y="564550"/>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rgbClr val="252827"/>
                </a:solidFill>
                <a:latin typeface="Oswald"/>
                <a:ea typeface="Oswald"/>
                <a:cs typeface="Oswald"/>
                <a:sym typeface="Oswald"/>
              </a:rPr>
              <a:t>BACKGROUND</a:t>
            </a:r>
            <a:endParaRPr sz="1900" b="1" dirty="0">
              <a:solidFill>
                <a:srgbClr val="F8CF2C"/>
              </a:solidFill>
              <a:latin typeface="Oswald"/>
              <a:ea typeface="Oswald"/>
              <a:cs typeface="Oswald"/>
              <a:sym typeface="Oswald"/>
            </a:endParaRPr>
          </a:p>
        </p:txBody>
      </p:sp>
      <p:sp>
        <p:nvSpPr>
          <p:cNvPr id="68" name="Google Shape;68;p14"/>
          <p:cNvSpPr txBox="1"/>
          <p:nvPr/>
        </p:nvSpPr>
        <p:spPr>
          <a:xfrm>
            <a:off x="5667125" y="1259375"/>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solidFill>
                  <a:srgbClr val="252827"/>
                </a:solidFill>
                <a:latin typeface="Oswald"/>
                <a:ea typeface="Oswald"/>
                <a:cs typeface="Oswald"/>
                <a:sym typeface="Oswald"/>
              </a:rPr>
              <a:t>RELATED WORK</a:t>
            </a:r>
            <a:endParaRPr sz="1900" b="1" dirty="0">
              <a:solidFill>
                <a:srgbClr val="F8CF2C"/>
              </a:solidFill>
              <a:latin typeface="Oswald"/>
              <a:ea typeface="Oswald"/>
              <a:cs typeface="Oswald"/>
              <a:sym typeface="Oswald"/>
            </a:endParaRPr>
          </a:p>
        </p:txBody>
      </p:sp>
      <p:sp>
        <p:nvSpPr>
          <p:cNvPr id="69" name="Google Shape;69;p14"/>
          <p:cNvSpPr txBox="1"/>
          <p:nvPr/>
        </p:nvSpPr>
        <p:spPr>
          <a:xfrm>
            <a:off x="5667125" y="1970975"/>
            <a:ext cx="3057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METHODOLOGY</a:t>
            </a:r>
            <a:endParaRPr sz="1900" b="1">
              <a:solidFill>
                <a:srgbClr val="F8CF2C"/>
              </a:solidFill>
              <a:latin typeface="Oswald"/>
              <a:ea typeface="Oswald"/>
              <a:cs typeface="Oswald"/>
              <a:sym typeface="Oswald"/>
            </a:endParaRPr>
          </a:p>
        </p:txBody>
      </p:sp>
      <p:sp>
        <p:nvSpPr>
          <p:cNvPr id="70" name="Google Shape;70;p14"/>
          <p:cNvSpPr txBox="1"/>
          <p:nvPr/>
        </p:nvSpPr>
        <p:spPr>
          <a:xfrm>
            <a:off x="5667125" y="2725938"/>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EXPERIMENT</a:t>
            </a:r>
            <a:endParaRPr sz="1900" b="1">
              <a:solidFill>
                <a:srgbClr val="F8CF2C"/>
              </a:solidFill>
              <a:latin typeface="Oswald"/>
              <a:ea typeface="Oswald"/>
              <a:cs typeface="Oswald"/>
              <a:sym typeface="Oswald"/>
            </a:endParaRPr>
          </a:p>
        </p:txBody>
      </p:sp>
      <p:sp>
        <p:nvSpPr>
          <p:cNvPr id="71" name="Google Shape;71;p14"/>
          <p:cNvSpPr txBox="1"/>
          <p:nvPr/>
        </p:nvSpPr>
        <p:spPr>
          <a:xfrm>
            <a:off x="4734800" y="479800"/>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01</a:t>
            </a:r>
            <a:endParaRPr sz="3000" b="1">
              <a:solidFill>
                <a:srgbClr val="F8CF2C"/>
              </a:solidFill>
              <a:latin typeface="Oswald"/>
              <a:ea typeface="Oswald"/>
              <a:cs typeface="Oswald"/>
              <a:sym typeface="Oswald"/>
            </a:endParaRPr>
          </a:p>
        </p:txBody>
      </p:sp>
      <p:sp>
        <p:nvSpPr>
          <p:cNvPr id="72" name="Google Shape;72;p14"/>
          <p:cNvSpPr txBox="1"/>
          <p:nvPr/>
        </p:nvSpPr>
        <p:spPr>
          <a:xfrm>
            <a:off x="4734800" y="11746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02</a:t>
            </a:r>
            <a:endParaRPr sz="3000" b="1">
              <a:solidFill>
                <a:srgbClr val="F8CF2C"/>
              </a:solidFill>
              <a:latin typeface="Oswald"/>
              <a:ea typeface="Oswald"/>
              <a:cs typeface="Oswald"/>
              <a:sym typeface="Oswald"/>
            </a:endParaRPr>
          </a:p>
        </p:txBody>
      </p:sp>
      <p:sp>
        <p:nvSpPr>
          <p:cNvPr id="73" name="Google Shape;73;p14"/>
          <p:cNvSpPr txBox="1"/>
          <p:nvPr/>
        </p:nvSpPr>
        <p:spPr>
          <a:xfrm>
            <a:off x="4734800" y="1904150"/>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03</a:t>
            </a:r>
            <a:endParaRPr sz="3000" b="1">
              <a:solidFill>
                <a:srgbClr val="F8CF2C"/>
              </a:solidFill>
              <a:latin typeface="Oswald"/>
              <a:ea typeface="Oswald"/>
              <a:cs typeface="Oswald"/>
              <a:sym typeface="Oswald"/>
            </a:endParaRPr>
          </a:p>
        </p:txBody>
      </p:sp>
      <p:sp>
        <p:nvSpPr>
          <p:cNvPr id="74" name="Google Shape;74;p14"/>
          <p:cNvSpPr txBox="1"/>
          <p:nvPr/>
        </p:nvSpPr>
        <p:spPr>
          <a:xfrm>
            <a:off x="4734800" y="26163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04</a:t>
            </a:r>
            <a:endParaRPr sz="3000" b="1">
              <a:solidFill>
                <a:srgbClr val="F8CF2C"/>
              </a:solidFill>
              <a:latin typeface="Oswald"/>
              <a:ea typeface="Oswald"/>
              <a:cs typeface="Oswald"/>
              <a:sym typeface="Oswald"/>
            </a:endParaRPr>
          </a:p>
        </p:txBody>
      </p:sp>
      <p:sp>
        <p:nvSpPr>
          <p:cNvPr id="75" name="Google Shape;75;p14"/>
          <p:cNvSpPr/>
          <p:nvPr/>
        </p:nvSpPr>
        <p:spPr>
          <a:xfrm>
            <a:off x="4839575" y="1022175"/>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6" name="Google Shape;76;p14"/>
          <p:cNvSpPr/>
          <p:nvPr/>
        </p:nvSpPr>
        <p:spPr>
          <a:xfrm>
            <a:off x="4839575" y="18080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7" name="Google Shape;77;p14"/>
          <p:cNvSpPr/>
          <p:nvPr/>
        </p:nvSpPr>
        <p:spPr>
          <a:xfrm>
            <a:off x="4839575" y="254625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8" name="Google Shape;78;p14"/>
          <p:cNvSpPr/>
          <p:nvPr/>
        </p:nvSpPr>
        <p:spPr>
          <a:xfrm>
            <a:off x="4839575" y="33273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9" name="Google Shape;79;p14"/>
          <p:cNvSpPr txBox="1"/>
          <p:nvPr/>
        </p:nvSpPr>
        <p:spPr>
          <a:xfrm>
            <a:off x="5667125" y="3564138"/>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EXPECTED RESULT</a:t>
            </a:r>
            <a:endParaRPr sz="1900" b="1">
              <a:solidFill>
                <a:srgbClr val="F8CF2C"/>
              </a:solidFill>
              <a:latin typeface="Oswald"/>
              <a:ea typeface="Oswald"/>
              <a:cs typeface="Oswald"/>
              <a:sym typeface="Oswald"/>
            </a:endParaRPr>
          </a:p>
        </p:txBody>
      </p:sp>
      <p:sp>
        <p:nvSpPr>
          <p:cNvPr id="80" name="Google Shape;80;p14"/>
          <p:cNvSpPr txBox="1"/>
          <p:nvPr/>
        </p:nvSpPr>
        <p:spPr>
          <a:xfrm>
            <a:off x="4734800" y="34545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05</a:t>
            </a:r>
            <a:endParaRPr sz="3000" b="1">
              <a:solidFill>
                <a:srgbClr val="F8CF2C"/>
              </a:solidFill>
              <a:latin typeface="Oswald"/>
              <a:ea typeface="Oswald"/>
              <a:cs typeface="Oswald"/>
              <a:sym typeface="Oswald"/>
            </a:endParaRPr>
          </a:p>
        </p:txBody>
      </p:sp>
      <p:sp>
        <p:nvSpPr>
          <p:cNvPr id="81" name="Google Shape;81;p14"/>
          <p:cNvSpPr/>
          <p:nvPr/>
        </p:nvSpPr>
        <p:spPr>
          <a:xfrm>
            <a:off x="4839575" y="41655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82" name="Google Shape;8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p:nvPr/>
        </p:nvSpPr>
        <p:spPr>
          <a:xfrm>
            <a:off x="512350" y="1655000"/>
            <a:ext cx="2226300" cy="31509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Literature Review</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Proposal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Development</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Experiment</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Progress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Analysis</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Writing</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Publication</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Final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endParaRPr sz="1000" b="1">
              <a:solidFill>
                <a:srgbClr val="252827"/>
              </a:solidFill>
              <a:latin typeface="Montserrat"/>
              <a:ea typeface="Montserrat"/>
              <a:cs typeface="Montserrat"/>
              <a:sym typeface="Montserrat"/>
            </a:endParaRPr>
          </a:p>
        </p:txBody>
      </p:sp>
      <p:sp>
        <p:nvSpPr>
          <p:cNvPr id="218" name="Google Shape;218;p31"/>
          <p:cNvSpPr/>
          <p:nvPr/>
        </p:nvSpPr>
        <p:spPr>
          <a:xfrm>
            <a:off x="2738889" y="2365941"/>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19" name="Google Shape;219;p31"/>
          <p:cNvSpPr/>
          <p:nvPr/>
        </p:nvSpPr>
        <p:spPr>
          <a:xfrm>
            <a:off x="2738889" y="173126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0" name="Google Shape;220;p31"/>
          <p:cNvSpPr/>
          <p:nvPr/>
        </p:nvSpPr>
        <p:spPr>
          <a:xfrm>
            <a:off x="2738889" y="2053506"/>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1" name="Google Shape;221;p31"/>
          <p:cNvSpPr/>
          <p:nvPr/>
        </p:nvSpPr>
        <p:spPr>
          <a:xfrm>
            <a:off x="2738889" y="265660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2" name="Google Shape;222;p31"/>
          <p:cNvSpPr/>
          <p:nvPr/>
        </p:nvSpPr>
        <p:spPr>
          <a:xfrm>
            <a:off x="2738889" y="2976973"/>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3" name="Google Shape;223;p31"/>
          <p:cNvSpPr/>
          <p:nvPr/>
        </p:nvSpPr>
        <p:spPr>
          <a:xfrm>
            <a:off x="2738889" y="4198422"/>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4" name="Google Shape;224;p31"/>
          <p:cNvSpPr/>
          <p:nvPr/>
        </p:nvSpPr>
        <p:spPr>
          <a:xfrm>
            <a:off x="2738889" y="3886714"/>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5" name="Google Shape;225;p31"/>
          <p:cNvSpPr/>
          <p:nvPr/>
        </p:nvSpPr>
        <p:spPr>
          <a:xfrm>
            <a:off x="2738889" y="3585160"/>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6" name="Google Shape;226;p31"/>
          <p:cNvSpPr/>
          <p:nvPr/>
        </p:nvSpPr>
        <p:spPr>
          <a:xfrm>
            <a:off x="2738889" y="326291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7" name="Google Shape;227;p31"/>
          <p:cNvSpPr/>
          <p:nvPr/>
        </p:nvSpPr>
        <p:spPr>
          <a:xfrm>
            <a:off x="2738889"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JUN</a:t>
            </a:r>
            <a:endParaRPr sz="700" b="1">
              <a:solidFill>
                <a:srgbClr val="252827"/>
              </a:solidFill>
              <a:latin typeface="Montserrat"/>
              <a:ea typeface="Montserrat"/>
              <a:cs typeface="Montserrat"/>
              <a:sym typeface="Montserrat"/>
            </a:endParaRPr>
          </a:p>
        </p:txBody>
      </p:sp>
      <p:sp>
        <p:nvSpPr>
          <p:cNvPr id="228" name="Google Shape;228;p31"/>
          <p:cNvSpPr/>
          <p:nvPr/>
        </p:nvSpPr>
        <p:spPr>
          <a:xfrm>
            <a:off x="3169046"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JUL</a:t>
            </a:r>
            <a:endParaRPr sz="700" b="1">
              <a:solidFill>
                <a:srgbClr val="252827"/>
              </a:solidFill>
              <a:latin typeface="Montserrat"/>
              <a:ea typeface="Montserrat"/>
              <a:cs typeface="Montserrat"/>
              <a:sym typeface="Montserrat"/>
            </a:endParaRPr>
          </a:p>
        </p:txBody>
      </p:sp>
      <p:sp>
        <p:nvSpPr>
          <p:cNvPr id="229" name="Google Shape;229;p31"/>
          <p:cNvSpPr/>
          <p:nvPr/>
        </p:nvSpPr>
        <p:spPr>
          <a:xfrm>
            <a:off x="3599204"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AUG</a:t>
            </a:r>
            <a:endParaRPr sz="700" b="1">
              <a:solidFill>
                <a:srgbClr val="252827"/>
              </a:solidFill>
              <a:latin typeface="Montserrat"/>
              <a:ea typeface="Montserrat"/>
              <a:cs typeface="Montserrat"/>
              <a:sym typeface="Montserrat"/>
            </a:endParaRPr>
          </a:p>
        </p:txBody>
      </p:sp>
      <p:sp>
        <p:nvSpPr>
          <p:cNvPr id="230" name="Google Shape;230;p31"/>
          <p:cNvSpPr/>
          <p:nvPr/>
        </p:nvSpPr>
        <p:spPr>
          <a:xfrm>
            <a:off x="4029361"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SEP</a:t>
            </a:r>
            <a:endParaRPr sz="700" b="1">
              <a:solidFill>
                <a:srgbClr val="252827"/>
              </a:solidFill>
              <a:latin typeface="Montserrat"/>
              <a:ea typeface="Montserrat"/>
              <a:cs typeface="Montserrat"/>
              <a:sym typeface="Montserrat"/>
            </a:endParaRPr>
          </a:p>
        </p:txBody>
      </p:sp>
      <p:sp>
        <p:nvSpPr>
          <p:cNvPr id="231" name="Google Shape;231;p31"/>
          <p:cNvSpPr/>
          <p:nvPr/>
        </p:nvSpPr>
        <p:spPr>
          <a:xfrm>
            <a:off x="4450508"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OCT</a:t>
            </a:r>
            <a:endParaRPr sz="700" b="1">
              <a:solidFill>
                <a:srgbClr val="252827"/>
              </a:solidFill>
              <a:latin typeface="Montserrat"/>
              <a:ea typeface="Montserrat"/>
              <a:cs typeface="Montserrat"/>
              <a:sym typeface="Montserrat"/>
            </a:endParaRPr>
          </a:p>
        </p:txBody>
      </p:sp>
      <p:sp>
        <p:nvSpPr>
          <p:cNvPr id="232" name="Google Shape;232;p31"/>
          <p:cNvSpPr/>
          <p:nvPr/>
        </p:nvSpPr>
        <p:spPr>
          <a:xfrm>
            <a:off x="4880666"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NOV</a:t>
            </a:r>
            <a:endParaRPr sz="700" b="1">
              <a:solidFill>
                <a:srgbClr val="252827"/>
              </a:solidFill>
              <a:latin typeface="Montserrat"/>
              <a:ea typeface="Montserrat"/>
              <a:cs typeface="Montserrat"/>
              <a:sym typeface="Montserrat"/>
            </a:endParaRPr>
          </a:p>
        </p:txBody>
      </p:sp>
      <p:sp>
        <p:nvSpPr>
          <p:cNvPr id="233" name="Google Shape;233;p31"/>
          <p:cNvSpPr/>
          <p:nvPr/>
        </p:nvSpPr>
        <p:spPr>
          <a:xfrm>
            <a:off x="5310823"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DEC</a:t>
            </a:r>
            <a:endParaRPr sz="700" b="1">
              <a:solidFill>
                <a:srgbClr val="252827"/>
              </a:solidFill>
              <a:latin typeface="Montserrat"/>
              <a:ea typeface="Montserrat"/>
              <a:cs typeface="Montserrat"/>
              <a:sym typeface="Montserrat"/>
            </a:endParaRPr>
          </a:p>
        </p:txBody>
      </p:sp>
      <p:sp>
        <p:nvSpPr>
          <p:cNvPr id="234" name="Google Shape;234;p31"/>
          <p:cNvSpPr/>
          <p:nvPr/>
        </p:nvSpPr>
        <p:spPr>
          <a:xfrm>
            <a:off x="5740980"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JAN</a:t>
            </a:r>
            <a:endParaRPr sz="700" b="1">
              <a:solidFill>
                <a:srgbClr val="252827"/>
              </a:solidFill>
              <a:latin typeface="Montserrat"/>
              <a:ea typeface="Montserrat"/>
              <a:cs typeface="Montserrat"/>
              <a:sym typeface="Montserrat"/>
            </a:endParaRPr>
          </a:p>
        </p:txBody>
      </p:sp>
      <p:sp>
        <p:nvSpPr>
          <p:cNvPr id="235" name="Google Shape;235;p31"/>
          <p:cNvSpPr/>
          <p:nvPr/>
        </p:nvSpPr>
        <p:spPr>
          <a:xfrm>
            <a:off x="6171137"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FEB</a:t>
            </a:r>
            <a:endParaRPr sz="700" b="1">
              <a:solidFill>
                <a:srgbClr val="252827"/>
              </a:solidFill>
              <a:latin typeface="Montserrat"/>
              <a:ea typeface="Montserrat"/>
              <a:cs typeface="Montserrat"/>
              <a:sym typeface="Montserrat"/>
            </a:endParaRPr>
          </a:p>
        </p:txBody>
      </p:sp>
      <p:sp>
        <p:nvSpPr>
          <p:cNvPr id="236" name="Google Shape;236;p31"/>
          <p:cNvSpPr/>
          <p:nvPr/>
        </p:nvSpPr>
        <p:spPr>
          <a:xfrm>
            <a:off x="6601294"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MAR</a:t>
            </a:r>
            <a:endParaRPr sz="700" b="1">
              <a:solidFill>
                <a:srgbClr val="252827"/>
              </a:solidFill>
              <a:latin typeface="Montserrat"/>
              <a:ea typeface="Montserrat"/>
              <a:cs typeface="Montserrat"/>
              <a:sym typeface="Montserrat"/>
            </a:endParaRPr>
          </a:p>
        </p:txBody>
      </p:sp>
      <p:sp>
        <p:nvSpPr>
          <p:cNvPr id="237" name="Google Shape;237;p31"/>
          <p:cNvSpPr/>
          <p:nvPr/>
        </p:nvSpPr>
        <p:spPr>
          <a:xfrm>
            <a:off x="7031451"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APR</a:t>
            </a:r>
            <a:endParaRPr sz="700" b="1">
              <a:solidFill>
                <a:srgbClr val="252827"/>
              </a:solidFill>
              <a:latin typeface="Montserrat"/>
              <a:ea typeface="Montserrat"/>
              <a:cs typeface="Montserrat"/>
              <a:sym typeface="Montserrat"/>
            </a:endParaRPr>
          </a:p>
        </p:txBody>
      </p:sp>
      <p:sp>
        <p:nvSpPr>
          <p:cNvPr id="238" name="Google Shape;238;p31"/>
          <p:cNvSpPr/>
          <p:nvPr/>
        </p:nvSpPr>
        <p:spPr>
          <a:xfrm>
            <a:off x="7461608"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MAY</a:t>
            </a:r>
            <a:endParaRPr sz="700" b="1">
              <a:solidFill>
                <a:srgbClr val="252827"/>
              </a:solidFill>
              <a:latin typeface="Montserrat"/>
              <a:ea typeface="Montserrat"/>
              <a:cs typeface="Montserrat"/>
              <a:sym typeface="Montserrat"/>
            </a:endParaRPr>
          </a:p>
        </p:txBody>
      </p:sp>
      <p:sp>
        <p:nvSpPr>
          <p:cNvPr id="239" name="Google Shape;239;p31"/>
          <p:cNvSpPr/>
          <p:nvPr/>
        </p:nvSpPr>
        <p:spPr>
          <a:xfrm>
            <a:off x="7891765"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JUN</a:t>
            </a:r>
            <a:endParaRPr sz="700" b="1">
              <a:solidFill>
                <a:srgbClr val="252827"/>
              </a:solidFill>
              <a:latin typeface="Montserrat"/>
              <a:ea typeface="Montserrat"/>
              <a:cs typeface="Montserrat"/>
              <a:sym typeface="Montserrat"/>
            </a:endParaRPr>
          </a:p>
        </p:txBody>
      </p:sp>
      <p:sp>
        <p:nvSpPr>
          <p:cNvPr id="240" name="Google Shape;240;p31"/>
          <p:cNvSpPr/>
          <p:nvPr/>
        </p:nvSpPr>
        <p:spPr>
          <a:xfrm>
            <a:off x="8321922"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JUL</a:t>
            </a:r>
            <a:endParaRPr sz="700" b="1">
              <a:solidFill>
                <a:srgbClr val="252827"/>
              </a:solidFill>
              <a:latin typeface="Montserrat"/>
              <a:ea typeface="Montserrat"/>
              <a:cs typeface="Montserrat"/>
              <a:sym typeface="Montserrat"/>
            </a:endParaRPr>
          </a:p>
        </p:txBody>
      </p:sp>
      <p:sp>
        <p:nvSpPr>
          <p:cNvPr id="241" name="Google Shape;241;p31"/>
          <p:cNvSpPr/>
          <p:nvPr/>
        </p:nvSpPr>
        <p:spPr>
          <a:xfrm>
            <a:off x="2739053" y="1138950"/>
            <a:ext cx="30021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300" b="1" dirty="0">
                <a:solidFill>
                  <a:srgbClr val="252827"/>
                </a:solidFill>
                <a:latin typeface="Montserrat"/>
                <a:ea typeface="Montserrat"/>
                <a:cs typeface="Montserrat"/>
                <a:sym typeface="Montserrat"/>
              </a:rPr>
              <a:t>2025</a:t>
            </a:r>
            <a:endParaRPr sz="1300" b="1" dirty="0">
              <a:solidFill>
                <a:srgbClr val="252827"/>
              </a:solidFill>
              <a:latin typeface="Montserrat"/>
              <a:ea typeface="Montserrat"/>
              <a:cs typeface="Montserrat"/>
              <a:sym typeface="Montserrat"/>
            </a:endParaRPr>
          </a:p>
        </p:txBody>
      </p:sp>
      <p:sp>
        <p:nvSpPr>
          <p:cNvPr id="242" name="Google Shape;242;p31"/>
          <p:cNvSpPr/>
          <p:nvPr/>
        </p:nvSpPr>
        <p:spPr>
          <a:xfrm>
            <a:off x="5731970" y="1138950"/>
            <a:ext cx="30021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300" b="1" dirty="0">
                <a:solidFill>
                  <a:srgbClr val="252827"/>
                </a:solidFill>
                <a:latin typeface="Montserrat"/>
                <a:ea typeface="Montserrat"/>
                <a:cs typeface="Montserrat"/>
                <a:sym typeface="Montserrat"/>
              </a:rPr>
              <a:t>2026</a:t>
            </a:r>
            <a:endParaRPr sz="1300" b="1" dirty="0">
              <a:solidFill>
                <a:srgbClr val="252827"/>
              </a:solidFill>
              <a:latin typeface="Montserrat"/>
              <a:ea typeface="Montserrat"/>
              <a:cs typeface="Montserrat"/>
              <a:sym typeface="Montserrat"/>
            </a:endParaRPr>
          </a:p>
        </p:txBody>
      </p:sp>
      <p:sp>
        <p:nvSpPr>
          <p:cNvPr id="243" name="Google Shape;243;p31"/>
          <p:cNvSpPr/>
          <p:nvPr/>
        </p:nvSpPr>
        <p:spPr>
          <a:xfrm>
            <a:off x="2739051" y="1731275"/>
            <a:ext cx="1290052" cy="172388"/>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4" name="Google Shape;244;p31"/>
          <p:cNvSpPr/>
          <p:nvPr/>
        </p:nvSpPr>
        <p:spPr>
          <a:xfrm>
            <a:off x="4028425" y="2057938"/>
            <a:ext cx="514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5" name="Google Shape;245;p31"/>
          <p:cNvSpPr/>
          <p:nvPr/>
        </p:nvSpPr>
        <p:spPr>
          <a:xfrm>
            <a:off x="4534723" y="2359199"/>
            <a:ext cx="986545" cy="165431"/>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6" name="Google Shape;246;p31"/>
          <p:cNvSpPr/>
          <p:nvPr/>
        </p:nvSpPr>
        <p:spPr>
          <a:xfrm flipH="1">
            <a:off x="5521268" y="2656607"/>
            <a:ext cx="421404" cy="153858"/>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7" name="Google Shape;247;p31"/>
          <p:cNvSpPr/>
          <p:nvPr/>
        </p:nvSpPr>
        <p:spPr>
          <a:xfrm flipH="1">
            <a:off x="5942672" y="2987508"/>
            <a:ext cx="312203" cy="143432"/>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48" name="Google Shape;248;p31"/>
          <p:cNvSpPr/>
          <p:nvPr/>
        </p:nvSpPr>
        <p:spPr>
          <a:xfrm>
            <a:off x="6254875" y="3254150"/>
            <a:ext cx="776319" cy="143432"/>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49" name="Google Shape;249;p31"/>
          <p:cNvSpPr/>
          <p:nvPr/>
        </p:nvSpPr>
        <p:spPr>
          <a:xfrm>
            <a:off x="6254875" y="3570450"/>
            <a:ext cx="1267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0" name="Google Shape;250;p31"/>
          <p:cNvSpPr/>
          <p:nvPr/>
        </p:nvSpPr>
        <p:spPr>
          <a:xfrm flipH="1">
            <a:off x="7031450" y="3884425"/>
            <a:ext cx="514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1" name="Google Shape;251;p31"/>
          <p:cNvSpPr/>
          <p:nvPr/>
        </p:nvSpPr>
        <p:spPr>
          <a:xfrm>
            <a:off x="7545650" y="4203000"/>
            <a:ext cx="5829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2" name="Google Shape;252;p31"/>
          <p:cNvSpPr txBox="1"/>
          <p:nvPr/>
        </p:nvSpPr>
        <p:spPr>
          <a:xfrm>
            <a:off x="401900" y="418400"/>
            <a:ext cx="5370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TENTATIVE WORK PLAN</a:t>
            </a:r>
            <a:endParaRPr sz="2300" b="1">
              <a:solidFill>
                <a:srgbClr val="252827"/>
              </a:solidFill>
              <a:latin typeface="Oswald"/>
              <a:ea typeface="Oswald"/>
              <a:cs typeface="Oswald"/>
              <a:sym typeface="Oswald"/>
            </a:endParaRPr>
          </a:p>
        </p:txBody>
      </p:sp>
      <p:sp>
        <p:nvSpPr>
          <p:cNvPr id="253" name="Google Shape;253;p31"/>
          <p:cNvSpPr/>
          <p:nvPr/>
        </p:nvSpPr>
        <p:spPr>
          <a:xfrm>
            <a:off x="524675" y="307100"/>
            <a:ext cx="9912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p:nvPr/>
        </p:nvSpPr>
        <p:spPr>
          <a:xfrm>
            <a:off x="401900" y="355500"/>
            <a:ext cx="2900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REFERENCES</a:t>
            </a:r>
            <a:endParaRPr sz="2300" b="1">
              <a:solidFill>
                <a:srgbClr val="252827"/>
              </a:solidFill>
              <a:latin typeface="Oswald"/>
              <a:ea typeface="Oswald"/>
              <a:cs typeface="Oswald"/>
              <a:sym typeface="Oswald"/>
            </a:endParaRPr>
          </a:p>
        </p:txBody>
      </p:sp>
      <p:sp>
        <p:nvSpPr>
          <p:cNvPr id="260" name="Google Shape;260;p32"/>
          <p:cNvSpPr/>
          <p:nvPr/>
        </p:nvSpPr>
        <p:spPr>
          <a:xfrm>
            <a:off x="8724600" y="0"/>
            <a:ext cx="419400" cy="51435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540800" y="1374350"/>
            <a:ext cx="7902300" cy="3118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50000"/>
              </a:lnSpc>
              <a:spcBef>
                <a:spcPts val="1599"/>
              </a:spcBef>
              <a:spcAft>
                <a:spcPts val="0"/>
              </a:spcAft>
              <a:buClr>
                <a:schemeClr val="dk1"/>
              </a:buClr>
              <a:buSzPts val="1100"/>
              <a:buFont typeface="Arial"/>
              <a:buNone/>
            </a:pPr>
            <a:r>
              <a:rPr lang="en" sz="1100" dirty="0">
                <a:solidFill>
                  <a:schemeClr val="dk1"/>
                </a:solidFill>
                <a:latin typeface="Montserrat"/>
                <a:ea typeface="Montserrat"/>
                <a:cs typeface="Montserrat"/>
                <a:sym typeface="Montserrat"/>
              </a:rPr>
              <a:t>Skip for brevity.  See full references in the report.</a:t>
            </a:r>
            <a:endParaRPr sz="1100" dirty="0">
              <a:solidFill>
                <a:schemeClr val="dk1"/>
              </a:solidFill>
              <a:latin typeface="Montserrat"/>
              <a:ea typeface="Montserrat"/>
              <a:cs typeface="Montserrat"/>
              <a:sym typeface="Montserrat"/>
            </a:endParaRPr>
          </a:p>
        </p:txBody>
      </p:sp>
      <p:sp>
        <p:nvSpPr>
          <p:cNvPr id="262" name="Google Shape;26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63" name="Google Shape;263;p32"/>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3"/>
          <p:cNvPicPr preferRelativeResize="0"/>
          <p:nvPr/>
        </p:nvPicPr>
        <p:blipFill rotWithShape="1">
          <a:blip r:embed="rId3">
            <a:alphaModFix/>
          </a:blip>
          <a:srcRect l="41697" t="42521" r="42378" b="43816"/>
          <a:stretch/>
        </p:blipFill>
        <p:spPr>
          <a:xfrm>
            <a:off x="3886740" y="2571750"/>
            <a:ext cx="1370525" cy="661075"/>
          </a:xfrm>
          <a:prstGeom prst="rect">
            <a:avLst/>
          </a:prstGeom>
          <a:noFill/>
          <a:ln>
            <a:noFill/>
          </a:ln>
        </p:spPr>
      </p:pic>
      <p:sp>
        <p:nvSpPr>
          <p:cNvPr id="269" name="Google Shape;269;p33"/>
          <p:cNvSpPr txBox="1"/>
          <p:nvPr/>
        </p:nvSpPr>
        <p:spPr>
          <a:xfrm>
            <a:off x="3121650" y="3232825"/>
            <a:ext cx="2900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252827"/>
                </a:solidFill>
                <a:latin typeface="Oswald"/>
                <a:ea typeface="Oswald"/>
                <a:cs typeface="Oswald"/>
                <a:sym typeface="Oswald"/>
              </a:rPr>
              <a:t>THANK YOU</a:t>
            </a:r>
            <a:endParaRPr sz="2400" b="1">
              <a:solidFill>
                <a:srgbClr val="252827"/>
              </a:solidFill>
              <a:latin typeface="Oswald"/>
              <a:ea typeface="Oswald"/>
              <a:cs typeface="Oswald"/>
              <a:sym typeface="Oswald"/>
            </a:endParaRPr>
          </a:p>
        </p:txBody>
      </p:sp>
      <p:sp>
        <p:nvSpPr>
          <p:cNvPr id="270" name="Google Shape;270;p33"/>
          <p:cNvSpPr txBox="1"/>
          <p:nvPr/>
        </p:nvSpPr>
        <p:spPr>
          <a:xfrm>
            <a:off x="3121663" y="3643200"/>
            <a:ext cx="2900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i="1">
                <a:solidFill>
                  <a:srgbClr val="252827"/>
                </a:solidFill>
                <a:latin typeface="Montserrat"/>
                <a:ea typeface="Montserrat"/>
                <a:cs typeface="Montserrat"/>
                <a:sym typeface="Montserrat"/>
              </a:rPr>
              <a:t>for your attention</a:t>
            </a:r>
            <a:endParaRPr sz="1200" i="1">
              <a:solidFill>
                <a:srgbClr val="252827"/>
              </a:solidFill>
              <a:latin typeface="Montserrat"/>
              <a:ea typeface="Montserrat"/>
              <a:cs typeface="Montserrat"/>
              <a:sym typeface="Montserrat"/>
            </a:endParaRPr>
          </a:p>
        </p:txBody>
      </p:sp>
      <p:sp>
        <p:nvSpPr>
          <p:cNvPr id="271" name="Google Shape;27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E42AF-AA6A-0B70-EABF-41C6DE471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AF362-533D-D648-18A8-3239E7C42668}"/>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1. INTRODUCTION</a:t>
            </a:r>
            <a:br>
              <a:rPr lang="en-US" b="1" dirty="0">
                <a:solidFill>
                  <a:srgbClr val="F8CF2C"/>
                </a:solidFill>
                <a:latin typeface="Oswald"/>
                <a:ea typeface="Oswald"/>
                <a:cs typeface="Oswald"/>
                <a:sym typeface="Oswald"/>
              </a:rPr>
            </a:br>
            <a:endParaRPr lang="en-US" dirty="0"/>
          </a:p>
        </p:txBody>
      </p:sp>
      <p:sp>
        <p:nvSpPr>
          <p:cNvPr id="3" name="Text Placeholder 2">
            <a:extLst>
              <a:ext uri="{FF2B5EF4-FFF2-40B4-BE49-F238E27FC236}">
                <a16:creationId xmlns:a16="http://schemas.microsoft.com/office/drawing/2014/main" id="{D134B360-00FC-FB6D-2C1D-D59FEE36CCBC}"/>
              </a:ext>
            </a:extLst>
          </p:cNvPr>
          <p:cNvSpPr>
            <a:spLocks noGrp="1"/>
          </p:cNvSpPr>
          <p:nvPr>
            <p:ph type="body" idx="1"/>
          </p:nvPr>
        </p:nvSpPr>
        <p:spPr/>
        <p:txBody>
          <a:bodyPr/>
          <a:lstStyle/>
          <a:p>
            <a:r>
              <a:rPr lang="en" dirty="0">
                <a:solidFill>
                  <a:srgbClr val="252827"/>
                </a:solidFill>
                <a:latin typeface="Montserrat"/>
                <a:ea typeface="Montserrat"/>
                <a:cs typeface="Montserrat"/>
                <a:sym typeface="Montserrat"/>
              </a:rPr>
              <a:t>Medical VQA</a:t>
            </a:r>
            <a:endParaRPr lang="en-US" dirty="0">
              <a:solidFill>
                <a:srgbClr val="252827"/>
              </a:solidFill>
              <a:latin typeface="Montserrat"/>
              <a:ea typeface="Montserrat"/>
              <a:cs typeface="Montserrat"/>
              <a:sym typeface="Montserrat"/>
            </a:endParaRPr>
          </a:p>
          <a:p>
            <a:pPr lvl="1"/>
            <a:r>
              <a:rPr lang="en-US" dirty="0">
                <a:solidFill>
                  <a:srgbClr val="252827"/>
                </a:solidFill>
                <a:latin typeface="Montserrat"/>
                <a:ea typeface="Montserrat"/>
                <a:cs typeface="Montserrat"/>
                <a:sym typeface="Montserrat"/>
              </a:rPr>
              <a:t>An adaptation of general VQA to support medical diagnosis</a:t>
            </a:r>
          </a:p>
          <a:p>
            <a:pPr lvl="1"/>
            <a:r>
              <a:rPr lang="en-US" dirty="0">
                <a:solidFill>
                  <a:srgbClr val="252827"/>
                </a:solidFill>
                <a:latin typeface="Montserrat"/>
                <a:ea typeface="Montserrat"/>
                <a:cs typeface="Montserrat"/>
                <a:sym typeface="Montserrat"/>
              </a:rPr>
              <a:t>A multimodal task combining image analysis with natural language processing to provide answers to complex questions</a:t>
            </a:r>
          </a:p>
          <a:p>
            <a:r>
              <a:rPr lang="en" dirty="0">
                <a:solidFill>
                  <a:srgbClr val="252827"/>
                </a:solidFill>
                <a:latin typeface="Montserrat"/>
                <a:ea typeface="Montserrat"/>
                <a:cs typeface="Montserrat"/>
                <a:sym typeface="Montserrat"/>
              </a:rPr>
              <a:t>Medical Diff VQA for CXR</a:t>
            </a:r>
          </a:p>
          <a:p>
            <a:pPr lvl="1"/>
            <a:r>
              <a:rPr lang="en-US" dirty="0">
                <a:solidFill>
                  <a:srgbClr val="252827"/>
                </a:solidFill>
                <a:latin typeface="Montserrat"/>
                <a:ea typeface="Montserrat"/>
                <a:cs typeface="Montserrat"/>
                <a:sym typeface="Montserrat"/>
              </a:rPr>
              <a:t>It addresses questions regarding the disparities observed between two CXRs of the same patient taken at different times.</a:t>
            </a:r>
          </a:p>
          <a:p>
            <a:pPr lvl="1"/>
            <a:r>
              <a:rPr lang="en-US" dirty="0">
                <a:solidFill>
                  <a:srgbClr val="252827"/>
                </a:solidFill>
                <a:latin typeface="Montserrat"/>
                <a:ea typeface="Montserrat"/>
                <a:cs typeface="Montserrat"/>
                <a:sym typeface="Montserrat"/>
              </a:rPr>
              <a:t>Closely reflects the diagnostic procedure of radiologists who conduct longitudinal comparisons to track disease progression or treatment response</a:t>
            </a:r>
          </a:p>
          <a:p>
            <a:pPr lvl="1"/>
            <a:r>
              <a:rPr lang="en-US" dirty="0">
                <a:solidFill>
                  <a:srgbClr val="252827"/>
                </a:solidFill>
                <a:latin typeface="Montserrat"/>
                <a:ea typeface="Montserrat"/>
                <a:cs typeface="Montserrat"/>
                <a:sym typeface="Montserrat"/>
              </a:rPr>
              <a:t>This task is enabled by the creation of specialized datasets, such as the MIMIC-Diff-VQA dataset introduced by Hu et al.</a:t>
            </a:r>
            <a:endParaRPr lang="en" dirty="0">
              <a:solidFill>
                <a:srgbClr val="252827"/>
              </a:solidFill>
              <a:latin typeface="Montserrat"/>
              <a:ea typeface="Montserrat"/>
              <a:cs typeface="Montserrat"/>
              <a:sym typeface="Montserrat"/>
            </a:endParaRPr>
          </a:p>
          <a:p>
            <a:pPr lvl="1"/>
            <a:endParaRPr lang="en-US" sz="1000" dirty="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BEAC56A1-C2C1-C01B-29D8-9B87B91921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9553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1768-B4D0-7300-8057-1698B297C949}"/>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1. INTRODUCTION</a:t>
            </a:r>
            <a:br>
              <a:rPr lang="en-US" b="1" dirty="0">
                <a:solidFill>
                  <a:srgbClr val="F8CF2C"/>
                </a:solidFill>
                <a:latin typeface="Oswald"/>
                <a:ea typeface="Oswald"/>
                <a:cs typeface="Oswald"/>
                <a:sym typeface="Oswald"/>
              </a:rPr>
            </a:br>
            <a:endParaRPr lang="en-US" dirty="0"/>
          </a:p>
        </p:txBody>
      </p:sp>
      <p:sp>
        <p:nvSpPr>
          <p:cNvPr id="3" name="Text Placeholder 2">
            <a:extLst>
              <a:ext uri="{FF2B5EF4-FFF2-40B4-BE49-F238E27FC236}">
                <a16:creationId xmlns:a16="http://schemas.microsoft.com/office/drawing/2014/main" id="{27824D36-293D-D8F4-D282-CD72E646409E}"/>
              </a:ext>
            </a:extLst>
          </p:cNvPr>
          <p:cNvSpPr>
            <a:spLocks noGrp="1"/>
          </p:cNvSpPr>
          <p:nvPr>
            <p:ph type="body" idx="1"/>
          </p:nvPr>
        </p:nvSpPr>
        <p:spPr/>
        <p:txBody>
          <a:bodyPr/>
          <a:lstStyle/>
          <a:p>
            <a:r>
              <a:rPr lang="en" dirty="0">
                <a:solidFill>
                  <a:srgbClr val="252827"/>
                </a:solidFill>
                <a:latin typeface="Montserrat"/>
                <a:ea typeface="Montserrat"/>
                <a:cs typeface="Montserrat"/>
                <a:sym typeface="Montserrat"/>
              </a:rPr>
              <a:t>EKAID</a:t>
            </a:r>
            <a:endParaRPr lang="en-US" dirty="0">
              <a:solidFill>
                <a:srgbClr val="252827"/>
              </a:solidFill>
              <a:latin typeface="Montserrat"/>
              <a:ea typeface="Montserrat"/>
              <a:cs typeface="Montserrat"/>
              <a:sym typeface="Montserrat"/>
            </a:endParaRPr>
          </a:p>
          <a:p>
            <a:pPr lvl="1"/>
            <a:r>
              <a:rPr lang="en-US" dirty="0">
                <a:solidFill>
                  <a:srgbClr val="252827"/>
                </a:solidFill>
                <a:latin typeface="Montserrat"/>
                <a:ea typeface="Montserrat"/>
                <a:cs typeface="Montserrat"/>
                <a:sym typeface="Montserrat"/>
              </a:rPr>
              <a:t>Expert-knowledge-aware image difference graph</a:t>
            </a:r>
            <a:endParaRPr lang="en" dirty="0">
              <a:solidFill>
                <a:srgbClr val="252827"/>
              </a:solidFill>
              <a:latin typeface="Montserrat"/>
              <a:ea typeface="Montserrat"/>
              <a:cs typeface="Montserrat"/>
              <a:sym typeface="Montserrat"/>
            </a:endParaRPr>
          </a:p>
          <a:p>
            <a:pPr lvl="1"/>
            <a:r>
              <a:rPr lang="en-US" dirty="0">
                <a:solidFill>
                  <a:srgbClr val="252827"/>
                </a:solidFill>
                <a:latin typeface="Montserrat"/>
                <a:ea typeface="Montserrat"/>
                <a:cs typeface="Montserrat"/>
                <a:sym typeface="Montserrat"/>
              </a:rPr>
              <a:t>Represent images as graphs where anatomical structures are nodes</a:t>
            </a:r>
          </a:p>
          <a:p>
            <a:pPr lvl="1"/>
            <a:r>
              <a:rPr lang="en-US" dirty="0">
                <a:solidFill>
                  <a:srgbClr val="252827"/>
                </a:solidFill>
                <a:latin typeface="Montserrat"/>
                <a:ea typeface="Montserrat"/>
                <a:cs typeface="Montserrat"/>
                <a:sym typeface="Montserrat"/>
              </a:rPr>
              <a:t>Image difference graph feature is computed by subtracting the graph feature of two images.</a:t>
            </a:r>
            <a:endParaRPr lang="en" dirty="0">
              <a:solidFill>
                <a:srgbClr val="252827"/>
              </a:solidFill>
              <a:latin typeface="Montserrat"/>
              <a:ea typeface="Montserrat"/>
              <a:cs typeface="Montserrat"/>
              <a:sym typeface="Montserrat"/>
            </a:endParaRPr>
          </a:p>
          <a:p>
            <a:r>
              <a:rPr lang="en" dirty="0">
                <a:solidFill>
                  <a:srgbClr val="252827"/>
                </a:solidFill>
                <a:latin typeface="Montserrat"/>
                <a:ea typeface="Montserrat"/>
                <a:cs typeface="Montserrat"/>
                <a:sym typeface="Montserrat"/>
              </a:rPr>
              <a:t>ReAl</a:t>
            </a:r>
          </a:p>
          <a:p>
            <a:pPr lvl="1"/>
            <a:r>
              <a:rPr lang="en" dirty="0">
                <a:solidFill>
                  <a:srgbClr val="252827"/>
                </a:solidFill>
                <a:latin typeface="Montserrat"/>
                <a:ea typeface="Montserrat"/>
                <a:cs typeface="Montserrat"/>
                <a:sym typeface="Montserrat"/>
              </a:rPr>
              <a:t>Residual Alignment Framework</a:t>
            </a:r>
          </a:p>
          <a:p>
            <a:pPr lvl="1"/>
            <a:r>
              <a:rPr lang="en-US" dirty="0">
                <a:solidFill>
                  <a:srgbClr val="252827"/>
                </a:solidFill>
                <a:latin typeface="Montserrat"/>
                <a:ea typeface="Montserrat"/>
                <a:cs typeface="Montserrat"/>
                <a:sym typeface="Montserrat"/>
              </a:rPr>
              <a:t>I</a:t>
            </a:r>
            <a:r>
              <a:rPr lang="en" dirty="0">
                <a:solidFill>
                  <a:srgbClr val="252827"/>
                </a:solidFill>
                <a:latin typeface="Montserrat"/>
                <a:ea typeface="Montserrat"/>
                <a:cs typeface="Montserrat"/>
                <a:sym typeface="Montserrat"/>
              </a:rPr>
              <a:t>ntroduces a dedicated residual encoder that processses a subtracted residual image as a direct input</a:t>
            </a:r>
          </a:p>
          <a:p>
            <a:pPr lvl="1"/>
            <a:r>
              <a:rPr lang="en-US" dirty="0">
                <a:solidFill>
                  <a:srgbClr val="252827"/>
                </a:solidFill>
                <a:latin typeface="Montserrat"/>
                <a:ea typeface="Montserrat"/>
                <a:cs typeface="Montserrat"/>
                <a:sym typeface="Montserrat"/>
              </a:rPr>
              <a:t>U</a:t>
            </a:r>
            <a:r>
              <a:rPr lang="en" dirty="0">
                <a:solidFill>
                  <a:srgbClr val="252827"/>
                </a:solidFill>
                <a:latin typeface="Montserrat"/>
                <a:ea typeface="Montserrat"/>
                <a:cs typeface="Montserrat"/>
                <a:sym typeface="Montserrat"/>
              </a:rPr>
              <a:t>ses residual feature alignment (RFA) module to enforce consistency between feature difference  and residual feature </a:t>
            </a:r>
          </a:p>
          <a:p>
            <a:pPr lvl="1"/>
            <a:endParaRPr lang="en" sz="1000" dirty="0">
              <a:solidFill>
                <a:srgbClr val="252827"/>
              </a:solidFill>
              <a:latin typeface="Montserrat"/>
              <a:ea typeface="Montserrat"/>
              <a:cs typeface="Montserrat"/>
              <a:sym typeface="Montserrat"/>
            </a:endParaRPr>
          </a:p>
          <a:p>
            <a:pPr lvl="1"/>
            <a:endParaRPr lang="en-US" sz="1000" dirty="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D75A2931-3AF8-465D-8BA0-FA41049278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52403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05E1C-42A4-2240-2706-D2FD870EC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17179-63CC-A15B-0477-9ED945B61619}"/>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1. INTRODUCTION</a:t>
            </a:r>
            <a:br>
              <a:rPr lang="en-US" b="1" dirty="0">
                <a:solidFill>
                  <a:srgbClr val="F8CF2C"/>
                </a:solidFill>
                <a:latin typeface="Oswald"/>
                <a:ea typeface="Oswald"/>
                <a:cs typeface="Oswald"/>
                <a:sym typeface="Oswald"/>
              </a:rPr>
            </a:br>
            <a:endParaRPr lang="en-US" dirty="0"/>
          </a:p>
        </p:txBody>
      </p:sp>
      <p:sp>
        <p:nvSpPr>
          <p:cNvPr id="3" name="Text Placeholder 2">
            <a:extLst>
              <a:ext uri="{FF2B5EF4-FFF2-40B4-BE49-F238E27FC236}">
                <a16:creationId xmlns:a16="http://schemas.microsoft.com/office/drawing/2014/main" id="{220642AD-4E27-CEA3-08C8-6A165753B030}"/>
              </a:ext>
            </a:extLst>
          </p:cNvPr>
          <p:cNvSpPr>
            <a:spLocks noGrp="1"/>
          </p:cNvSpPr>
          <p:nvPr>
            <p:ph type="body" idx="1"/>
          </p:nvPr>
        </p:nvSpPr>
        <p:spPr/>
        <p:txBody>
          <a:bodyPr/>
          <a:lstStyle/>
          <a:p>
            <a:r>
              <a:rPr lang="en" dirty="0">
                <a:solidFill>
                  <a:srgbClr val="252827"/>
                </a:solidFill>
                <a:latin typeface="Montserrat"/>
                <a:ea typeface="Montserrat"/>
                <a:cs typeface="Montserrat"/>
                <a:sym typeface="Montserrat"/>
              </a:rPr>
              <a:t>PLURAL</a:t>
            </a:r>
            <a:endParaRPr lang="en-US" dirty="0">
              <a:solidFill>
                <a:srgbClr val="252827"/>
              </a:solidFill>
              <a:latin typeface="Montserrat"/>
              <a:ea typeface="Montserrat"/>
              <a:cs typeface="Montserrat"/>
              <a:sym typeface="Montserrat"/>
            </a:endParaRPr>
          </a:p>
          <a:p>
            <a:pPr lvl="1"/>
            <a:r>
              <a:rPr lang="en-US" dirty="0">
                <a:solidFill>
                  <a:srgbClr val="252827"/>
                </a:solidFill>
                <a:latin typeface="Montserrat"/>
                <a:ea typeface="Montserrat"/>
                <a:cs typeface="Montserrat"/>
                <a:sym typeface="Montserrat"/>
              </a:rPr>
              <a:t>Pretrain language-vision model</a:t>
            </a:r>
            <a:endParaRPr lang="en" dirty="0">
              <a:solidFill>
                <a:srgbClr val="252827"/>
              </a:solidFill>
              <a:latin typeface="Montserrat"/>
              <a:ea typeface="Montserrat"/>
              <a:cs typeface="Montserrat"/>
              <a:sym typeface="Montserrat"/>
            </a:endParaRPr>
          </a:p>
          <a:p>
            <a:pPr lvl="1"/>
            <a:r>
              <a:rPr lang="en-US" dirty="0">
                <a:solidFill>
                  <a:srgbClr val="252827"/>
                </a:solidFill>
                <a:latin typeface="Montserrat"/>
                <a:ea typeface="Montserrat"/>
                <a:cs typeface="Montserrat"/>
                <a:sym typeface="Montserrat"/>
              </a:rPr>
              <a:t>Pretrains on general images, then on longitudinal CXR</a:t>
            </a:r>
          </a:p>
          <a:p>
            <a:pPr lvl="1"/>
            <a:r>
              <a:rPr lang="en-US" dirty="0">
                <a:solidFill>
                  <a:srgbClr val="252827"/>
                </a:solidFill>
                <a:latin typeface="Montserrat"/>
                <a:ea typeface="Montserrat"/>
                <a:cs typeface="Montserrat"/>
                <a:sym typeface="Montserrat"/>
              </a:rPr>
              <a:t>Image difference graph feature is computed by subtracting the graph feature of two images.</a:t>
            </a:r>
            <a:endParaRPr lang="en" dirty="0">
              <a:solidFill>
                <a:srgbClr val="252827"/>
              </a:solidFill>
              <a:latin typeface="Montserrat"/>
              <a:ea typeface="Montserrat"/>
              <a:cs typeface="Montserrat"/>
              <a:sym typeface="Montserrat"/>
            </a:endParaRPr>
          </a:p>
          <a:p>
            <a:r>
              <a:rPr lang="en" dirty="0">
                <a:solidFill>
                  <a:srgbClr val="252827"/>
                </a:solidFill>
                <a:latin typeface="Montserrat"/>
                <a:ea typeface="Montserrat"/>
                <a:cs typeface="Montserrat"/>
                <a:sym typeface="Montserrat"/>
              </a:rPr>
              <a:t>RegioMix</a:t>
            </a:r>
          </a:p>
          <a:p>
            <a:pPr lvl="1"/>
            <a:r>
              <a:rPr lang="en" dirty="0">
                <a:solidFill>
                  <a:srgbClr val="252827"/>
                </a:solidFill>
                <a:latin typeface="Montserrat"/>
                <a:ea typeface="Montserrat"/>
                <a:cs typeface="Montserrat"/>
                <a:sym typeface="Montserrat"/>
              </a:rPr>
              <a:t>Retrieval Augmented Generation (RAG) Paradigm</a:t>
            </a:r>
          </a:p>
          <a:p>
            <a:pPr lvl="1"/>
            <a:r>
              <a:rPr lang="en-US" dirty="0">
                <a:solidFill>
                  <a:srgbClr val="252827"/>
                </a:solidFill>
                <a:latin typeface="Montserrat"/>
                <a:ea typeface="Montserrat"/>
                <a:cs typeface="Montserrat"/>
                <a:sym typeface="Montserrat"/>
              </a:rPr>
              <a:t>Generates retrieval pair by mixing and matching different anatomical regions from various images in the training set</a:t>
            </a:r>
          </a:p>
          <a:p>
            <a:pPr lvl="1"/>
            <a:r>
              <a:rPr lang="en-US" dirty="0">
                <a:solidFill>
                  <a:srgbClr val="252827"/>
                </a:solidFill>
                <a:latin typeface="Montserrat"/>
                <a:ea typeface="Montserrat"/>
                <a:cs typeface="Montserrat"/>
                <a:sym typeface="Montserrat"/>
              </a:rPr>
              <a:t>Instead of looking at input images</a:t>
            </a:r>
            <a:endParaRPr lang="en" sz="1000" dirty="0">
              <a:solidFill>
                <a:srgbClr val="252827"/>
              </a:solidFill>
              <a:latin typeface="Montserrat"/>
              <a:ea typeface="Montserrat"/>
              <a:cs typeface="Montserrat"/>
              <a:sym typeface="Montserrat"/>
            </a:endParaRPr>
          </a:p>
          <a:p>
            <a:pPr lvl="1"/>
            <a:endParaRPr lang="en-US" sz="1000" dirty="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4667B738-FB25-7F12-61B6-79CD584C59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08810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4"/>
        <p:cNvGrpSpPr/>
        <p:nvPr/>
      </p:nvGrpSpPr>
      <p:grpSpPr>
        <a:xfrm>
          <a:off x="0" y="0"/>
          <a:ext cx="0" cy="0"/>
          <a:chOff x="0" y="0"/>
          <a:chExt cx="0" cy="0"/>
        </a:xfrm>
      </p:grpSpPr>
      <p:sp>
        <p:nvSpPr>
          <p:cNvPr id="95" name="Google Shape;95;p16"/>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1.1 RESEARCH QUESTIONS</a:t>
            </a:r>
            <a:endParaRPr sz="2300" b="1">
              <a:solidFill>
                <a:srgbClr val="F8CF2C"/>
              </a:solidFill>
              <a:latin typeface="Oswald"/>
              <a:ea typeface="Oswald"/>
              <a:cs typeface="Oswald"/>
              <a:sym typeface="Oswald"/>
            </a:endParaRPr>
          </a:p>
        </p:txBody>
      </p:sp>
      <p:sp>
        <p:nvSpPr>
          <p:cNvPr id="96" name="Google Shape;96;p16"/>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1 (The 'Detection'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What are the characteristics and quantifiable frequencies of diagnostic errors generated within the difference VQA paradigm when models rely on unregistered longitudinal chest x-rays?</a:t>
            </a:r>
            <a:endParaRPr sz="1100" dirty="0">
              <a:solidFill>
                <a:srgbClr val="252827"/>
              </a:solidFill>
              <a:latin typeface="Montserrat"/>
              <a:ea typeface="Montserrat"/>
              <a:cs typeface="Montserrat"/>
              <a:sym typeface="Montserrat"/>
            </a:endParaRPr>
          </a:p>
        </p:txBody>
      </p:sp>
      <p:sp>
        <p:nvSpPr>
          <p:cNvPr id="97" name="Google Shape;9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8" name="Google Shape;98;p16"/>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p:cNvSpPr txBox="1"/>
          <p:nvPr/>
        </p:nvSpPr>
        <p:spPr>
          <a:xfrm>
            <a:off x="510450" y="24569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2 (The 'Action'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What architectural and algorithmic choices constitute an optimal multi-stage registration pipeline to  minimize non-pathological variance in longitudinal chest x-rays for the difference VQA task?</a:t>
            </a:r>
          </a:p>
        </p:txBody>
      </p:sp>
      <p:sp>
        <p:nvSpPr>
          <p:cNvPr id="100" name="Google Shape;100;p16"/>
          <p:cNvSpPr txBox="1"/>
          <p:nvPr/>
        </p:nvSpPr>
        <p:spPr>
          <a:xfrm>
            <a:off x="510450" y="3703575"/>
            <a:ext cx="8367300" cy="1363163"/>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3 (The 'Impact'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What </a:t>
            </a:r>
            <a:r>
              <a:rPr lang="en-US" sz="1100" dirty="0">
                <a:solidFill>
                  <a:srgbClr val="252827"/>
                </a:solidFill>
                <a:latin typeface="Montserrat"/>
                <a:ea typeface="Montserrat"/>
                <a:cs typeface="Montserrat"/>
                <a:sym typeface="Montserrat"/>
              </a:rPr>
              <a:t>is the performance impact of proposed registration-enhanced Diff VQA model, compared to leading methods like EKAID, PLURAL or </a:t>
            </a:r>
            <a:r>
              <a:rPr lang="en-US" sz="1100" dirty="0" err="1">
                <a:solidFill>
                  <a:srgbClr val="252827"/>
                </a:solidFill>
                <a:latin typeface="Montserrat"/>
                <a:ea typeface="Montserrat"/>
                <a:cs typeface="Montserrat"/>
                <a:sym typeface="Montserrat"/>
              </a:rPr>
              <a:t>ReAI</a:t>
            </a:r>
            <a:r>
              <a:rPr lang="en-US" sz="1100" dirty="0">
                <a:solidFill>
                  <a:srgbClr val="252827"/>
                </a:solidFill>
                <a:latin typeface="Montserrat"/>
                <a:ea typeface="Montserrat"/>
                <a:cs typeface="Montserrat"/>
                <a:sym typeface="Montserrat"/>
              </a:rPr>
              <a:t>, on established metrics such as BLEU, ROUGE-L, </a:t>
            </a:r>
            <a:r>
              <a:rPr lang="en-US" sz="1100" dirty="0" err="1">
                <a:solidFill>
                  <a:srgbClr val="252827"/>
                </a:solidFill>
                <a:latin typeface="Montserrat"/>
                <a:ea typeface="Montserrat"/>
                <a:cs typeface="Montserrat"/>
                <a:sym typeface="Montserrat"/>
              </a:rPr>
              <a:t>CIDEr</a:t>
            </a:r>
            <a:r>
              <a:rPr lang="en-US" sz="1100" dirty="0">
                <a:solidFill>
                  <a:srgbClr val="252827"/>
                </a:solidFill>
                <a:latin typeface="Montserrat"/>
                <a:ea typeface="Montserrat"/>
                <a:cs typeface="Montserrat"/>
                <a:sym typeface="Montserrat"/>
              </a:rPr>
              <a:t>, and to what extent does it demonstrate superior clinical impact through enhanced sensitivity to subtle pathological differences?</a:t>
            </a:r>
            <a:endParaRPr sz="1100" dirty="0">
              <a:solidFill>
                <a:srgbClr val="252827"/>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17"/>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1.2 HYPOTHESIS</a:t>
            </a:r>
            <a:endParaRPr sz="2300" b="1">
              <a:solidFill>
                <a:srgbClr val="F8CF2C"/>
              </a:solidFill>
              <a:latin typeface="Oswald"/>
              <a:ea typeface="Oswald"/>
              <a:cs typeface="Oswald"/>
              <a:sym typeface="Oswald"/>
            </a:endParaRPr>
          </a:p>
        </p:txBody>
      </p:sp>
      <p:sp>
        <p:nvSpPr>
          <p:cNvPr id="106" name="Google Shape;106;p17"/>
          <p:cNvSpPr txBox="1"/>
          <p:nvPr/>
        </p:nvSpPr>
        <p:spPr>
          <a:xfrm>
            <a:off x="510450" y="1287400"/>
            <a:ext cx="8367300" cy="126057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US" sz="1100" dirty="0">
                <a:solidFill>
                  <a:srgbClr val="252827"/>
                </a:solidFill>
                <a:latin typeface="Montserrat"/>
                <a:ea typeface="Montserrat"/>
                <a:cs typeface="Montserrat"/>
                <a:sym typeface="Montserrat"/>
              </a:rPr>
              <a:t>Characteristics and diagnostic errors generated within difference VQA models are primarily caused by misinterpretation of geometric artifacts in unregistered images. Thus, implementing an optimal, registration pipeline designed specifically to minimize this non-pathological variance, will result in a VQA model that demonstrates a significant improvement on quantitative evaluation metrics while benchmarked against leading non-registration models such as EKAID, PLURAL and </a:t>
            </a:r>
            <a:r>
              <a:rPr lang="en-US" sz="1100" dirty="0" err="1">
                <a:solidFill>
                  <a:srgbClr val="252827"/>
                </a:solidFill>
                <a:latin typeface="Montserrat"/>
                <a:ea typeface="Montserrat"/>
                <a:cs typeface="Montserrat"/>
                <a:sym typeface="Montserrat"/>
              </a:rPr>
              <a:t>ReAI</a:t>
            </a:r>
            <a:r>
              <a:rPr lang="en-US" sz="1100" dirty="0">
                <a:solidFill>
                  <a:srgbClr val="252827"/>
                </a:solidFill>
                <a:latin typeface="Montserrat"/>
                <a:ea typeface="Montserrat"/>
                <a:cs typeface="Montserrat"/>
                <a:sym typeface="Montserrat"/>
              </a:rPr>
              <a:t>. </a:t>
            </a:r>
            <a:endParaRPr sz="1100" dirty="0">
              <a:solidFill>
                <a:srgbClr val="252827"/>
              </a:solidFill>
              <a:latin typeface="Montserrat"/>
              <a:ea typeface="Montserrat"/>
              <a:cs typeface="Montserrat"/>
              <a:sym typeface="Montserrat"/>
            </a:endParaRPr>
          </a:p>
        </p:txBody>
      </p:sp>
      <p:sp>
        <p:nvSpPr>
          <p:cNvPr id="107" name="Google Shape;10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8" name="Google Shape;108;p17"/>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E3BF-FED8-BE86-41F6-66840A4EC888}"/>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1.3 OBJECTIVES </a:t>
            </a:r>
            <a:br>
              <a:rPr lang="en-US" b="1" dirty="0">
                <a:solidFill>
                  <a:srgbClr val="F8CF2C"/>
                </a:solidFill>
                <a:latin typeface="Oswald"/>
                <a:ea typeface="Oswald"/>
                <a:cs typeface="Oswald"/>
                <a:sym typeface="Oswald"/>
              </a:rPr>
            </a:br>
            <a:endParaRPr lang="en-US" dirty="0"/>
          </a:p>
        </p:txBody>
      </p:sp>
      <p:sp>
        <p:nvSpPr>
          <p:cNvPr id="3" name="Text Placeholder 2">
            <a:extLst>
              <a:ext uri="{FF2B5EF4-FFF2-40B4-BE49-F238E27FC236}">
                <a16:creationId xmlns:a16="http://schemas.microsoft.com/office/drawing/2014/main" id="{AF2A001F-15E1-D5AE-86DD-BBFB41431982}"/>
              </a:ext>
            </a:extLst>
          </p:cNvPr>
          <p:cNvSpPr>
            <a:spLocks noGrp="1"/>
          </p:cNvSpPr>
          <p:nvPr>
            <p:ph type="body" idx="1"/>
          </p:nvPr>
        </p:nvSpPr>
        <p:spPr/>
        <p:txBody>
          <a:bodyPr/>
          <a:lstStyle/>
          <a:p>
            <a:r>
              <a:rPr lang="en-US" dirty="0">
                <a:latin typeface="Montserrat" panose="00000500000000000000" pitchFamily="2" charset="0"/>
              </a:rPr>
              <a:t>Detect and Quantify Baseline Errors</a:t>
            </a:r>
          </a:p>
          <a:p>
            <a:pPr lvl="1"/>
            <a:r>
              <a:rPr lang="en-US" dirty="0">
                <a:latin typeface="Montserrat" panose="00000500000000000000" pitchFamily="2" charset="0"/>
              </a:rPr>
              <a:t>Systematically identify and quantify the characteristic errors in Diff VQA models that arise from a lack of image registration, linking to RQ1</a:t>
            </a:r>
          </a:p>
          <a:p>
            <a:r>
              <a:rPr lang="en-US" dirty="0">
                <a:latin typeface="Montserrat" panose="00000500000000000000" pitchFamily="2" charset="0"/>
              </a:rPr>
              <a:t>Design &amp; Implement an Optimal Registration Pipeline</a:t>
            </a:r>
          </a:p>
          <a:p>
            <a:pPr lvl="1"/>
            <a:r>
              <a:rPr lang="en-US" dirty="0">
                <a:latin typeface="Montserrat" panose="00000500000000000000" pitchFamily="2" charset="0"/>
              </a:rPr>
              <a:t>Develop and validate an image registration pipeline specifically tailored to minimize non-pathological variance in longitudinal CXR, linking to RQ2</a:t>
            </a:r>
          </a:p>
          <a:p>
            <a:r>
              <a:rPr lang="en-US" dirty="0">
                <a:latin typeface="Montserrat" panose="00000500000000000000" pitchFamily="2" charset="0"/>
              </a:rPr>
              <a:t>Demonstrate Superior Performance &amp; New Capabilities</a:t>
            </a:r>
          </a:p>
          <a:p>
            <a:pPr lvl="1"/>
            <a:r>
              <a:rPr lang="en-US" dirty="0">
                <a:latin typeface="Montserrat" panose="00000500000000000000" pitchFamily="2" charset="0"/>
              </a:rPr>
              <a:t>Benchmark the pipeline to demonstrate a statistically significant performance improvement over the SOTA models, linking to RQ3</a:t>
            </a:r>
          </a:p>
          <a:p>
            <a:pPr lvl="1"/>
            <a:r>
              <a:rPr lang="en-US" dirty="0">
                <a:latin typeface="Montserrat" panose="00000500000000000000" pitchFamily="2" charset="0"/>
              </a:rPr>
              <a:t>Explore the model’s accuracy on subtle findings and its potential for quantitative analysis</a:t>
            </a:r>
          </a:p>
        </p:txBody>
      </p:sp>
      <p:sp>
        <p:nvSpPr>
          <p:cNvPr id="4" name="Slide Number Placeholder 3">
            <a:extLst>
              <a:ext uri="{FF2B5EF4-FFF2-40B4-BE49-F238E27FC236}">
                <a16:creationId xmlns:a16="http://schemas.microsoft.com/office/drawing/2014/main" id="{1365529F-B920-270B-10B5-449EACE03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167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6756-5C46-76A1-3322-7B6A3DB54F6B}"/>
              </a:ext>
            </a:extLst>
          </p:cNvPr>
          <p:cNvSpPr>
            <a:spLocks noGrp="1"/>
          </p:cNvSpPr>
          <p:nvPr>
            <p:ph type="title"/>
          </p:nvPr>
        </p:nvSpPr>
        <p:spPr/>
        <p:txBody>
          <a:bodyPr>
            <a:normAutofit fontScale="90000"/>
          </a:bodyPr>
          <a:lstStyle/>
          <a:p>
            <a:r>
              <a:rPr lang="en-US" b="1" dirty="0">
                <a:solidFill>
                  <a:srgbClr val="252827"/>
                </a:solidFill>
                <a:latin typeface="Oswald"/>
                <a:ea typeface="Oswald"/>
                <a:cs typeface="Oswald"/>
                <a:sym typeface="Oswald"/>
              </a:rPr>
              <a:t>1.4 SCOPE</a:t>
            </a:r>
            <a:br>
              <a:rPr lang="en-US" b="1" dirty="0">
                <a:solidFill>
                  <a:srgbClr val="F8CF2C"/>
                </a:solidFill>
                <a:latin typeface="Oswald"/>
                <a:ea typeface="Oswald"/>
                <a:cs typeface="Oswald"/>
                <a:sym typeface="Oswald"/>
              </a:rPr>
            </a:br>
            <a:endParaRPr lang="en-US" dirty="0"/>
          </a:p>
        </p:txBody>
      </p:sp>
      <p:sp>
        <p:nvSpPr>
          <p:cNvPr id="3" name="Text Placeholder 2">
            <a:extLst>
              <a:ext uri="{FF2B5EF4-FFF2-40B4-BE49-F238E27FC236}">
                <a16:creationId xmlns:a16="http://schemas.microsoft.com/office/drawing/2014/main" id="{CB8CB91A-E504-7993-2737-50772BA3D848}"/>
              </a:ext>
            </a:extLst>
          </p:cNvPr>
          <p:cNvSpPr>
            <a:spLocks noGrp="1"/>
          </p:cNvSpPr>
          <p:nvPr>
            <p:ph type="body" idx="1"/>
          </p:nvPr>
        </p:nvSpPr>
        <p:spPr/>
        <p:txBody>
          <a:bodyPr>
            <a:normAutofit lnSpcReduction="10000"/>
          </a:bodyPr>
          <a:lstStyle/>
          <a:p>
            <a:r>
              <a:rPr lang="en-US" dirty="0">
                <a:latin typeface="Montserrat" panose="00000500000000000000" pitchFamily="2" charset="0"/>
              </a:rPr>
              <a:t>Dataset: Exclusively using the Medical-Diff-VQA dataset for all experiments and benchmarking</a:t>
            </a:r>
          </a:p>
          <a:p>
            <a:r>
              <a:rPr lang="en-US" dirty="0">
                <a:latin typeface="Montserrat" panose="00000500000000000000" pitchFamily="2" charset="0"/>
              </a:rPr>
              <a:t>Core Task: Focusing on difference question category within Diff VQA</a:t>
            </a:r>
          </a:p>
          <a:p>
            <a:r>
              <a:rPr lang="en-US" dirty="0">
                <a:latin typeface="Montserrat" panose="00000500000000000000" pitchFamily="2" charset="0"/>
              </a:rPr>
              <a:t>Methodology</a:t>
            </a:r>
          </a:p>
          <a:p>
            <a:pPr lvl="1"/>
            <a:r>
              <a:rPr lang="en-US" dirty="0">
                <a:latin typeface="Montserrat" panose="00000500000000000000" pitchFamily="2" charset="0"/>
              </a:rPr>
              <a:t>Implementing and evaluating image registration pipelines</a:t>
            </a:r>
          </a:p>
          <a:p>
            <a:pPr lvl="1"/>
            <a:r>
              <a:rPr lang="en-US" dirty="0">
                <a:latin typeface="Montserrat" panose="00000500000000000000" pitchFamily="2" charset="0"/>
              </a:rPr>
              <a:t>Integrating multistage (rigid and deformable) registration pipeline as a pre-preprocessing step for an existing VQA model</a:t>
            </a:r>
          </a:p>
          <a:p>
            <a:pPr lvl="1"/>
            <a:r>
              <a:rPr lang="en-US" dirty="0">
                <a:latin typeface="Montserrat" panose="00000500000000000000" pitchFamily="2" charset="0"/>
              </a:rPr>
              <a:t>Evaluation: Benchmarking against SOTA models using standard metrics (BLEU, ROUGE-L, </a:t>
            </a:r>
            <a:r>
              <a:rPr lang="en-US" dirty="0" err="1">
                <a:latin typeface="Montserrat" panose="00000500000000000000" pitchFamily="2" charset="0"/>
              </a:rPr>
              <a:t>CIDEr</a:t>
            </a:r>
            <a:r>
              <a:rPr lang="en-US" dirty="0">
                <a:latin typeface="Montserrat" panose="00000500000000000000" pitchFamily="2" charset="0"/>
              </a:rPr>
              <a:t>)</a:t>
            </a:r>
          </a:p>
          <a:p>
            <a:r>
              <a:rPr lang="en-US" dirty="0">
                <a:latin typeface="Montserrat" panose="00000500000000000000" pitchFamily="2" charset="0"/>
              </a:rPr>
              <a:t>Out of scope</a:t>
            </a:r>
          </a:p>
          <a:p>
            <a:pPr lvl="1"/>
            <a:r>
              <a:rPr lang="en-US" dirty="0">
                <a:latin typeface="Montserrat" panose="00000500000000000000" pitchFamily="2" charset="0"/>
              </a:rPr>
              <a:t>Collecting new clinical data or conducting clinical trials with human radiologists</a:t>
            </a:r>
          </a:p>
          <a:p>
            <a:pPr lvl="1"/>
            <a:r>
              <a:rPr lang="en-US" dirty="0">
                <a:latin typeface="Montserrat" panose="00000500000000000000" pitchFamily="2" charset="0"/>
              </a:rPr>
              <a:t>Expanding the VQA task beyond the established question types in Medical-Diff-VQA</a:t>
            </a:r>
          </a:p>
        </p:txBody>
      </p:sp>
      <p:sp>
        <p:nvSpPr>
          <p:cNvPr id="4" name="Slide Number Placeholder 3">
            <a:extLst>
              <a:ext uri="{FF2B5EF4-FFF2-40B4-BE49-F238E27FC236}">
                <a16:creationId xmlns:a16="http://schemas.microsoft.com/office/drawing/2014/main" id="{60939016-BFAF-13E1-D548-341263A7F2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2789395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2423</Words>
  <Application>Microsoft Office PowerPoint</Application>
  <PresentationFormat>On-screen Show (16:9)</PresentationFormat>
  <Paragraphs>268</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Roboto</vt:lpstr>
      <vt:lpstr>Montserrat</vt:lpstr>
      <vt:lpstr>Oswald</vt:lpstr>
      <vt:lpstr>Simple Light</vt:lpstr>
      <vt:lpstr>PowerPoint Presentation</vt:lpstr>
      <vt:lpstr>PowerPoint Presentation</vt:lpstr>
      <vt:lpstr>1. INTRODUCTION </vt:lpstr>
      <vt:lpstr>1. INTRODUCTION </vt:lpstr>
      <vt:lpstr>1. INTRODUCTION </vt:lpstr>
      <vt:lpstr>PowerPoint Presentation</vt:lpstr>
      <vt:lpstr>PowerPoint Presentation</vt:lpstr>
      <vt:lpstr>1.3 OBJECTIVES  </vt:lpstr>
      <vt:lpstr>1.4 SCOPE </vt:lpstr>
      <vt:lpstr>PowerPoint Presentation</vt:lpstr>
      <vt:lpstr>3. METHODOLOGY </vt:lpstr>
      <vt:lpstr>3.2 DATASET</vt:lpstr>
      <vt:lpstr>3.2 DATASET</vt:lpstr>
      <vt:lpstr>3.2 DATASET</vt:lpstr>
      <vt:lpstr>3.2 DATASET</vt:lpstr>
      <vt:lpstr>3.4 MODELS</vt:lpstr>
      <vt:lpstr>4. EXPERIMENTS </vt:lpstr>
      <vt:lpstr>5. PRELIMINARY/EXPECTED RESULT  </vt:lpstr>
      <vt:lpstr>5. PRELIMINARY/EXPECTED RESULT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Kaung Sithu</cp:lastModifiedBy>
  <cp:revision>42</cp:revision>
  <dcterms:modified xsi:type="dcterms:W3CDTF">2025-08-15T09:35:46Z</dcterms:modified>
</cp:coreProperties>
</file>