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9"/>
  </p:notesMasterIdLst>
  <p:sldIdLst>
    <p:sldId id="256" r:id="rId5"/>
    <p:sldId id="257" r:id="rId6"/>
    <p:sldId id="282" r:id="rId7"/>
    <p:sldId id="293" r:id="rId8"/>
    <p:sldId id="263" r:id="rId9"/>
    <p:sldId id="259" r:id="rId10"/>
    <p:sldId id="260" r:id="rId11"/>
    <p:sldId id="280" r:id="rId12"/>
    <p:sldId id="281" r:id="rId13"/>
    <p:sldId id="296" r:id="rId14"/>
    <p:sldId id="284" r:id="rId15"/>
    <p:sldId id="304" r:id="rId16"/>
    <p:sldId id="305" r:id="rId17"/>
    <p:sldId id="283" r:id="rId18"/>
    <p:sldId id="291" r:id="rId19"/>
    <p:sldId id="292" r:id="rId20"/>
    <p:sldId id="290" r:id="rId21"/>
    <p:sldId id="288" r:id="rId22"/>
    <p:sldId id="285" r:id="rId23"/>
    <p:sldId id="289" r:id="rId24"/>
    <p:sldId id="274" r:id="rId25"/>
    <p:sldId id="275" r:id="rId26"/>
    <p:sldId id="276" r:id="rId27"/>
    <p:sldId id="303" r:id="rId28"/>
    <p:sldId id="286" r:id="rId29"/>
    <p:sldId id="278" r:id="rId30"/>
    <p:sldId id="279" r:id="rId31"/>
    <p:sldId id="297" r:id="rId32"/>
    <p:sldId id="294" r:id="rId33"/>
    <p:sldId id="300" r:id="rId34"/>
    <p:sldId id="301" r:id="rId35"/>
    <p:sldId id="302" r:id="rId36"/>
    <p:sldId id="298" r:id="rId37"/>
    <p:sldId id="299"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
      <p:font typeface="Oswald" panose="00000500000000000000" pitchFamily="2" charset="0"/>
      <p:regular r:id="rId44"/>
      <p:bold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8CB2F-F7C7-4899-B1A7-000031E1851A}" v="256" dt="2025-08-23T06:20:33.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00" autoAdjust="0"/>
  </p:normalViewPr>
  <p:slideViewPr>
    <p:cSldViewPr snapToGrid="0">
      <p:cViewPr varScale="1">
        <p:scale>
          <a:sx n="133" d="100"/>
          <a:sy n="133" d="100"/>
        </p:scale>
        <p:origin x="9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100" b="0" i="0" u="none" strike="noStrike" cap="none">
              <a:solidFill>
                <a:srgbClr val="000000"/>
              </a:solidFill>
              <a:effectLst/>
              <a:latin typeface="Arial"/>
              <a:ea typeface="Arial"/>
              <a:cs typeface="Arial"/>
              <a:sym typeface="Arial"/>
            </a:endParaRPr>
          </a:p>
          <a:p>
            <a:endParaRPr lang="en-US"/>
          </a:p>
        </p:txBody>
      </p:sp>
    </p:spTree>
    <p:extLst>
      <p:ext uri="{BB962C8B-B14F-4D97-AF65-F5344CB8AC3E}">
        <p14:creationId xmlns:p14="http://schemas.microsoft.com/office/powerpoint/2010/main" val="342146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My methodology is centered around introducing a critical pre-processing step that has been overlooked by prior work. This diagram shows the complete workflow. We start with the input reference and main images.</a:t>
            </a:r>
          </a:p>
          <a:p>
            <a:pPr marL="158750" indent="0">
              <a:buNone/>
            </a:pPr>
            <a:endParaRPr lang="en-US"/>
          </a:p>
        </p:txBody>
      </p:sp>
    </p:spTree>
    <p:extLst>
      <p:ext uri="{BB962C8B-B14F-4D97-AF65-F5344CB8AC3E}">
        <p14:creationId xmlns:p14="http://schemas.microsoft.com/office/powerpoint/2010/main" val="79105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652F3-3C01-B9C7-0D79-020769DCD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6AE63D-5A5E-C2C6-71F3-36465E4CC46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8F6D378-4CE5-DEEF-AFFF-3CBB52246526}"/>
              </a:ext>
            </a:extLst>
          </p:cNvPr>
          <p:cNvSpPr>
            <a:spLocks noGrp="1"/>
          </p:cNvSpPr>
          <p:nvPr>
            <p:ph type="body" idx="1"/>
          </p:nvPr>
        </p:nvSpPr>
        <p:spPr/>
        <p:txBody>
          <a:bodyPr/>
          <a:lstStyle/>
          <a:p>
            <a:pPr marL="158750" indent="0">
              <a:buNone/>
            </a:pPr>
            <a:r>
              <a:rPr lang="en-US"/>
              <a:t>My methodology is centered around introducing a critical pre-processing step that has been overlooked by prior work. This diagram shows the complete workflow. We start with the input reference and main images.</a:t>
            </a:r>
          </a:p>
          <a:p>
            <a:pPr marL="158750" indent="0">
              <a:buNone/>
            </a:pPr>
            <a:endParaRPr lang="en-US"/>
          </a:p>
        </p:txBody>
      </p:sp>
    </p:spTree>
    <p:extLst>
      <p:ext uri="{BB962C8B-B14F-4D97-AF65-F5344CB8AC3E}">
        <p14:creationId xmlns:p14="http://schemas.microsoft.com/office/powerpoint/2010/main" val="215309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E087C-0654-3E10-7C34-05A1A67A51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82965-B6B3-BBDB-2EB1-E48CCBDBFB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6692706-D198-F231-0B08-C39920A34F4C}"/>
              </a:ext>
            </a:extLst>
          </p:cNvPr>
          <p:cNvSpPr>
            <a:spLocks noGrp="1"/>
          </p:cNvSpPr>
          <p:nvPr>
            <p:ph type="body" idx="1"/>
          </p:nvPr>
        </p:nvSpPr>
        <p:spPr/>
        <p:txBody>
          <a:bodyPr/>
          <a:lstStyle/>
          <a:p>
            <a:pPr marL="158750" indent="0">
              <a:buNone/>
            </a:pPr>
            <a:r>
              <a:rPr lang="en-US"/>
              <a:t>My methodology is centered around introducing a critical pre-processing step that has been overlooked by prior work. This diagram shows the complete workflow. We start with the input reference and main images.</a:t>
            </a:r>
          </a:p>
          <a:p>
            <a:pPr marL="158750" indent="0">
              <a:buNone/>
            </a:pPr>
            <a:endParaRPr lang="en-US"/>
          </a:p>
        </p:txBody>
      </p:sp>
    </p:spTree>
    <p:extLst>
      <p:ext uri="{BB962C8B-B14F-4D97-AF65-F5344CB8AC3E}">
        <p14:creationId xmlns:p14="http://schemas.microsoft.com/office/powerpoint/2010/main" val="2283013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For all experiments, I will use the MIMIC-Diff-VQA dataset. Not only it is the standard benchmark for the field but also It is used by EKAID, </a:t>
            </a:r>
            <a:r>
              <a:rPr lang="en-US" err="1"/>
              <a:t>ReAl</a:t>
            </a:r>
            <a:r>
              <a:rPr lang="en-US"/>
              <a:t>, PLURAL, and </a:t>
            </a:r>
            <a:r>
              <a:rPr lang="en-US" err="1"/>
              <a:t>RegioMix</a:t>
            </a:r>
            <a:r>
              <a:rPr lang="en-US"/>
              <a:t>. This factor makes it the only choice for a fair, head-to-head comparison of my model's performance against the current state-of-the-art.</a:t>
            </a:r>
          </a:p>
        </p:txBody>
      </p:sp>
    </p:spTree>
    <p:extLst>
      <p:ext uri="{BB962C8B-B14F-4D97-AF65-F5344CB8AC3E}">
        <p14:creationId xmlns:p14="http://schemas.microsoft.com/office/powerpoint/2010/main" val="1436965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9A04E-B19F-65A7-7636-FB944E37E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C7F65-BD0B-A47D-F76E-E3E03FFA0D5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A070F99-13F1-1792-F73D-74E0614FCF0B}"/>
              </a:ext>
            </a:extLst>
          </p:cNvPr>
          <p:cNvSpPr>
            <a:spLocks noGrp="1"/>
          </p:cNvSpPr>
          <p:nvPr>
            <p:ph type="body" idx="1"/>
          </p:nvPr>
        </p:nvSpPr>
        <p:spPr/>
        <p:txBody>
          <a:bodyPr/>
          <a:lstStyle/>
          <a:p>
            <a:pPr marL="158750" indent="0">
              <a:buNone/>
            </a:pPr>
            <a:r>
              <a:rPr lang="en-US"/>
              <a:t>Here we can see the prevalence of positive findings from the database</a:t>
            </a:r>
          </a:p>
        </p:txBody>
      </p:sp>
    </p:spTree>
    <p:extLst>
      <p:ext uri="{BB962C8B-B14F-4D97-AF65-F5344CB8AC3E}">
        <p14:creationId xmlns:p14="http://schemas.microsoft.com/office/powerpoint/2010/main" val="97247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A0A-EF5C-4FF3-A06A-1F96488183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279536-3D4E-369D-43AB-DDE5581516C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E97C793-35A9-3B73-2824-94784687E4BB}"/>
              </a:ext>
            </a:extLst>
          </p:cNvPr>
          <p:cNvSpPr>
            <a:spLocks noGrp="1"/>
          </p:cNvSpPr>
          <p:nvPr>
            <p:ph type="body" idx="1"/>
          </p:nvPr>
        </p:nvSpPr>
        <p:spPr/>
        <p:txBody>
          <a:bodyPr/>
          <a:lstStyle/>
          <a:p>
            <a:pPr marL="158750" indent="0">
              <a:buNone/>
            </a:pPr>
            <a:r>
              <a:rPr lang="en-US"/>
              <a:t>Total of 8 question types are covered. As this is a dataset focused on difference VQA, the most dominant question is the difference question</a:t>
            </a:r>
          </a:p>
        </p:txBody>
      </p:sp>
    </p:spTree>
    <p:extLst>
      <p:ext uri="{BB962C8B-B14F-4D97-AF65-F5344CB8AC3E}">
        <p14:creationId xmlns:p14="http://schemas.microsoft.com/office/powerpoint/2010/main" val="2879813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C4F68-0C9D-7B73-E5E8-587DD6AF5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E8D97-F3BD-733F-CEDE-38893B1289A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99F6B43-43A0-D4E6-03AC-1C8F2F900792}"/>
              </a:ext>
            </a:extLst>
          </p:cNvPr>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714462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My experimental design is straightforward and directly aimed at answering my research questions. </a:t>
            </a:r>
          </a:p>
          <a:p>
            <a:pPr marL="158750" indent="0">
              <a:buNone/>
            </a:pPr>
            <a:endParaRPr lang="en-US"/>
          </a:p>
          <a:p>
            <a:pPr marL="158750" indent="0">
              <a:buNone/>
            </a:pPr>
            <a:r>
              <a:rPr lang="en-US"/>
              <a:t>The independent variable, the thing I am changing, is the registration method used on the images. I will test three levels: no registration and </a:t>
            </a:r>
            <a:r>
              <a:rPr lang="en-US" err="1"/>
              <a:t>TransMorph</a:t>
            </a:r>
            <a:r>
              <a:rPr lang="en-US"/>
              <a:t> pipeline</a:t>
            </a:r>
          </a:p>
          <a:p>
            <a:pPr marL="158750" indent="0">
              <a:buNone/>
            </a:pPr>
            <a:endParaRPr lang="en-US"/>
          </a:p>
          <a:p>
            <a:pPr marL="158750" indent="0">
              <a:buNone/>
            </a:pPr>
            <a:r>
              <a:rPr lang="en-US"/>
              <a:t>The dependent variables, what I will measure, are the model's performance. </a:t>
            </a:r>
          </a:p>
          <a:p>
            <a:pPr marL="158750" indent="0">
              <a:buNone/>
            </a:pPr>
            <a:endParaRPr lang="en-US"/>
          </a:p>
          <a:p>
            <a:pPr marL="158750" indent="0">
              <a:buNone/>
            </a:pPr>
            <a:r>
              <a:rPr lang="en-US"/>
              <a:t>This will be captured quantitatively using the same standard metrics as the papers I'm comparing against—BLEU, ROUGE-L, and </a:t>
            </a:r>
            <a:r>
              <a:rPr lang="en-US" err="1"/>
              <a:t>CIDEr</a:t>
            </a:r>
            <a:r>
              <a:rPr lang="en-US"/>
              <a:t>—to ensure a fair comparison. </a:t>
            </a:r>
          </a:p>
          <a:p>
            <a:pPr marL="158750" indent="0">
              <a:buNone/>
            </a:pPr>
            <a:endParaRPr lang="en-US"/>
          </a:p>
          <a:p>
            <a:pPr marL="158750" indent="0">
              <a:buNone/>
            </a:pPr>
            <a:r>
              <a:rPr lang="en-US"/>
              <a:t>I will also perform a qualitative analysis by evaluating the model's accuracy on a curated set of challenging cases with very subtle findings, which are likely to be caused by noise in the baseline model.</a:t>
            </a:r>
          </a:p>
          <a:p>
            <a:pPr marL="158750" indent="0">
              <a:buNone/>
            </a:pPr>
            <a:endParaRPr lang="en-US"/>
          </a:p>
          <a:p>
            <a:pPr marL="158750" indent="0">
              <a:buNone/>
            </a:pPr>
            <a:r>
              <a:rPr lang="en-US"/>
              <a:t>BLEU </a:t>
            </a:r>
            <a:r>
              <a:rPr lang="en-US" sz="1100" b="0" i="0" u="none" strike="noStrike" cap="none">
                <a:solidFill>
                  <a:srgbClr val="000000"/>
                </a:solidFill>
                <a:effectLst/>
                <a:latin typeface="Arial"/>
                <a:ea typeface="Arial"/>
                <a:cs typeface="Arial"/>
                <a:sym typeface="Arial"/>
              </a:rPr>
              <a:t>bilingual evaluation understudy - metric used to evaluate the quality of machine-translated text</a:t>
            </a:r>
          </a:p>
          <a:p>
            <a:pPr marL="158750" indent="0">
              <a:buNone/>
            </a:pPr>
            <a:endParaRPr lang="en-US" sz="1100" b="0" i="0" u="none" strike="noStrike" cap="none">
              <a:solidFill>
                <a:srgbClr val="000000"/>
              </a:solidFill>
              <a:effectLst/>
              <a:latin typeface="Arial"/>
              <a:cs typeface="Arial"/>
              <a:sym typeface="Arial"/>
            </a:endParaRPr>
          </a:p>
          <a:p>
            <a:pPr marL="158750" indent="0">
              <a:buNone/>
            </a:pPr>
            <a:r>
              <a:rPr lang="en-US" sz="1100" b="0" i="0" u="none" strike="noStrike" cap="none">
                <a:solidFill>
                  <a:srgbClr val="000000"/>
                </a:solidFill>
                <a:effectLst/>
                <a:latin typeface="Arial"/>
                <a:cs typeface="Arial"/>
                <a:sym typeface="Arial"/>
              </a:rPr>
              <a:t>ROUGE-L </a:t>
            </a:r>
            <a:r>
              <a:rPr lang="en-US" sz="1100" b="0" i="0" u="none" strike="noStrike" cap="none">
                <a:solidFill>
                  <a:srgbClr val="000000"/>
                </a:solidFill>
                <a:effectLst/>
                <a:latin typeface="Arial"/>
                <a:ea typeface="Arial"/>
                <a:cs typeface="Arial"/>
                <a:sym typeface="Arial"/>
              </a:rPr>
              <a:t>a metric used to evaluate text summarization, particularly focusing on recall and the longest common subsequence (LCS)</a:t>
            </a:r>
          </a:p>
          <a:p>
            <a:pPr marL="158750" indent="0">
              <a:buNone/>
            </a:pPr>
            <a:endParaRPr lang="en-US" sz="1100" b="0" i="0" u="none" strike="noStrike" cap="none">
              <a:solidFill>
                <a:srgbClr val="000000"/>
              </a:solidFill>
              <a:effectLst/>
              <a:latin typeface="Arial"/>
              <a:cs typeface="Arial"/>
              <a:sym typeface="Arial"/>
            </a:endParaRPr>
          </a:p>
          <a:p>
            <a:pPr marL="158750" indent="0">
              <a:buNone/>
            </a:pPr>
            <a:r>
              <a:rPr lang="en-US" err="1"/>
              <a:t>CIDEr</a:t>
            </a:r>
            <a:r>
              <a:rPr lang="en-US"/>
              <a:t> </a:t>
            </a:r>
            <a:r>
              <a:rPr lang="en-US" sz="1100" b="0" i="0" u="none" strike="noStrike" cap="none">
                <a:solidFill>
                  <a:srgbClr val="000000"/>
                </a:solidFill>
                <a:effectLst/>
                <a:latin typeface="Arial"/>
                <a:ea typeface="Arial"/>
                <a:cs typeface="Arial"/>
                <a:sym typeface="Arial"/>
              </a:rPr>
              <a:t>Consensus-based Image Description Evaluation - a way of evaluating the quality of generated textual descriptions of images</a:t>
            </a:r>
            <a:endParaRPr lang="en-US"/>
          </a:p>
          <a:p>
            <a:pPr marL="158750" indent="0">
              <a:buNone/>
            </a:pPr>
            <a:endParaRPr lang="en-US"/>
          </a:p>
        </p:txBody>
      </p:sp>
    </p:spTree>
    <p:extLst>
      <p:ext uri="{BB962C8B-B14F-4D97-AF65-F5344CB8AC3E}">
        <p14:creationId xmlns:p14="http://schemas.microsoft.com/office/powerpoint/2010/main" val="892263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7069D-2718-3B13-3BB7-F2B8F25F4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09922-415E-A960-6D14-AD6C1A69B88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3D2E6FB-6DDA-CEA7-FAB3-CF996EBBBF43}"/>
              </a:ext>
            </a:extLst>
          </p:cNvPr>
          <p:cNvSpPr>
            <a:spLocks noGrp="1"/>
          </p:cNvSpPr>
          <p:nvPr>
            <p:ph type="body" idx="1"/>
          </p:nvPr>
        </p:nvSpPr>
        <p:spPr/>
        <p:txBody>
          <a:bodyPr/>
          <a:lstStyle/>
          <a:p>
            <a:pPr marL="158750" indent="0">
              <a:buNone/>
            </a:pPr>
            <a:r>
              <a:rPr lang="en-US"/>
              <a:t>I expect my model to be better than baseline in qualitative results, detecting subtle changes. </a:t>
            </a:r>
          </a:p>
          <a:p>
            <a:pPr marL="158750" indent="0">
              <a:buNone/>
            </a:pPr>
            <a:endParaRPr lang="en-US"/>
          </a:p>
          <a:p>
            <a:pPr marL="158750" indent="0">
              <a:buNone/>
            </a:pPr>
            <a:r>
              <a:rPr lang="en-US"/>
              <a:t>There is also the risk that if the registration algorithm is not carefully optimized, it could introduce its own artifacts. </a:t>
            </a:r>
          </a:p>
          <a:p>
            <a:pPr marL="158750" indent="0">
              <a:buNone/>
            </a:pPr>
            <a:endParaRPr lang="en-US"/>
          </a:p>
          <a:p>
            <a:pPr marL="158750" indent="0">
              <a:buNone/>
            </a:pPr>
            <a:r>
              <a:rPr lang="en-US"/>
              <a:t>Finally, this is a pipeline approach, so any errors made in the registration step will be passed down to the VQA model. </a:t>
            </a:r>
          </a:p>
          <a:p>
            <a:pPr marL="158750" indent="0">
              <a:buNone/>
            </a:pPr>
            <a:endParaRPr lang="en-US"/>
          </a:p>
          <a:p>
            <a:pPr marL="158750" indent="0">
              <a:buNone/>
            </a:pPr>
            <a:r>
              <a:rPr lang="en-US"/>
              <a:t>Mitigating these challenges through careful implementation and tuning will be a key part of my work.</a:t>
            </a:r>
          </a:p>
        </p:txBody>
      </p:sp>
    </p:spTree>
    <p:extLst>
      <p:ext uri="{BB962C8B-B14F-4D97-AF65-F5344CB8AC3E}">
        <p14:creationId xmlns:p14="http://schemas.microsoft.com/office/powerpoint/2010/main" val="409808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be6a2fc5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be6a2fc5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c446a5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c446a5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be6a2fc52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be6a2fc52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be6a2fc52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be6a2fc52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18860-2767-A69E-A1F2-7011C6425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C1475-E93E-E06F-3590-5AF4A8AAB48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6C3C871-D6D3-A54B-64D8-C840B2110F90}"/>
              </a:ext>
            </a:extLst>
          </p:cNvPr>
          <p:cNvSpPr>
            <a:spLocks noGrp="1"/>
          </p:cNvSpPr>
          <p:nvPr>
            <p:ph type="body" idx="1"/>
          </p:nvPr>
        </p:nvSpPr>
        <p:spPr/>
        <p:txBody>
          <a:bodyPr/>
          <a:lstStyle/>
          <a:p>
            <a:r>
              <a:rPr lang="en-US"/>
              <a:t>The largest jump is expected here. I have clear expectations for the results. </a:t>
            </a:r>
          </a:p>
        </p:txBody>
      </p:sp>
    </p:spTree>
    <p:extLst>
      <p:ext uri="{BB962C8B-B14F-4D97-AF65-F5344CB8AC3E}">
        <p14:creationId xmlns:p14="http://schemas.microsoft.com/office/powerpoint/2010/main" val="1050476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The largest jump is expected here. I have clear expectations for the results. </a:t>
            </a:r>
          </a:p>
        </p:txBody>
      </p:sp>
    </p:spTree>
    <p:extLst>
      <p:ext uri="{BB962C8B-B14F-4D97-AF65-F5344CB8AC3E}">
        <p14:creationId xmlns:p14="http://schemas.microsoft.com/office/powerpoint/2010/main" val="2367190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Initial state-of-the-art approaches focused on novel architectures for processing the two images. </a:t>
            </a:r>
          </a:p>
          <a:p>
            <a:pPr marL="158750" indent="0">
              <a:buNone/>
            </a:pPr>
            <a:endParaRPr lang="en-US"/>
          </a:p>
          <a:p>
            <a:pPr marL="158750" indent="0">
              <a:buNone/>
            </a:pPr>
            <a:r>
              <a:rPr lang="en-US"/>
              <a:t>EKAID took a structured approach, which is creating graphs based on expert anatomical knowledge and then comparing these graphs. </a:t>
            </a:r>
          </a:p>
          <a:p>
            <a:pPr marL="158750" indent="0">
              <a:buNone/>
            </a:pPr>
            <a:endParaRPr lang="en-US"/>
          </a:p>
          <a:p>
            <a:pPr marL="158750" indent="0">
              <a:buNone/>
            </a:pPr>
            <a:r>
              <a:rPr lang="en-US"/>
              <a:t>In contrast, </a:t>
            </a:r>
            <a:r>
              <a:rPr lang="en-US" err="1"/>
              <a:t>ReAl</a:t>
            </a:r>
            <a:r>
              <a:rPr lang="en-US"/>
              <a:t> worked at the pixel and feature level, that is creating a literal difference image and feeding it into a special residual encoder, using a loss function to align the features. </a:t>
            </a:r>
          </a:p>
        </p:txBody>
      </p:sp>
    </p:spTree>
    <p:extLst>
      <p:ext uri="{BB962C8B-B14F-4D97-AF65-F5344CB8AC3E}">
        <p14:creationId xmlns:p14="http://schemas.microsoft.com/office/powerpoint/2010/main" val="396215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More recently, the field has seen two major advances. </a:t>
            </a:r>
          </a:p>
          <a:p>
            <a:pPr marL="158750" indent="0">
              <a:buNone/>
            </a:pPr>
            <a:endParaRPr lang="en-US"/>
          </a:p>
          <a:p>
            <a:pPr marL="158750" indent="0">
              <a:buNone/>
            </a:pPr>
            <a:r>
              <a:rPr lang="en-US"/>
              <a:t>First, PLURAL showed us that a strong, pretrained foundation is critical. </a:t>
            </a:r>
          </a:p>
          <a:p>
            <a:pPr marL="158750" indent="0">
              <a:buNone/>
            </a:pPr>
            <a:endParaRPr lang="en-US"/>
          </a:p>
          <a:p>
            <a:pPr marL="158750" indent="0">
              <a:buNone/>
            </a:pPr>
            <a:r>
              <a:rPr lang="en-US"/>
              <a:t>By pretraining on vast amounts of data, PLURAL outperformed models with more complex, task-specific architectures. </a:t>
            </a:r>
          </a:p>
          <a:p>
            <a:pPr marL="158750" indent="0">
              <a:buNone/>
            </a:pPr>
            <a:endParaRPr lang="en-US"/>
          </a:p>
          <a:p>
            <a:pPr marL="158750" indent="0">
              <a:buNone/>
            </a:pPr>
            <a:r>
              <a:rPr lang="en-US"/>
              <a:t>This confirmed that robust representations are key. Following this, </a:t>
            </a:r>
            <a:r>
              <a:rPr lang="en-US" err="1"/>
              <a:t>RegioMix</a:t>
            </a:r>
            <a:r>
              <a:rPr lang="en-US"/>
              <a:t> introduced a retrieval-augmented approach. </a:t>
            </a:r>
          </a:p>
          <a:p>
            <a:pPr marL="158750" indent="0">
              <a:buNone/>
            </a:pPr>
            <a:endParaRPr lang="en-US"/>
          </a:p>
          <a:p>
            <a:pPr marL="158750" indent="0">
              <a:buNone/>
            </a:pPr>
            <a:r>
              <a:rPr lang="en-US"/>
              <a:t>Instead of just looking at the input images, it finds similar anatomical regions from a database and uses them to provide context, which leads to a dramatic improvement in performance. </a:t>
            </a:r>
          </a:p>
          <a:p>
            <a:pPr marL="158750" indent="0">
              <a:buNone/>
            </a:pPr>
            <a:endParaRPr lang="en-US"/>
          </a:p>
          <a:p>
            <a:pPr marL="158750" indent="0">
              <a:buNone/>
            </a:pPr>
            <a:r>
              <a:rPr lang="en-US"/>
              <a:t>This shows that having access to relevant, well-matched examples is extremely powerful.</a:t>
            </a:r>
          </a:p>
        </p:txBody>
      </p:sp>
    </p:spTree>
    <p:extLst>
      <p:ext uri="{BB962C8B-B14F-4D97-AF65-F5344CB8AC3E}">
        <p14:creationId xmlns:p14="http://schemas.microsoft.com/office/powerpoint/2010/main" val="3363968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BF905-59BA-05C8-6B5F-28F537637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3A268-BB9E-DE70-AEBC-2AA98FF350A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4A76DC8-E136-FEF9-C8E2-D40E974654F0}"/>
              </a:ext>
            </a:extLst>
          </p:cNvPr>
          <p:cNvSpPr>
            <a:spLocks noGrp="1"/>
          </p:cNvSpPr>
          <p:nvPr>
            <p:ph type="body" idx="1"/>
          </p:nvPr>
        </p:nvSpPr>
        <p:spPr/>
        <p:txBody>
          <a:bodyPr/>
          <a:lstStyle/>
          <a:p>
            <a:pPr marL="158750" indent="0">
              <a:buNone/>
            </a:pPr>
            <a:r>
              <a:rPr lang="en-US"/>
              <a:t>My methodology is centered around introducing a critical pre-processing step that has been overlooked by prior work. This diagram shows the complete workflow. We start with the input reference and main images.</a:t>
            </a:r>
          </a:p>
          <a:p>
            <a:pPr marL="158750" indent="0">
              <a:buNone/>
            </a:pPr>
            <a:endParaRPr lang="en-US"/>
          </a:p>
          <a:p>
            <a:pPr marL="158750" indent="0">
              <a:buNone/>
            </a:pPr>
            <a:r>
              <a:rPr lang="en-US"/>
              <a:t>Firstly, the reference image is rigidly aligned for correcting global translation and rotation.</a:t>
            </a:r>
          </a:p>
          <a:p>
            <a:pPr marL="158750" indent="0">
              <a:buNone/>
            </a:pPr>
            <a:r>
              <a:rPr lang="en-US"/>
              <a:t>Secondly, the deformable algorithm is used to warp the rigidly aligned reference image for non-rigid anatomical changes.</a:t>
            </a:r>
          </a:p>
        </p:txBody>
      </p:sp>
    </p:spTree>
    <p:extLst>
      <p:ext uri="{BB962C8B-B14F-4D97-AF65-F5344CB8AC3E}">
        <p14:creationId xmlns:p14="http://schemas.microsoft.com/office/powerpoint/2010/main" val="3077630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C4830423-194A-AAC7-8E06-D509288A8137}"/>
            </a:ext>
          </a:extLst>
        </p:cNvPr>
        <p:cNvGrpSpPr/>
        <p:nvPr/>
      </p:nvGrpSpPr>
      <p:grpSpPr>
        <a:xfrm>
          <a:off x="0" y="0"/>
          <a:ext cx="0" cy="0"/>
          <a:chOff x="0" y="0"/>
          <a:chExt cx="0" cy="0"/>
        </a:xfrm>
      </p:grpSpPr>
      <p:sp>
        <p:nvSpPr>
          <p:cNvPr id="126" name="Google Shape;126;g121fc790881_0_7:notes">
            <a:extLst>
              <a:ext uri="{FF2B5EF4-FFF2-40B4-BE49-F238E27FC236}">
                <a16:creationId xmlns:a16="http://schemas.microsoft.com/office/drawing/2014/main" id="{1EFD493A-0669-D8F5-93F7-6B6C01D5CD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1fc790881_0_7:notes">
            <a:extLst>
              <a:ext uri="{FF2B5EF4-FFF2-40B4-BE49-F238E27FC236}">
                <a16:creationId xmlns:a16="http://schemas.microsoft.com/office/drawing/2014/main" id="{4F638B58-9C70-37C8-1267-6CF3892E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298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2F2DA-17EC-EF2C-3FE2-7A4F249884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ACC18-F363-8394-45FB-238BE6DA03B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8C20021-9F39-9635-E742-BD19E5D6A87D}"/>
              </a:ext>
            </a:extLst>
          </p:cNvPr>
          <p:cNvSpPr>
            <a:spLocks noGrp="1"/>
          </p:cNvSpPr>
          <p:nvPr>
            <p:ph type="body" idx="1"/>
          </p:nvPr>
        </p:nvSpPr>
        <p:spPr/>
        <p:txBody>
          <a:bodyPr/>
          <a:lstStyle/>
          <a:p>
            <a:pPr marL="158750" indent="0">
              <a:buNone/>
            </a:pPr>
            <a:r>
              <a:rPr lang="en-US"/>
              <a:t>For all experiments, I will use the MIMIC-Diff-VQA dataset. Not only it is the standard benchmark for the field but also It is used by EKAID, </a:t>
            </a:r>
            <a:r>
              <a:rPr lang="en-US" err="1"/>
              <a:t>ReAl</a:t>
            </a:r>
            <a:r>
              <a:rPr lang="en-US"/>
              <a:t>, PLURAL, and </a:t>
            </a:r>
            <a:r>
              <a:rPr lang="en-US" err="1"/>
              <a:t>RegioMix</a:t>
            </a:r>
            <a:r>
              <a:rPr lang="en-US"/>
              <a:t>. This factor makes it the only choice for a fair, head-to-head comparison of my model's performance against the current state-of-the-art.</a:t>
            </a:r>
          </a:p>
        </p:txBody>
      </p:sp>
    </p:spTree>
    <p:extLst>
      <p:ext uri="{BB962C8B-B14F-4D97-AF65-F5344CB8AC3E}">
        <p14:creationId xmlns:p14="http://schemas.microsoft.com/office/powerpoint/2010/main" val="315815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E0EF-10D3-514D-81C9-601075483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EF682-841C-7CBA-9670-5A71268A66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A099F9-EDCA-E43A-C577-C49D8F69F325}"/>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What is medical VQA?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 Medical VQA is a crucial area at the </a:t>
            </a:r>
            <a:r>
              <a:rPr lang="en-US" err="1"/>
              <a:t>i</a:t>
            </a:r>
            <a:r>
              <a:rPr lang="en">
                <a:solidFill>
                  <a:srgbClr val="252827"/>
                </a:solidFill>
                <a:latin typeface="Montserrat"/>
                <a:ea typeface="Montserrat"/>
                <a:cs typeface="Montserrat"/>
                <a:sym typeface="Montserrat"/>
              </a:rPr>
              <a:t>ntersections of medical artificial intelligence and visual quest</a:t>
            </a:r>
            <a:r>
              <a:rPr lang="en-US">
                <a:solidFill>
                  <a:srgbClr val="252827"/>
                </a:solidFill>
                <a:latin typeface="Montserrat"/>
                <a:ea typeface="Montserrat"/>
                <a:cs typeface="Montserrat"/>
                <a:sym typeface="Montserrat"/>
              </a:rPr>
              <a:t>io</a:t>
            </a:r>
            <a:r>
              <a:rPr lang="en">
                <a:solidFill>
                  <a:srgbClr val="252827"/>
                </a:solidFill>
                <a:latin typeface="Montserrat"/>
                <a:ea typeface="Montserrat"/>
                <a:cs typeface="Montserrat"/>
                <a:sym typeface="Montserrat"/>
              </a:rPr>
              <a:t>n answering VQA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 It insolves systems that can </a:t>
            </a:r>
            <a:r>
              <a:rPr lang="en-US" err="1">
                <a:solidFill>
                  <a:srgbClr val="252827"/>
                </a:solidFill>
                <a:latin typeface="Montserrat"/>
                <a:ea typeface="Montserrat"/>
                <a:cs typeface="Montserrat"/>
                <a:sym typeface="Montserrat"/>
              </a:rPr>
              <a:t>i</a:t>
            </a:r>
            <a:r>
              <a:rPr lang="en">
                <a:solidFill>
                  <a:srgbClr val="252827"/>
                </a:solidFill>
                <a:latin typeface="Montserrat"/>
                <a:ea typeface="Montserrat"/>
                <a:cs typeface="Montserrat"/>
                <a:sym typeface="Montserrat"/>
              </a:rPr>
              <a:t>nterpret x-ray, computed tomography, magnetic resonance imaging and electronic health records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Why do we need to use Medical VQA?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 Medical professionals have to deal with hundreds of patients per day. It assists in clinical decision making and lessen the strain on clinical staff, which reduces diagnostic errors.</a:t>
            </a:r>
            <a:br>
              <a:rPr lang="en">
                <a:solidFill>
                  <a:srgbClr val="252827"/>
                </a:solidFill>
                <a:latin typeface="Montserrat"/>
                <a:ea typeface="Montserrat"/>
                <a:cs typeface="Montserrat"/>
                <a:sym typeface="Montserrat"/>
              </a:rPr>
            </a:br>
            <a:r>
              <a:rPr lang="en">
                <a:solidFill>
                  <a:srgbClr val="252827"/>
                </a:solidFill>
                <a:latin typeface="Montserrat"/>
                <a:ea typeface="Montserrat"/>
                <a:cs typeface="Montserrat"/>
                <a:sym typeface="Montserrat"/>
              </a:rPr>
              <a:t>- Medical VQAs understand open-ended free-form questions in natural language and provide reliable user-friendly answers, unlike other medical AI applications which are restricted to predefined diseases.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Ref: medical visual question answering: a survey</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What is the problem with general medical VQA?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 Jack of all trades, master of none: A single AI model struggles to understand the vast complexity of all medical images and specialties</a:t>
            </a: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a:solidFill>
                  <a:srgbClr val="252827"/>
                </a:solidFill>
                <a:latin typeface="Montserrat"/>
                <a:ea typeface="Montserrat"/>
                <a:cs typeface="Montserrat"/>
                <a:sym typeface="Montserrat"/>
              </a:rPr>
              <a:t>- Model fails to learn subtle details because of vastly different modalities (x-ray, CT, MRI) and vastly different pathologies including head, abdomen, limbs</a:t>
            </a:r>
            <a:endParaRPr lang="en">
              <a:solidFill>
                <a:srgbClr val="252827"/>
              </a:solidFill>
              <a:latin typeface="Montserrat"/>
              <a:ea typeface="Montserrat"/>
              <a:cs typeface="Montserrat"/>
              <a:sym typeface="Montserrat"/>
            </a:endParaRPr>
          </a:p>
        </p:txBody>
      </p:sp>
    </p:spTree>
    <p:extLst>
      <p:ext uri="{BB962C8B-B14F-4D97-AF65-F5344CB8AC3E}">
        <p14:creationId xmlns:p14="http://schemas.microsoft.com/office/powerpoint/2010/main" val="1349687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40691B0F-0311-C3C7-AC2F-2C74CCB87614}"/>
            </a:ext>
          </a:extLst>
        </p:cNvPr>
        <p:cNvGrpSpPr/>
        <p:nvPr/>
      </p:nvGrpSpPr>
      <p:grpSpPr>
        <a:xfrm>
          <a:off x="0" y="0"/>
          <a:ext cx="0" cy="0"/>
          <a:chOff x="0" y="0"/>
          <a:chExt cx="0" cy="0"/>
        </a:xfrm>
      </p:grpSpPr>
      <p:sp>
        <p:nvSpPr>
          <p:cNvPr id="92" name="Google Shape;92;g27514931092_0_0:notes">
            <a:extLst>
              <a:ext uri="{FF2B5EF4-FFF2-40B4-BE49-F238E27FC236}">
                <a16:creationId xmlns:a16="http://schemas.microsoft.com/office/drawing/2014/main" id="{5AD898D9-F01B-6F53-67AC-1874CDADA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514931092_0_0:notes">
            <a:extLst>
              <a:ext uri="{FF2B5EF4-FFF2-40B4-BE49-F238E27FC236}">
                <a16:creationId xmlns:a16="http://schemas.microsoft.com/office/drawing/2014/main" id="{DA9C6EA8-7924-6473-EDAC-000EE2DC28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440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7D428B9E-4F0F-CD24-6CFC-B6FC498EA9DC}"/>
            </a:ext>
          </a:extLst>
        </p:cNvPr>
        <p:cNvGrpSpPr/>
        <p:nvPr/>
      </p:nvGrpSpPr>
      <p:grpSpPr>
        <a:xfrm>
          <a:off x="0" y="0"/>
          <a:ext cx="0" cy="0"/>
          <a:chOff x="0" y="0"/>
          <a:chExt cx="0" cy="0"/>
        </a:xfrm>
      </p:grpSpPr>
      <p:sp>
        <p:nvSpPr>
          <p:cNvPr id="92" name="Google Shape;92;g27514931092_0_0:notes">
            <a:extLst>
              <a:ext uri="{FF2B5EF4-FFF2-40B4-BE49-F238E27FC236}">
                <a16:creationId xmlns:a16="http://schemas.microsoft.com/office/drawing/2014/main" id="{FA5E9AB5-9466-BE80-9D58-149A5FA3E1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514931092_0_0:notes">
            <a:extLst>
              <a:ext uri="{FF2B5EF4-FFF2-40B4-BE49-F238E27FC236}">
                <a16:creationId xmlns:a16="http://schemas.microsoft.com/office/drawing/2014/main" id="{8CA06779-B94A-632B-4205-A7C58F2178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061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4342E-5B41-2F35-2AE5-00FB14437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77DD6E-73B0-DA31-B8F4-52273B09281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444CD2-7BCD-F127-DA62-FC09F4912B43}"/>
              </a:ext>
            </a:extLst>
          </p:cNvPr>
          <p:cNvSpPr>
            <a:spLocks noGrp="1"/>
          </p:cNvSpPr>
          <p:nvPr>
            <p:ph type="body" idx="1"/>
          </p:nvPr>
        </p:nvSpPr>
        <p:spPr/>
        <p:txBody>
          <a:bodyPr/>
          <a:lstStyle/>
          <a:p>
            <a:pPr marL="158750" indent="0">
              <a:buNone/>
            </a:pPr>
            <a:r>
              <a:rPr lang="en-US"/>
              <a:t>My experimental design is straightforward and directly aimed at answering my research questions. </a:t>
            </a:r>
          </a:p>
          <a:p>
            <a:pPr marL="158750" indent="0">
              <a:buNone/>
            </a:pPr>
            <a:endParaRPr lang="en-US"/>
          </a:p>
          <a:p>
            <a:pPr marL="158750" indent="0">
              <a:buNone/>
            </a:pPr>
            <a:r>
              <a:rPr lang="en-US"/>
              <a:t>The independent variable, the thing I am changing, is the registration method used on the images. I will test three levels: no registration, rigid registration only, and the full deformable registration pipeline</a:t>
            </a:r>
          </a:p>
          <a:p>
            <a:pPr marL="158750" indent="0">
              <a:buNone/>
            </a:pPr>
            <a:endParaRPr lang="en-US"/>
          </a:p>
          <a:p>
            <a:pPr marL="158750" indent="0">
              <a:buNone/>
            </a:pPr>
            <a:r>
              <a:rPr lang="en-US"/>
              <a:t>The dependent variables, what I will measure, are the model's performance. </a:t>
            </a:r>
          </a:p>
          <a:p>
            <a:pPr marL="158750" indent="0">
              <a:buNone/>
            </a:pPr>
            <a:endParaRPr lang="en-US"/>
          </a:p>
          <a:p>
            <a:pPr marL="158750" indent="0">
              <a:buNone/>
            </a:pPr>
            <a:r>
              <a:rPr lang="en-US"/>
              <a:t>This will be captured quantitatively using the same standard metrics as the papers I'm comparing against—BLEU, ROUGE-L, and </a:t>
            </a:r>
            <a:r>
              <a:rPr lang="en-US" err="1"/>
              <a:t>CIDEr</a:t>
            </a:r>
            <a:r>
              <a:rPr lang="en-US"/>
              <a:t>—to ensure a fair comparison. </a:t>
            </a:r>
          </a:p>
          <a:p>
            <a:pPr marL="158750" indent="0">
              <a:buNone/>
            </a:pPr>
            <a:endParaRPr lang="en-US"/>
          </a:p>
          <a:p>
            <a:pPr marL="158750" indent="0">
              <a:buNone/>
            </a:pPr>
            <a:r>
              <a:rPr lang="en-US"/>
              <a:t>I will also perform a qualitative analysis by evaluating the model's accuracy on a curated set of challenging cases with very subtle findings, which are likely to be caused by noise in the baseline model.</a:t>
            </a:r>
          </a:p>
        </p:txBody>
      </p:sp>
    </p:spTree>
    <p:extLst>
      <p:ext uri="{BB962C8B-B14F-4D97-AF65-F5344CB8AC3E}">
        <p14:creationId xmlns:p14="http://schemas.microsoft.com/office/powerpoint/2010/main" val="403220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DBC92-870C-E894-F2AF-4EC3E7673A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FDB228-C2DE-614E-6A7D-9BA24F9D94A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286C158-BA69-E004-D368-AC785EC63940}"/>
              </a:ext>
            </a:extLst>
          </p:cNvPr>
          <p:cNvSpPr>
            <a:spLocks noGrp="1"/>
          </p:cNvSpPr>
          <p:nvPr>
            <p:ph type="body" idx="1"/>
          </p:nvPr>
        </p:nvSpPr>
        <p:spPr/>
        <p:txBody>
          <a:bodyPr/>
          <a:lstStyle/>
          <a:p>
            <a:pPr marL="158750" indent="0">
              <a:buNone/>
            </a:pPr>
            <a:endParaRPr lang="en-US"/>
          </a:p>
          <a:p>
            <a:pPr marL="158750" indent="0">
              <a:buNone/>
            </a:pPr>
            <a:r>
              <a:rPr lang="en-US"/>
              <a:t>To better align with clinical workflows, the field has evolved toward Difference VQA. This task is explicitly designed to model the longitudinal assessment that is fundamental to radiology. It provides a model with two images from different time points and asks it to articulate the changes</a:t>
            </a:r>
          </a:p>
          <a:p>
            <a:pPr marL="158750" indent="0">
              <a:buNone/>
            </a:pPr>
            <a:endParaRPr lang="en-US"/>
          </a:p>
          <a:p>
            <a:pPr marL="158750" indent="0">
              <a:buNone/>
            </a:pPr>
            <a:r>
              <a:rPr lang="en-US"/>
              <a:t>The creation of the Medical-Diff-VQA dataset was a pivotal moment, providing the first large-scale benchmark to seriously pursue this complex and clinically relevant problem</a:t>
            </a:r>
          </a:p>
        </p:txBody>
      </p:sp>
    </p:spTree>
    <p:extLst>
      <p:ext uri="{BB962C8B-B14F-4D97-AF65-F5344CB8AC3E}">
        <p14:creationId xmlns:p14="http://schemas.microsoft.com/office/powerpoint/2010/main" val="243856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1fc7908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1fc7908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To position my work, this slide categorizes the current state-of-the-art in Difference VQA, revealing a consistent research gap.</a:t>
            </a:r>
          </a:p>
          <a:p>
            <a:pPr marL="158750" indent="0">
              <a:buNone/>
            </a:pPr>
            <a:endParaRPr lang="en-US"/>
          </a:p>
          <a:p>
            <a:r>
              <a:rPr lang="en-US"/>
              <a:t>We can group these methods into two main strategies. The first, used by models like </a:t>
            </a:r>
            <a:r>
              <a:rPr lang="en-US" b="1"/>
              <a:t>EKAID</a:t>
            </a:r>
            <a:r>
              <a:rPr lang="en-US"/>
              <a:t> and </a:t>
            </a:r>
            <a:r>
              <a:rPr lang="en-US" b="1" err="1"/>
              <a:t>ReAl</a:t>
            </a:r>
            <a:r>
              <a:rPr lang="en-US"/>
              <a:t>, focuses on architectural innovations. EKAID uses knowledge graphs and </a:t>
            </a:r>
            <a:r>
              <a:rPr lang="en-US" err="1"/>
              <a:t>ReAl</a:t>
            </a:r>
            <a:r>
              <a:rPr lang="en-US"/>
              <a:t> uses a dedicated residual encoder. While effective, they both share a critical, flawed assumption: that the initial difference image from a simple subtraction is a reliable and clean signal.</a:t>
            </a:r>
          </a:p>
          <a:p>
            <a:pPr marL="158750" indent="0">
              <a:buNone/>
            </a:pPr>
            <a:endParaRPr lang="en-US"/>
          </a:p>
          <a:p>
            <a:r>
              <a:rPr lang="en-US"/>
              <a:t>The second, more recent strategy uses powerful workarounds. </a:t>
            </a:r>
            <a:r>
              <a:rPr lang="en-US" b="1"/>
              <a:t>PLURAL</a:t>
            </a:r>
            <a:r>
              <a:rPr lang="en-US"/>
              <a:t> leverages massive pre-training to learn feature representations that are robust to noise, but it learns to tolerate misalignment rather than actively fixing it. </a:t>
            </a:r>
            <a:r>
              <a:rPr lang="en-US" b="1" err="1"/>
              <a:t>RegioMix</a:t>
            </a:r>
            <a:r>
              <a:rPr lang="en-US"/>
              <a:t>, which achieves state-of-the-art performance, cleverly sidesteps the problem altogether by retrieving other, better-matched anatomical regions from a database to provide context.</a:t>
            </a:r>
          </a:p>
          <a:p>
            <a:pPr marL="158750" indent="0">
              <a:buNone/>
            </a:pPr>
            <a:endParaRPr lang="en-US"/>
          </a:p>
          <a:p>
            <a:r>
              <a:rPr lang="en-US"/>
              <a:t>This analysis reveals the fundamental gap that my thesis addresses. While all these methods are innovative, they are all trying to overcome the problem of geometric variance at the feature level. </a:t>
            </a:r>
            <a:r>
              <a:rPr lang="en-US" b="1"/>
              <a:t>None of them solve it at the source by explicitly aligning the input images first</a:t>
            </a:r>
            <a:r>
              <a:rPr lang="en-US"/>
              <a:t>, and that is precisely the contribution of my work.</a:t>
            </a: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Finally, the most recent advance is Retrieval Augmentation, with </a:t>
            </a:r>
            <a:r>
              <a:rPr lang="en-US" err="1"/>
              <a:t>RegioMix</a:t>
            </a:r>
            <a:r>
              <a:rPr lang="en-US"/>
              <a:t>. This model cleverly retrieves similar, pre-existing regions from a database to inform its answer. This is powerful but ultimately sidesteps the core problem: it doesn't align the actual input image pair the user provides; it finds other examples that are easier to work with.</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5149310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5149310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fd5144c2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fd5144c2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First, I will systematically detect and quantify the problem. My goal is to show that the errors caused by misalignment are predictable and frequent in the current Diff VQA paradigms. This corresponds to my first research question.</a:t>
            </a:r>
          </a:p>
          <a:p>
            <a:endParaRPr lang="en-US"/>
          </a:p>
          <a:p>
            <a:r>
              <a:rPr lang="en-US"/>
              <a:t>Second, I will design and implement the solution. This is the core technical contribution: an optimized registration pipeline built specifically for this task. I will validate its effectiveness at minimizing the geometric noise between image pairs, which addresses my second research question.</a:t>
            </a:r>
          </a:p>
          <a:p>
            <a:endParaRPr lang="en-US"/>
          </a:p>
          <a:p>
            <a:r>
              <a:rPr lang="en-US"/>
              <a:t>Finally, I will demonstrate the impact of this solution. I will integrate this pipeline into a VQA model and prove its superiority through direct, quantitative benchmarking against the state-of-the-art models we've discussed. Beyond just improving scores</a:t>
            </a:r>
          </a:p>
        </p:txBody>
      </p:sp>
    </p:spTree>
    <p:extLst>
      <p:ext uri="{BB962C8B-B14F-4D97-AF65-F5344CB8AC3E}">
        <p14:creationId xmlns:p14="http://schemas.microsoft.com/office/powerpoint/2010/main" val="12767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a:p>
          <a:p>
            <a:endParaRPr lang="en-US" b="1"/>
          </a:p>
          <a:p>
            <a:pPr marL="457200" indent="-298450"/>
            <a:r>
              <a:rPr lang="en-US" b="1"/>
              <a:t>Rigid Registration:</a:t>
            </a:r>
            <a:r>
              <a:rPr lang="en-US"/>
              <a:t> First, perform a rigid alignment (translation, rotation, scaling) to correct for gross differences in patient positioning. This establishes a common coordinate frame. </a:t>
            </a:r>
          </a:p>
          <a:p>
            <a:pPr marL="457200" indent="-298450"/>
            <a:r>
              <a:rPr lang="en-US" b="1"/>
              <a:t>Deformable (Non-Rigid) Registration:</a:t>
            </a:r>
            <a:r>
              <a:rPr lang="en-US"/>
              <a:t> This is the crucial step. Use advanced algorithms (e.g., B-spline or Demons-based registration) to warp the reference image to match the main image, accounting for non-linear changes like breathing and soft-tissue deformation. The chest is not a rigid body, so this is essential. This step would align anatomical landmarks like the diaphragm, spine, and heart silhouette.</a:t>
            </a:r>
          </a:p>
          <a:p>
            <a:pPr marL="158750" indent="0">
              <a:buNone/>
            </a:pPr>
            <a:endParaRPr lang="en-US"/>
          </a:p>
        </p:txBody>
      </p:sp>
    </p:spTree>
    <p:extLst>
      <p:ext uri="{BB962C8B-B14F-4D97-AF65-F5344CB8AC3E}">
        <p14:creationId xmlns:p14="http://schemas.microsoft.com/office/powerpoint/2010/main" val="252431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23800" y="238125"/>
            <a:ext cx="80964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rgbClr val="252827"/>
                </a:solidFill>
                <a:latin typeface="Montserrat"/>
                <a:ea typeface="Montserrat"/>
                <a:cs typeface="Montserrat"/>
                <a:sym typeface="Montserrat"/>
              </a:rPr>
              <a:t>PROPOSAL PRESENTATION</a:t>
            </a:r>
            <a:endParaRPr sz="1100" b="1">
              <a:solidFill>
                <a:srgbClr val="252827"/>
              </a:solidFill>
              <a:latin typeface="Montserrat"/>
              <a:ea typeface="Montserrat"/>
              <a:cs typeface="Montserrat"/>
              <a:sym typeface="Montserrat"/>
            </a:endParaRPr>
          </a:p>
        </p:txBody>
      </p:sp>
      <p:sp>
        <p:nvSpPr>
          <p:cNvPr id="55" name="Google Shape;55;p13"/>
          <p:cNvSpPr txBox="1"/>
          <p:nvPr/>
        </p:nvSpPr>
        <p:spPr>
          <a:xfrm>
            <a:off x="523800" y="2867500"/>
            <a:ext cx="8096400"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Kaung Sithu</a:t>
            </a:r>
          </a:p>
          <a:p>
            <a:pPr marL="0" lvl="0" indent="0" algn="ctr" rtl="0">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st124974</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p:txBody>
      </p:sp>
      <p:sp>
        <p:nvSpPr>
          <p:cNvPr id="56" name="Google Shape;56;p13"/>
          <p:cNvSpPr txBox="1"/>
          <p:nvPr/>
        </p:nvSpPr>
        <p:spPr>
          <a:xfrm>
            <a:off x="523799" y="3562025"/>
            <a:ext cx="8096400" cy="1022557"/>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COMMITTEE  MEMBERS</a:t>
            </a:r>
            <a:endParaRPr sz="1100" b="1">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Prof. Chaklam Silpasuwanchi (Chairperson)</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Prof.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Attaphongse</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Taparugssanagorn</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(Member)</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Prof.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Chantri</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Polprasert</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(Member)</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p:txBody>
      </p:sp>
      <p:sp>
        <p:nvSpPr>
          <p:cNvPr id="57" name="Google Shape;57;p13"/>
          <p:cNvSpPr txBox="1"/>
          <p:nvPr/>
        </p:nvSpPr>
        <p:spPr>
          <a:xfrm>
            <a:off x="376058" y="1214400"/>
            <a:ext cx="8096400" cy="147729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endParaRPr sz="2800" b="1" dirty="0">
              <a:solidFill>
                <a:schemeClr val="accent1"/>
              </a:solidFill>
              <a:latin typeface="Roboto" panose="02000000000000000000" pitchFamily="2" charset="0"/>
              <a:ea typeface="Roboto" panose="02000000000000000000" pitchFamily="2" charset="0"/>
              <a:cs typeface="Roboto" panose="02000000000000000000" pitchFamily="2" charset="0"/>
              <a:sym typeface="Times New Roman"/>
            </a:endParaRPr>
          </a:p>
          <a:p>
            <a:pPr marL="0" lvl="0" indent="0" algn="ctr" rtl="0">
              <a:spcBef>
                <a:spcPts val="0"/>
              </a:spcBef>
              <a:spcAft>
                <a:spcPts val="0"/>
              </a:spcAft>
              <a:buClr>
                <a:schemeClr val="dk1"/>
              </a:buClr>
              <a:buSzPts val="1100"/>
              <a:buFont typeface="Arial"/>
              <a:buNone/>
            </a:pPr>
            <a:r>
              <a:rPr lang="en-US" sz="2800" b="1">
                <a:solidFill>
                  <a:srgbClr val="252827"/>
                </a:solidFill>
                <a:latin typeface="Roboto" panose="02000000000000000000" pitchFamily="2" charset="0"/>
                <a:ea typeface="Roboto" panose="02000000000000000000" pitchFamily="2" charset="0"/>
                <a:cs typeface="Roboto" panose="02000000000000000000" pitchFamily="2" charset="0"/>
                <a:sym typeface="Oswald"/>
              </a:rPr>
              <a:t>Enhancing Difference VQA on Longitudinal CXR using Affine and Deformable Image Registration</a:t>
            </a:r>
            <a:endParaRPr sz="2800" b="1">
              <a:solidFill>
                <a:srgbClr val="252827"/>
              </a:solidFill>
              <a:latin typeface="Roboto" panose="02000000000000000000" pitchFamily="2" charset="0"/>
              <a:ea typeface="Roboto" panose="02000000000000000000" pitchFamily="2" charset="0"/>
              <a:cs typeface="Roboto" panose="02000000000000000000" pitchFamily="2" charset="0"/>
              <a:sym typeface="Oswald"/>
            </a:endParaRPr>
          </a:p>
        </p:txBody>
      </p:sp>
      <p:sp>
        <p:nvSpPr>
          <p:cNvPr id="58" name="Google Shape;58;p13"/>
          <p:cNvSpPr/>
          <p:nvPr/>
        </p:nvSpPr>
        <p:spPr>
          <a:xfrm>
            <a:off x="4066350" y="652400"/>
            <a:ext cx="10113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0" name="Google Shape;60;p13"/>
          <p:cNvPicPr preferRelativeResize="0"/>
          <p:nvPr/>
        </p:nvPicPr>
        <p:blipFill>
          <a:blip r:embed="rId3">
            <a:alphaModFix/>
          </a:blip>
          <a:stretch>
            <a:fillRect/>
          </a:stretch>
        </p:blipFill>
        <p:spPr>
          <a:xfrm>
            <a:off x="8396600" y="64925"/>
            <a:ext cx="700399" cy="700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CE5C-68D1-7A93-9FD1-9085C898589D}"/>
              </a:ext>
            </a:extLst>
          </p:cNvPr>
          <p:cNvSpPr>
            <a:spLocks noGrp="1"/>
          </p:cNvSpPr>
          <p:nvPr>
            <p:ph type="title"/>
          </p:nvPr>
        </p:nvSpPr>
        <p:spPr>
          <a:xfrm>
            <a:off x="311700" y="246254"/>
            <a:ext cx="8520600" cy="572700"/>
          </a:xfrm>
        </p:spPr>
        <p:txBody>
          <a:bodyPr>
            <a:normAutofit fontScale="90000"/>
          </a:bodyPr>
          <a:lstStyle/>
          <a:p>
            <a:r>
              <a:rPr lang="en-US" b="1">
                <a:solidFill>
                  <a:srgbClr val="252827"/>
                </a:solidFill>
                <a:latin typeface="Oswald"/>
                <a:ea typeface="Oswald"/>
                <a:cs typeface="Oswald"/>
                <a:sym typeface="Oswald"/>
              </a:rPr>
              <a:t>3. METHODOLOGY</a:t>
            </a:r>
            <a:endParaRPr lang="en-US"/>
          </a:p>
        </p:txBody>
      </p:sp>
      <p:sp>
        <p:nvSpPr>
          <p:cNvPr id="3" name="Text Placeholder 2">
            <a:extLst>
              <a:ext uri="{FF2B5EF4-FFF2-40B4-BE49-F238E27FC236}">
                <a16:creationId xmlns:a16="http://schemas.microsoft.com/office/drawing/2014/main" id="{77011A9A-9EE5-A2ED-ED79-F364306D5595}"/>
              </a:ext>
            </a:extLst>
          </p:cNvPr>
          <p:cNvSpPr>
            <a:spLocks noGrp="1"/>
          </p:cNvSpPr>
          <p:nvPr>
            <p:ph type="body" idx="1"/>
          </p:nvPr>
        </p:nvSpPr>
        <p:spPr>
          <a:xfrm>
            <a:off x="311700" y="818954"/>
            <a:ext cx="8520600" cy="3416400"/>
          </a:xfrm>
        </p:spPr>
        <p:txBody>
          <a:bodyPr>
            <a:normAutofit lnSpcReduction="10000"/>
          </a:bodyPr>
          <a:lstStyle/>
          <a:p>
            <a:r>
              <a:rPr lang="en-US">
                <a:latin typeface="Montserrat" panose="00000500000000000000" pitchFamily="2" charset="0"/>
              </a:rPr>
              <a:t>Image Registration</a:t>
            </a:r>
          </a:p>
          <a:p>
            <a:pPr lvl="1"/>
            <a:r>
              <a:rPr lang="en-US">
                <a:latin typeface="Montserrat" panose="00000500000000000000" pitchFamily="2" charset="0"/>
              </a:rPr>
              <a:t>Aligning reference image to current image to minimize non-pathological differences</a:t>
            </a:r>
          </a:p>
          <a:p>
            <a:pPr marL="596900" lvl="1" indent="0">
              <a:buNone/>
            </a:pPr>
            <a:endParaRPr lang="en-US">
              <a:latin typeface="Montserrat" panose="00000500000000000000" pitchFamily="2" charset="0"/>
            </a:endParaRPr>
          </a:p>
          <a:p>
            <a:r>
              <a:rPr lang="en-US" err="1">
                <a:latin typeface="Montserrat" panose="00000500000000000000" pitchFamily="2" charset="0"/>
              </a:rPr>
              <a:t>TransMorph</a:t>
            </a:r>
            <a:endParaRPr lang="en-US">
              <a:latin typeface="Montserrat" panose="00000500000000000000" pitchFamily="2" charset="0"/>
            </a:endParaRPr>
          </a:p>
          <a:p>
            <a:pPr lvl="1"/>
            <a:r>
              <a:rPr lang="en-US">
                <a:latin typeface="Montserrat" panose="00000500000000000000" pitchFamily="2" charset="0"/>
              </a:rPr>
              <a:t>Hybrid Transformer-</a:t>
            </a:r>
            <a:r>
              <a:rPr lang="en-US" err="1">
                <a:latin typeface="Montserrat" panose="00000500000000000000" pitchFamily="2" charset="0"/>
              </a:rPr>
              <a:t>ConvNet</a:t>
            </a:r>
            <a:r>
              <a:rPr lang="en-US">
                <a:latin typeface="Montserrat" panose="00000500000000000000" pitchFamily="2" charset="0"/>
              </a:rPr>
              <a:t> model designed for unsupervised medical image registration</a:t>
            </a:r>
          </a:p>
          <a:p>
            <a:pPr lvl="1"/>
            <a:r>
              <a:rPr lang="en-US">
                <a:latin typeface="Montserrat" panose="00000500000000000000" pitchFamily="2" charset="0"/>
              </a:rPr>
              <a:t>Encoder</a:t>
            </a:r>
          </a:p>
          <a:p>
            <a:pPr lvl="2"/>
            <a:r>
              <a:rPr lang="en-US">
                <a:latin typeface="Montserrat" panose="00000500000000000000" pitchFamily="2" charset="0"/>
              </a:rPr>
              <a:t>Built upon Swin Transformer architecture to capture long-range spatial relationships</a:t>
            </a:r>
          </a:p>
          <a:p>
            <a:pPr lvl="1"/>
            <a:r>
              <a:rPr lang="en-US">
                <a:latin typeface="Montserrat" panose="00000500000000000000" pitchFamily="2" charset="0"/>
              </a:rPr>
              <a:t>Decoder</a:t>
            </a:r>
          </a:p>
          <a:p>
            <a:pPr lvl="2"/>
            <a:r>
              <a:rPr lang="en-US">
                <a:latin typeface="Montserrat" panose="00000500000000000000" pitchFamily="2" charset="0"/>
              </a:rPr>
              <a:t>The encoder's output, which provides abstract, lower-resolution information, is then processed by a </a:t>
            </a:r>
            <a:r>
              <a:rPr lang="en-US" err="1">
                <a:latin typeface="Montserrat" panose="00000500000000000000" pitchFamily="2" charset="0"/>
              </a:rPr>
              <a:t>ConvNet</a:t>
            </a:r>
            <a:r>
              <a:rPr lang="en-US">
                <a:latin typeface="Montserrat" panose="00000500000000000000" pitchFamily="2" charset="0"/>
              </a:rPr>
              <a:t> decoder</a:t>
            </a:r>
          </a:p>
        </p:txBody>
      </p:sp>
      <p:sp>
        <p:nvSpPr>
          <p:cNvPr id="4" name="Slide Number Placeholder 3">
            <a:extLst>
              <a:ext uri="{FF2B5EF4-FFF2-40B4-BE49-F238E27FC236}">
                <a16:creationId xmlns:a16="http://schemas.microsoft.com/office/drawing/2014/main" id="{4A0C3C1A-D037-90C8-F906-71BAC00CDE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47327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D2B5-6E24-2CF4-5F5B-CE191B76AD0A}"/>
              </a:ext>
            </a:extLst>
          </p:cNvPr>
          <p:cNvSpPr>
            <a:spLocks noGrp="1"/>
          </p:cNvSpPr>
          <p:nvPr>
            <p:ph type="title"/>
          </p:nvPr>
        </p:nvSpPr>
        <p:spPr>
          <a:xfrm>
            <a:off x="311700" y="51425"/>
            <a:ext cx="8520600" cy="572700"/>
          </a:xfrm>
        </p:spPr>
        <p:txBody>
          <a:bodyPr>
            <a:normAutofit fontScale="90000"/>
          </a:bodyPr>
          <a:lstStyle/>
          <a:p>
            <a:r>
              <a:rPr lang="en-US" b="1">
                <a:solidFill>
                  <a:srgbClr val="252827"/>
                </a:solidFill>
                <a:latin typeface="Oswald"/>
                <a:ea typeface="Oswald"/>
                <a:cs typeface="Oswald"/>
                <a:sym typeface="Oswald"/>
              </a:rPr>
              <a:t>3. METHODOLOGY</a:t>
            </a:r>
            <a:br>
              <a:rPr lang="en-US" b="1">
                <a:solidFill>
                  <a:srgbClr val="F8CF2C"/>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CD890D61-FCA6-639E-3E14-760C76F91A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descr="A screenshot of a computer&#10;&#10;AI-generated content may be incorrect.">
            <a:extLst>
              <a:ext uri="{FF2B5EF4-FFF2-40B4-BE49-F238E27FC236}">
                <a16:creationId xmlns:a16="http://schemas.microsoft.com/office/drawing/2014/main" id="{26831FCB-2652-7A11-FF49-0E09ECD2DA4F}"/>
              </a:ext>
            </a:extLst>
          </p:cNvPr>
          <p:cNvPicPr>
            <a:picLocks noChangeAspect="1"/>
          </p:cNvPicPr>
          <p:nvPr/>
        </p:nvPicPr>
        <p:blipFill>
          <a:blip r:embed="rId3"/>
          <a:stretch>
            <a:fillRect/>
          </a:stretch>
        </p:blipFill>
        <p:spPr>
          <a:xfrm>
            <a:off x="2836023" y="0"/>
            <a:ext cx="6307977" cy="5143500"/>
          </a:xfrm>
          <a:prstGeom prst="rect">
            <a:avLst/>
          </a:prstGeom>
        </p:spPr>
      </p:pic>
    </p:spTree>
    <p:extLst>
      <p:ext uri="{BB962C8B-B14F-4D97-AF65-F5344CB8AC3E}">
        <p14:creationId xmlns:p14="http://schemas.microsoft.com/office/powerpoint/2010/main" val="313452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AE2EE-DADB-6E22-1A23-E7411821B8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9BE6D-A8F1-2A15-BF89-53D5A441CBD7}"/>
              </a:ext>
            </a:extLst>
          </p:cNvPr>
          <p:cNvSpPr>
            <a:spLocks noGrp="1"/>
          </p:cNvSpPr>
          <p:nvPr>
            <p:ph type="title"/>
          </p:nvPr>
        </p:nvSpPr>
        <p:spPr>
          <a:xfrm>
            <a:off x="311700" y="51425"/>
            <a:ext cx="8520600" cy="572700"/>
          </a:xfrm>
        </p:spPr>
        <p:txBody>
          <a:bodyPr>
            <a:normAutofit fontScale="90000"/>
          </a:bodyPr>
          <a:lstStyle/>
          <a:p>
            <a:r>
              <a:rPr lang="en-US" b="1">
                <a:solidFill>
                  <a:srgbClr val="252827"/>
                </a:solidFill>
                <a:latin typeface="Oswald"/>
                <a:ea typeface="Oswald"/>
                <a:cs typeface="Oswald"/>
                <a:sym typeface="Oswald"/>
              </a:rPr>
              <a:t>3. METHODOLOGY</a:t>
            </a:r>
            <a:br>
              <a:rPr lang="en-US" b="1">
                <a:solidFill>
                  <a:srgbClr val="F8CF2C"/>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39C3FF75-0E92-2899-FBCE-68DD84113B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descr="A screenshot of a computer screen&#10;&#10;AI-generated content may be incorrect.">
            <a:extLst>
              <a:ext uri="{FF2B5EF4-FFF2-40B4-BE49-F238E27FC236}">
                <a16:creationId xmlns:a16="http://schemas.microsoft.com/office/drawing/2014/main" id="{C8969EF3-3F8D-2A5C-0257-C5BC49CB36EE}"/>
              </a:ext>
            </a:extLst>
          </p:cNvPr>
          <p:cNvPicPr>
            <a:picLocks noChangeAspect="1"/>
          </p:cNvPicPr>
          <p:nvPr/>
        </p:nvPicPr>
        <p:blipFill>
          <a:blip r:embed="rId3"/>
          <a:stretch>
            <a:fillRect/>
          </a:stretch>
        </p:blipFill>
        <p:spPr>
          <a:xfrm>
            <a:off x="1949522" y="573449"/>
            <a:ext cx="6452878" cy="4518626"/>
          </a:xfrm>
          <a:prstGeom prst="rect">
            <a:avLst/>
          </a:prstGeom>
        </p:spPr>
      </p:pic>
    </p:spTree>
    <p:extLst>
      <p:ext uri="{BB962C8B-B14F-4D97-AF65-F5344CB8AC3E}">
        <p14:creationId xmlns:p14="http://schemas.microsoft.com/office/powerpoint/2010/main" val="381389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C6BC-B022-84B5-1634-FBAEE4334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0BA09-769E-2F61-CF42-C1E604991A20}"/>
              </a:ext>
            </a:extLst>
          </p:cNvPr>
          <p:cNvSpPr>
            <a:spLocks noGrp="1"/>
          </p:cNvSpPr>
          <p:nvPr>
            <p:ph type="title"/>
          </p:nvPr>
        </p:nvSpPr>
        <p:spPr>
          <a:xfrm>
            <a:off x="311700" y="51425"/>
            <a:ext cx="8520600" cy="572700"/>
          </a:xfrm>
        </p:spPr>
        <p:txBody>
          <a:bodyPr>
            <a:normAutofit fontScale="90000"/>
          </a:bodyPr>
          <a:lstStyle/>
          <a:p>
            <a:r>
              <a:rPr lang="en-US" b="1" dirty="0">
                <a:solidFill>
                  <a:srgbClr val="252827"/>
                </a:solidFill>
                <a:latin typeface="Oswald"/>
                <a:ea typeface="Oswald"/>
                <a:cs typeface="Oswald"/>
                <a:sym typeface="Oswald"/>
              </a:rPr>
              <a:t>3.1 TRANSMORPH</a:t>
            </a:r>
            <a:br>
              <a:rPr lang="en-US" b="1" dirty="0">
                <a:solidFill>
                  <a:srgbClr val="F8CF2C"/>
                </a:solidFill>
                <a:latin typeface="Oswald"/>
                <a:ea typeface="Oswald"/>
                <a:cs typeface="Oswald"/>
                <a:sym typeface="Oswald"/>
              </a:rPr>
            </a:br>
            <a:endParaRPr lang="en-US" dirty="0"/>
          </a:p>
        </p:txBody>
      </p:sp>
      <p:sp>
        <p:nvSpPr>
          <p:cNvPr id="4" name="Slide Number Placeholder 3">
            <a:extLst>
              <a:ext uri="{FF2B5EF4-FFF2-40B4-BE49-F238E27FC236}">
                <a16:creationId xmlns:a16="http://schemas.microsoft.com/office/drawing/2014/main" id="{48AB98A9-79FE-9BF1-09B1-8F31291E8E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8" name="Picture 7" descr="A group of squares with different colored squares&#10;&#10;AI-generated content may be incorrect.">
            <a:extLst>
              <a:ext uri="{FF2B5EF4-FFF2-40B4-BE49-F238E27FC236}">
                <a16:creationId xmlns:a16="http://schemas.microsoft.com/office/drawing/2014/main" id="{7AF14638-E1BD-0B67-E539-DF42B97AE950}"/>
              </a:ext>
            </a:extLst>
          </p:cNvPr>
          <p:cNvPicPr>
            <a:picLocks noChangeAspect="1"/>
          </p:cNvPicPr>
          <p:nvPr/>
        </p:nvPicPr>
        <p:blipFill>
          <a:blip r:embed="rId3"/>
          <a:stretch>
            <a:fillRect/>
          </a:stretch>
        </p:blipFill>
        <p:spPr>
          <a:xfrm>
            <a:off x="1032262" y="531485"/>
            <a:ext cx="7988896" cy="4525332"/>
          </a:xfrm>
          <a:prstGeom prst="rect">
            <a:avLst/>
          </a:prstGeom>
        </p:spPr>
      </p:pic>
    </p:spTree>
    <p:extLst>
      <p:ext uri="{BB962C8B-B14F-4D97-AF65-F5344CB8AC3E}">
        <p14:creationId xmlns:p14="http://schemas.microsoft.com/office/powerpoint/2010/main" val="2965137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ED7C-8A3B-3E17-D8CD-9E23A3C66602}"/>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CCA0D72F-6448-57DC-D191-196FB7B64B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7" name="Table 6">
            <a:extLst>
              <a:ext uri="{FF2B5EF4-FFF2-40B4-BE49-F238E27FC236}">
                <a16:creationId xmlns:a16="http://schemas.microsoft.com/office/drawing/2014/main" id="{228C8EF5-6FCA-E34F-E5BC-BCCC49E3156F}"/>
              </a:ext>
            </a:extLst>
          </p:cNvPr>
          <p:cNvGraphicFramePr>
            <a:graphicFrameLocks noGrp="1"/>
          </p:cNvGraphicFramePr>
          <p:nvPr>
            <p:extLst>
              <p:ext uri="{D42A27DB-BD31-4B8C-83A1-F6EECF244321}">
                <p14:modId xmlns:p14="http://schemas.microsoft.com/office/powerpoint/2010/main" val="1131370678"/>
              </p:ext>
            </p:extLst>
          </p:nvPr>
        </p:nvGraphicFramePr>
        <p:xfrm>
          <a:off x="311700" y="1272846"/>
          <a:ext cx="8520600" cy="3327400"/>
        </p:xfrm>
        <a:graphic>
          <a:graphicData uri="http://schemas.openxmlformats.org/drawingml/2006/table">
            <a:tbl>
              <a:tblPr firstRow="1" bandRow="1">
                <a:tableStyleId>{3C2FFA5D-87B4-456A-9821-1D502468CF0F}</a:tableStyleId>
              </a:tblPr>
              <a:tblGrid>
                <a:gridCol w="2179252">
                  <a:extLst>
                    <a:ext uri="{9D8B030D-6E8A-4147-A177-3AD203B41FA5}">
                      <a16:colId xmlns:a16="http://schemas.microsoft.com/office/drawing/2014/main" val="4064861339"/>
                    </a:ext>
                  </a:extLst>
                </a:gridCol>
                <a:gridCol w="6341348">
                  <a:extLst>
                    <a:ext uri="{9D8B030D-6E8A-4147-A177-3AD203B41FA5}">
                      <a16:colId xmlns:a16="http://schemas.microsoft.com/office/drawing/2014/main" val="2300686196"/>
                    </a:ext>
                  </a:extLst>
                </a:gridCol>
              </a:tblGrid>
              <a:tr h="370840">
                <a:tc>
                  <a:txBody>
                    <a:bodyPr/>
                    <a:lstStyle/>
                    <a:p>
                      <a:r>
                        <a:rPr lang="en-US"/>
                        <a:t>Attributes </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Details</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152829387"/>
                  </a:ext>
                </a:extLst>
              </a:tr>
              <a:tr h="370840">
                <a:tc>
                  <a:txBody>
                    <a:bodyPr/>
                    <a:lstStyle/>
                    <a:p>
                      <a:r>
                        <a:rPr lang="en-US"/>
                        <a:t>Dataset name</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Medical-Diff-VQA</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99302590"/>
                  </a:ext>
                </a:extLst>
              </a:tr>
              <a:tr h="370840">
                <a:tc>
                  <a:txBody>
                    <a:bodyPr/>
                    <a:lstStyle/>
                    <a:p>
                      <a:r>
                        <a:rPr lang="en-US"/>
                        <a:t>Introduced by</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Hu et al.</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4165780835"/>
                  </a:ext>
                </a:extLst>
              </a:tr>
              <a:tr h="370840">
                <a:tc>
                  <a:txBody>
                    <a:bodyPr/>
                    <a:lstStyle/>
                    <a:p>
                      <a:r>
                        <a:rPr lang="en-US"/>
                        <a:t>Description</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It is the largest and most established benchmark for the CXR Difference VQA task, used by all state-of-the-art models for ensuring a fair and direct comparison</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121178550"/>
                  </a:ext>
                </a:extLst>
              </a:tr>
              <a:tr h="370840">
                <a:tc>
                  <a:txBody>
                    <a:bodyPr/>
                    <a:lstStyle/>
                    <a:p>
                      <a:r>
                        <a:rPr lang="en-US"/>
                        <a:t>Question Answer Pairs</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700,703</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434010573"/>
                  </a:ext>
                </a:extLst>
              </a:tr>
              <a:tr h="370840">
                <a:tc>
                  <a:txBody>
                    <a:bodyPr/>
                    <a:lstStyle/>
                    <a:p>
                      <a:r>
                        <a:rPr lang="en-US"/>
                        <a:t>Image Pairs</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164,324</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428349694"/>
                  </a:ext>
                </a:extLst>
              </a:tr>
              <a:tr h="370840">
                <a:tc>
                  <a:txBody>
                    <a:bodyPr/>
                    <a:lstStyle/>
                    <a:p>
                      <a:r>
                        <a:rPr lang="en-US"/>
                        <a:t>Image Source (JPG)</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MIMIC-CXR-JPG (570.3 GB)</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19154136"/>
                  </a:ext>
                </a:extLst>
              </a:tr>
              <a:tr h="370840">
                <a:tc>
                  <a:txBody>
                    <a:bodyPr/>
                    <a:lstStyle/>
                    <a:p>
                      <a:r>
                        <a:rPr lang="en-US"/>
                        <a:t>Image Source (DICOM)</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MIMIC-CXR (4.7 TB)</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3265726283"/>
                  </a:ext>
                </a:extLst>
              </a:tr>
            </a:tbl>
          </a:graphicData>
        </a:graphic>
      </p:graphicFrame>
    </p:spTree>
    <p:extLst>
      <p:ext uri="{BB962C8B-B14F-4D97-AF65-F5344CB8AC3E}">
        <p14:creationId xmlns:p14="http://schemas.microsoft.com/office/powerpoint/2010/main" val="152861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C1D29-248E-48A3-35CD-5132D180D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BC76C-01AC-E5A8-ECEF-CC2F6440722D}"/>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B363B4CE-13FB-BB16-1285-48B8D63217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descr="A graph showing a number of people&#10;&#10;AI-generated content may be incorrect.">
            <a:extLst>
              <a:ext uri="{FF2B5EF4-FFF2-40B4-BE49-F238E27FC236}">
                <a16:creationId xmlns:a16="http://schemas.microsoft.com/office/drawing/2014/main" id="{FF9FE89F-149F-A3A8-3DD6-8898458E2BBB}"/>
              </a:ext>
            </a:extLst>
          </p:cNvPr>
          <p:cNvPicPr>
            <a:picLocks noChangeAspect="1"/>
          </p:cNvPicPr>
          <p:nvPr/>
        </p:nvPicPr>
        <p:blipFill>
          <a:blip r:embed="rId3"/>
          <a:stretch>
            <a:fillRect/>
          </a:stretch>
        </p:blipFill>
        <p:spPr>
          <a:xfrm>
            <a:off x="1492304" y="1037239"/>
            <a:ext cx="6159391" cy="4106261"/>
          </a:xfrm>
          <a:prstGeom prst="rect">
            <a:avLst/>
          </a:prstGeom>
        </p:spPr>
      </p:pic>
    </p:spTree>
    <p:extLst>
      <p:ext uri="{BB962C8B-B14F-4D97-AF65-F5344CB8AC3E}">
        <p14:creationId xmlns:p14="http://schemas.microsoft.com/office/powerpoint/2010/main" val="99312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4EF9-D76B-6E0F-9936-EBC792838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25951E-B8C5-AA37-EED1-483C1B028D51}"/>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35671560-B401-D128-9E51-D690751F4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descr="A graph showing a number of different colored bars&#10;&#10;AI-generated content may be incorrect.">
            <a:extLst>
              <a:ext uri="{FF2B5EF4-FFF2-40B4-BE49-F238E27FC236}">
                <a16:creationId xmlns:a16="http://schemas.microsoft.com/office/drawing/2014/main" id="{B67816AF-86B7-30D0-9E58-60D1244861F2}"/>
              </a:ext>
            </a:extLst>
          </p:cNvPr>
          <p:cNvPicPr>
            <a:picLocks noChangeAspect="1"/>
          </p:cNvPicPr>
          <p:nvPr/>
        </p:nvPicPr>
        <p:blipFill>
          <a:blip r:embed="rId3"/>
          <a:stretch>
            <a:fillRect/>
          </a:stretch>
        </p:blipFill>
        <p:spPr>
          <a:xfrm>
            <a:off x="1132161" y="1017725"/>
            <a:ext cx="6879678" cy="4127807"/>
          </a:xfrm>
          <a:prstGeom prst="rect">
            <a:avLst/>
          </a:prstGeom>
        </p:spPr>
      </p:pic>
    </p:spTree>
    <p:extLst>
      <p:ext uri="{BB962C8B-B14F-4D97-AF65-F5344CB8AC3E}">
        <p14:creationId xmlns:p14="http://schemas.microsoft.com/office/powerpoint/2010/main" val="136668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A515F-AB27-CDDE-321F-D39B00127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42933-459D-A4C0-0114-7108053EFCFF}"/>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BAFAAF8F-5899-56CE-04D3-831E266EA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descr="A comparison of a graph&#10;&#10;AI-generated content may be incorrect.">
            <a:extLst>
              <a:ext uri="{FF2B5EF4-FFF2-40B4-BE49-F238E27FC236}">
                <a16:creationId xmlns:a16="http://schemas.microsoft.com/office/drawing/2014/main" id="{47BEDBF8-01C7-D1DB-6B02-1CA9A4D44098}"/>
              </a:ext>
            </a:extLst>
          </p:cNvPr>
          <p:cNvPicPr>
            <a:picLocks noChangeAspect="1"/>
          </p:cNvPicPr>
          <p:nvPr/>
        </p:nvPicPr>
        <p:blipFill>
          <a:blip r:embed="rId3"/>
          <a:stretch>
            <a:fillRect/>
          </a:stretch>
        </p:blipFill>
        <p:spPr>
          <a:xfrm>
            <a:off x="768569" y="1017725"/>
            <a:ext cx="7606862" cy="3803431"/>
          </a:xfrm>
          <a:prstGeom prst="rect">
            <a:avLst/>
          </a:prstGeom>
        </p:spPr>
      </p:pic>
    </p:spTree>
    <p:extLst>
      <p:ext uri="{BB962C8B-B14F-4D97-AF65-F5344CB8AC3E}">
        <p14:creationId xmlns:p14="http://schemas.microsoft.com/office/powerpoint/2010/main" val="204009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0CA8-6F10-4EFB-0797-A682407257E7}"/>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3.2 MODELS</a:t>
            </a:r>
            <a:endParaRPr lang="en-US"/>
          </a:p>
        </p:txBody>
      </p:sp>
      <p:sp>
        <p:nvSpPr>
          <p:cNvPr id="3" name="Text Placeholder 2">
            <a:extLst>
              <a:ext uri="{FF2B5EF4-FFF2-40B4-BE49-F238E27FC236}">
                <a16:creationId xmlns:a16="http://schemas.microsoft.com/office/drawing/2014/main" id="{84B85CF1-E5C5-AE21-7CF6-189A5F44B788}"/>
              </a:ext>
            </a:extLst>
          </p:cNvPr>
          <p:cNvSpPr>
            <a:spLocks noGrp="1"/>
          </p:cNvSpPr>
          <p:nvPr>
            <p:ph type="body" idx="1"/>
          </p:nvPr>
        </p:nvSpPr>
        <p:spPr/>
        <p:txBody>
          <a:bodyPr>
            <a:normAutofit/>
          </a:bodyPr>
          <a:lstStyle/>
          <a:p>
            <a:r>
              <a:rPr lang="en-US" sz="1600" b="1">
                <a:latin typeface="Montserrat" panose="00000500000000000000" pitchFamily="2" charset="0"/>
              </a:rPr>
              <a:t>Baseline Model:</a:t>
            </a:r>
            <a:r>
              <a:rPr lang="en-US" sz="1600">
                <a:latin typeface="Montserrat" panose="00000500000000000000" pitchFamily="2" charset="0"/>
              </a:rPr>
              <a:t> A model that performs simple subtraction without any registration. This replicates the SOTA approach.</a:t>
            </a:r>
          </a:p>
          <a:p>
            <a:r>
              <a:rPr lang="en-US" sz="1600" b="1">
                <a:latin typeface="Montserrat" panose="00000500000000000000" pitchFamily="2" charset="0"/>
              </a:rPr>
              <a:t>Proposed Model v1</a:t>
            </a:r>
            <a:r>
              <a:rPr lang="en-US" sz="1600">
                <a:latin typeface="Montserrat" panose="00000500000000000000" pitchFamily="2" charset="0"/>
              </a:rPr>
              <a:t>: The baseline model integrated with </a:t>
            </a:r>
            <a:r>
              <a:rPr lang="en-US" sz="1600" err="1">
                <a:latin typeface="Montserrat" panose="00000500000000000000" pitchFamily="2" charset="0"/>
              </a:rPr>
              <a:t>TransMorph</a:t>
            </a:r>
            <a:r>
              <a:rPr lang="en-US" sz="1600">
                <a:latin typeface="Montserrat" panose="00000500000000000000" pitchFamily="2" charset="0"/>
              </a:rPr>
              <a:t> registration pipeline.</a:t>
            </a:r>
          </a:p>
        </p:txBody>
      </p:sp>
      <p:sp>
        <p:nvSpPr>
          <p:cNvPr id="4" name="Slide Number Placeholder 3">
            <a:extLst>
              <a:ext uri="{FF2B5EF4-FFF2-40B4-BE49-F238E27FC236}">
                <a16:creationId xmlns:a16="http://schemas.microsoft.com/office/drawing/2014/main" id="{9AB40715-0724-5CEC-990B-C5A234917B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20509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2C9B-F31D-8D4E-2189-24BAD39AC6B0}"/>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4. EXPERIMENTS</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957F30CF-7106-0F2B-844D-4E9E63C8433E}"/>
              </a:ext>
            </a:extLst>
          </p:cNvPr>
          <p:cNvSpPr>
            <a:spLocks noGrp="1"/>
          </p:cNvSpPr>
          <p:nvPr>
            <p:ph type="body" idx="1"/>
          </p:nvPr>
        </p:nvSpPr>
        <p:spPr/>
        <p:txBody>
          <a:bodyPr/>
          <a:lstStyle/>
          <a:p>
            <a:r>
              <a:rPr lang="en-US">
                <a:latin typeface="Montserrat" panose="00000500000000000000" pitchFamily="2" charset="0"/>
              </a:rPr>
              <a:t>IV (image registration method applied before VQA model)</a:t>
            </a:r>
          </a:p>
          <a:p>
            <a:pPr lvl="1"/>
            <a:r>
              <a:rPr lang="en-US">
                <a:latin typeface="Montserrat" panose="00000500000000000000" pitchFamily="2" charset="0"/>
              </a:rPr>
              <a:t>no registration method</a:t>
            </a:r>
          </a:p>
          <a:p>
            <a:pPr lvl="1"/>
            <a:r>
              <a:rPr lang="en-US" err="1">
                <a:latin typeface="Montserrat" panose="00000500000000000000" pitchFamily="2" charset="0"/>
              </a:rPr>
              <a:t>TransMorph</a:t>
            </a:r>
            <a:r>
              <a:rPr lang="en-US">
                <a:latin typeface="Montserrat" panose="00000500000000000000" pitchFamily="2" charset="0"/>
              </a:rPr>
              <a:t> registration pipeline</a:t>
            </a:r>
          </a:p>
          <a:p>
            <a:r>
              <a:rPr lang="en-US">
                <a:latin typeface="Montserrat" panose="00000500000000000000" pitchFamily="2" charset="0"/>
              </a:rPr>
              <a:t>DV</a:t>
            </a:r>
          </a:p>
          <a:p>
            <a:pPr lvl="1"/>
            <a:r>
              <a:rPr lang="en-US">
                <a:latin typeface="Montserrat" panose="00000500000000000000" pitchFamily="2" charset="0"/>
              </a:rPr>
              <a:t>quantitative performance measured using standard metrics</a:t>
            </a:r>
          </a:p>
          <a:p>
            <a:pPr lvl="2"/>
            <a:r>
              <a:rPr lang="en-US">
                <a:latin typeface="Montserrat" panose="00000500000000000000" pitchFamily="2" charset="0"/>
              </a:rPr>
              <a:t>BLEU, ROUGE-L, </a:t>
            </a:r>
            <a:r>
              <a:rPr lang="en-US" err="1">
                <a:latin typeface="Montserrat" panose="00000500000000000000" pitchFamily="2" charset="0"/>
              </a:rPr>
              <a:t>CIDEr</a:t>
            </a:r>
            <a:endParaRPr lang="en-US">
              <a:latin typeface="Montserrat" panose="00000500000000000000" pitchFamily="2" charset="0"/>
            </a:endParaRPr>
          </a:p>
          <a:p>
            <a:pPr lvl="1"/>
            <a:r>
              <a:rPr lang="en-US">
                <a:latin typeface="Montserrat" panose="00000500000000000000" pitchFamily="2" charset="0"/>
              </a:rPr>
              <a:t>qualitative performance</a:t>
            </a:r>
          </a:p>
          <a:p>
            <a:pPr lvl="2"/>
            <a:r>
              <a:rPr lang="en-US">
                <a:latin typeface="Montserrat" panose="00000500000000000000" pitchFamily="2" charset="0"/>
              </a:rPr>
              <a:t>model accuracy on a curated subset of test cases featuring subtle pathological changes</a:t>
            </a:r>
          </a:p>
        </p:txBody>
      </p:sp>
      <p:sp>
        <p:nvSpPr>
          <p:cNvPr id="4" name="Slide Number Placeholder 3">
            <a:extLst>
              <a:ext uri="{FF2B5EF4-FFF2-40B4-BE49-F238E27FC236}">
                <a16:creationId xmlns:a16="http://schemas.microsoft.com/office/drawing/2014/main" id="{B09710D2-73F0-FAE2-F763-6B808A8D5B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72324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4"/>
        <p:cNvGrpSpPr/>
        <p:nvPr/>
      </p:nvGrpSpPr>
      <p:grpSpPr>
        <a:xfrm>
          <a:off x="0" y="0"/>
          <a:ext cx="0" cy="0"/>
          <a:chOff x="0" y="0"/>
          <a:chExt cx="0" cy="0"/>
        </a:xfrm>
      </p:grpSpPr>
      <p:sp>
        <p:nvSpPr>
          <p:cNvPr id="65" name="Google Shape;65;p14"/>
          <p:cNvSpPr/>
          <p:nvPr/>
        </p:nvSpPr>
        <p:spPr>
          <a:xfrm>
            <a:off x="0" y="4852500"/>
            <a:ext cx="9144000" cy="291000"/>
          </a:xfrm>
          <a:prstGeom prst="rect">
            <a:avLst/>
          </a:prstGeom>
          <a:solidFill>
            <a:srgbClr val="252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p:nvPr/>
        </p:nvSpPr>
        <p:spPr>
          <a:xfrm>
            <a:off x="579275" y="2117375"/>
            <a:ext cx="309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252827"/>
                </a:solidFill>
                <a:latin typeface="Oswald"/>
                <a:ea typeface="Oswald"/>
                <a:cs typeface="Oswald"/>
                <a:sym typeface="Oswald"/>
              </a:rPr>
              <a:t>TABLE OF</a:t>
            </a:r>
            <a:r>
              <a:rPr lang="en" sz="2800" b="1">
                <a:solidFill>
                  <a:srgbClr val="252827"/>
                </a:solidFill>
                <a:latin typeface="Oswald"/>
                <a:ea typeface="Oswald"/>
                <a:cs typeface="Oswald"/>
                <a:sym typeface="Oswald"/>
              </a:rPr>
              <a:t> CONTENTS</a:t>
            </a:r>
            <a:endParaRPr sz="2800" b="1">
              <a:solidFill>
                <a:srgbClr val="F8CF2C"/>
              </a:solidFill>
              <a:latin typeface="Oswald"/>
              <a:ea typeface="Oswald"/>
              <a:cs typeface="Oswald"/>
              <a:sym typeface="Oswald"/>
            </a:endParaRPr>
          </a:p>
        </p:txBody>
      </p:sp>
      <p:sp>
        <p:nvSpPr>
          <p:cNvPr id="67" name="Google Shape;67;p14"/>
          <p:cNvSpPr txBox="1"/>
          <p:nvPr/>
        </p:nvSpPr>
        <p:spPr>
          <a:xfrm>
            <a:off x="5667125" y="564550"/>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INTRODUCTION</a:t>
            </a:r>
            <a:endParaRPr sz="1900">
              <a:solidFill>
                <a:srgbClr val="F8CF2C"/>
              </a:solidFill>
              <a:latin typeface="Oswald"/>
              <a:ea typeface="Oswald"/>
              <a:cs typeface="Oswald"/>
              <a:sym typeface="Oswald"/>
            </a:endParaRPr>
          </a:p>
        </p:txBody>
      </p:sp>
      <p:sp>
        <p:nvSpPr>
          <p:cNvPr id="68" name="Google Shape;68;p14"/>
          <p:cNvSpPr txBox="1"/>
          <p:nvPr/>
        </p:nvSpPr>
        <p:spPr>
          <a:xfrm>
            <a:off x="5667125" y="1259375"/>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RELATED WORK</a:t>
            </a:r>
            <a:endParaRPr sz="1900" b="1">
              <a:solidFill>
                <a:srgbClr val="F8CF2C"/>
              </a:solidFill>
              <a:latin typeface="Oswald"/>
              <a:ea typeface="Oswald"/>
              <a:cs typeface="Oswald"/>
              <a:sym typeface="Oswald"/>
            </a:endParaRPr>
          </a:p>
        </p:txBody>
      </p:sp>
      <p:sp>
        <p:nvSpPr>
          <p:cNvPr id="69" name="Google Shape;69;p14"/>
          <p:cNvSpPr txBox="1"/>
          <p:nvPr/>
        </p:nvSpPr>
        <p:spPr>
          <a:xfrm>
            <a:off x="5667125" y="1970975"/>
            <a:ext cx="30573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METHODOLOGY</a:t>
            </a:r>
            <a:endParaRPr sz="1900" b="1">
              <a:solidFill>
                <a:srgbClr val="F8CF2C"/>
              </a:solidFill>
              <a:latin typeface="Oswald"/>
              <a:ea typeface="Oswald"/>
              <a:cs typeface="Oswald"/>
              <a:sym typeface="Oswald"/>
            </a:endParaRPr>
          </a:p>
        </p:txBody>
      </p:sp>
      <p:sp>
        <p:nvSpPr>
          <p:cNvPr id="70" name="Google Shape;70;p14"/>
          <p:cNvSpPr txBox="1"/>
          <p:nvPr/>
        </p:nvSpPr>
        <p:spPr>
          <a:xfrm>
            <a:off x="5667125" y="2725938"/>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EXPERIMENT</a:t>
            </a:r>
            <a:endParaRPr sz="1900" b="1">
              <a:solidFill>
                <a:srgbClr val="F8CF2C"/>
              </a:solidFill>
              <a:latin typeface="Oswald"/>
              <a:ea typeface="Oswald"/>
              <a:cs typeface="Oswald"/>
              <a:sym typeface="Oswald"/>
            </a:endParaRPr>
          </a:p>
        </p:txBody>
      </p:sp>
      <p:sp>
        <p:nvSpPr>
          <p:cNvPr id="71" name="Google Shape;71;p14"/>
          <p:cNvSpPr txBox="1"/>
          <p:nvPr/>
        </p:nvSpPr>
        <p:spPr>
          <a:xfrm>
            <a:off x="4734800" y="479800"/>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01</a:t>
            </a:r>
            <a:endParaRPr sz="3000" b="1">
              <a:solidFill>
                <a:srgbClr val="F8CF2C"/>
              </a:solidFill>
              <a:latin typeface="Oswald"/>
              <a:ea typeface="Oswald"/>
              <a:cs typeface="Oswald"/>
              <a:sym typeface="Oswald"/>
            </a:endParaRPr>
          </a:p>
        </p:txBody>
      </p:sp>
      <p:sp>
        <p:nvSpPr>
          <p:cNvPr id="72" name="Google Shape;72;p14"/>
          <p:cNvSpPr txBox="1"/>
          <p:nvPr/>
        </p:nvSpPr>
        <p:spPr>
          <a:xfrm>
            <a:off x="4734800" y="11746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02</a:t>
            </a:r>
            <a:endParaRPr sz="3000" b="1">
              <a:solidFill>
                <a:srgbClr val="F8CF2C"/>
              </a:solidFill>
              <a:latin typeface="Oswald"/>
              <a:ea typeface="Oswald"/>
              <a:cs typeface="Oswald"/>
              <a:sym typeface="Oswald"/>
            </a:endParaRPr>
          </a:p>
        </p:txBody>
      </p:sp>
      <p:sp>
        <p:nvSpPr>
          <p:cNvPr id="73" name="Google Shape;73;p14"/>
          <p:cNvSpPr txBox="1"/>
          <p:nvPr/>
        </p:nvSpPr>
        <p:spPr>
          <a:xfrm>
            <a:off x="4734800" y="1904150"/>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03</a:t>
            </a:r>
            <a:endParaRPr sz="3000" b="1">
              <a:solidFill>
                <a:srgbClr val="F8CF2C"/>
              </a:solidFill>
              <a:latin typeface="Oswald"/>
              <a:ea typeface="Oswald"/>
              <a:cs typeface="Oswald"/>
              <a:sym typeface="Oswald"/>
            </a:endParaRPr>
          </a:p>
        </p:txBody>
      </p:sp>
      <p:sp>
        <p:nvSpPr>
          <p:cNvPr id="74" name="Google Shape;74;p14"/>
          <p:cNvSpPr txBox="1"/>
          <p:nvPr/>
        </p:nvSpPr>
        <p:spPr>
          <a:xfrm>
            <a:off x="4734800" y="26163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04</a:t>
            </a:r>
            <a:endParaRPr sz="3000" b="1">
              <a:solidFill>
                <a:srgbClr val="F8CF2C"/>
              </a:solidFill>
              <a:latin typeface="Oswald"/>
              <a:ea typeface="Oswald"/>
              <a:cs typeface="Oswald"/>
              <a:sym typeface="Oswald"/>
            </a:endParaRPr>
          </a:p>
        </p:txBody>
      </p:sp>
      <p:sp>
        <p:nvSpPr>
          <p:cNvPr id="75" name="Google Shape;75;p14"/>
          <p:cNvSpPr/>
          <p:nvPr/>
        </p:nvSpPr>
        <p:spPr>
          <a:xfrm>
            <a:off x="4839575" y="1022175"/>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6" name="Google Shape;76;p14"/>
          <p:cNvSpPr/>
          <p:nvPr/>
        </p:nvSpPr>
        <p:spPr>
          <a:xfrm>
            <a:off x="4839575" y="18080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7" name="Google Shape;77;p14"/>
          <p:cNvSpPr/>
          <p:nvPr/>
        </p:nvSpPr>
        <p:spPr>
          <a:xfrm>
            <a:off x="4839575" y="254625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8" name="Google Shape;78;p14"/>
          <p:cNvSpPr/>
          <p:nvPr/>
        </p:nvSpPr>
        <p:spPr>
          <a:xfrm>
            <a:off x="4839575" y="33273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9" name="Google Shape;79;p14"/>
          <p:cNvSpPr txBox="1"/>
          <p:nvPr/>
        </p:nvSpPr>
        <p:spPr>
          <a:xfrm>
            <a:off x="5667125" y="3564138"/>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EXPECTED RESULT</a:t>
            </a:r>
            <a:endParaRPr sz="1900" b="1">
              <a:solidFill>
                <a:srgbClr val="F8CF2C"/>
              </a:solidFill>
              <a:latin typeface="Oswald"/>
              <a:ea typeface="Oswald"/>
              <a:cs typeface="Oswald"/>
              <a:sym typeface="Oswald"/>
            </a:endParaRPr>
          </a:p>
        </p:txBody>
      </p:sp>
      <p:sp>
        <p:nvSpPr>
          <p:cNvPr id="80" name="Google Shape;80;p14"/>
          <p:cNvSpPr txBox="1"/>
          <p:nvPr/>
        </p:nvSpPr>
        <p:spPr>
          <a:xfrm>
            <a:off x="4734800" y="34545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05</a:t>
            </a:r>
            <a:endParaRPr sz="3000" b="1">
              <a:solidFill>
                <a:srgbClr val="F8CF2C"/>
              </a:solidFill>
              <a:latin typeface="Oswald"/>
              <a:ea typeface="Oswald"/>
              <a:cs typeface="Oswald"/>
              <a:sym typeface="Oswald"/>
            </a:endParaRPr>
          </a:p>
        </p:txBody>
      </p:sp>
      <p:sp>
        <p:nvSpPr>
          <p:cNvPr id="81" name="Google Shape;81;p14"/>
          <p:cNvSpPr/>
          <p:nvPr/>
        </p:nvSpPr>
        <p:spPr>
          <a:xfrm>
            <a:off x="4839575" y="41655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82" name="Google Shape;8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8194E-ACBC-B53A-5505-FF362BBB8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AD14E-C90E-C7EB-33CA-38010AEE18F3}"/>
              </a:ext>
            </a:extLst>
          </p:cNvPr>
          <p:cNvSpPr>
            <a:spLocks noGrp="1"/>
          </p:cNvSpPr>
          <p:nvPr>
            <p:ph type="title"/>
          </p:nvPr>
        </p:nvSpPr>
        <p:spPr>
          <a:xfrm>
            <a:off x="311700" y="445025"/>
            <a:ext cx="8520600" cy="572700"/>
          </a:xfrm>
        </p:spPr>
        <p:txBody>
          <a:bodyPr wrap="square" anchor="ctr">
            <a:noAutofit/>
          </a:bodyPr>
          <a:lstStyle/>
          <a:p>
            <a:pPr>
              <a:lnSpc>
                <a:spcPct val="90000"/>
              </a:lnSpc>
            </a:pPr>
            <a:r>
              <a:rPr lang="en-US" sz="2500" b="1">
                <a:latin typeface="Oswald" panose="00000500000000000000" pitchFamily="2" charset="0"/>
              </a:rPr>
              <a:t>5. PRELIMINARY/EXPECTED RESULT </a:t>
            </a:r>
            <a:endParaRPr lang="en-US" sz="2500">
              <a:latin typeface="Oswald" panose="00000500000000000000" pitchFamily="2" charset="0"/>
            </a:endParaRPr>
          </a:p>
        </p:txBody>
      </p:sp>
      <p:sp>
        <p:nvSpPr>
          <p:cNvPr id="4" name="Slide Number Placeholder 3">
            <a:extLst>
              <a:ext uri="{FF2B5EF4-FFF2-40B4-BE49-F238E27FC236}">
                <a16:creationId xmlns:a16="http://schemas.microsoft.com/office/drawing/2014/main" id="{AA6F8736-32B0-CE3A-CEB5-145964720B63}"/>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20</a:t>
            </a:fld>
            <a:endParaRPr lang="en" sz="900"/>
          </a:p>
        </p:txBody>
      </p:sp>
      <p:pic>
        <p:nvPicPr>
          <p:cNvPr id="5" name="Picture 4" descr="A x-ray of a person's chest&#10;&#10;AI-generated content may be incorrect.">
            <a:extLst>
              <a:ext uri="{FF2B5EF4-FFF2-40B4-BE49-F238E27FC236}">
                <a16:creationId xmlns:a16="http://schemas.microsoft.com/office/drawing/2014/main" id="{74C6D46E-10AA-86D5-9430-0F6674C9028D}"/>
              </a:ext>
            </a:extLst>
          </p:cNvPr>
          <p:cNvPicPr>
            <a:picLocks noChangeAspect="1"/>
          </p:cNvPicPr>
          <p:nvPr/>
        </p:nvPicPr>
        <p:blipFill>
          <a:blip r:embed="rId3"/>
          <a:srcRect r="260" b="-3"/>
          <a:stretch>
            <a:fillRect/>
          </a:stretch>
        </p:blipFill>
        <p:spPr>
          <a:xfrm>
            <a:off x="2470262" y="1119869"/>
            <a:ext cx="1564397" cy="1254811"/>
          </a:xfrm>
          <a:prstGeom prst="rect">
            <a:avLst/>
          </a:prstGeom>
          <a:noFill/>
          <a:ln>
            <a:noFill/>
          </a:ln>
        </p:spPr>
      </p:pic>
      <p:pic>
        <p:nvPicPr>
          <p:cNvPr id="7" name="Picture 6" descr="X-ray of a person's chest&#10;&#10;AI-generated content may be incorrect.">
            <a:extLst>
              <a:ext uri="{FF2B5EF4-FFF2-40B4-BE49-F238E27FC236}">
                <a16:creationId xmlns:a16="http://schemas.microsoft.com/office/drawing/2014/main" id="{E4F20433-5C1F-287D-23BB-5694B9C90D45}"/>
              </a:ext>
            </a:extLst>
          </p:cNvPr>
          <p:cNvPicPr>
            <a:picLocks noChangeAspect="1"/>
          </p:cNvPicPr>
          <p:nvPr/>
        </p:nvPicPr>
        <p:blipFill>
          <a:blip r:embed="rId4"/>
          <a:srcRect l="97" r="162" b="-3"/>
          <a:stretch>
            <a:fillRect/>
          </a:stretch>
        </p:blipFill>
        <p:spPr>
          <a:xfrm>
            <a:off x="5109343" y="1119868"/>
            <a:ext cx="1564397" cy="1254811"/>
          </a:xfrm>
          <a:prstGeom prst="rect">
            <a:avLst/>
          </a:prstGeom>
          <a:noFill/>
          <a:ln>
            <a:noFill/>
          </a:ln>
        </p:spPr>
      </p:pic>
      <p:pic>
        <p:nvPicPr>
          <p:cNvPr id="9" name="Picture 8" descr="A screenshot of a chat&#10;&#10;AI-generated content may be incorrect.">
            <a:extLst>
              <a:ext uri="{FF2B5EF4-FFF2-40B4-BE49-F238E27FC236}">
                <a16:creationId xmlns:a16="http://schemas.microsoft.com/office/drawing/2014/main" id="{B908FAD0-C5D4-2F8C-F747-FC0A5652C8DE}"/>
              </a:ext>
            </a:extLst>
          </p:cNvPr>
          <p:cNvPicPr>
            <a:picLocks noChangeAspect="1"/>
          </p:cNvPicPr>
          <p:nvPr/>
        </p:nvPicPr>
        <p:blipFill>
          <a:blip r:embed="rId5"/>
          <a:stretch>
            <a:fillRect/>
          </a:stretch>
        </p:blipFill>
        <p:spPr>
          <a:xfrm>
            <a:off x="2641249" y="2476822"/>
            <a:ext cx="3861501" cy="2047881"/>
          </a:xfrm>
          <a:prstGeom prst="rect">
            <a:avLst/>
          </a:prstGeom>
        </p:spPr>
      </p:pic>
    </p:spTree>
    <p:extLst>
      <p:ext uri="{BB962C8B-B14F-4D97-AF65-F5344CB8AC3E}">
        <p14:creationId xmlns:p14="http://schemas.microsoft.com/office/powerpoint/2010/main" val="219771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p:nvPr/>
        </p:nvSpPr>
        <p:spPr>
          <a:xfrm>
            <a:off x="512350" y="1655000"/>
            <a:ext cx="2226300" cy="31509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Literature Review</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Proposal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Development</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Experiment</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Progress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Analysis</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Writing</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Publication</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Final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endParaRPr sz="1000" b="1">
              <a:solidFill>
                <a:srgbClr val="252827"/>
              </a:solidFill>
              <a:latin typeface="Montserrat"/>
              <a:ea typeface="Montserrat"/>
              <a:cs typeface="Montserrat"/>
              <a:sym typeface="Montserrat"/>
            </a:endParaRPr>
          </a:p>
        </p:txBody>
      </p:sp>
      <p:sp>
        <p:nvSpPr>
          <p:cNvPr id="218" name="Google Shape;218;p31"/>
          <p:cNvSpPr/>
          <p:nvPr/>
        </p:nvSpPr>
        <p:spPr>
          <a:xfrm>
            <a:off x="2738889" y="2365941"/>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19" name="Google Shape;219;p31"/>
          <p:cNvSpPr/>
          <p:nvPr/>
        </p:nvSpPr>
        <p:spPr>
          <a:xfrm>
            <a:off x="2738889" y="173126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0" name="Google Shape;220;p31"/>
          <p:cNvSpPr/>
          <p:nvPr/>
        </p:nvSpPr>
        <p:spPr>
          <a:xfrm>
            <a:off x="2738889" y="2053506"/>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1" name="Google Shape;221;p31"/>
          <p:cNvSpPr/>
          <p:nvPr/>
        </p:nvSpPr>
        <p:spPr>
          <a:xfrm>
            <a:off x="2738889" y="265660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2" name="Google Shape;222;p31"/>
          <p:cNvSpPr/>
          <p:nvPr/>
        </p:nvSpPr>
        <p:spPr>
          <a:xfrm>
            <a:off x="2738889" y="2976973"/>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3" name="Google Shape;223;p31"/>
          <p:cNvSpPr/>
          <p:nvPr/>
        </p:nvSpPr>
        <p:spPr>
          <a:xfrm>
            <a:off x="2738889" y="4198422"/>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4" name="Google Shape;224;p31"/>
          <p:cNvSpPr/>
          <p:nvPr/>
        </p:nvSpPr>
        <p:spPr>
          <a:xfrm>
            <a:off x="2738889" y="3886714"/>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5" name="Google Shape;225;p31"/>
          <p:cNvSpPr/>
          <p:nvPr/>
        </p:nvSpPr>
        <p:spPr>
          <a:xfrm>
            <a:off x="2738889" y="3585160"/>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6" name="Google Shape;226;p31"/>
          <p:cNvSpPr/>
          <p:nvPr/>
        </p:nvSpPr>
        <p:spPr>
          <a:xfrm>
            <a:off x="2738889" y="326291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7" name="Google Shape;227;p31"/>
          <p:cNvSpPr/>
          <p:nvPr/>
        </p:nvSpPr>
        <p:spPr>
          <a:xfrm>
            <a:off x="2738889"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JUN</a:t>
            </a:r>
            <a:endParaRPr sz="700" b="1">
              <a:solidFill>
                <a:srgbClr val="252827"/>
              </a:solidFill>
              <a:latin typeface="Montserrat"/>
              <a:ea typeface="Montserrat"/>
              <a:cs typeface="Montserrat"/>
              <a:sym typeface="Montserrat"/>
            </a:endParaRPr>
          </a:p>
        </p:txBody>
      </p:sp>
      <p:sp>
        <p:nvSpPr>
          <p:cNvPr id="228" name="Google Shape;228;p31"/>
          <p:cNvSpPr/>
          <p:nvPr/>
        </p:nvSpPr>
        <p:spPr>
          <a:xfrm>
            <a:off x="3169046"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JUL</a:t>
            </a:r>
            <a:endParaRPr sz="700" b="1">
              <a:solidFill>
                <a:srgbClr val="252827"/>
              </a:solidFill>
              <a:latin typeface="Montserrat"/>
              <a:ea typeface="Montserrat"/>
              <a:cs typeface="Montserrat"/>
              <a:sym typeface="Montserrat"/>
            </a:endParaRPr>
          </a:p>
        </p:txBody>
      </p:sp>
      <p:sp>
        <p:nvSpPr>
          <p:cNvPr id="229" name="Google Shape;229;p31"/>
          <p:cNvSpPr/>
          <p:nvPr/>
        </p:nvSpPr>
        <p:spPr>
          <a:xfrm>
            <a:off x="3599204"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AUG</a:t>
            </a:r>
            <a:endParaRPr sz="700" b="1">
              <a:solidFill>
                <a:srgbClr val="252827"/>
              </a:solidFill>
              <a:latin typeface="Montserrat"/>
              <a:ea typeface="Montserrat"/>
              <a:cs typeface="Montserrat"/>
              <a:sym typeface="Montserrat"/>
            </a:endParaRPr>
          </a:p>
        </p:txBody>
      </p:sp>
      <p:sp>
        <p:nvSpPr>
          <p:cNvPr id="230" name="Google Shape;230;p31"/>
          <p:cNvSpPr/>
          <p:nvPr/>
        </p:nvSpPr>
        <p:spPr>
          <a:xfrm>
            <a:off x="4029361"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SEP</a:t>
            </a:r>
            <a:endParaRPr sz="700" b="1">
              <a:solidFill>
                <a:srgbClr val="252827"/>
              </a:solidFill>
              <a:latin typeface="Montserrat"/>
              <a:ea typeface="Montserrat"/>
              <a:cs typeface="Montserrat"/>
              <a:sym typeface="Montserrat"/>
            </a:endParaRPr>
          </a:p>
        </p:txBody>
      </p:sp>
      <p:sp>
        <p:nvSpPr>
          <p:cNvPr id="231" name="Google Shape;231;p31"/>
          <p:cNvSpPr/>
          <p:nvPr/>
        </p:nvSpPr>
        <p:spPr>
          <a:xfrm>
            <a:off x="4450508"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OCT</a:t>
            </a:r>
            <a:endParaRPr sz="700" b="1">
              <a:solidFill>
                <a:srgbClr val="252827"/>
              </a:solidFill>
              <a:latin typeface="Montserrat"/>
              <a:ea typeface="Montserrat"/>
              <a:cs typeface="Montserrat"/>
              <a:sym typeface="Montserrat"/>
            </a:endParaRPr>
          </a:p>
        </p:txBody>
      </p:sp>
      <p:sp>
        <p:nvSpPr>
          <p:cNvPr id="232" name="Google Shape;232;p31"/>
          <p:cNvSpPr/>
          <p:nvPr/>
        </p:nvSpPr>
        <p:spPr>
          <a:xfrm>
            <a:off x="4880666"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NOV</a:t>
            </a:r>
            <a:endParaRPr sz="700" b="1">
              <a:solidFill>
                <a:srgbClr val="252827"/>
              </a:solidFill>
              <a:latin typeface="Montserrat"/>
              <a:ea typeface="Montserrat"/>
              <a:cs typeface="Montserrat"/>
              <a:sym typeface="Montserrat"/>
            </a:endParaRPr>
          </a:p>
        </p:txBody>
      </p:sp>
      <p:sp>
        <p:nvSpPr>
          <p:cNvPr id="233" name="Google Shape;233;p31"/>
          <p:cNvSpPr/>
          <p:nvPr/>
        </p:nvSpPr>
        <p:spPr>
          <a:xfrm>
            <a:off x="5310823"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DEC</a:t>
            </a:r>
            <a:endParaRPr sz="700" b="1">
              <a:solidFill>
                <a:srgbClr val="252827"/>
              </a:solidFill>
              <a:latin typeface="Montserrat"/>
              <a:ea typeface="Montserrat"/>
              <a:cs typeface="Montserrat"/>
              <a:sym typeface="Montserrat"/>
            </a:endParaRPr>
          </a:p>
        </p:txBody>
      </p:sp>
      <p:sp>
        <p:nvSpPr>
          <p:cNvPr id="234" name="Google Shape;234;p31"/>
          <p:cNvSpPr/>
          <p:nvPr/>
        </p:nvSpPr>
        <p:spPr>
          <a:xfrm>
            <a:off x="5740980"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JAN</a:t>
            </a:r>
            <a:endParaRPr sz="700" b="1">
              <a:solidFill>
                <a:srgbClr val="252827"/>
              </a:solidFill>
              <a:latin typeface="Montserrat"/>
              <a:ea typeface="Montserrat"/>
              <a:cs typeface="Montserrat"/>
              <a:sym typeface="Montserrat"/>
            </a:endParaRPr>
          </a:p>
        </p:txBody>
      </p:sp>
      <p:sp>
        <p:nvSpPr>
          <p:cNvPr id="235" name="Google Shape;235;p31"/>
          <p:cNvSpPr/>
          <p:nvPr/>
        </p:nvSpPr>
        <p:spPr>
          <a:xfrm>
            <a:off x="6171137"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FEB</a:t>
            </a:r>
            <a:endParaRPr sz="700" b="1">
              <a:solidFill>
                <a:srgbClr val="252827"/>
              </a:solidFill>
              <a:latin typeface="Montserrat"/>
              <a:ea typeface="Montserrat"/>
              <a:cs typeface="Montserrat"/>
              <a:sym typeface="Montserrat"/>
            </a:endParaRPr>
          </a:p>
        </p:txBody>
      </p:sp>
      <p:sp>
        <p:nvSpPr>
          <p:cNvPr id="236" name="Google Shape;236;p31"/>
          <p:cNvSpPr/>
          <p:nvPr/>
        </p:nvSpPr>
        <p:spPr>
          <a:xfrm>
            <a:off x="6601294"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MAR</a:t>
            </a:r>
            <a:endParaRPr sz="700" b="1">
              <a:solidFill>
                <a:srgbClr val="252827"/>
              </a:solidFill>
              <a:latin typeface="Montserrat"/>
              <a:ea typeface="Montserrat"/>
              <a:cs typeface="Montserrat"/>
              <a:sym typeface="Montserrat"/>
            </a:endParaRPr>
          </a:p>
        </p:txBody>
      </p:sp>
      <p:sp>
        <p:nvSpPr>
          <p:cNvPr id="237" name="Google Shape;237;p31"/>
          <p:cNvSpPr/>
          <p:nvPr/>
        </p:nvSpPr>
        <p:spPr>
          <a:xfrm>
            <a:off x="7031451"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APR</a:t>
            </a:r>
            <a:endParaRPr sz="700" b="1">
              <a:solidFill>
                <a:srgbClr val="252827"/>
              </a:solidFill>
              <a:latin typeface="Montserrat"/>
              <a:ea typeface="Montserrat"/>
              <a:cs typeface="Montserrat"/>
              <a:sym typeface="Montserrat"/>
            </a:endParaRPr>
          </a:p>
        </p:txBody>
      </p:sp>
      <p:sp>
        <p:nvSpPr>
          <p:cNvPr id="238" name="Google Shape;238;p31"/>
          <p:cNvSpPr/>
          <p:nvPr/>
        </p:nvSpPr>
        <p:spPr>
          <a:xfrm>
            <a:off x="7461608"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MAY</a:t>
            </a:r>
            <a:endParaRPr sz="700" b="1">
              <a:solidFill>
                <a:srgbClr val="252827"/>
              </a:solidFill>
              <a:latin typeface="Montserrat"/>
              <a:ea typeface="Montserrat"/>
              <a:cs typeface="Montserrat"/>
              <a:sym typeface="Montserrat"/>
            </a:endParaRPr>
          </a:p>
        </p:txBody>
      </p:sp>
      <p:sp>
        <p:nvSpPr>
          <p:cNvPr id="239" name="Google Shape;239;p31"/>
          <p:cNvSpPr/>
          <p:nvPr/>
        </p:nvSpPr>
        <p:spPr>
          <a:xfrm>
            <a:off x="7891765"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JUN</a:t>
            </a:r>
            <a:endParaRPr sz="700" b="1">
              <a:solidFill>
                <a:srgbClr val="252827"/>
              </a:solidFill>
              <a:latin typeface="Montserrat"/>
              <a:ea typeface="Montserrat"/>
              <a:cs typeface="Montserrat"/>
              <a:sym typeface="Montserrat"/>
            </a:endParaRPr>
          </a:p>
        </p:txBody>
      </p:sp>
      <p:sp>
        <p:nvSpPr>
          <p:cNvPr id="240" name="Google Shape;240;p31"/>
          <p:cNvSpPr/>
          <p:nvPr/>
        </p:nvSpPr>
        <p:spPr>
          <a:xfrm>
            <a:off x="8321922"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JUL</a:t>
            </a:r>
            <a:endParaRPr sz="700" b="1">
              <a:solidFill>
                <a:srgbClr val="252827"/>
              </a:solidFill>
              <a:latin typeface="Montserrat"/>
              <a:ea typeface="Montserrat"/>
              <a:cs typeface="Montserrat"/>
              <a:sym typeface="Montserrat"/>
            </a:endParaRPr>
          </a:p>
        </p:txBody>
      </p:sp>
      <p:sp>
        <p:nvSpPr>
          <p:cNvPr id="241" name="Google Shape;241;p31"/>
          <p:cNvSpPr/>
          <p:nvPr/>
        </p:nvSpPr>
        <p:spPr>
          <a:xfrm>
            <a:off x="2739053" y="1138950"/>
            <a:ext cx="30021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1300" b="1">
                <a:solidFill>
                  <a:srgbClr val="252827"/>
                </a:solidFill>
                <a:latin typeface="Montserrat"/>
                <a:ea typeface="Montserrat"/>
                <a:cs typeface="Montserrat"/>
                <a:sym typeface="Montserrat"/>
              </a:rPr>
              <a:t>2025</a:t>
            </a:r>
            <a:endParaRPr sz="1300" b="1">
              <a:solidFill>
                <a:srgbClr val="252827"/>
              </a:solidFill>
              <a:latin typeface="Montserrat"/>
              <a:ea typeface="Montserrat"/>
              <a:cs typeface="Montserrat"/>
              <a:sym typeface="Montserrat"/>
            </a:endParaRPr>
          </a:p>
        </p:txBody>
      </p:sp>
      <p:sp>
        <p:nvSpPr>
          <p:cNvPr id="242" name="Google Shape;242;p31"/>
          <p:cNvSpPr/>
          <p:nvPr/>
        </p:nvSpPr>
        <p:spPr>
          <a:xfrm>
            <a:off x="5731970" y="1138950"/>
            <a:ext cx="30021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1300" b="1">
                <a:solidFill>
                  <a:srgbClr val="252827"/>
                </a:solidFill>
                <a:latin typeface="Montserrat"/>
                <a:ea typeface="Montserrat"/>
                <a:cs typeface="Montserrat"/>
                <a:sym typeface="Montserrat"/>
              </a:rPr>
              <a:t>2026</a:t>
            </a:r>
            <a:endParaRPr sz="1300" b="1">
              <a:solidFill>
                <a:srgbClr val="252827"/>
              </a:solidFill>
              <a:latin typeface="Montserrat"/>
              <a:ea typeface="Montserrat"/>
              <a:cs typeface="Montserrat"/>
              <a:sym typeface="Montserrat"/>
            </a:endParaRPr>
          </a:p>
        </p:txBody>
      </p:sp>
      <p:sp>
        <p:nvSpPr>
          <p:cNvPr id="243" name="Google Shape;243;p31"/>
          <p:cNvSpPr/>
          <p:nvPr/>
        </p:nvSpPr>
        <p:spPr>
          <a:xfrm>
            <a:off x="2739051" y="1731275"/>
            <a:ext cx="1290052" cy="172388"/>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4" name="Google Shape;244;p31"/>
          <p:cNvSpPr/>
          <p:nvPr/>
        </p:nvSpPr>
        <p:spPr>
          <a:xfrm>
            <a:off x="4028425" y="2057938"/>
            <a:ext cx="514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5" name="Google Shape;245;p31"/>
          <p:cNvSpPr/>
          <p:nvPr/>
        </p:nvSpPr>
        <p:spPr>
          <a:xfrm>
            <a:off x="4534723" y="2359199"/>
            <a:ext cx="986545" cy="165431"/>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6" name="Google Shape;246;p31"/>
          <p:cNvSpPr/>
          <p:nvPr/>
        </p:nvSpPr>
        <p:spPr>
          <a:xfrm flipH="1">
            <a:off x="5521268" y="2656607"/>
            <a:ext cx="421404" cy="153858"/>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7" name="Google Shape;247;p31"/>
          <p:cNvSpPr/>
          <p:nvPr/>
        </p:nvSpPr>
        <p:spPr>
          <a:xfrm flipH="1">
            <a:off x="5942672" y="2987508"/>
            <a:ext cx="312203" cy="143432"/>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48" name="Google Shape;248;p31"/>
          <p:cNvSpPr/>
          <p:nvPr/>
        </p:nvSpPr>
        <p:spPr>
          <a:xfrm>
            <a:off x="6254875" y="3254150"/>
            <a:ext cx="776319" cy="143432"/>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49" name="Google Shape;249;p31"/>
          <p:cNvSpPr/>
          <p:nvPr/>
        </p:nvSpPr>
        <p:spPr>
          <a:xfrm>
            <a:off x="6254875" y="3570450"/>
            <a:ext cx="1267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0" name="Google Shape;250;p31"/>
          <p:cNvSpPr/>
          <p:nvPr/>
        </p:nvSpPr>
        <p:spPr>
          <a:xfrm flipH="1">
            <a:off x="7031450" y="3884425"/>
            <a:ext cx="514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1" name="Google Shape;251;p31"/>
          <p:cNvSpPr/>
          <p:nvPr/>
        </p:nvSpPr>
        <p:spPr>
          <a:xfrm>
            <a:off x="7545650" y="4203000"/>
            <a:ext cx="5829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2" name="Google Shape;252;p31"/>
          <p:cNvSpPr txBox="1"/>
          <p:nvPr/>
        </p:nvSpPr>
        <p:spPr>
          <a:xfrm>
            <a:off x="401900" y="418400"/>
            <a:ext cx="5370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TENTATIVE WORK PLAN</a:t>
            </a:r>
            <a:endParaRPr sz="2300" b="1">
              <a:solidFill>
                <a:srgbClr val="252827"/>
              </a:solidFill>
              <a:latin typeface="Oswald"/>
              <a:ea typeface="Oswald"/>
              <a:cs typeface="Oswald"/>
              <a:sym typeface="Oswald"/>
            </a:endParaRPr>
          </a:p>
        </p:txBody>
      </p:sp>
      <p:sp>
        <p:nvSpPr>
          <p:cNvPr id="253" name="Google Shape;253;p31"/>
          <p:cNvSpPr/>
          <p:nvPr/>
        </p:nvSpPr>
        <p:spPr>
          <a:xfrm>
            <a:off x="524675" y="307100"/>
            <a:ext cx="9912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p:nvPr/>
        </p:nvSpPr>
        <p:spPr>
          <a:xfrm>
            <a:off x="401900" y="355500"/>
            <a:ext cx="2900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REFERENCES</a:t>
            </a:r>
            <a:endParaRPr sz="2300" b="1">
              <a:solidFill>
                <a:srgbClr val="252827"/>
              </a:solidFill>
              <a:latin typeface="Oswald"/>
              <a:ea typeface="Oswald"/>
              <a:cs typeface="Oswald"/>
              <a:sym typeface="Oswald"/>
            </a:endParaRPr>
          </a:p>
        </p:txBody>
      </p:sp>
      <p:sp>
        <p:nvSpPr>
          <p:cNvPr id="260" name="Google Shape;260;p32"/>
          <p:cNvSpPr/>
          <p:nvPr/>
        </p:nvSpPr>
        <p:spPr>
          <a:xfrm>
            <a:off x="8724600" y="0"/>
            <a:ext cx="419400" cy="51435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540800" y="1374350"/>
            <a:ext cx="7902300" cy="3118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50000"/>
              </a:lnSpc>
              <a:spcBef>
                <a:spcPts val="1599"/>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Skip for brevity.  See full references in the report.</a:t>
            </a:r>
            <a:endParaRPr sz="1100">
              <a:solidFill>
                <a:schemeClr val="dk1"/>
              </a:solidFill>
              <a:latin typeface="Montserrat"/>
              <a:ea typeface="Montserrat"/>
              <a:cs typeface="Montserrat"/>
              <a:sym typeface="Montserrat"/>
            </a:endParaRPr>
          </a:p>
        </p:txBody>
      </p:sp>
      <p:sp>
        <p:nvSpPr>
          <p:cNvPr id="262" name="Google Shape;26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63" name="Google Shape;263;p32"/>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3"/>
          <p:cNvPicPr preferRelativeResize="0"/>
          <p:nvPr/>
        </p:nvPicPr>
        <p:blipFill rotWithShape="1">
          <a:blip r:embed="rId3">
            <a:alphaModFix/>
          </a:blip>
          <a:srcRect l="41697" t="42521" r="42378" b="43816"/>
          <a:stretch/>
        </p:blipFill>
        <p:spPr>
          <a:xfrm>
            <a:off x="3886740" y="2571750"/>
            <a:ext cx="1370525" cy="661075"/>
          </a:xfrm>
          <a:prstGeom prst="rect">
            <a:avLst/>
          </a:prstGeom>
          <a:noFill/>
          <a:ln>
            <a:noFill/>
          </a:ln>
        </p:spPr>
      </p:pic>
      <p:sp>
        <p:nvSpPr>
          <p:cNvPr id="269" name="Google Shape;269;p33"/>
          <p:cNvSpPr txBox="1"/>
          <p:nvPr/>
        </p:nvSpPr>
        <p:spPr>
          <a:xfrm>
            <a:off x="3121650" y="3232825"/>
            <a:ext cx="2900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252827"/>
                </a:solidFill>
                <a:latin typeface="Oswald"/>
                <a:ea typeface="Oswald"/>
                <a:cs typeface="Oswald"/>
                <a:sym typeface="Oswald"/>
              </a:rPr>
              <a:t>THANK YOU</a:t>
            </a:r>
            <a:endParaRPr sz="2400" b="1">
              <a:solidFill>
                <a:srgbClr val="252827"/>
              </a:solidFill>
              <a:latin typeface="Oswald"/>
              <a:ea typeface="Oswald"/>
              <a:cs typeface="Oswald"/>
              <a:sym typeface="Oswald"/>
            </a:endParaRPr>
          </a:p>
        </p:txBody>
      </p:sp>
      <p:sp>
        <p:nvSpPr>
          <p:cNvPr id="270" name="Google Shape;270;p33"/>
          <p:cNvSpPr txBox="1"/>
          <p:nvPr/>
        </p:nvSpPr>
        <p:spPr>
          <a:xfrm>
            <a:off x="3121663" y="3643200"/>
            <a:ext cx="2900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i="1">
                <a:solidFill>
                  <a:srgbClr val="252827"/>
                </a:solidFill>
                <a:latin typeface="Montserrat"/>
                <a:ea typeface="Montserrat"/>
                <a:cs typeface="Montserrat"/>
                <a:sym typeface="Montserrat"/>
              </a:rPr>
              <a:t>for your attention</a:t>
            </a:r>
            <a:endParaRPr sz="1200" i="1">
              <a:solidFill>
                <a:srgbClr val="252827"/>
              </a:solidFill>
              <a:latin typeface="Montserrat"/>
              <a:ea typeface="Montserrat"/>
              <a:cs typeface="Montserrat"/>
              <a:sym typeface="Montserrat"/>
            </a:endParaRPr>
          </a:p>
        </p:txBody>
      </p:sp>
      <p:sp>
        <p:nvSpPr>
          <p:cNvPr id="271" name="Google Shape;27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F2842B-EFCD-FE7F-E4E9-3C38321F1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A5D63-86CC-CFF8-1309-5A333DF5660F}"/>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5. PRELIMINARY/EXPECTED RESULT </a:t>
            </a:r>
            <a:br>
              <a:rPr lang="en-US" b="1">
                <a:solidFill>
                  <a:srgbClr val="252827"/>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DBD7676F-F6A9-27AE-31E5-AB7A59490B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Text Placeholder 2">
            <a:extLst>
              <a:ext uri="{FF2B5EF4-FFF2-40B4-BE49-F238E27FC236}">
                <a16:creationId xmlns:a16="http://schemas.microsoft.com/office/drawing/2014/main" id="{3BBBCF78-1530-D574-AD9A-3CB38BEC674C}"/>
              </a:ext>
            </a:extLst>
          </p:cNvPr>
          <p:cNvSpPr>
            <a:spLocks noGrp="1"/>
          </p:cNvSpPr>
          <p:nvPr>
            <p:ph type="body" idx="1"/>
          </p:nvPr>
        </p:nvSpPr>
        <p:spPr>
          <a:xfrm>
            <a:off x="485121" y="1237129"/>
            <a:ext cx="8347179" cy="3331745"/>
          </a:xfrm>
        </p:spPr>
        <p:txBody>
          <a:bodyPr>
            <a:normAutofit/>
          </a:bodyPr>
          <a:lstStyle/>
          <a:p>
            <a:pPr marL="114300" indent="0">
              <a:buNone/>
            </a:pPr>
            <a:r>
              <a:rPr lang="en-US" sz="1400" dirty="0">
                <a:latin typeface="Montserrat" panose="00000500000000000000" pitchFamily="2" charset="0"/>
              </a:rPr>
              <a:t>Todo</a:t>
            </a:r>
            <a:br>
              <a:rPr lang="en-US" sz="1400" dirty="0">
                <a:latin typeface="Montserrat" panose="00000500000000000000" pitchFamily="2" charset="0"/>
              </a:rPr>
            </a:br>
            <a:br>
              <a:rPr lang="en-US" sz="1400" dirty="0">
                <a:latin typeface="Montserrat" panose="00000500000000000000" pitchFamily="2" charset="0"/>
              </a:rPr>
            </a:br>
            <a:r>
              <a:rPr lang="en-US" sz="1400" dirty="0">
                <a:latin typeface="Montserrat" panose="00000500000000000000" pitchFamily="2" charset="0"/>
              </a:rPr>
              <a:t>Add time encoding</a:t>
            </a:r>
          </a:p>
          <a:p>
            <a:pPr marL="114300" indent="0">
              <a:buNone/>
            </a:pPr>
            <a:r>
              <a:rPr lang="en-US" sz="1400" dirty="0">
                <a:latin typeface="Montserrat" panose="00000500000000000000" pitchFamily="2" charset="0"/>
              </a:rPr>
              <a:t>Add </a:t>
            </a:r>
            <a:r>
              <a:rPr lang="en-US" sz="1400" dirty="0" err="1">
                <a:latin typeface="Montserrat" panose="00000500000000000000" pitchFamily="2" charset="0"/>
              </a:rPr>
              <a:t>Transmorph</a:t>
            </a:r>
            <a:r>
              <a:rPr lang="en-US" sz="1400">
                <a:latin typeface="Montserrat" panose="00000500000000000000" pitchFamily="2" charset="0"/>
              </a:rPr>
              <a:t> Registration</a:t>
            </a:r>
            <a:endParaRPr lang="en-US" sz="1400" dirty="0">
              <a:latin typeface="Montserrat" panose="00000500000000000000" pitchFamily="2" charset="0"/>
            </a:endParaRPr>
          </a:p>
        </p:txBody>
      </p:sp>
    </p:spTree>
    <p:extLst>
      <p:ext uri="{BB962C8B-B14F-4D97-AF65-F5344CB8AC3E}">
        <p14:creationId xmlns:p14="http://schemas.microsoft.com/office/powerpoint/2010/main" val="2636796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555C-2A3B-84FC-9380-851C32B9233E}"/>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5. PRELIMINARY/EXPECTED RESULT </a:t>
            </a:r>
            <a:br>
              <a:rPr lang="en-US" b="1">
                <a:solidFill>
                  <a:srgbClr val="252827"/>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F0C3D92D-FAED-36A8-4B16-AD589A9CB6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5" name="Table 4">
            <a:extLst>
              <a:ext uri="{FF2B5EF4-FFF2-40B4-BE49-F238E27FC236}">
                <a16:creationId xmlns:a16="http://schemas.microsoft.com/office/drawing/2014/main" id="{E70C8DB2-742D-BC8B-CF58-DB7B7EF022C6}"/>
              </a:ext>
            </a:extLst>
          </p:cNvPr>
          <p:cNvGraphicFramePr>
            <a:graphicFrameLocks noGrp="1"/>
          </p:cNvGraphicFramePr>
          <p:nvPr>
            <p:extLst>
              <p:ext uri="{D42A27DB-BD31-4B8C-83A1-F6EECF244321}">
                <p14:modId xmlns:p14="http://schemas.microsoft.com/office/powerpoint/2010/main" val="1968035819"/>
              </p:ext>
            </p:extLst>
          </p:nvPr>
        </p:nvGraphicFramePr>
        <p:xfrm>
          <a:off x="485121" y="1088390"/>
          <a:ext cx="6096000" cy="1483360"/>
        </p:xfrm>
        <a:graphic>
          <a:graphicData uri="http://schemas.openxmlformats.org/drawingml/2006/table">
            <a:tbl>
              <a:tblPr firstRow="1" bandRow="1">
                <a:tableStyleId>{17292A2E-F333-43FB-9621-5CBBE7FDCDCB}</a:tableStyleId>
              </a:tblPr>
              <a:tblGrid>
                <a:gridCol w="1524000">
                  <a:extLst>
                    <a:ext uri="{9D8B030D-6E8A-4147-A177-3AD203B41FA5}">
                      <a16:colId xmlns:a16="http://schemas.microsoft.com/office/drawing/2014/main" val="2235836958"/>
                    </a:ext>
                  </a:extLst>
                </a:gridCol>
                <a:gridCol w="1524000">
                  <a:extLst>
                    <a:ext uri="{9D8B030D-6E8A-4147-A177-3AD203B41FA5}">
                      <a16:colId xmlns:a16="http://schemas.microsoft.com/office/drawing/2014/main" val="59503874"/>
                    </a:ext>
                  </a:extLst>
                </a:gridCol>
                <a:gridCol w="1524000">
                  <a:extLst>
                    <a:ext uri="{9D8B030D-6E8A-4147-A177-3AD203B41FA5}">
                      <a16:colId xmlns:a16="http://schemas.microsoft.com/office/drawing/2014/main" val="3070906810"/>
                    </a:ext>
                  </a:extLst>
                </a:gridCol>
                <a:gridCol w="1524000">
                  <a:extLst>
                    <a:ext uri="{9D8B030D-6E8A-4147-A177-3AD203B41FA5}">
                      <a16:colId xmlns:a16="http://schemas.microsoft.com/office/drawing/2014/main" val="2632625002"/>
                    </a:ext>
                  </a:extLst>
                </a:gridCol>
              </a:tblGrid>
              <a:tr h="370840">
                <a:tc>
                  <a:txBody>
                    <a:bodyPr/>
                    <a:lstStyle/>
                    <a:p>
                      <a:r>
                        <a:rPr lang="en-US"/>
                        <a:t>Model</a:t>
                      </a:r>
                    </a:p>
                  </a:txBody>
                  <a:tcPr/>
                </a:tc>
                <a:tc>
                  <a:txBody>
                    <a:bodyPr/>
                    <a:lstStyle/>
                    <a:p>
                      <a:r>
                        <a:rPr lang="en-US"/>
                        <a:t>BLEU-4</a:t>
                      </a:r>
                    </a:p>
                  </a:txBody>
                  <a:tcPr/>
                </a:tc>
                <a:tc>
                  <a:txBody>
                    <a:bodyPr/>
                    <a:lstStyle/>
                    <a:p>
                      <a:r>
                        <a:rPr lang="en-US"/>
                        <a:t>ROUGE-L</a:t>
                      </a:r>
                    </a:p>
                  </a:txBody>
                  <a:tcPr/>
                </a:tc>
                <a:tc>
                  <a:txBody>
                    <a:bodyPr/>
                    <a:lstStyle/>
                    <a:p>
                      <a:r>
                        <a:rPr lang="en-US"/>
                        <a:t>CIDE-r</a:t>
                      </a:r>
                    </a:p>
                  </a:txBody>
                  <a:tcPr/>
                </a:tc>
                <a:extLst>
                  <a:ext uri="{0D108BD9-81ED-4DB2-BD59-A6C34878D82A}">
                    <a16:rowId xmlns:a16="http://schemas.microsoft.com/office/drawing/2014/main" val="568639792"/>
                  </a:ext>
                </a:extLst>
              </a:tr>
              <a:tr h="370840">
                <a:tc>
                  <a:txBody>
                    <a:bodyPr/>
                    <a:lstStyle/>
                    <a:p>
                      <a:r>
                        <a:rPr lang="en-US"/>
                        <a:t>Baseline</a:t>
                      </a:r>
                    </a:p>
                  </a:txBody>
                  <a:tcPr/>
                </a:tc>
                <a:tc>
                  <a:txBody>
                    <a:bodyPr/>
                    <a:lstStyle/>
                    <a:p>
                      <a:r>
                        <a:rPr lang="en-US"/>
                        <a:t>53.0</a:t>
                      </a:r>
                    </a:p>
                  </a:txBody>
                  <a:tcPr/>
                </a:tc>
                <a:tc>
                  <a:txBody>
                    <a:bodyPr/>
                    <a:lstStyle/>
                    <a:p>
                      <a:r>
                        <a:rPr lang="en-US"/>
                        <a:t>73.6</a:t>
                      </a:r>
                    </a:p>
                  </a:txBody>
                  <a:tcPr/>
                </a:tc>
                <a:tc>
                  <a:txBody>
                    <a:bodyPr/>
                    <a:lstStyle/>
                    <a:p>
                      <a:r>
                        <a:rPr lang="en-US"/>
                        <a:t>2.409</a:t>
                      </a:r>
                    </a:p>
                  </a:txBody>
                  <a:tcPr/>
                </a:tc>
                <a:extLst>
                  <a:ext uri="{0D108BD9-81ED-4DB2-BD59-A6C34878D82A}">
                    <a16:rowId xmlns:a16="http://schemas.microsoft.com/office/drawing/2014/main" val="927255444"/>
                  </a:ext>
                </a:extLst>
              </a:tr>
              <a:tr h="370840">
                <a:tc>
                  <a:txBody>
                    <a:bodyPr/>
                    <a:lstStyle/>
                    <a:p>
                      <a:r>
                        <a:rPr lang="en-US" err="1"/>
                        <a:t>RigidReg</a:t>
                      </a:r>
                      <a:r>
                        <a:rPr lang="en-US"/>
                        <a:t>-VQA</a:t>
                      </a:r>
                    </a:p>
                  </a:txBody>
                  <a:tcPr/>
                </a:tc>
                <a:tc>
                  <a:txBody>
                    <a:bodyPr/>
                    <a:lstStyle/>
                    <a:p>
                      <a:r>
                        <a:rPr lang="en-US"/>
                        <a:t>55.0</a:t>
                      </a:r>
                    </a:p>
                  </a:txBody>
                  <a:tcPr/>
                </a:tc>
                <a:tc>
                  <a:txBody>
                    <a:bodyPr/>
                    <a:lstStyle/>
                    <a:p>
                      <a:r>
                        <a:rPr lang="en-US"/>
                        <a:t>74.5</a:t>
                      </a:r>
                    </a:p>
                  </a:txBody>
                  <a:tcPr/>
                </a:tc>
                <a:tc>
                  <a:txBody>
                    <a:bodyPr/>
                    <a:lstStyle/>
                    <a:p>
                      <a:r>
                        <a:rPr lang="en-US"/>
                        <a:t>2.6</a:t>
                      </a:r>
                    </a:p>
                  </a:txBody>
                  <a:tcPr/>
                </a:tc>
                <a:extLst>
                  <a:ext uri="{0D108BD9-81ED-4DB2-BD59-A6C34878D82A}">
                    <a16:rowId xmlns:a16="http://schemas.microsoft.com/office/drawing/2014/main" val="60044501"/>
                  </a:ext>
                </a:extLst>
              </a:tr>
              <a:tr h="370840">
                <a:tc>
                  <a:txBody>
                    <a:bodyPr/>
                    <a:lstStyle/>
                    <a:p>
                      <a:r>
                        <a:rPr lang="en-US" err="1"/>
                        <a:t>DefReg</a:t>
                      </a:r>
                      <a:r>
                        <a:rPr lang="en-US"/>
                        <a:t>-VQA</a:t>
                      </a:r>
                    </a:p>
                  </a:txBody>
                  <a:tcPr/>
                </a:tc>
                <a:tc>
                  <a:txBody>
                    <a:bodyPr/>
                    <a:lstStyle/>
                    <a:p>
                      <a:r>
                        <a:rPr lang="en-US"/>
                        <a:t>58.0</a:t>
                      </a:r>
                    </a:p>
                  </a:txBody>
                  <a:tcPr/>
                </a:tc>
                <a:tc>
                  <a:txBody>
                    <a:bodyPr/>
                    <a:lstStyle/>
                    <a:p>
                      <a:r>
                        <a:rPr lang="en-US"/>
                        <a:t>76.0</a:t>
                      </a:r>
                    </a:p>
                  </a:txBody>
                  <a:tcPr/>
                </a:tc>
                <a:tc>
                  <a:txBody>
                    <a:bodyPr/>
                    <a:lstStyle/>
                    <a:p>
                      <a:r>
                        <a:rPr lang="en-US"/>
                        <a:t>3.1</a:t>
                      </a:r>
                    </a:p>
                  </a:txBody>
                  <a:tcPr/>
                </a:tc>
                <a:extLst>
                  <a:ext uri="{0D108BD9-81ED-4DB2-BD59-A6C34878D82A}">
                    <a16:rowId xmlns:a16="http://schemas.microsoft.com/office/drawing/2014/main" val="2149068695"/>
                  </a:ext>
                </a:extLst>
              </a:tr>
            </a:tbl>
          </a:graphicData>
        </a:graphic>
      </p:graphicFrame>
      <p:sp>
        <p:nvSpPr>
          <p:cNvPr id="7" name="Text Placeholder 2">
            <a:extLst>
              <a:ext uri="{FF2B5EF4-FFF2-40B4-BE49-F238E27FC236}">
                <a16:creationId xmlns:a16="http://schemas.microsoft.com/office/drawing/2014/main" id="{1BD11EAC-DBD6-3344-465B-F02A9653A306}"/>
              </a:ext>
            </a:extLst>
          </p:cNvPr>
          <p:cNvSpPr>
            <a:spLocks noGrp="1"/>
          </p:cNvSpPr>
          <p:nvPr>
            <p:ph type="body" idx="1"/>
          </p:nvPr>
        </p:nvSpPr>
        <p:spPr>
          <a:xfrm>
            <a:off x="485121" y="2782613"/>
            <a:ext cx="8347179" cy="1786261"/>
          </a:xfrm>
        </p:spPr>
        <p:txBody>
          <a:bodyPr>
            <a:normAutofit/>
          </a:bodyPr>
          <a:lstStyle/>
          <a:p>
            <a:pPr marL="114300" indent="0">
              <a:buNone/>
            </a:pPr>
            <a:r>
              <a:rPr lang="en-US" sz="1400">
                <a:latin typeface="Montserrat" panose="00000500000000000000" pitchFamily="2" charset="0"/>
              </a:rPr>
              <a:t>We can expect the largest jump here. By removing noise, the model will be better at identifying the correct, clinically relevant rare words such as “pneumothorax” vs “atelectasis”, which are heavily rewarded by </a:t>
            </a:r>
            <a:r>
              <a:rPr lang="en-US" sz="1400" err="1">
                <a:latin typeface="Montserrat" panose="00000500000000000000" pitchFamily="2" charset="0"/>
              </a:rPr>
              <a:t>CIDEr</a:t>
            </a:r>
            <a:r>
              <a:rPr lang="en-US" sz="1400">
                <a:latin typeface="Montserrat" panose="00000500000000000000" pitchFamily="2" charset="0"/>
              </a:rPr>
              <a:t>.</a:t>
            </a:r>
          </a:p>
          <a:p>
            <a:pPr marL="114300" indent="0">
              <a:buNone/>
            </a:pPr>
            <a:endParaRPr lang="en-US" sz="1400">
              <a:latin typeface="Montserrat" panose="00000500000000000000" pitchFamily="2" charset="0"/>
            </a:endParaRPr>
          </a:p>
          <a:p>
            <a:pPr marL="114300" indent="0">
              <a:buNone/>
            </a:pPr>
            <a:r>
              <a:rPr lang="en-US" sz="1400">
                <a:latin typeface="Montserrat" panose="00000500000000000000" pitchFamily="2" charset="0"/>
              </a:rPr>
              <a:t>Overall sentence structure, measured by BLEU-4 and ROUGE-L, is also expected have moderate improvement</a:t>
            </a:r>
          </a:p>
        </p:txBody>
      </p:sp>
    </p:spTree>
    <p:extLst>
      <p:ext uri="{BB962C8B-B14F-4D97-AF65-F5344CB8AC3E}">
        <p14:creationId xmlns:p14="http://schemas.microsoft.com/office/powerpoint/2010/main" val="404460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1768-B4D0-7300-8057-1698B297C949}"/>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 (RELATED WORK)</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27824D36-293D-D8F4-D282-CD72E646409E}"/>
              </a:ext>
            </a:extLst>
          </p:cNvPr>
          <p:cNvSpPr>
            <a:spLocks noGrp="1"/>
          </p:cNvSpPr>
          <p:nvPr>
            <p:ph type="body" idx="1"/>
          </p:nvPr>
        </p:nvSpPr>
        <p:spPr/>
        <p:txBody>
          <a:bodyPr/>
          <a:lstStyle/>
          <a:p>
            <a:r>
              <a:rPr lang="en">
                <a:solidFill>
                  <a:srgbClr val="252827"/>
                </a:solidFill>
                <a:latin typeface="Montserrat"/>
                <a:ea typeface="Montserrat"/>
                <a:cs typeface="Montserrat"/>
                <a:sym typeface="Montserrat"/>
              </a:rPr>
              <a:t>EKAID</a:t>
            </a:r>
            <a:endParaRPr lang="en-US">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Expert-knowledge-aware image difference graph</a:t>
            </a:r>
            <a:endParaRPr lang="en">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Represent images as graphs where anatomical structures are nodes</a:t>
            </a:r>
          </a:p>
          <a:p>
            <a:pPr lvl="1"/>
            <a:r>
              <a:rPr lang="en-US">
                <a:solidFill>
                  <a:srgbClr val="252827"/>
                </a:solidFill>
                <a:latin typeface="Montserrat"/>
                <a:ea typeface="Montserrat"/>
                <a:cs typeface="Montserrat"/>
                <a:sym typeface="Montserrat"/>
              </a:rPr>
              <a:t>Image difference graph feature is computed by subtracting the graph feature of two images.</a:t>
            </a:r>
            <a:endParaRPr lang="en">
              <a:solidFill>
                <a:srgbClr val="252827"/>
              </a:solidFill>
              <a:latin typeface="Montserrat"/>
              <a:ea typeface="Montserrat"/>
              <a:cs typeface="Montserrat"/>
              <a:sym typeface="Montserrat"/>
            </a:endParaRPr>
          </a:p>
          <a:p>
            <a:r>
              <a:rPr lang="en">
                <a:solidFill>
                  <a:srgbClr val="252827"/>
                </a:solidFill>
                <a:latin typeface="Montserrat"/>
                <a:ea typeface="Montserrat"/>
                <a:cs typeface="Montserrat"/>
                <a:sym typeface="Montserrat"/>
              </a:rPr>
              <a:t>ReAl</a:t>
            </a:r>
          </a:p>
          <a:p>
            <a:pPr lvl="1"/>
            <a:r>
              <a:rPr lang="en">
                <a:solidFill>
                  <a:srgbClr val="252827"/>
                </a:solidFill>
                <a:latin typeface="Montserrat"/>
                <a:ea typeface="Montserrat"/>
                <a:cs typeface="Montserrat"/>
                <a:sym typeface="Montserrat"/>
              </a:rPr>
              <a:t>Residual Alignment Framework</a:t>
            </a:r>
          </a:p>
          <a:p>
            <a:pPr lvl="1"/>
            <a:r>
              <a:rPr lang="en-US">
                <a:solidFill>
                  <a:srgbClr val="252827"/>
                </a:solidFill>
                <a:latin typeface="Montserrat"/>
                <a:ea typeface="Montserrat"/>
                <a:cs typeface="Montserrat"/>
                <a:sym typeface="Montserrat"/>
              </a:rPr>
              <a:t>I</a:t>
            </a:r>
            <a:r>
              <a:rPr lang="en">
                <a:solidFill>
                  <a:srgbClr val="252827"/>
                </a:solidFill>
                <a:latin typeface="Montserrat"/>
                <a:ea typeface="Montserrat"/>
                <a:cs typeface="Montserrat"/>
                <a:sym typeface="Montserrat"/>
              </a:rPr>
              <a:t>ntroduces a dedicated residual encoder that processses a subtracted residual image as a direct input</a:t>
            </a:r>
          </a:p>
          <a:p>
            <a:pPr lvl="1"/>
            <a:r>
              <a:rPr lang="en-US">
                <a:solidFill>
                  <a:srgbClr val="252827"/>
                </a:solidFill>
                <a:latin typeface="Montserrat"/>
                <a:ea typeface="Montserrat"/>
                <a:cs typeface="Montserrat"/>
                <a:sym typeface="Montserrat"/>
              </a:rPr>
              <a:t>U</a:t>
            </a:r>
            <a:r>
              <a:rPr lang="en">
                <a:solidFill>
                  <a:srgbClr val="252827"/>
                </a:solidFill>
                <a:latin typeface="Montserrat"/>
                <a:ea typeface="Montserrat"/>
                <a:cs typeface="Montserrat"/>
                <a:sym typeface="Montserrat"/>
              </a:rPr>
              <a:t>ses residual feature alignment (RFA) module to enforce consistency between feature difference  and residual feature </a:t>
            </a:r>
          </a:p>
          <a:p>
            <a:pPr lvl="1"/>
            <a:endParaRPr lang="en" sz="1000">
              <a:solidFill>
                <a:srgbClr val="252827"/>
              </a:solidFill>
              <a:latin typeface="Montserrat"/>
              <a:ea typeface="Montserrat"/>
              <a:cs typeface="Montserrat"/>
              <a:sym typeface="Montserrat"/>
            </a:endParaRPr>
          </a:p>
          <a:p>
            <a:pPr lvl="1"/>
            <a:endParaRPr lang="en-US" sz="100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D75A2931-3AF8-465D-8BA0-FA41049278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524036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1805E1C-42A4-2240-2706-D2FD870EC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17179-63CC-A15B-0477-9ED945B61619}"/>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 (RELATED WORK)</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220642AD-4E27-CEA3-08C8-6A165753B030}"/>
              </a:ext>
            </a:extLst>
          </p:cNvPr>
          <p:cNvSpPr>
            <a:spLocks noGrp="1"/>
          </p:cNvSpPr>
          <p:nvPr>
            <p:ph type="body" idx="1"/>
          </p:nvPr>
        </p:nvSpPr>
        <p:spPr/>
        <p:txBody>
          <a:bodyPr/>
          <a:lstStyle/>
          <a:p>
            <a:r>
              <a:rPr lang="en">
                <a:solidFill>
                  <a:srgbClr val="252827"/>
                </a:solidFill>
                <a:latin typeface="Montserrat"/>
                <a:ea typeface="Montserrat"/>
                <a:cs typeface="Montserrat"/>
                <a:sym typeface="Montserrat"/>
              </a:rPr>
              <a:t>PLURAL</a:t>
            </a:r>
            <a:endParaRPr lang="en-US">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Pretrain language-vision model</a:t>
            </a:r>
            <a:endParaRPr lang="en">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Pretrains on general images, then on longitudinal CXR</a:t>
            </a:r>
          </a:p>
          <a:p>
            <a:pPr lvl="1"/>
            <a:r>
              <a:rPr lang="en-US">
                <a:solidFill>
                  <a:srgbClr val="252827"/>
                </a:solidFill>
                <a:latin typeface="Montserrat"/>
                <a:ea typeface="Montserrat"/>
                <a:cs typeface="Montserrat"/>
                <a:sym typeface="Montserrat"/>
              </a:rPr>
              <a:t>Image difference graph feature is computed by subtracting the graph feature of two images.</a:t>
            </a:r>
            <a:endParaRPr lang="en">
              <a:solidFill>
                <a:srgbClr val="252827"/>
              </a:solidFill>
              <a:latin typeface="Montserrat"/>
              <a:ea typeface="Montserrat"/>
              <a:cs typeface="Montserrat"/>
              <a:sym typeface="Montserrat"/>
            </a:endParaRPr>
          </a:p>
          <a:p>
            <a:r>
              <a:rPr lang="en">
                <a:solidFill>
                  <a:srgbClr val="252827"/>
                </a:solidFill>
                <a:latin typeface="Montserrat"/>
                <a:ea typeface="Montserrat"/>
                <a:cs typeface="Montserrat"/>
                <a:sym typeface="Montserrat"/>
              </a:rPr>
              <a:t>RegioMix</a:t>
            </a:r>
          </a:p>
          <a:p>
            <a:pPr lvl="1"/>
            <a:r>
              <a:rPr lang="en">
                <a:solidFill>
                  <a:srgbClr val="252827"/>
                </a:solidFill>
                <a:latin typeface="Montserrat"/>
                <a:ea typeface="Montserrat"/>
                <a:cs typeface="Montserrat"/>
                <a:sym typeface="Montserrat"/>
              </a:rPr>
              <a:t>Retrieval Augmented Generation (RAG) Paradigm</a:t>
            </a:r>
          </a:p>
          <a:p>
            <a:pPr lvl="1"/>
            <a:r>
              <a:rPr lang="en-US">
                <a:solidFill>
                  <a:srgbClr val="252827"/>
                </a:solidFill>
                <a:latin typeface="Montserrat"/>
                <a:ea typeface="Montserrat"/>
                <a:cs typeface="Montserrat"/>
                <a:sym typeface="Montserrat"/>
              </a:rPr>
              <a:t>Generates retrieval pair by mixing and matching different anatomical regions from various images in the training set</a:t>
            </a:r>
          </a:p>
          <a:p>
            <a:pPr lvl="1"/>
            <a:r>
              <a:rPr lang="en-US">
                <a:solidFill>
                  <a:srgbClr val="252827"/>
                </a:solidFill>
                <a:latin typeface="Montserrat"/>
                <a:ea typeface="Montserrat"/>
                <a:cs typeface="Montserrat"/>
                <a:sym typeface="Montserrat"/>
              </a:rPr>
              <a:t>Instead of looking at input images</a:t>
            </a:r>
            <a:endParaRPr lang="en" sz="1000">
              <a:solidFill>
                <a:srgbClr val="252827"/>
              </a:solidFill>
              <a:latin typeface="Montserrat"/>
              <a:ea typeface="Montserrat"/>
              <a:cs typeface="Montserrat"/>
              <a:sym typeface="Montserrat"/>
            </a:endParaRPr>
          </a:p>
          <a:p>
            <a:pPr lvl="1"/>
            <a:endParaRPr lang="en-US" sz="100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4667B738-FB25-7F12-61B6-79CD584C59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088103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67E50DB-E592-1453-F2F8-517FFEA0E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8CC60-4236-74C3-9547-9858656BDCC1}"/>
              </a:ext>
            </a:extLst>
          </p:cNvPr>
          <p:cNvSpPr>
            <a:spLocks noGrp="1"/>
          </p:cNvSpPr>
          <p:nvPr>
            <p:ph type="title"/>
          </p:nvPr>
        </p:nvSpPr>
        <p:spPr>
          <a:xfrm>
            <a:off x="311700" y="51425"/>
            <a:ext cx="8520600" cy="572700"/>
          </a:xfrm>
        </p:spPr>
        <p:txBody>
          <a:bodyPr>
            <a:normAutofit fontScale="90000"/>
          </a:bodyPr>
          <a:lstStyle/>
          <a:p>
            <a:r>
              <a:rPr lang="en-US" b="1">
                <a:solidFill>
                  <a:srgbClr val="252827"/>
                </a:solidFill>
                <a:latin typeface="Oswald"/>
                <a:ea typeface="Oswald"/>
                <a:cs typeface="Oswald"/>
                <a:sym typeface="Oswald"/>
              </a:rPr>
              <a:t>3. METHODOLOGY</a:t>
            </a:r>
            <a:br>
              <a:rPr lang="en-US" b="1">
                <a:solidFill>
                  <a:srgbClr val="F8CF2C"/>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758519E7-9A0E-D321-FF5E-F7C0458389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descr="A screenshot of a computer&#10;&#10;AI-generated content may be incorrect.">
            <a:extLst>
              <a:ext uri="{FF2B5EF4-FFF2-40B4-BE49-F238E27FC236}">
                <a16:creationId xmlns:a16="http://schemas.microsoft.com/office/drawing/2014/main" id="{57D60744-9C31-E308-32C0-34FF128D8BC4}"/>
              </a:ext>
            </a:extLst>
          </p:cNvPr>
          <p:cNvPicPr>
            <a:picLocks noChangeAspect="1"/>
          </p:cNvPicPr>
          <p:nvPr/>
        </p:nvPicPr>
        <p:blipFill>
          <a:blip r:embed="rId3"/>
          <a:stretch>
            <a:fillRect/>
          </a:stretch>
        </p:blipFill>
        <p:spPr>
          <a:xfrm>
            <a:off x="1415378" y="530678"/>
            <a:ext cx="6145098" cy="4433207"/>
          </a:xfrm>
          <a:prstGeom prst="rect">
            <a:avLst/>
          </a:prstGeom>
        </p:spPr>
      </p:pic>
      <p:sp>
        <p:nvSpPr>
          <p:cNvPr id="3" name="TextBox 2">
            <a:extLst>
              <a:ext uri="{FF2B5EF4-FFF2-40B4-BE49-F238E27FC236}">
                <a16:creationId xmlns:a16="http://schemas.microsoft.com/office/drawing/2014/main" id="{33F2E5CA-0F78-CA82-C505-82801E944ACE}"/>
              </a:ext>
            </a:extLst>
          </p:cNvPr>
          <p:cNvSpPr txBox="1"/>
          <p:nvPr/>
        </p:nvSpPr>
        <p:spPr>
          <a:xfrm>
            <a:off x="6069725" y="3523593"/>
            <a:ext cx="2476960" cy="553998"/>
          </a:xfrm>
          <a:prstGeom prst="rect">
            <a:avLst/>
          </a:prstGeom>
          <a:noFill/>
        </p:spPr>
        <p:txBody>
          <a:bodyPr wrap="none" rtlCol="0">
            <a:spAutoFit/>
          </a:bodyPr>
          <a:lstStyle/>
          <a:p>
            <a:r>
              <a:rPr lang="en-US" sz="1000"/>
              <a:t>Why we use this </a:t>
            </a:r>
            <a:r>
              <a:rPr lang="en-US" sz="1000" err="1"/>
              <a:t>partificular</a:t>
            </a:r>
            <a:r>
              <a:rPr lang="en-US" sz="1000"/>
              <a:t> registration?</a:t>
            </a:r>
          </a:p>
          <a:p>
            <a:r>
              <a:rPr lang="en-US" sz="1000"/>
              <a:t>What is image registration?</a:t>
            </a:r>
            <a:br>
              <a:rPr lang="en-US" sz="1000"/>
            </a:br>
            <a:r>
              <a:rPr lang="en-US" sz="1000"/>
              <a:t>What are different types of registration?</a:t>
            </a:r>
          </a:p>
        </p:txBody>
      </p:sp>
    </p:spTree>
    <p:extLst>
      <p:ext uri="{BB962C8B-B14F-4D97-AF65-F5344CB8AC3E}">
        <p14:creationId xmlns:p14="http://schemas.microsoft.com/office/powerpoint/2010/main" val="132713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Shape 128">
          <a:extLst>
            <a:ext uri="{FF2B5EF4-FFF2-40B4-BE49-F238E27FC236}">
              <a16:creationId xmlns:a16="http://schemas.microsoft.com/office/drawing/2014/main" id="{317E92CE-C45F-D11F-240D-1C116E3521FE}"/>
            </a:ext>
          </a:extLst>
        </p:cNvPr>
        <p:cNvGrpSpPr/>
        <p:nvPr/>
      </p:nvGrpSpPr>
      <p:grpSpPr>
        <a:xfrm>
          <a:off x="0" y="0"/>
          <a:ext cx="0" cy="0"/>
          <a:chOff x="0" y="0"/>
          <a:chExt cx="0" cy="0"/>
        </a:xfrm>
      </p:grpSpPr>
      <p:sp>
        <p:nvSpPr>
          <p:cNvPr id="129" name="Google Shape;129;p20">
            <a:extLst>
              <a:ext uri="{FF2B5EF4-FFF2-40B4-BE49-F238E27FC236}">
                <a16:creationId xmlns:a16="http://schemas.microsoft.com/office/drawing/2014/main" id="{AA497578-1D3B-2CA2-EA0C-45F78039A619}"/>
              </a:ext>
            </a:extLst>
          </p:cNvPr>
          <p:cNvSpPr txBox="1"/>
          <p:nvPr/>
        </p:nvSpPr>
        <p:spPr>
          <a:xfrm>
            <a:off x="418025" y="468350"/>
            <a:ext cx="6715872"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2. RELATED WORK</a:t>
            </a:r>
            <a:endParaRPr sz="2300" b="1">
              <a:solidFill>
                <a:srgbClr val="F8CF2C"/>
              </a:solidFill>
              <a:latin typeface="Oswald"/>
              <a:ea typeface="Oswald"/>
              <a:cs typeface="Oswald"/>
              <a:sym typeface="Oswald"/>
            </a:endParaRPr>
          </a:p>
        </p:txBody>
      </p:sp>
      <p:sp>
        <p:nvSpPr>
          <p:cNvPr id="131" name="Google Shape;131;p20">
            <a:extLst>
              <a:ext uri="{FF2B5EF4-FFF2-40B4-BE49-F238E27FC236}">
                <a16:creationId xmlns:a16="http://schemas.microsoft.com/office/drawing/2014/main" id="{54F7191E-3EFA-0A9A-C0CA-C1573A66B4C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132" name="Google Shape;132;p20">
            <a:extLst>
              <a:ext uri="{FF2B5EF4-FFF2-40B4-BE49-F238E27FC236}">
                <a16:creationId xmlns:a16="http://schemas.microsoft.com/office/drawing/2014/main" id="{3204A1ED-C6A2-2574-7374-7344E727D354}"/>
              </a:ext>
            </a:extLst>
          </p:cNvPr>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pic>
        <p:nvPicPr>
          <p:cNvPr id="8" name="Picture 7" descr="A red circle in the sky&#10;&#10;AI-generated content may be incorrect.">
            <a:extLst>
              <a:ext uri="{FF2B5EF4-FFF2-40B4-BE49-F238E27FC236}">
                <a16:creationId xmlns:a16="http://schemas.microsoft.com/office/drawing/2014/main" id="{6597806F-F56B-E7DC-23AE-A0585F6F442A}"/>
              </a:ext>
            </a:extLst>
          </p:cNvPr>
          <p:cNvPicPr>
            <a:picLocks noChangeAspect="1"/>
          </p:cNvPicPr>
          <p:nvPr/>
        </p:nvPicPr>
        <p:blipFill>
          <a:blip r:embed="rId3"/>
          <a:stretch>
            <a:fillRect/>
          </a:stretch>
        </p:blipFill>
        <p:spPr>
          <a:xfrm>
            <a:off x="542925" y="2005012"/>
            <a:ext cx="8058150" cy="1133475"/>
          </a:xfrm>
          <a:prstGeom prst="rect">
            <a:avLst/>
          </a:prstGeom>
        </p:spPr>
      </p:pic>
    </p:spTree>
    <p:extLst>
      <p:ext uri="{BB962C8B-B14F-4D97-AF65-F5344CB8AC3E}">
        <p14:creationId xmlns:p14="http://schemas.microsoft.com/office/powerpoint/2010/main" val="260705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E42AF-AA6A-0B70-EABF-41C6DE471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AF362-533D-D648-18A8-3239E7C42668}"/>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D134B360-00FC-FB6D-2C1D-D59FEE36CCBC}"/>
              </a:ext>
            </a:extLst>
          </p:cNvPr>
          <p:cNvSpPr>
            <a:spLocks noGrp="1"/>
          </p:cNvSpPr>
          <p:nvPr>
            <p:ph type="body" idx="1"/>
          </p:nvPr>
        </p:nvSpPr>
        <p:spPr>
          <a:xfrm>
            <a:off x="311700" y="1017725"/>
            <a:ext cx="8520600" cy="3416400"/>
          </a:xfrm>
        </p:spPr>
        <p:txBody>
          <a:bodyPr>
            <a:normAutofit/>
          </a:bodyPr>
          <a:lstStyle/>
          <a:p>
            <a:r>
              <a:rPr lang="en">
                <a:solidFill>
                  <a:srgbClr val="252827"/>
                </a:solidFill>
                <a:latin typeface="Montserrat"/>
                <a:ea typeface="Montserrat"/>
                <a:cs typeface="Montserrat"/>
                <a:sym typeface="Montserrat"/>
              </a:rPr>
              <a:t>What is medical VQA?</a:t>
            </a:r>
          </a:p>
          <a:p>
            <a:pPr lvl="1"/>
            <a:r>
              <a:rPr lang="en-US">
                <a:solidFill>
                  <a:srgbClr val="252827"/>
                </a:solidFill>
                <a:latin typeface="Montserrat"/>
                <a:ea typeface="Montserrat"/>
                <a:cs typeface="Montserrat"/>
                <a:sym typeface="Montserrat"/>
              </a:rPr>
              <a:t>An adaptation of general VQA to support medical diagnosis</a:t>
            </a:r>
          </a:p>
          <a:p>
            <a:pPr lvl="1"/>
            <a:r>
              <a:rPr lang="en-US">
                <a:solidFill>
                  <a:srgbClr val="252827"/>
                </a:solidFill>
                <a:latin typeface="Montserrat"/>
                <a:ea typeface="Montserrat"/>
                <a:cs typeface="Montserrat"/>
                <a:sym typeface="Montserrat"/>
              </a:rPr>
              <a:t>A multimodal task combining image analysis with natural language processing to provide answers to complex questions</a:t>
            </a:r>
          </a:p>
          <a:p>
            <a:pPr lvl="1"/>
            <a:r>
              <a:rPr lang="en-US">
                <a:solidFill>
                  <a:srgbClr val="252827"/>
                </a:solidFill>
                <a:latin typeface="Montserrat"/>
                <a:ea typeface="Montserrat"/>
                <a:cs typeface="Montserrat"/>
                <a:sym typeface="Montserrat"/>
              </a:rPr>
              <a:t>I</a:t>
            </a:r>
            <a:r>
              <a:rPr lang="en">
                <a:solidFill>
                  <a:srgbClr val="252827"/>
                </a:solidFill>
                <a:latin typeface="Montserrat"/>
                <a:ea typeface="Montserrat"/>
                <a:cs typeface="Montserrat"/>
                <a:sym typeface="Montserrat"/>
              </a:rPr>
              <a:t>nterpret x-ray, CT scans, MRI scans, </a:t>
            </a:r>
            <a:r>
              <a:rPr lang="en-US">
                <a:solidFill>
                  <a:srgbClr val="252827"/>
                </a:solidFill>
                <a:latin typeface="Montserrat"/>
                <a:ea typeface="Montserrat"/>
                <a:cs typeface="Montserrat"/>
                <a:sym typeface="Montserrat"/>
              </a:rPr>
              <a:t>EHR</a:t>
            </a:r>
            <a:endParaRPr lang="en">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A</a:t>
            </a:r>
            <a:r>
              <a:rPr lang="en">
                <a:solidFill>
                  <a:srgbClr val="252827"/>
                </a:solidFill>
                <a:latin typeface="Montserrat"/>
                <a:ea typeface="Montserrat"/>
                <a:cs typeface="Montserrat"/>
                <a:sym typeface="Montserrat"/>
              </a:rPr>
              <a:t>ssists </a:t>
            </a:r>
            <a:r>
              <a:rPr lang="en-US">
                <a:solidFill>
                  <a:srgbClr val="252827"/>
                </a:solidFill>
                <a:latin typeface="Montserrat"/>
                <a:ea typeface="Montserrat"/>
                <a:cs typeface="Montserrat"/>
                <a:sym typeface="Montserrat"/>
              </a:rPr>
              <a:t>in clinical decision making to reduce diagnostic errors</a:t>
            </a:r>
          </a:p>
          <a:p>
            <a:r>
              <a:rPr lang="en">
                <a:solidFill>
                  <a:srgbClr val="252827"/>
                </a:solidFill>
                <a:latin typeface="Montserrat"/>
                <a:ea typeface="Montserrat"/>
                <a:cs typeface="Montserrat"/>
                <a:sym typeface="Montserrat"/>
              </a:rPr>
              <a:t>What is the problem on general medical VQA?</a:t>
            </a:r>
          </a:p>
          <a:p>
            <a:pPr lvl="1"/>
            <a:r>
              <a:rPr lang="en-US">
                <a:solidFill>
                  <a:srgbClr val="252827"/>
                </a:solidFill>
                <a:latin typeface="Montserrat"/>
                <a:ea typeface="Montserrat"/>
                <a:cs typeface="Montserrat"/>
                <a:sym typeface="Montserrat"/>
              </a:rPr>
              <a:t>Jack of all trades, master of none</a:t>
            </a:r>
          </a:p>
          <a:p>
            <a:pPr lvl="1"/>
            <a:r>
              <a:rPr lang="en-US">
                <a:solidFill>
                  <a:srgbClr val="252827"/>
                </a:solidFill>
                <a:latin typeface="Montserrat"/>
                <a:ea typeface="Montserrat"/>
                <a:cs typeface="Montserrat"/>
                <a:sym typeface="Montserrat"/>
              </a:rPr>
              <a:t>Vastly different modalities and pathologies</a:t>
            </a:r>
          </a:p>
          <a:p>
            <a:r>
              <a:rPr lang="en-US">
                <a:solidFill>
                  <a:srgbClr val="252827"/>
                </a:solidFill>
                <a:latin typeface="Montserrat"/>
                <a:ea typeface="Montserrat"/>
                <a:cs typeface="Montserrat"/>
                <a:sym typeface="Montserrat"/>
              </a:rPr>
              <a:t>What is medical diff VQA?</a:t>
            </a:r>
          </a:p>
          <a:p>
            <a:pPr lvl="1"/>
            <a:r>
              <a:rPr lang="en-US">
                <a:solidFill>
                  <a:srgbClr val="252827"/>
                </a:solidFill>
                <a:latin typeface="Montserrat"/>
                <a:ea typeface="Montserrat"/>
                <a:cs typeface="Montserrat"/>
                <a:sym typeface="Montserrat"/>
              </a:rPr>
              <a:t>Specialized for difference between 2 medical images</a:t>
            </a:r>
          </a:p>
          <a:p>
            <a:pPr lvl="1"/>
            <a:r>
              <a:rPr lang="en-US">
                <a:solidFill>
                  <a:srgbClr val="252827"/>
                </a:solidFill>
                <a:latin typeface="Montserrat"/>
                <a:ea typeface="Montserrat"/>
                <a:cs typeface="Montserrat"/>
                <a:sym typeface="Montserrat"/>
              </a:rPr>
              <a:t>Compares a current image with a previous one of the same patient</a:t>
            </a:r>
          </a:p>
        </p:txBody>
      </p:sp>
      <p:sp>
        <p:nvSpPr>
          <p:cNvPr id="4" name="Slide Number Placeholder 3">
            <a:extLst>
              <a:ext uri="{FF2B5EF4-FFF2-40B4-BE49-F238E27FC236}">
                <a16:creationId xmlns:a16="http://schemas.microsoft.com/office/drawing/2014/main" id="{BEAC56A1-C2C1-C01B-29D8-9B87B91921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95537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E6BE785-FFA1-1D3D-317D-24AB527BF0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4D6AA-2AFD-0B80-2F83-3B8E010C05E2}"/>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 (change it to table format)</a:t>
            </a:r>
            <a:endParaRPr lang="en-US"/>
          </a:p>
        </p:txBody>
      </p:sp>
      <p:sp>
        <p:nvSpPr>
          <p:cNvPr id="3" name="Text Placeholder 2">
            <a:extLst>
              <a:ext uri="{FF2B5EF4-FFF2-40B4-BE49-F238E27FC236}">
                <a16:creationId xmlns:a16="http://schemas.microsoft.com/office/drawing/2014/main" id="{BA5E231C-90E6-D56A-DA0D-B4EAC1B2F985}"/>
              </a:ext>
            </a:extLst>
          </p:cNvPr>
          <p:cNvSpPr>
            <a:spLocks noGrp="1"/>
          </p:cNvSpPr>
          <p:nvPr>
            <p:ph type="body" idx="1"/>
          </p:nvPr>
        </p:nvSpPr>
        <p:spPr/>
        <p:txBody>
          <a:bodyPr/>
          <a:lstStyle/>
          <a:p>
            <a:r>
              <a:rPr lang="en-US">
                <a:latin typeface="Montserrat" panose="00000500000000000000" pitchFamily="2" charset="0"/>
              </a:rPr>
              <a:t>Medical Diff VQA dataset, introduced by Hu Et Al.</a:t>
            </a:r>
          </a:p>
          <a:p>
            <a:pPr lvl="1"/>
            <a:r>
              <a:rPr lang="en-US">
                <a:latin typeface="Montserrat" panose="00000500000000000000" pitchFamily="2" charset="0"/>
              </a:rPr>
              <a:t>It is the largest and most established benchmark for this specific task</a:t>
            </a:r>
          </a:p>
          <a:p>
            <a:pPr lvl="1"/>
            <a:r>
              <a:rPr lang="en-US">
                <a:latin typeface="Montserrat" panose="00000500000000000000" pitchFamily="2" charset="0"/>
              </a:rPr>
              <a:t>used by all SOTA models, ensuring a fair and direct comparison. </a:t>
            </a:r>
          </a:p>
          <a:p>
            <a:pPr lvl="1"/>
            <a:r>
              <a:rPr lang="en-US">
                <a:latin typeface="Montserrat" panose="00000500000000000000" pitchFamily="2" charset="0"/>
              </a:rPr>
              <a:t>It contains 700,703 QA pairs over 164,324 image pairs</a:t>
            </a:r>
          </a:p>
          <a:p>
            <a:pPr lvl="1"/>
            <a:r>
              <a:rPr lang="en-US">
                <a:latin typeface="Montserrat" panose="00000500000000000000" pitchFamily="2" charset="0"/>
              </a:rPr>
              <a:t>Size of images in JPEG (MIMIC-CXR-JPG): 570.3GB</a:t>
            </a:r>
          </a:p>
          <a:p>
            <a:pPr lvl="1"/>
            <a:r>
              <a:rPr lang="en-US">
                <a:latin typeface="Montserrat" panose="00000500000000000000" pitchFamily="2" charset="0"/>
              </a:rPr>
              <a:t>Size of images in </a:t>
            </a:r>
            <a:r>
              <a:rPr lang="en-US" err="1">
                <a:latin typeface="Montserrat" panose="00000500000000000000" pitchFamily="2" charset="0"/>
              </a:rPr>
              <a:t>Dicom</a:t>
            </a:r>
            <a:r>
              <a:rPr lang="en-US">
                <a:latin typeface="Montserrat" panose="00000500000000000000" pitchFamily="2" charset="0"/>
              </a:rPr>
              <a:t> (MIMIC-CXR):  4.7 TB</a:t>
            </a:r>
          </a:p>
        </p:txBody>
      </p:sp>
      <p:sp>
        <p:nvSpPr>
          <p:cNvPr id="4" name="Slide Number Placeholder 3">
            <a:extLst>
              <a:ext uri="{FF2B5EF4-FFF2-40B4-BE49-F238E27FC236}">
                <a16:creationId xmlns:a16="http://schemas.microsoft.com/office/drawing/2014/main" id="{7AB071C4-6C9F-CCDF-8178-7AB3CDC252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2001836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Shape 94">
          <a:extLst>
            <a:ext uri="{FF2B5EF4-FFF2-40B4-BE49-F238E27FC236}">
              <a16:creationId xmlns:a16="http://schemas.microsoft.com/office/drawing/2014/main" id="{D535F908-BB0A-C7F8-F210-7D997480130B}"/>
            </a:ext>
          </a:extLst>
        </p:cNvPr>
        <p:cNvGrpSpPr/>
        <p:nvPr/>
      </p:nvGrpSpPr>
      <p:grpSpPr>
        <a:xfrm>
          <a:off x="0" y="0"/>
          <a:ext cx="0" cy="0"/>
          <a:chOff x="0" y="0"/>
          <a:chExt cx="0" cy="0"/>
        </a:xfrm>
      </p:grpSpPr>
      <p:sp>
        <p:nvSpPr>
          <p:cNvPr id="95" name="Google Shape;95;p16">
            <a:extLst>
              <a:ext uri="{FF2B5EF4-FFF2-40B4-BE49-F238E27FC236}">
                <a16:creationId xmlns:a16="http://schemas.microsoft.com/office/drawing/2014/main" id="{BA8D5125-0431-66D1-0A11-AED27A9DFA70}"/>
              </a:ext>
            </a:extLst>
          </p:cNvPr>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rgbClr val="252827"/>
                </a:solidFill>
                <a:latin typeface="Oswald"/>
                <a:ea typeface="Oswald"/>
                <a:cs typeface="Oswald"/>
                <a:sym typeface="Oswald"/>
              </a:rPr>
              <a:t>2</a:t>
            </a:r>
            <a:r>
              <a:rPr lang="en" sz="2300" b="1">
                <a:solidFill>
                  <a:srgbClr val="252827"/>
                </a:solidFill>
                <a:latin typeface="Oswald"/>
                <a:ea typeface="Oswald"/>
                <a:cs typeface="Oswald"/>
                <a:sym typeface="Oswald"/>
              </a:rPr>
              <a:t>.1 RESEARCH QUESTIONS</a:t>
            </a:r>
            <a:endParaRPr sz="2300" b="1">
              <a:solidFill>
                <a:srgbClr val="F8CF2C"/>
              </a:solidFill>
              <a:latin typeface="Oswald"/>
              <a:ea typeface="Oswald"/>
              <a:cs typeface="Oswald"/>
              <a:sym typeface="Oswald"/>
            </a:endParaRPr>
          </a:p>
        </p:txBody>
      </p:sp>
      <p:sp>
        <p:nvSpPr>
          <p:cNvPr id="96" name="Google Shape;96;p16">
            <a:extLst>
              <a:ext uri="{FF2B5EF4-FFF2-40B4-BE49-F238E27FC236}">
                <a16:creationId xmlns:a16="http://schemas.microsoft.com/office/drawing/2014/main" id="{CF5C02CD-7DD6-C296-6E01-DD1CD905EF04}"/>
              </a:ext>
            </a:extLst>
          </p:cNvPr>
          <p:cNvSpPr txBox="1"/>
          <p:nvPr/>
        </p:nvSpPr>
        <p:spPr>
          <a:xfrm>
            <a:off x="510450" y="1287400"/>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a:solidFill>
                  <a:srgbClr val="252827"/>
                </a:solidFill>
                <a:latin typeface="Montserrat"/>
                <a:ea typeface="Montserrat"/>
                <a:cs typeface="Montserrat"/>
                <a:sym typeface="Montserrat"/>
              </a:rPr>
              <a:t>Research Question 1 (The 'Detection' Question)</a:t>
            </a:r>
            <a:endParaRPr sz="1100" b="1">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a:solidFill>
                  <a:srgbClr val="252827"/>
                </a:solidFill>
                <a:latin typeface="Montserrat"/>
                <a:ea typeface="Montserrat"/>
                <a:cs typeface="Montserrat"/>
                <a:sym typeface="Montserrat"/>
              </a:rPr>
              <a:t>Does explicit spatial alignment via image registration improve performance on clinical questions for medical diff vqa?</a:t>
            </a:r>
            <a:endParaRPr sz="1100">
              <a:solidFill>
                <a:srgbClr val="252827"/>
              </a:solidFill>
              <a:latin typeface="Montserrat"/>
              <a:ea typeface="Montserrat"/>
              <a:cs typeface="Montserrat"/>
              <a:sym typeface="Montserrat"/>
            </a:endParaRPr>
          </a:p>
        </p:txBody>
      </p:sp>
      <p:sp>
        <p:nvSpPr>
          <p:cNvPr id="97" name="Google Shape;97;p16">
            <a:extLst>
              <a:ext uri="{FF2B5EF4-FFF2-40B4-BE49-F238E27FC236}">
                <a16:creationId xmlns:a16="http://schemas.microsoft.com/office/drawing/2014/main" id="{87DD7092-C2BE-4D79-B0F5-658D0D116BC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98" name="Google Shape;98;p16">
            <a:extLst>
              <a:ext uri="{FF2B5EF4-FFF2-40B4-BE49-F238E27FC236}">
                <a16:creationId xmlns:a16="http://schemas.microsoft.com/office/drawing/2014/main" id="{A284F0F5-8818-127A-DC95-5929E83DA618}"/>
              </a:ext>
            </a:extLst>
          </p:cNvPr>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99" name="Google Shape;99;p16">
            <a:extLst>
              <a:ext uri="{FF2B5EF4-FFF2-40B4-BE49-F238E27FC236}">
                <a16:creationId xmlns:a16="http://schemas.microsoft.com/office/drawing/2014/main" id="{B329C10D-48A1-E467-B88D-EF5C0F299438}"/>
              </a:ext>
            </a:extLst>
          </p:cNvPr>
          <p:cNvSpPr txBox="1"/>
          <p:nvPr/>
        </p:nvSpPr>
        <p:spPr>
          <a:xfrm>
            <a:off x="510450" y="24569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a:solidFill>
                  <a:srgbClr val="252827"/>
                </a:solidFill>
                <a:latin typeface="Montserrat"/>
                <a:ea typeface="Montserrat"/>
                <a:cs typeface="Montserrat"/>
                <a:sym typeface="Montserrat"/>
              </a:rPr>
              <a:t>Research Question 2 (The 'Action' Question)</a:t>
            </a:r>
            <a:endParaRPr sz="1100" b="1">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a:solidFill>
                  <a:srgbClr val="252827"/>
                </a:solidFill>
                <a:latin typeface="Montserrat"/>
                <a:ea typeface="Montserrat"/>
                <a:cs typeface="Montserrat"/>
                <a:sym typeface="Montserrat"/>
              </a:rPr>
              <a:t>Which of the algorithms of image registration technique is the best suited to maximize the performance of the model in longitudinal CXR VQA task?</a:t>
            </a:r>
          </a:p>
        </p:txBody>
      </p:sp>
      <p:sp>
        <p:nvSpPr>
          <p:cNvPr id="100" name="Google Shape;100;p16">
            <a:extLst>
              <a:ext uri="{FF2B5EF4-FFF2-40B4-BE49-F238E27FC236}">
                <a16:creationId xmlns:a16="http://schemas.microsoft.com/office/drawing/2014/main" id="{2972904D-8BB2-F988-9620-8F9BC8447DCA}"/>
              </a:ext>
            </a:extLst>
          </p:cNvPr>
          <p:cNvSpPr txBox="1"/>
          <p:nvPr/>
        </p:nvSpPr>
        <p:spPr>
          <a:xfrm>
            <a:off x="510450" y="37035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a:solidFill>
                  <a:srgbClr val="252827"/>
                </a:solidFill>
                <a:latin typeface="Montserrat"/>
                <a:ea typeface="Montserrat"/>
                <a:cs typeface="Montserrat"/>
                <a:sym typeface="Montserrat"/>
              </a:rPr>
              <a:t>Research Question 3 (The 'Impact' Question)</a:t>
            </a:r>
            <a:endParaRPr sz="1100" b="1">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a:solidFill>
                  <a:srgbClr val="252827"/>
                </a:solidFill>
                <a:latin typeface="Montserrat"/>
                <a:ea typeface="Montserrat"/>
                <a:cs typeface="Montserrat"/>
                <a:sym typeface="Montserrat"/>
              </a:rPr>
              <a:t>How does the proposed registration method model performance vary across different categories of clinical questions compared to state of the art models?</a:t>
            </a:r>
            <a:endParaRPr sz="1100">
              <a:solidFill>
                <a:srgbClr val="252827"/>
              </a:solidFill>
              <a:latin typeface="Montserrat"/>
              <a:ea typeface="Montserrat"/>
              <a:cs typeface="Montserrat"/>
              <a:sym typeface="Montserrat"/>
            </a:endParaRPr>
          </a:p>
        </p:txBody>
      </p:sp>
    </p:spTree>
    <p:extLst>
      <p:ext uri="{BB962C8B-B14F-4D97-AF65-F5344CB8AC3E}">
        <p14:creationId xmlns:p14="http://schemas.microsoft.com/office/powerpoint/2010/main" val="3469149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Shape 94">
          <a:extLst>
            <a:ext uri="{FF2B5EF4-FFF2-40B4-BE49-F238E27FC236}">
              <a16:creationId xmlns:a16="http://schemas.microsoft.com/office/drawing/2014/main" id="{AB4578FC-9838-8444-D2D9-DAD41E6896E8}"/>
            </a:ext>
          </a:extLst>
        </p:cNvPr>
        <p:cNvGrpSpPr/>
        <p:nvPr/>
      </p:nvGrpSpPr>
      <p:grpSpPr>
        <a:xfrm>
          <a:off x="0" y="0"/>
          <a:ext cx="0" cy="0"/>
          <a:chOff x="0" y="0"/>
          <a:chExt cx="0" cy="0"/>
        </a:xfrm>
      </p:grpSpPr>
      <p:sp>
        <p:nvSpPr>
          <p:cNvPr id="95" name="Google Shape;95;p16">
            <a:extLst>
              <a:ext uri="{FF2B5EF4-FFF2-40B4-BE49-F238E27FC236}">
                <a16:creationId xmlns:a16="http://schemas.microsoft.com/office/drawing/2014/main" id="{918E2687-5067-299B-F2B6-4F1440B774CB}"/>
              </a:ext>
            </a:extLst>
          </p:cNvPr>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rgbClr val="252827"/>
                </a:solidFill>
                <a:latin typeface="Oswald"/>
                <a:ea typeface="Oswald"/>
                <a:cs typeface="Oswald"/>
                <a:sym typeface="Oswald"/>
              </a:rPr>
              <a:t>2</a:t>
            </a:r>
            <a:r>
              <a:rPr lang="en" sz="2300" b="1">
                <a:solidFill>
                  <a:srgbClr val="252827"/>
                </a:solidFill>
                <a:latin typeface="Oswald"/>
                <a:ea typeface="Oswald"/>
                <a:cs typeface="Oswald"/>
                <a:sym typeface="Oswald"/>
              </a:rPr>
              <a:t>.1 RESEARCH QUESTIONS</a:t>
            </a:r>
            <a:endParaRPr sz="2300" b="1">
              <a:solidFill>
                <a:srgbClr val="F8CF2C"/>
              </a:solidFill>
              <a:latin typeface="Oswald"/>
              <a:ea typeface="Oswald"/>
              <a:cs typeface="Oswald"/>
              <a:sym typeface="Oswald"/>
            </a:endParaRPr>
          </a:p>
        </p:txBody>
      </p:sp>
      <p:sp>
        <p:nvSpPr>
          <p:cNvPr id="96" name="Google Shape;96;p16">
            <a:extLst>
              <a:ext uri="{FF2B5EF4-FFF2-40B4-BE49-F238E27FC236}">
                <a16:creationId xmlns:a16="http://schemas.microsoft.com/office/drawing/2014/main" id="{D0818C02-849E-B81C-D77D-5E0D1C0CF2D4}"/>
              </a:ext>
            </a:extLst>
          </p:cNvPr>
          <p:cNvSpPr txBox="1"/>
          <p:nvPr/>
        </p:nvSpPr>
        <p:spPr>
          <a:xfrm>
            <a:off x="510450" y="1287400"/>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1 (The 'Detection'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dirty="0">
                <a:solidFill>
                  <a:srgbClr val="252827"/>
                </a:solidFill>
                <a:latin typeface="Montserrat"/>
                <a:ea typeface="Montserrat"/>
                <a:cs typeface="Montserrat"/>
                <a:sym typeface="Montserrat"/>
              </a:rPr>
              <a:t>Does explicit spatial alignment via image registration improve performance on clinical questions for medical diff vqa?</a:t>
            </a:r>
            <a:endParaRPr sz="1100" dirty="0">
              <a:solidFill>
                <a:srgbClr val="252827"/>
              </a:solidFill>
              <a:latin typeface="Montserrat"/>
              <a:ea typeface="Montserrat"/>
              <a:cs typeface="Montserrat"/>
              <a:sym typeface="Montserrat"/>
            </a:endParaRPr>
          </a:p>
        </p:txBody>
      </p:sp>
      <p:sp>
        <p:nvSpPr>
          <p:cNvPr id="97" name="Google Shape;97;p16">
            <a:extLst>
              <a:ext uri="{FF2B5EF4-FFF2-40B4-BE49-F238E27FC236}">
                <a16:creationId xmlns:a16="http://schemas.microsoft.com/office/drawing/2014/main" id="{E9708BE5-1A89-BBAC-1087-F8DE135FFF0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98" name="Google Shape;98;p16">
            <a:extLst>
              <a:ext uri="{FF2B5EF4-FFF2-40B4-BE49-F238E27FC236}">
                <a16:creationId xmlns:a16="http://schemas.microsoft.com/office/drawing/2014/main" id="{3E2A961D-27C8-EEB6-331A-9E27211AD902}"/>
              </a:ext>
            </a:extLst>
          </p:cNvPr>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99" name="Google Shape;99;p16">
            <a:extLst>
              <a:ext uri="{FF2B5EF4-FFF2-40B4-BE49-F238E27FC236}">
                <a16:creationId xmlns:a16="http://schemas.microsoft.com/office/drawing/2014/main" id="{A8A11104-C045-1908-21BC-D0E833EF2B70}"/>
              </a:ext>
            </a:extLst>
          </p:cNvPr>
          <p:cNvSpPr txBox="1"/>
          <p:nvPr/>
        </p:nvSpPr>
        <p:spPr>
          <a:xfrm>
            <a:off x="510450" y="2456975"/>
            <a:ext cx="8367300" cy="116849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2 (The 'Action'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What is the optimal implementation and training strategy for an unsupervised, Transformer-based registration model to minimize non-pathological variance in longitudinal chest X-rays for the Difference VQA task?</a:t>
            </a:r>
            <a:endParaRPr lang="en" sz="1100" dirty="0">
              <a:solidFill>
                <a:srgbClr val="252827"/>
              </a:solidFill>
              <a:latin typeface="Montserrat"/>
              <a:ea typeface="Montserrat"/>
              <a:cs typeface="Montserrat"/>
              <a:sym typeface="Montserrat"/>
            </a:endParaRPr>
          </a:p>
        </p:txBody>
      </p:sp>
      <p:sp>
        <p:nvSpPr>
          <p:cNvPr id="100" name="Google Shape;100;p16">
            <a:extLst>
              <a:ext uri="{FF2B5EF4-FFF2-40B4-BE49-F238E27FC236}">
                <a16:creationId xmlns:a16="http://schemas.microsoft.com/office/drawing/2014/main" id="{C21AF8A9-FEEF-7AB8-0295-0C23B2EBB7C6}"/>
              </a:ext>
            </a:extLst>
          </p:cNvPr>
          <p:cNvSpPr txBox="1"/>
          <p:nvPr/>
        </p:nvSpPr>
        <p:spPr>
          <a:xfrm>
            <a:off x="510450" y="37035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3 (The 'Impact'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How does the proposed registration method model performance vary across different categories of clinical questions compared to state of the art models?</a:t>
            </a:r>
            <a:endParaRPr sz="1100" dirty="0">
              <a:solidFill>
                <a:srgbClr val="252827"/>
              </a:solidFill>
              <a:latin typeface="Montserrat"/>
              <a:ea typeface="Montserrat"/>
              <a:cs typeface="Montserrat"/>
              <a:sym typeface="Montserrat"/>
            </a:endParaRPr>
          </a:p>
        </p:txBody>
      </p:sp>
    </p:spTree>
    <p:extLst>
      <p:ext uri="{BB962C8B-B14F-4D97-AF65-F5344CB8AC3E}">
        <p14:creationId xmlns:p14="http://schemas.microsoft.com/office/powerpoint/2010/main" val="49699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85BB4AE-BE5C-7E91-34FE-889193547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12803-0ED7-3EE1-FF35-18BD6C157DF7}"/>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3.2 MODELS</a:t>
            </a:r>
            <a:endParaRPr lang="en-US"/>
          </a:p>
        </p:txBody>
      </p:sp>
      <p:sp>
        <p:nvSpPr>
          <p:cNvPr id="3" name="Text Placeholder 2">
            <a:extLst>
              <a:ext uri="{FF2B5EF4-FFF2-40B4-BE49-F238E27FC236}">
                <a16:creationId xmlns:a16="http://schemas.microsoft.com/office/drawing/2014/main" id="{92105685-EBC3-C176-EBFA-CF76912FAE15}"/>
              </a:ext>
            </a:extLst>
          </p:cNvPr>
          <p:cNvSpPr>
            <a:spLocks noGrp="1"/>
          </p:cNvSpPr>
          <p:nvPr>
            <p:ph type="body" idx="1"/>
          </p:nvPr>
        </p:nvSpPr>
        <p:spPr/>
        <p:txBody>
          <a:bodyPr>
            <a:normAutofit/>
          </a:bodyPr>
          <a:lstStyle/>
          <a:p>
            <a:r>
              <a:rPr lang="en-US" sz="1600" b="1">
                <a:latin typeface="Montserrat" panose="00000500000000000000" pitchFamily="2" charset="0"/>
              </a:rPr>
              <a:t>Baseline Model:</a:t>
            </a:r>
            <a:r>
              <a:rPr lang="en-US" sz="1600">
                <a:latin typeface="Montserrat" panose="00000500000000000000" pitchFamily="2" charset="0"/>
              </a:rPr>
              <a:t> A model that performs simple subtraction without any registration. This replicates the SOTA approach.</a:t>
            </a:r>
          </a:p>
          <a:p>
            <a:r>
              <a:rPr lang="en-US" sz="1600" b="1">
                <a:latin typeface="Montserrat" panose="00000500000000000000" pitchFamily="2" charset="0"/>
              </a:rPr>
              <a:t>Proposed Model v1</a:t>
            </a:r>
            <a:r>
              <a:rPr lang="en-US" sz="1600">
                <a:latin typeface="Montserrat" panose="00000500000000000000" pitchFamily="2" charset="0"/>
              </a:rPr>
              <a:t>: The baseline model integrated with only the rigid alignment step.</a:t>
            </a:r>
          </a:p>
          <a:p>
            <a:r>
              <a:rPr lang="en-US" sz="1600" b="1">
                <a:latin typeface="Montserrat" panose="00000500000000000000" pitchFamily="2" charset="0"/>
              </a:rPr>
              <a:t>Proposed Model v2: </a:t>
            </a:r>
            <a:r>
              <a:rPr lang="en-US" sz="1600">
                <a:latin typeface="Montserrat" panose="00000500000000000000" pitchFamily="2" charset="0"/>
              </a:rPr>
              <a:t>The baseline model integrated with the fully deformable registration pipeline.</a:t>
            </a:r>
          </a:p>
        </p:txBody>
      </p:sp>
      <p:sp>
        <p:nvSpPr>
          <p:cNvPr id="4" name="Slide Number Placeholder 3">
            <a:extLst>
              <a:ext uri="{FF2B5EF4-FFF2-40B4-BE49-F238E27FC236}">
                <a16:creationId xmlns:a16="http://schemas.microsoft.com/office/drawing/2014/main" id="{0411ADE3-AAF1-E770-2F31-471567A234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971963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AF5D93C-D601-CFB7-0A25-7BBE16578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DF7A6-B76D-1CB2-848E-E1A36A817127}"/>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4. EXPERIMENTS</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D0A33F7A-2CCC-E903-CB20-AD1EE07AF3F2}"/>
              </a:ext>
            </a:extLst>
          </p:cNvPr>
          <p:cNvSpPr>
            <a:spLocks noGrp="1"/>
          </p:cNvSpPr>
          <p:nvPr>
            <p:ph type="body" idx="1"/>
          </p:nvPr>
        </p:nvSpPr>
        <p:spPr/>
        <p:txBody>
          <a:bodyPr/>
          <a:lstStyle/>
          <a:p>
            <a:r>
              <a:rPr lang="en-US">
                <a:latin typeface="Montserrat" panose="00000500000000000000" pitchFamily="2" charset="0"/>
              </a:rPr>
              <a:t>IV (image registration method applied before VQA model)</a:t>
            </a:r>
          </a:p>
          <a:p>
            <a:pPr lvl="1"/>
            <a:r>
              <a:rPr lang="en-US">
                <a:latin typeface="Montserrat" panose="00000500000000000000" pitchFamily="2" charset="0"/>
              </a:rPr>
              <a:t>no registration method</a:t>
            </a:r>
          </a:p>
          <a:p>
            <a:pPr lvl="1"/>
            <a:r>
              <a:rPr lang="en-US">
                <a:latin typeface="Montserrat" panose="00000500000000000000" pitchFamily="2" charset="0"/>
              </a:rPr>
              <a:t>rigid registration</a:t>
            </a:r>
          </a:p>
          <a:p>
            <a:pPr lvl="1"/>
            <a:r>
              <a:rPr lang="en-US">
                <a:latin typeface="Montserrat" panose="00000500000000000000" pitchFamily="2" charset="0"/>
              </a:rPr>
              <a:t>full deformable registration pipeline</a:t>
            </a:r>
          </a:p>
          <a:p>
            <a:r>
              <a:rPr lang="en-US">
                <a:latin typeface="Montserrat" panose="00000500000000000000" pitchFamily="2" charset="0"/>
              </a:rPr>
              <a:t>DV</a:t>
            </a:r>
          </a:p>
          <a:p>
            <a:pPr lvl="1"/>
            <a:r>
              <a:rPr lang="en-US">
                <a:latin typeface="Montserrat" panose="00000500000000000000" pitchFamily="2" charset="0"/>
              </a:rPr>
              <a:t>quantitative performance measured using standard metrics</a:t>
            </a:r>
          </a:p>
          <a:p>
            <a:pPr lvl="2"/>
            <a:r>
              <a:rPr lang="en-US">
                <a:latin typeface="Montserrat" panose="00000500000000000000" pitchFamily="2" charset="0"/>
              </a:rPr>
              <a:t>BLEU, ROUGE-L, </a:t>
            </a:r>
            <a:r>
              <a:rPr lang="en-US" err="1">
                <a:latin typeface="Montserrat" panose="00000500000000000000" pitchFamily="2" charset="0"/>
              </a:rPr>
              <a:t>CIDEr</a:t>
            </a:r>
            <a:endParaRPr lang="en-US">
              <a:latin typeface="Montserrat" panose="00000500000000000000" pitchFamily="2" charset="0"/>
            </a:endParaRPr>
          </a:p>
          <a:p>
            <a:pPr lvl="1"/>
            <a:r>
              <a:rPr lang="en-US">
                <a:latin typeface="Montserrat" panose="00000500000000000000" pitchFamily="2" charset="0"/>
              </a:rPr>
              <a:t>qualitative performance</a:t>
            </a:r>
          </a:p>
          <a:p>
            <a:pPr lvl="2"/>
            <a:r>
              <a:rPr lang="en-US">
                <a:latin typeface="Montserrat" panose="00000500000000000000" pitchFamily="2" charset="0"/>
              </a:rPr>
              <a:t>model accuracy on a curated subset of test cases featuring subtle pathological changes</a:t>
            </a:r>
          </a:p>
        </p:txBody>
      </p:sp>
      <p:sp>
        <p:nvSpPr>
          <p:cNvPr id="4" name="Slide Number Placeholder 3">
            <a:extLst>
              <a:ext uri="{FF2B5EF4-FFF2-40B4-BE49-F238E27FC236}">
                <a16:creationId xmlns:a16="http://schemas.microsoft.com/office/drawing/2014/main" id="{7A683BFA-7886-1916-8F48-02196D6C5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9651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878B0-0C95-1A1A-FF70-3CAD1A85E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EDA24-623C-11B1-D3E5-171CEE484D1B}"/>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43366907-DC3C-51C7-F714-E187CD90531A}"/>
              </a:ext>
            </a:extLst>
          </p:cNvPr>
          <p:cNvSpPr>
            <a:spLocks noGrp="1"/>
          </p:cNvSpPr>
          <p:nvPr>
            <p:ph type="body" idx="1"/>
          </p:nvPr>
        </p:nvSpPr>
        <p:spPr/>
        <p:txBody>
          <a:bodyPr>
            <a:normAutofit/>
          </a:bodyPr>
          <a:lstStyle/>
          <a:p>
            <a:r>
              <a:rPr lang="en">
                <a:solidFill>
                  <a:srgbClr val="252827"/>
                </a:solidFill>
                <a:latin typeface="Montserrat"/>
                <a:ea typeface="Montserrat"/>
                <a:cs typeface="Montserrat"/>
                <a:sym typeface="Montserrat"/>
              </a:rPr>
              <a:t>What is the effective use of longitudinal images?</a:t>
            </a:r>
          </a:p>
          <a:p>
            <a:pPr lvl="1"/>
            <a:r>
              <a:rPr lang="en-US">
                <a:solidFill>
                  <a:srgbClr val="252827"/>
                </a:solidFill>
                <a:latin typeface="Montserrat"/>
                <a:ea typeface="Montserrat"/>
                <a:cs typeface="Montserrat"/>
                <a:sym typeface="Montserrat"/>
              </a:rPr>
              <a:t>S</a:t>
            </a:r>
            <a:r>
              <a:rPr lang="en">
                <a:solidFill>
                  <a:srgbClr val="252827"/>
                </a:solidFill>
                <a:latin typeface="Montserrat"/>
                <a:ea typeface="Montserrat"/>
                <a:cs typeface="Montserrat"/>
                <a:sym typeface="Montserrat"/>
              </a:rPr>
              <a:t>ame patient visited different time frame, making it easy for doctor to check medication and recovery of patient</a:t>
            </a:r>
          </a:p>
          <a:p>
            <a:r>
              <a:rPr lang="en">
                <a:solidFill>
                  <a:srgbClr val="252827"/>
                </a:solidFill>
                <a:latin typeface="Montserrat"/>
                <a:ea typeface="Montserrat"/>
                <a:cs typeface="Montserrat"/>
                <a:sym typeface="Montserrat"/>
              </a:rPr>
              <a:t>Medical Diff VQA for CXR</a:t>
            </a:r>
          </a:p>
          <a:p>
            <a:pPr lvl="1"/>
            <a:r>
              <a:rPr lang="en-US">
                <a:solidFill>
                  <a:srgbClr val="252827"/>
                </a:solidFill>
                <a:latin typeface="Montserrat"/>
                <a:ea typeface="Montserrat"/>
                <a:cs typeface="Montserrat"/>
                <a:sym typeface="Montserrat"/>
              </a:rPr>
              <a:t>It addresses questions regarding the disparities observed between two CXRs of the same patient taken at different times.</a:t>
            </a:r>
          </a:p>
          <a:p>
            <a:pPr lvl="1"/>
            <a:r>
              <a:rPr lang="en-US">
                <a:solidFill>
                  <a:srgbClr val="252827"/>
                </a:solidFill>
                <a:latin typeface="Montserrat"/>
                <a:ea typeface="Montserrat"/>
                <a:cs typeface="Montserrat"/>
                <a:sym typeface="Montserrat"/>
              </a:rPr>
              <a:t>Closely reflects the diagnostic procedure of radiologists who conduct longitudinal comparisons to track disease progression or treatment response</a:t>
            </a:r>
          </a:p>
          <a:p>
            <a:pPr lvl="1"/>
            <a:r>
              <a:rPr lang="en-US">
                <a:solidFill>
                  <a:srgbClr val="252827"/>
                </a:solidFill>
                <a:latin typeface="Montserrat"/>
                <a:ea typeface="Montserrat"/>
                <a:cs typeface="Montserrat"/>
                <a:sym typeface="Montserrat"/>
              </a:rPr>
              <a:t>This task is enabled by the creation of specialized datasets, such as the Medical-Diff-VQA dataset introduced by Hu et al.</a:t>
            </a:r>
            <a:endParaRPr lang="en">
              <a:solidFill>
                <a:srgbClr val="252827"/>
              </a:solidFill>
              <a:latin typeface="Montserrat"/>
              <a:ea typeface="Montserrat"/>
              <a:cs typeface="Montserrat"/>
              <a:sym typeface="Montserrat"/>
            </a:endParaRPr>
          </a:p>
          <a:p>
            <a:pPr lvl="1"/>
            <a:endParaRPr lang="en-US" sz="100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49749603-B15A-953B-A085-C219EA3D65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9997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8"/>
        <p:cNvGrpSpPr/>
        <p:nvPr/>
      </p:nvGrpSpPr>
      <p:grpSpPr>
        <a:xfrm>
          <a:off x="0" y="0"/>
          <a:ext cx="0" cy="0"/>
          <a:chOff x="0" y="0"/>
          <a:chExt cx="0" cy="0"/>
        </a:xfrm>
      </p:grpSpPr>
      <p:sp>
        <p:nvSpPr>
          <p:cNvPr id="129" name="Google Shape;129;p20"/>
          <p:cNvSpPr txBox="1"/>
          <p:nvPr/>
        </p:nvSpPr>
        <p:spPr>
          <a:xfrm>
            <a:off x="418025" y="468350"/>
            <a:ext cx="6715872"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2. RELATED WORK</a:t>
            </a:r>
            <a:endParaRPr sz="2300" b="1">
              <a:solidFill>
                <a:srgbClr val="F8CF2C"/>
              </a:solidFill>
              <a:latin typeface="Oswald"/>
              <a:ea typeface="Oswald"/>
              <a:cs typeface="Oswald"/>
              <a:sym typeface="Oswald"/>
            </a:endParaRPr>
          </a:p>
        </p:txBody>
      </p:sp>
      <p:sp>
        <p:nvSpPr>
          <p:cNvPr id="131" name="Google Shape;13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32" name="Google Shape;132;p20"/>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graphicFrame>
        <p:nvGraphicFramePr>
          <p:cNvPr id="2" name="Table 1">
            <a:extLst>
              <a:ext uri="{FF2B5EF4-FFF2-40B4-BE49-F238E27FC236}">
                <a16:creationId xmlns:a16="http://schemas.microsoft.com/office/drawing/2014/main" id="{4920812F-05D6-A9D2-B52B-B7710AD7E868}"/>
              </a:ext>
            </a:extLst>
          </p:cNvPr>
          <p:cNvGraphicFramePr>
            <a:graphicFrameLocks noGrp="1"/>
          </p:cNvGraphicFramePr>
          <p:nvPr>
            <p:extLst>
              <p:ext uri="{D42A27DB-BD31-4B8C-83A1-F6EECF244321}">
                <p14:modId xmlns:p14="http://schemas.microsoft.com/office/powerpoint/2010/main" val="1028049398"/>
              </p:ext>
            </p:extLst>
          </p:nvPr>
        </p:nvGraphicFramePr>
        <p:xfrm>
          <a:off x="510450" y="1286510"/>
          <a:ext cx="7962010" cy="3178810"/>
        </p:xfrm>
        <a:graphic>
          <a:graphicData uri="http://schemas.openxmlformats.org/drawingml/2006/table">
            <a:tbl>
              <a:tblPr firstRow="1" bandRow="1">
                <a:tableStyleId>{5C22544A-7EE6-4342-B048-85BDC9FD1C3A}</a:tableStyleId>
              </a:tblPr>
              <a:tblGrid>
                <a:gridCol w="1592402">
                  <a:extLst>
                    <a:ext uri="{9D8B030D-6E8A-4147-A177-3AD203B41FA5}">
                      <a16:colId xmlns:a16="http://schemas.microsoft.com/office/drawing/2014/main" val="3839040163"/>
                    </a:ext>
                  </a:extLst>
                </a:gridCol>
                <a:gridCol w="1592402">
                  <a:extLst>
                    <a:ext uri="{9D8B030D-6E8A-4147-A177-3AD203B41FA5}">
                      <a16:colId xmlns:a16="http://schemas.microsoft.com/office/drawing/2014/main" val="1378264872"/>
                    </a:ext>
                  </a:extLst>
                </a:gridCol>
                <a:gridCol w="1592402">
                  <a:extLst>
                    <a:ext uri="{9D8B030D-6E8A-4147-A177-3AD203B41FA5}">
                      <a16:colId xmlns:a16="http://schemas.microsoft.com/office/drawing/2014/main" val="2231201242"/>
                    </a:ext>
                  </a:extLst>
                </a:gridCol>
                <a:gridCol w="1592402">
                  <a:extLst>
                    <a:ext uri="{9D8B030D-6E8A-4147-A177-3AD203B41FA5}">
                      <a16:colId xmlns:a16="http://schemas.microsoft.com/office/drawing/2014/main" val="3354036231"/>
                    </a:ext>
                  </a:extLst>
                </a:gridCol>
                <a:gridCol w="1592402">
                  <a:extLst>
                    <a:ext uri="{9D8B030D-6E8A-4147-A177-3AD203B41FA5}">
                      <a16:colId xmlns:a16="http://schemas.microsoft.com/office/drawing/2014/main" val="3068840046"/>
                    </a:ext>
                  </a:extLst>
                </a:gridCol>
              </a:tblGrid>
              <a:tr h="527050">
                <a:tc>
                  <a:txBody>
                    <a:bodyPr/>
                    <a:lstStyle/>
                    <a:p>
                      <a:r>
                        <a:rPr lang="en-US" sz="1000">
                          <a:latin typeface="Montserrat" panose="00000500000000000000" pitchFamily="2" charset="0"/>
                        </a:rPr>
                        <a:t>Name</a:t>
                      </a:r>
                    </a:p>
                  </a:txBody>
                  <a:tcPr anchor="ctr"/>
                </a:tc>
                <a:tc>
                  <a:txBody>
                    <a:bodyPr/>
                    <a:lstStyle/>
                    <a:p>
                      <a:r>
                        <a:rPr lang="en-US" sz="1000"/>
                        <a:t>Approach</a:t>
                      </a:r>
                    </a:p>
                  </a:txBody>
                  <a:tcPr anchor="ctr"/>
                </a:tc>
                <a:tc>
                  <a:txBody>
                    <a:bodyPr/>
                    <a:lstStyle/>
                    <a:p>
                      <a:r>
                        <a:rPr lang="en-US" sz="1000"/>
                        <a:t>Dataset</a:t>
                      </a:r>
                    </a:p>
                  </a:txBody>
                  <a:tcPr anchor="ctr"/>
                </a:tc>
                <a:tc>
                  <a:txBody>
                    <a:bodyPr/>
                    <a:lstStyle/>
                    <a:p>
                      <a:r>
                        <a:rPr lang="en-US" sz="1000"/>
                        <a:t>Key Idea</a:t>
                      </a:r>
                    </a:p>
                  </a:txBody>
                  <a:tcPr anchor="ctr"/>
                </a:tc>
                <a:tc>
                  <a:txBody>
                    <a:bodyPr/>
                    <a:lstStyle/>
                    <a:p>
                      <a:r>
                        <a:rPr lang="en-US" sz="1000"/>
                        <a:t>Implicit Weakness</a:t>
                      </a:r>
                    </a:p>
                  </a:txBody>
                  <a:tcPr anchor="ctr"/>
                </a:tc>
                <a:extLst>
                  <a:ext uri="{0D108BD9-81ED-4DB2-BD59-A6C34878D82A}">
                    <a16:rowId xmlns:a16="http://schemas.microsoft.com/office/drawing/2014/main" val="1943492696"/>
                  </a:ext>
                </a:extLst>
              </a:tr>
              <a:tr h="421235">
                <a:tc>
                  <a:txBody>
                    <a:bodyPr/>
                    <a:lstStyle/>
                    <a:p>
                      <a:r>
                        <a:rPr lang="en-US" sz="1000"/>
                        <a:t>EKAID</a:t>
                      </a:r>
                    </a:p>
                  </a:txBody>
                  <a:tcPr anchor="ctr"/>
                </a:tc>
                <a:tc>
                  <a:txBody>
                    <a:bodyPr/>
                    <a:lstStyle/>
                    <a:p>
                      <a:r>
                        <a:rPr lang="en-US" sz="1000"/>
                        <a:t>Represent images as graphs, anatomical structures are nodes</a:t>
                      </a:r>
                    </a:p>
                  </a:txBody>
                  <a:tcPr anchor="ctr"/>
                </a:tc>
                <a:tc>
                  <a:txBody>
                    <a:bodyPr/>
                    <a:lstStyle/>
                    <a:p>
                      <a:r>
                        <a:rPr lang="en-US" sz="1000"/>
                        <a:t>Medical-Diff-VQA</a:t>
                      </a:r>
                    </a:p>
                  </a:txBody>
                  <a:tcPr anchor="ctr"/>
                </a:tc>
                <a:tc>
                  <a:txBody>
                    <a:bodyPr/>
                    <a:lstStyle/>
                    <a:p>
                      <a:r>
                        <a:rPr lang="en-US" sz="1000"/>
                        <a:t>specialized graph to process difference features</a:t>
                      </a:r>
                    </a:p>
                  </a:txBody>
                  <a:tcPr anchor="ctr"/>
                </a:tc>
                <a:tc>
                  <a:txBody>
                    <a:bodyPr/>
                    <a:lstStyle/>
                    <a:p>
                      <a:r>
                        <a:rPr lang="en-US" sz="1000"/>
                        <a:t>Assumes initial difference from subtraction is reliable</a:t>
                      </a:r>
                    </a:p>
                  </a:txBody>
                  <a:tcPr anchor="ctr"/>
                </a:tc>
                <a:extLst>
                  <a:ext uri="{0D108BD9-81ED-4DB2-BD59-A6C34878D82A}">
                    <a16:rowId xmlns:a16="http://schemas.microsoft.com/office/drawing/2014/main" val="708590267"/>
                  </a:ext>
                </a:extLst>
              </a:tr>
              <a:tr h="421235">
                <a:tc>
                  <a:txBody>
                    <a:bodyPr/>
                    <a:lstStyle/>
                    <a:p>
                      <a:r>
                        <a:rPr lang="en-US" sz="1000" err="1"/>
                        <a:t>ReAl</a:t>
                      </a:r>
                      <a:endParaRPr lang="en-US" sz="1000"/>
                    </a:p>
                  </a:txBody>
                  <a:tcPr anchor="ctr"/>
                </a:tc>
                <a:tc>
                  <a:txBody>
                    <a:bodyPr/>
                    <a:lstStyle/>
                    <a:p>
                      <a:r>
                        <a:rPr lang="en-US" sz="1000"/>
                        <a:t>dedicated residual encoder that processes a subtracted residual image as a direct input</a:t>
                      </a:r>
                    </a:p>
                  </a:txBody>
                  <a:tcPr anchor="ctr"/>
                </a:tc>
                <a:tc>
                  <a:txBody>
                    <a:bodyPr/>
                    <a:lstStyle/>
                    <a:p>
                      <a:r>
                        <a:rPr lang="en-US" sz="1000"/>
                        <a:t>Medical-Diff-VQA</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a:t>Residual feature alignment to enforce consistency of difference</a:t>
                      </a:r>
                    </a:p>
                  </a:txBody>
                  <a:tcPr anchor="ctr"/>
                </a:tc>
                <a:tc>
                  <a:txBody>
                    <a:bodyPr/>
                    <a:lstStyle/>
                    <a:p>
                      <a:r>
                        <a:rPr lang="en-US" sz="1000"/>
                        <a:t>Assume residual image is reliable</a:t>
                      </a:r>
                    </a:p>
                  </a:txBody>
                  <a:tcPr anchor="ctr"/>
                </a:tc>
                <a:extLst>
                  <a:ext uri="{0D108BD9-81ED-4DB2-BD59-A6C34878D82A}">
                    <a16:rowId xmlns:a16="http://schemas.microsoft.com/office/drawing/2014/main" val="2446684774"/>
                  </a:ext>
                </a:extLst>
              </a:tr>
              <a:tr h="421235">
                <a:tc>
                  <a:txBody>
                    <a:bodyPr/>
                    <a:lstStyle/>
                    <a:p>
                      <a:r>
                        <a:rPr lang="en-US" sz="1000"/>
                        <a:t>PLURAL</a:t>
                      </a:r>
                    </a:p>
                  </a:txBody>
                  <a:tcPr anchor="ctr"/>
                </a:tc>
                <a:tc>
                  <a:txBody>
                    <a:bodyPr/>
                    <a:lstStyle/>
                    <a:p>
                      <a:r>
                        <a:rPr lang="en-US" sz="1000"/>
                        <a:t>Pretrains on natural images, then on longitudinal CXR</a:t>
                      </a:r>
                    </a:p>
                  </a:txBody>
                  <a:tcPr anchor="ctr"/>
                </a:tc>
                <a:tc>
                  <a:txBody>
                    <a:bodyPr/>
                    <a:lstStyle/>
                    <a:p>
                      <a:r>
                        <a:rPr lang="en-US" sz="1000"/>
                        <a:t>Medical-Diff-VQA</a:t>
                      </a:r>
                    </a:p>
                    <a:p>
                      <a:r>
                        <a:rPr lang="en-US" sz="1000"/>
                        <a:t>MIMIC-CXR</a:t>
                      </a:r>
                    </a:p>
                    <a:p>
                      <a:r>
                        <a:rPr lang="en-US" sz="1000"/>
                        <a:t>COCO, SBU</a:t>
                      </a:r>
                    </a:p>
                    <a:p>
                      <a:r>
                        <a:rPr lang="en-US" sz="1000"/>
                        <a:t>CC12M</a:t>
                      </a:r>
                    </a:p>
                  </a:txBody>
                  <a:tcPr anchor="ctr"/>
                </a:tc>
                <a:tc>
                  <a:txBody>
                    <a:bodyPr/>
                    <a:lstStyle/>
                    <a:p>
                      <a:r>
                        <a:rPr lang="en-US" sz="1000"/>
                        <a:t>large-scale natural and medical data to learn robust image difference</a:t>
                      </a:r>
                    </a:p>
                  </a:txBody>
                  <a:tcPr anchor="ctr"/>
                </a:tc>
                <a:tc>
                  <a:txBody>
                    <a:bodyPr/>
                    <a:lstStyle/>
                    <a:p>
                      <a:r>
                        <a:rPr lang="en-US" sz="1000"/>
                        <a:t>Learns to be robust to misalignment but does not include a way to fix it</a:t>
                      </a:r>
                    </a:p>
                  </a:txBody>
                  <a:tcPr anchor="ctr"/>
                </a:tc>
                <a:extLst>
                  <a:ext uri="{0D108BD9-81ED-4DB2-BD59-A6C34878D82A}">
                    <a16:rowId xmlns:a16="http://schemas.microsoft.com/office/drawing/2014/main" val="1274855834"/>
                  </a:ext>
                </a:extLst>
              </a:tr>
              <a:tr h="421235">
                <a:tc>
                  <a:txBody>
                    <a:bodyPr/>
                    <a:lstStyle/>
                    <a:p>
                      <a:r>
                        <a:rPr lang="en-US" sz="1000" err="1"/>
                        <a:t>RegioMix</a:t>
                      </a:r>
                      <a:endParaRPr lang="en-US" sz="1000"/>
                    </a:p>
                  </a:txBody>
                  <a:tcPr anchor="ctr"/>
                </a:tc>
                <a:tc>
                  <a:txBody>
                    <a:bodyPr/>
                    <a:lstStyle/>
                    <a:p>
                      <a:r>
                        <a:rPr lang="en-US" sz="1000"/>
                        <a:t>Generates retrieval pair by mixing and matching different anatomical regions from images</a:t>
                      </a:r>
                    </a:p>
                  </a:txBody>
                  <a:tcPr anchor="ctr"/>
                </a:tc>
                <a:tc>
                  <a:txBody>
                    <a:bodyPr/>
                    <a:lstStyle/>
                    <a:p>
                      <a:r>
                        <a:rPr lang="en-US" sz="1000"/>
                        <a:t>Medical-Diff-VQA</a:t>
                      </a:r>
                    </a:p>
                  </a:txBody>
                  <a:tcPr anchor="ctr"/>
                </a:tc>
                <a:tc>
                  <a:txBody>
                    <a:bodyPr/>
                    <a:lstStyle/>
                    <a:p>
                      <a:r>
                        <a:rPr lang="en-US" sz="1000"/>
                        <a:t>retrieve similar, well-matched anatomical regions from a database to provide context</a:t>
                      </a:r>
                    </a:p>
                  </a:txBody>
                  <a:tcPr anchor="ctr"/>
                </a:tc>
                <a:tc>
                  <a:txBody>
                    <a:bodyPr/>
                    <a:lstStyle/>
                    <a:p>
                      <a:r>
                        <a:rPr lang="en-US" sz="1000"/>
                        <a:t>Avoids the alignment problem for input pair by using a database of pre-aligned regions</a:t>
                      </a:r>
                    </a:p>
                  </a:txBody>
                  <a:tcPr anchor="ctr"/>
                </a:tc>
                <a:extLst>
                  <a:ext uri="{0D108BD9-81ED-4DB2-BD59-A6C34878D82A}">
                    <a16:rowId xmlns:a16="http://schemas.microsoft.com/office/drawing/2014/main" val="90162029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4"/>
        <p:cNvGrpSpPr/>
        <p:nvPr/>
      </p:nvGrpSpPr>
      <p:grpSpPr>
        <a:xfrm>
          <a:off x="0" y="0"/>
          <a:ext cx="0" cy="0"/>
          <a:chOff x="0" y="0"/>
          <a:chExt cx="0" cy="0"/>
        </a:xfrm>
      </p:grpSpPr>
      <p:sp>
        <p:nvSpPr>
          <p:cNvPr id="95" name="Google Shape;95;p16"/>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rgbClr val="252827"/>
                </a:solidFill>
                <a:latin typeface="Oswald"/>
                <a:ea typeface="Oswald"/>
                <a:cs typeface="Oswald"/>
                <a:sym typeface="Oswald"/>
              </a:rPr>
              <a:t>2</a:t>
            </a:r>
            <a:r>
              <a:rPr lang="en" sz="2300" b="1">
                <a:solidFill>
                  <a:srgbClr val="252827"/>
                </a:solidFill>
                <a:latin typeface="Oswald"/>
                <a:ea typeface="Oswald"/>
                <a:cs typeface="Oswald"/>
                <a:sym typeface="Oswald"/>
              </a:rPr>
              <a:t>.1 RESEARCH QUESTIONS</a:t>
            </a:r>
            <a:endParaRPr sz="2300" b="1">
              <a:solidFill>
                <a:srgbClr val="F8CF2C"/>
              </a:solidFill>
              <a:latin typeface="Oswald"/>
              <a:ea typeface="Oswald"/>
              <a:cs typeface="Oswald"/>
              <a:sym typeface="Oswald"/>
            </a:endParaRPr>
          </a:p>
        </p:txBody>
      </p:sp>
      <p:sp>
        <p:nvSpPr>
          <p:cNvPr id="96" name="Google Shape;96;p16"/>
          <p:cNvSpPr txBox="1"/>
          <p:nvPr/>
        </p:nvSpPr>
        <p:spPr>
          <a:xfrm>
            <a:off x="510450" y="1287400"/>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1 (The 'Detection'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dirty="0">
                <a:solidFill>
                  <a:srgbClr val="252827"/>
                </a:solidFill>
                <a:latin typeface="Montserrat"/>
                <a:ea typeface="Montserrat"/>
                <a:cs typeface="Montserrat"/>
                <a:sym typeface="Montserrat"/>
              </a:rPr>
              <a:t>Does explicit spatial alignment via image registration improve performance on clinical questions for medical diff vqa?</a:t>
            </a:r>
            <a:endParaRPr sz="1100" dirty="0">
              <a:solidFill>
                <a:srgbClr val="252827"/>
              </a:solidFill>
              <a:latin typeface="Montserrat"/>
              <a:ea typeface="Montserrat"/>
              <a:cs typeface="Montserrat"/>
              <a:sym typeface="Montserrat"/>
            </a:endParaRPr>
          </a:p>
        </p:txBody>
      </p:sp>
      <p:sp>
        <p:nvSpPr>
          <p:cNvPr id="97" name="Google Shape;9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8" name="Google Shape;98;p16"/>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99" name="Google Shape;99;p16"/>
          <p:cNvSpPr txBox="1"/>
          <p:nvPr/>
        </p:nvSpPr>
        <p:spPr>
          <a:xfrm>
            <a:off x="510450" y="24569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2 (The 'Action'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How does applying an unsupervised registration quantitatively and qualitatively alter the model’s visual attention</a:t>
            </a:r>
            <a:r>
              <a:rPr lang="my-MM" sz="1100" dirty="0">
                <a:solidFill>
                  <a:srgbClr val="252827"/>
                </a:solidFill>
                <a:latin typeface="Montserrat"/>
                <a:ea typeface="Montserrat"/>
                <a:cs typeface="Montserrat"/>
                <a:sym typeface="Montserrat"/>
              </a:rPr>
              <a:t> </a:t>
            </a:r>
            <a:r>
              <a:rPr lang="en-US" sz="1100" dirty="0">
                <a:solidFill>
                  <a:srgbClr val="252827"/>
                </a:solidFill>
                <a:latin typeface="Montserrat"/>
                <a:ea typeface="Montserrat"/>
                <a:cs typeface="Montserrat"/>
                <a:sym typeface="Montserrat"/>
              </a:rPr>
              <a:t>alter the model’s focus on clinically relevant regions?</a:t>
            </a:r>
            <a:endParaRPr lang="en" sz="1100" dirty="0">
              <a:solidFill>
                <a:srgbClr val="252827"/>
              </a:solidFill>
              <a:latin typeface="Montserrat"/>
              <a:ea typeface="Montserrat"/>
              <a:cs typeface="Montserrat"/>
              <a:sym typeface="Montserrat"/>
            </a:endParaRPr>
          </a:p>
        </p:txBody>
      </p:sp>
      <p:sp>
        <p:nvSpPr>
          <p:cNvPr id="100" name="Google Shape;100;p16"/>
          <p:cNvSpPr txBox="1"/>
          <p:nvPr/>
        </p:nvSpPr>
        <p:spPr>
          <a:xfrm>
            <a:off x="510450" y="37035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3 (The 'Impact'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How does the proposed registration method model performance vary across different categories of clinical questions compared to state of the art models?</a:t>
            </a:r>
            <a:endParaRPr sz="1100" dirty="0">
              <a:solidFill>
                <a:srgbClr val="252827"/>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17"/>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solidFill>
                  <a:srgbClr val="252827"/>
                </a:solidFill>
                <a:latin typeface="Oswald"/>
                <a:ea typeface="Oswald"/>
                <a:cs typeface="Oswald"/>
                <a:sym typeface="Oswald"/>
              </a:rPr>
              <a:t>2.2 HYPOTHESIS</a:t>
            </a:r>
            <a:endParaRPr sz="2300" b="1" dirty="0">
              <a:solidFill>
                <a:srgbClr val="F8CF2C"/>
              </a:solidFill>
              <a:latin typeface="Oswald"/>
              <a:ea typeface="Oswald"/>
              <a:cs typeface="Oswald"/>
              <a:sym typeface="Oswald"/>
            </a:endParaRPr>
          </a:p>
        </p:txBody>
      </p:sp>
      <p:sp>
        <p:nvSpPr>
          <p:cNvPr id="106" name="Google Shape;106;p17"/>
          <p:cNvSpPr txBox="1"/>
          <p:nvPr/>
        </p:nvSpPr>
        <p:spPr>
          <a:xfrm>
            <a:off x="510450" y="1287400"/>
            <a:ext cx="8367300" cy="126057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US" sz="1100">
                <a:solidFill>
                  <a:srgbClr val="252827"/>
                </a:solidFill>
                <a:latin typeface="Montserrat"/>
                <a:ea typeface="Montserrat"/>
                <a:cs typeface="Montserrat"/>
                <a:sym typeface="Montserrat"/>
              </a:rPr>
              <a:t>Characteristics and diagnostic errors generated within difference VQA models are primarily caused by misinterpretation of geometric artifacts in unregistered images. Thus, implementing an optimal, registration pipeline designed specifically to minimize this non-pathological variance, will result in a VQA model that demonstrates a significant improvement on quantitative evaluation metrics while benchmarked against leading non-registration models such as EKAID, PLURAL and </a:t>
            </a:r>
            <a:r>
              <a:rPr lang="en-US" sz="1100" err="1">
                <a:solidFill>
                  <a:srgbClr val="252827"/>
                </a:solidFill>
                <a:latin typeface="Montserrat"/>
                <a:ea typeface="Montserrat"/>
                <a:cs typeface="Montserrat"/>
                <a:sym typeface="Montserrat"/>
              </a:rPr>
              <a:t>ReAI</a:t>
            </a:r>
            <a:r>
              <a:rPr lang="en-US" sz="1100">
                <a:solidFill>
                  <a:srgbClr val="252827"/>
                </a:solidFill>
                <a:latin typeface="Montserrat"/>
                <a:ea typeface="Montserrat"/>
                <a:cs typeface="Montserrat"/>
                <a:sym typeface="Montserrat"/>
              </a:rPr>
              <a:t>. </a:t>
            </a:r>
            <a:endParaRPr sz="1100">
              <a:solidFill>
                <a:srgbClr val="252827"/>
              </a:solidFill>
              <a:latin typeface="Montserrat"/>
              <a:ea typeface="Montserrat"/>
              <a:cs typeface="Montserrat"/>
              <a:sym typeface="Montserrat"/>
            </a:endParaRPr>
          </a:p>
        </p:txBody>
      </p:sp>
      <p:sp>
        <p:nvSpPr>
          <p:cNvPr id="107" name="Google Shape;10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8" name="Google Shape;108;p17"/>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E3BF-FED8-BE86-41F6-66840A4EC888}"/>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2.2 OBJECTIVES </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AF2A001F-15E1-D5AE-86DD-BBFB41431982}"/>
              </a:ext>
            </a:extLst>
          </p:cNvPr>
          <p:cNvSpPr>
            <a:spLocks noGrp="1"/>
          </p:cNvSpPr>
          <p:nvPr>
            <p:ph type="body" idx="1"/>
          </p:nvPr>
        </p:nvSpPr>
        <p:spPr/>
        <p:txBody>
          <a:bodyPr/>
          <a:lstStyle/>
          <a:p>
            <a:r>
              <a:rPr lang="en-US">
                <a:latin typeface="Montserrat" panose="00000500000000000000" pitchFamily="2" charset="0"/>
              </a:rPr>
              <a:t>Detect and Quantify Baseline Errors</a:t>
            </a:r>
          </a:p>
          <a:p>
            <a:pPr lvl="1"/>
            <a:r>
              <a:rPr lang="en-US">
                <a:latin typeface="Montserrat" panose="00000500000000000000" pitchFamily="2" charset="0"/>
              </a:rPr>
              <a:t>Systematically identify and quantify the characteristic errors in Diff VQA models that arise from a lack of image registration, linking to RQ1</a:t>
            </a:r>
          </a:p>
          <a:p>
            <a:r>
              <a:rPr lang="en-US">
                <a:latin typeface="Montserrat" panose="00000500000000000000" pitchFamily="2" charset="0"/>
              </a:rPr>
              <a:t>Design &amp; Implement an Optimal Registration Pipeline</a:t>
            </a:r>
          </a:p>
          <a:p>
            <a:pPr lvl="1"/>
            <a:r>
              <a:rPr lang="en-US">
                <a:latin typeface="Montserrat" panose="00000500000000000000" pitchFamily="2" charset="0"/>
              </a:rPr>
              <a:t>Develop and validate an image registration pipeline specifically tailored to minimize non-pathological variance in longitudinal CXR, linking to RQ2</a:t>
            </a:r>
          </a:p>
          <a:p>
            <a:r>
              <a:rPr lang="en-US">
                <a:latin typeface="Montserrat" panose="00000500000000000000" pitchFamily="2" charset="0"/>
              </a:rPr>
              <a:t>Demonstrate Superior Performance &amp; New Capabilities</a:t>
            </a:r>
          </a:p>
          <a:p>
            <a:pPr lvl="1"/>
            <a:r>
              <a:rPr lang="en-US">
                <a:latin typeface="Montserrat" panose="00000500000000000000" pitchFamily="2" charset="0"/>
              </a:rPr>
              <a:t>Benchmark the pipeline to demonstrate a statistically significant performance improvement over the SOTA models, linking to RQ3</a:t>
            </a:r>
          </a:p>
          <a:p>
            <a:pPr lvl="1"/>
            <a:r>
              <a:rPr lang="en-US">
                <a:latin typeface="Montserrat" panose="00000500000000000000" pitchFamily="2" charset="0"/>
              </a:rPr>
              <a:t>Explore the model’s accuracy on subtle findings and its potential for quantitative analysis</a:t>
            </a:r>
          </a:p>
        </p:txBody>
      </p:sp>
      <p:sp>
        <p:nvSpPr>
          <p:cNvPr id="4" name="Slide Number Placeholder 3">
            <a:extLst>
              <a:ext uri="{FF2B5EF4-FFF2-40B4-BE49-F238E27FC236}">
                <a16:creationId xmlns:a16="http://schemas.microsoft.com/office/drawing/2014/main" id="{1365529F-B920-270B-10B5-449EACE03E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167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6756-5C46-76A1-3322-7B6A3DB54F6B}"/>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2.3 SCOPE</a:t>
            </a:r>
            <a:endParaRPr lang="en-US"/>
          </a:p>
        </p:txBody>
      </p:sp>
      <p:sp>
        <p:nvSpPr>
          <p:cNvPr id="3" name="Text Placeholder 2">
            <a:extLst>
              <a:ext uri="{FF2B5EF4-FFF2-40B4-BE49-F238E27FC236}">
                <a16:creationId xmlns:a16="http://schemas.microsoft.com/office/drawing/2014/main" id="{CB8CB91A-E504-7993-2737-50772BA3D848}"/>
              </a:ext>
            </a:extLst>
          </p:cNvPr>
          <p:cNvSpPr>
            <a:spLocks noGrp="1"/>
          </p:cNvSpPr>
          <p:nvPr>
            <p:ph type="body" idx="1"/>
          </p:nvPr>
        </p:nvSpPr>
        <p:spPr/>
        <p:txBody>
          <a:bodyPr>
            <a:normAutofit lnSpcReduction="10000"/>
          </a:bodyPr>
          <a:lstStyle/>
          <a:p>
            <a:r>
              <a:rPr lang="en-US">
                <a:latin typeface="Montserrat" panose="00000500000000000000" pitchFamily="2" charset="0"/>
              </a:rPr>
              <a:t>Dataset: Exclusively using the Medical-Diff-VQA dataset for all experiments and benchmarking</a:t>
            </a:r>
          </a:p>
          <a:p>
            <a:r>
              <a:rPr lang="en-US">
                <a:latin typeface="Montserrat" panose="00000500000000000000" pitchFamily="2" charset="0"/>
              </a:rPr>
              <a:t>Core Task: Focusing on difference question category within Diff VQA</a:t>
            </a:r>
          </a:p>
          <a:p>
            <a:r>
              <a:rPr lang="en-US">
                <a:latin typeface="Montserrat" panose="00000500000000000000" pitchFamily="2" charset="0"/>
              </a:rPr>
              <a:t>Methodology</a:t>
            </a:r>
          </a:p>
          <a:p>
            <a:pPr lvl="1"/>
            <a:r>
              <a:rPr lang="en-US">
                <a:latin typeface="Montserrat" panose="00000500000000000000" pitchFamily="2" charset="0"/>
              </a:rPr>
              <a:t>Implementing and evaluating image registration pipelines</a:t>
            </a:r>
          </a:p>
          <a:p>
            <a:pPr lvl="1"/>
            <a:r>
              <a:rPr lang="en-US">
                <a:latin typeface="Montserrat" panose="00000500000000000000" pitchFamily="2" charset="0"/>
              </a:rPr>
              <a:t>Integrating multistage (rigid and deformable) registration pipeline as a pre-preprocessing step for an existing VQA model</a:t>
            </a:r>
          </a:p>
          <a:p>
            <a:pPr lvl="1"/>
            <a:r>
              <a:rPr lang="en-US">
                <a:latin typeface="Montserrat" panose="00000500000000000000" pitchFamily="2" charset="0"/>
              </a:rPr>
              <a:t>Evaluation: Benchmarking against SOTA models using standard metrics (BLEU, ROUGE-L, </a:t>
            </a:r>
            <a:r>
              <a:rPr lang="en-US" err="1">
                <a:latin typeface="Montserrat" panose="00000500000000000000" pitchFamily="2" charset="0"/>
              </a:rPr>
              <a:t>CIDEr</a:t>
            </a:r>
            <a:r>
              <a:rPr lang="en-US">
                <a:latin typeface="Montserrat" panose="00000500000000000000" pitchFamily="2" charset="0"/>
              </a:rPr>
              <a:t>)</a:t>
            </a:r>
          </a:p>
          <a:p>
            <a:r>
              <a:rPr lang="en-US">
                <a:latin typeface="Montserrat" panose="00000500000000000000" pitchFamily="2" charset="0"/>
              </a:rPr>
              <a:t>Out of scope</a:t>
            </a:r>
          </a:p>
          <a:p>
            <a:pPr lvl="1"/>
            <a:r>
              <a:rPr lang="en-US">
                <a:latin typeface="Montserrat" panose="00000500000000000000" pitchFamily="2" charset="0"/>
              </a:rPr>
              <a:t>Collecting new clinical data or conducting clinical trials with human radiologists</a:t>
            </a:r>
          </a:p>
          <a:p>
            <a:pPr lvl="1"/>
            <a:r>
              <a:rPr lang="en-US">
                <a:latin typeface="Montserrat" panose="00000500000000000000" pitchFamily="2" charset="0"/>
              </a:rPr>
              <a:t>Expanding the VQA task beyond the established question types in Medical-Diff-VQA</a:t>
            </a:r>
          </a:p>
        </p:txBody>
      </p:sp>
      <p:sp>
        <p:nvSpPr>
          <p:cNvPr id="4" name="Slide Number Placeholder 3">
            <a:extLst>
              <a:ext uri="{FF2B5EF4-FFF2-40B4-BE49-F238E27FC236}">
                <a16:creationId xmlns:a16="http://schemas.microsoft.com/office/drawing/2014/main" id="{60939016-BFAF-13E1-D548-341263A7F2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2789395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a816c5f-7db7-4460-848f-db0c8f2245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41D8FDA3BC734D806BE6029AF51440" ma:contentTypeVersion="6" ma:contentTypeDescription="Create a new document." ma:contentTypeScope="" ma:versionID="fce5d7e2263cc7e474d9ae4330d23b64">
  <xsd:schema xmlns:xsd="http://www.w3.org/2001/XMLSchema" xmlns:xs="http://www.w3.org/2001/XMLSchema" xmlns:p="http://schemas.microsoft.com/office/2006/metadata/properties" xmlns:ns3="ba816c5f-7db7-4460-848f-db0c8f2245e8" targetNamespace="http://schemas.microsoft.com/office/2006/metadata/properties" ma:root="true" ma:fieldsID="ec8e71cacad73445f1e75e15fa25c0aa" ns3:_="">
    <xsd:import namespace="ba816c5f-7db7-4460-848f-db0c8f2245e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16c5f-7db7-4460-848f-db0c8f2245e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F20CAF-6C0F-4C7A-BBDF-B8CED2EA78A8}">
  <ds:schemaRefs>
    <ds:schemaRef ds:uri="http://schemas.microsoft.com/sharepoint/v3/contenttype/forms"/>
  </ds:schemaRefs>
</ds:datastoreItem>
</file>

<file path=customXml/itemProps2.xml><?xml version="1.0" encoding="utf-8"?>
<ds:datastoreItem xmlns:ds="http://schemas.openxmlformats.org/officeDocument/2006/customXml" ds:itemID="{3ACD5587-72B2-4B7C-8BAB-CE673C410462}">
  <ds:schemaRefs>
    <ds:schemaRef ds:uri="ba816c5f-7db7-4460-848f-db0c8f2245e8"/>
    <ds:schemaRef ds:uri="http://www.w3.org/XML/1998/namespace"/>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4238909-FCD0-4C04-BA0F-F86F66D4A8BD}">
  <ds:schemaRefs>
    <ds:schemaRef ds:uri="ba816c5f-7db7-4460-848f-db0c8f2245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TotalTime>
  <Words>3393</Words>
  <Application>Microsoft Office PowerPoint</Application>
  <PresentationFormat>On-screen Show (16:9)</PresentationFormat>
  <Paragraphs>382</Paragraphs>
  <Slides>34</Slides>
  <Notes>32</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Oswald</vt:lpstr>
      <vt:lpstr>Montserrat</vt:lpstr>
      <vt:lpstr>Arial</vt:lpstr>
      <vt:lpstr>Roboto</vt:lpstr>
      <vt:lpstr>Simple Light</vt:lpstr>
      <vt:lpstr>PowerPoint Presentation</vt:lpstr>
      <vt:lpstr>PowerPoint Presentation</vt:lpstr>
      <vt:lpstr>1. INTRODUCTION </vt:lpstr>
      <vt:lpstr>1. INTRODUCTION </vt:lpstr>
      <vt:lpstr>PowerPoint Presentation</vt:lpstr>
      <vt:lpstr>PowerPoint Presentation</vt:lpstr>
      <vt:lpstr>PowerPoint Presentation</vt:lpstr>
      <vt:lpstr>2.2 OBJECTIVES  </vt:lpstr>
      <vt:lpstr>2.3 SCOPE</vt:lpstr>
      <vt:lpstr>3. METHODOLOGY</vt:lpstr>
      <vt:lpstr>3. METHODOLOGY </vt:lpstr>
      <vt:lpstr>3. METHODOLOGY </vt:lpstr>
      <vt:lpstr>3.1 TRANSMORPH </vt:lpstr>
      <vt:lpstr>3.1 DATASET</vt:lpstr>
      <vt:lpstr>3.1 DATASET</vt:lpstr>
      <vt:lpstr>3.1 DATASET</vt:lpstr>
      <vt:lpstr>3.1 DATASET</vt:lpstr>
      <vt:lpstr>3.2 MODELS</vt:lpstr>
      <vt:lpstr>4. EXPERIMENTS </vt:lpstr>
      <vt:lpstr>5. PRELIMINARY/EXPECTED RESULT </vt:lpstr>
      <vt:lpstr>PowerPoint Presentation</vt:lpstr>
      <vt:lpstr>PowerPoint Presentation</vt:lpstr>
      <vt:lpstr>PowerPoint Presentation</vt:lpstr>
      <vt:lpstr>5. PRELIMINARY/EXPECTED RESULT  </vt:lpstr>
      <vt:lpstr>5. PRELIMINARY/EXPECTED RESULT  </vt:lpstr>
      <vt:lpstr>1. INTRODUCTION (RELATED WORK) </vt:lpstr>
      <vt:lpstr>1. INTRODUCTION (RELATED WORK) </vt:lpstr>
      <vt:lpstr>3. METHODOLOGY </vt:lpstr>
      <vt:lpstr>PowerPoint Presentation</vt:lpstr>
      <vt:lpstr>3.1 DATASET (change it to table format)</vt:lpstr>
      <vt:lpstr>PowerPoint Presentation</vt:lpstr>
      <vt:lpstr>PowerPoint Presentation</vt:lpstr>
      <vt:lpstr>3.2 MODELS</vt:lpstr>
      <vt:lpstr>4. EXPERIMENTS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Kaung SiThu</dc:creator>
  <cp:lastModifiedBy>Kaung Sithu</cp:lastModifiedBy>
  <cp:revision>2</cp:revision>
  <dcterms:modified xsi:type="dcterms:W3CDTF">2025-08-23T06:20:33Z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0x010100A941D8FDA3BC734D806BE6029AF51440</vt:lpwstr>
  </property>
</Properties>
</file>