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_Zona" initials="C" lastIdx="2" clrIdx="0">
    <p:extLst>
      <p:ext uri="{19B8F6BF-5375-455C-9EA6-DF929625EA0E}">
        <p15:presenceInfo xmlns:p15="http://schemas.microsoft.com/office/powerpoint/2012/main" userId="190829e11efb1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1D63"/>
    <a:srgbClr val="280E72"/>
    <a:srgbClr val="7A0833"/>
    <a:srgbClr val="6B1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7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833199" y="1304330"/>
            <a:ext cx="7477601" cy="33327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Money Manager: Intuitive Financial Management for Everyone</a:t>
            </a:r>
            <a:endParaRPr lang="en-US" sz="5249" dirty="0"/>
          </a:p>
        </p:txBody>
      </p:sp>
      <p:sp>
        <p:nvSpPr>
          <p:cNvPr id="5" name="Text 2"/>
          <p:cNvSpPr/>
          <p:nvPr/>
        </p:nvSpPr>
        <p:spPr>
          <a:xfrm>
            <a:off x="833199" y="5220295"/>
            <a:ext cx="7477601" cy="2214175"/>
          </a:xfrm>
          <a:prstGeom prst="rect">
            <a:avLst/>
          </a:prstGeom>
          <a:noFill/>
          <a:ln/>
        </p:spPr>
        <p:txBody>
          <a:bodyPr wrap="square" rtlCol="0" anchor="t"/>
          <a:lstStyle/>
          <a:p>
            <a:pPr>
              <a:lnSpc>
                <a:spcPts val="2799"/>
              </a:lnSpc>
            </a:pPr>
            <a:r>
              <a:rPr lang="en-US" sz="1750" dirty="0">
                <a:solidFill>
                  <a:schemeClr val="bg1"/>
                </a:solidFill>
                <a:latin typeface="Heebo"/>
              </a:rPr>
              <a:t>The purpose of this application is to create an intuitive and useful budget and financial management tool that would facilitate the efficient management of the user's expenses and income. The main goal is to enable users to effectively control their finances, save money, invest and achieve their financial goals.</a:t>
            </a:r>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6061"/>
            <a:ext cx="14630400" cy="8241983"/>
          </a:xfrm>
          <a:prstGeom prst="rect">
            <a:avLst/>
          </a:prstGeom>
          <a:solidFill>
            <a:srgbClr val="0D0A2C">
              <a:alpha val="75000"/>
            </a:srgbClr>
          </a:solidFill>
          <a:ln w="10001">
            <a:solidFill>
              <a:srgbClr val="FFFFFF">
                <a:alpha val="16000"/>
              </a:srgbClr>
            </a:solidFill>
            <a:prstDash val="solid"/>
          </a:ln>
        </p:spPr>
        <p:txBody>
          <a:bodyPr/>
          <a:lstStyle/>
          <a:p>
            <a:endParaRPr lang="uk-UA" dirty="0"/>
          </a:p>
        </p:txBody>
      </p:sp>
      <p:sp>
        <p:nvSpPr>
          <p:cNvPr id="4" name="Text 1"/>
          <p:cNvSpPr/>
          <p:nvPr/>
        </p:nvSpPr>
        <p:spPr>
          <a:xfrm>
            <a:off x="4964310" y="418118"/>
            <a:ext cx="4701540" cy="505182"/>
          </a:xfrm>
          <a:prstGeom prst="rect">
            <a:avLst/>
          </a:prstGeom>
          <a:noFill/>
          <a:ln/>
        </p:spPr>
        <p:txBody>
          <a:bodyPr wrap="none" rtlCol="0" anchor="t"/>
          <a:lstStyle/>
          <a:p>
            <a:pPr marL="0" indent="0">
              <a:lnSpc>
                <a:spcPts val="3979"/>
              </a:lnSpc>
              <a:buNone/>
            </a:pPr>
            <a:endParaRPr lang="en-US" sz="3183" dirty="0"/>
          </a:p>
        </p:txBody>
      </p:sp>
      <p:sp>
        <p:nvSpPr>
          <p:cNvPr id="6" name="Text 2"/>
          <p:cNvSpPr/>
          <p:nvPr/>
        </p:nvSpPr>
        <p:spPr>
          <a:xfrm>
            <a:off x="2076717" y="1541700"/>
            <a:ext cx="2026920" cy="341113"/>
          </a:xfrm>
          <a:prstGeom prst="rect">
            <a:avLst/>
          </a:prstGeom>
          <a:noFill/>
          <a:ln/>
        </p:spPr>
        <p:txBody>
          <a:bodyPr wrap="none" rtlCol="0" anchor="t"/>
          <a:lstStyle/>
          <a:p>
            <a:r>
              <a:rPr lang="en-US" dirty="0">
                <a:solidFill>
                  <a:schemeClr val="bg1"/>
                </a:solidFill>
                <a:latin typeface="Montserrat"/>
                <a:ea typeface="Montserrat"/>
              </a:rPr>
              <a:t>Simplifying budgeting</a:t>
            </a:r>
          </a:p>
        </p:txBody>
      </p:sp>
      <p:sp>
        <p:nvSpPr>
          <p:cNvPr id="7" name="Text 3"/>
          <p:cNvSpPr/>
          <p:nvPr/>
        </p:nvSpPr>
        <p:spPr>
          <a:xfrm>
            <a:off x="1609718" y="2035951"/>
            <a:ext cx="2960915" cy="1034415"/>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 will allow users to create budgets, allocate money to different categories, and set financial goals.</a:t>
            </a:r>
            <a:endParaRPr lang="en-US" sz="1273" dirty="0"/>
          </a:p>
        </p:txBody>
      </p:sp>
      <p:sp>
        <p:nvSpPr>
          <p:cNvPr id="9" name="Text 4"/>
          <p:cNvSpPr/>
          <p:nvPr/>
        </p:nvSpPr>
        <p:spPr>
          <a:xfrm>
            <a:off x="6180353" y="1541700"/>
            <a:ext cx="2269451" cy="537408"/>
          </a:xfrm>
          <a:prstGeom prst="rect">
            <a:avLst/>
          </a:prstGeom>
          <a:noFill/>
          <a:ln/>
        </p:spPr>
        <p:txBody>
          <a:bodyPr wrap="none" rtlCol="0" anchor="t"/>
          <a:lstStyle/>
          <a:p>
            <a:pPr algn="ctr"/>
            <a:r>
              <a:rPr lang="en-US" dirty="0">
                <a:solidFill>
                  <a:schemeClr val="bg1"/>
                </a:solidFill>
                <a:latin typeface="Montserrat"/>
                <a:ea typeface="Montserrat"/>
              </a:rPr>
              <a:t>Monitoring of expenses </a:t>
            </a:r>
          </a:p>
          <a:p>
            <a:pPr algn="ctr"/>
            <a:r>
              <a:rPr lang="en-US" dirty="0">
                <a:solidFill>
                  <a:schemeClr val="bg1"/>
                </a:solidFill>
                <a:latin typeface="Montserrat"/>
                <a:ea typeface="Montserrat"/>
              </a:rPr>
              <a:t>and income</a:t>
            </a:r>
          </a:p>
        </p:txBody>
      </p:sp>
      <p:sp>
        <p:nvSpPr>
          <p:cNvPr id="12" name="Text 6"/>
          <p:cNvSpPr/>
          <p:nvPr/>
        </p:nvSpPr>
        <p:spPr>
          <a:xfrm>
            <a:off x="10526520" y="1541700"/>
            <a:ext cx="1268907" cy="299538"/>
          </a:xfrm>
          <a:prstGeom prst="rect">
            <a:avLst/>
          </a:prstGeom>
          <a:noFill/>
          <a:ln/>
        </p:spPr>
        <p:txBody>
          <a:bodyPr wrap="none" rtlCol="0" anchor="t"/>
          <a:lstStyle/>
          <a:p>
            <a:r>
              <a:rPr lang="en-US" dirty="0">
                <a:solidFill>
                  <a:schemeClr val="bg1"/>
                </a:solidFill>
                <a:latin typeface="Montserrat"/>
                <a:ea typeface="Montserrat"/>
              </a:rPr>
              <a:t>Saving time</a:t>
            </a:r>
          </a:p>
        </p:txBody>
      </p:sp>
      <p:pic>
        <p:nvPicPr>
          <p:cNvPr id="21" name="Рисунок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774" y="2963959"/>
            <a:ext cx="954805" cy="954805"/>
          </a:xfrm>
          <a:prstGeom prst="rect">
            <a:avLst/>
          </a:prstGeom>
        </p:spPr>
      </p:pic>
      <p:pic>
        <p:nvPicPr>
          <p:cNvPr id="22" name="Рисунок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737" y="3878509"/>
            <a:ext cx="906681" cy="906681"/>
          </a:xfrm>
          <a:prstGeom prst="rect">
            <a:avLst/>
          </a:prstGeom>
        </p:spPr>
      </p:pic>
      <p:pic>
        <p:nvPicPr>
          <p:cNvPr id="23" name="Рисунок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9456" y="3292196"/>
            <a:ext cx="1143034" cy="1143034"/>
          </a:xfrm>
          <a:prstGeom prst="rect">
            <a:avLst/>
          </a:prstGeom>
        </p:spPr>
      </p:pic>
      <p:pic>
        <p:nvPicPr>
          <p:cNvPr id="24" name="Рисунок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7977" y="6562796"/>
            <a:ext cx="1334631" cy="1334631"/>
          </a:xfrm>
          <a:prstGeom prst="rect">
            <a:avLst/>
          </a:prstGeom>
        </p:spPr>
      </p:pic>
      <p:pic>
        <p:nvPicPr>
          <p:cNvPr id="25" name="Рисунок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77118" y="6579075"/>
            <a:ext cx="1124842" cy="1124842"/>
          </a:xfrm>
          <a:prstGeom prst="rect">
            <a:avLst/>
          </a:prstGeom>
        </p:spPr>
      </p:pic>
      <p:sp>
        <p:nvSpPr>
          <p:cNvPr id="26" name="TextBox 25"/>
          <p:cNvSpPr txBox="1"/>
          <p:nvPr/>
        </p:nvSpPr>
        <p:spPr>
          <a:xfrm>
            <a:off x="5572608" y="458445"/>
            <a:ext cx="3292889" cy="630942"/>
          </a:xfrm>
          <a:prstGeom prst="rect">
            <a:avLst/>
          </a:prstGeom>
          <a:noFill/>
        </p:spPr>
        <p:txBody>
          <a:bodyPr wrap="none" rtlCol="0">
            <a:spAutoFit/>
          </a:bodyPr>
          <a:lstStyle/>
          <a:p>
            <a:r>
              <a:rPr lang="en-US" sz="3500" dirty="0">
                <a:solidFill>
                  <a:schemeClr val="bg1"/>
                </a:solidFill>
                <a:latin typeface="Montserrat"/>
                <a:ea typeface="Montserrat"/>
              </a:rPr>
              <a:t>Problem solving</a:t>
            </a:r>
            <a:endParaRPr lang="uk-UA" sz="3500" dirty="0">
              <a:solidFill>
                <a:schemeClr val="bg1"/>
              </a:solidFill>
              <a:latin typeface="Montserrat"/>
              <a:ea typeface="Montserrat"/>
            </a:endParaRPr>
          </a:p>
        </p:txBody>
      </p:sp>
      <p:sp>
        <p:nvSpPr>
          <p:cNvPr id="27" name="Text 3"/>
          <p:cNvSpPr/>
          <p:nvPr/>
        </p:nvSpPr>
        <p:spPr>
          <a:xfrm>
            <a:off x="5834619" y="2255194"/>
            <a:ext cx="2960915" cy="1547504"/>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Users will be able to study their financial activity over the past month in detail to better understand where their money goes and where their income comes from.</a:t>
            </a:r>
            <a:endParaRPr lang="en-US" sz="1273" dirty="0"/>
          </a:p>
        </p:txBody>
      </p:sp>
      <p:sp>
        <p:nvSpPr>
          <p:cNvPr id="28" name="Text 3"/>
          <p:cNvSpPr/>
          <p:nvPr/>
        </p:nvSpPr>
        <p:spPr>
          <a:xfrm>
            <a:off x="9680515" y="2064271"/>
            <a:ext cx="2960915" cy="1227925"/>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simplify the process of keeping records of finances, effectively using automation and calculations.</a:t>
            </a:r>
            <a:endParaRPr lang="en-US" sz="1273" dirty="0"/>
          </a:p>
        </p:txBody>
      </p:sp>
      <p:sp>
        <p:nvSpPr>
          <p:cNvPr id="29" name="Text 2"/>
          <p:cNvSpPr/>
          <p:nvPr/>
        </p:nvSpPr>
        <p:spPr>
          <a:xfrm>
            <a:off x="3749092" y="4964035"/>
            <a:ext cx="2312403" cy="341113"/>
          </a:xfrm>
          <a:prstGeom prst="rect">
            <a:avLst/>
          </a:prstGeom>
          <a:noFill/>
          <a:ln/>
        </p:spPr>
        <p:txBody>
          <a:bodyPr wrap="none" rtlCol="0" anchor="t"/>
          <a:lstStyle/>
          <a:p>
            <a:r>
              <a:rPr lang="en-US" dirty="0" err="1">
                <a:solidFill>
                  <a:schemeClr val="bg1"/>
                </a:solidFill>
                <a:latin typeface="Montserrat"/>
                <a:ea typeface="Montserrat"/>
              </a:rPr>
              <a:t>Visualisation</a:t>
            </a:r>
            <a:r>
              <a:rPr lang="en-US" dirty="0">
                <a:solidFill>
                  <a:schemeClr val="bg1"/>
                </a:solidFill>
                <a:latin typeface="Montserrat"/>
                <a:ea typeface="Montserrat"/>
              </a:rPr>
              <a:t> of finances</a:t>
            </a:r>
          </a:p>
        </p:txBody>
      </p:sp>
      <p:sp>
        <p:nvSpPr>
          <p:cNvPr id="30" name="Text 2"/>
          <p:cNvSpPr/>
          <p:nvPr/>
        </p:nvSpPr>
        <p:spPr>
          <a:xfrm>
            <a:off x="8726727" y="4964034"/>
            <a:ext cx="2825625" cy="341113"/>
          </a:xfrm>
          <a:prstGeom prst="rect">
            <a:avLst/>
          </a:prstGeom>
          <a:noFill/>
          <a:ln/>
        </p:spPr>
        <p:txBody>
          <a:bodyPr wrap="none" rtlCol="0" anchor="t"/>
          <a:lstStyle/>
          <a:p>
            <a:r>
              <a:rPr lang="en-US" dirty="0">
                <a:solidFill>
                  <a:schemeClr val="bg1"/>
                </a:solidFill>
                <a:latin typeface="Montserrat"/>
                <a:ea typeface="Montserrat"/>
              </a:rPr>
              <a:t>Motivation to save and invest</a:t>
            </a:r>
          </a:p>
        </p:txBody>
      </p:sp>
      <p:sp>
        <p:nvSpPr>
          <p:cNvPr id="32" name="Text 3"/>
          <p:cNvSpPr/>
          <p:nvPr/>
        </p:nvSpPr>
        <p:spPr>
          <a:xfrm>
            <a:off x="3049255" y="5484998"/>
            <a:ext cx="3755125" cy="880992"/>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provide users with convenient charts and graphs to visually display their financial status.</a:t>
            </a:r>
            <a:endParaRPr lang="en-US" sz="1273" dirty="0"/>
          </a:p>
        </p:txBody>
      </p:sp>
      <p:sp>
        <p:nvSpPr>
          <p:cNvPr id="33" name="Text 3"/>
          <p:cNvSpPr/>
          <p:nvPr/>
        </p:nvSpPr>
        <p:spPr>
          <a:xfrm>
            <a:off x="8137709" y="5533072"/>
            <a:ext cx="4181122" cy="832917"/>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create the conditions for effective financial management, encouraging users to use their money efficiently and achieve their financial goals.</a:t>
            </a:r>
            <a:endParaRPr lang="en-US" sz="127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42532"/>
            <a:ext cx="14630400" cy="8229600"/>
          </a:xfrm>
          <a:prstGeom prst="rect">
            <a:avLst/>
          </a:prstGeom>
          <a:solidFill>
            <a:srgbClr val="0D0A2C">
              <a:alpha val="80000"/>
            </a:srgbClr>
          </a:solidFill>
          <a:ln/>
        </p:spPr>
      </p:sp>
      <p:sp>
        <p:nvSpPr>
          <p:cNvPr id="6" name="Text 2"/>
          <p:cNvSpPr/>
          <p:nvPr/>
        </p:nvSpPr>
        <p:spPr>
          <a:xfrm>
            <a:off x="2331786" y="1431346"/>
            <a:ext cx="9966828" cy="1388745"/>
          </a:xfrm>
          <a:prstGeom prst="rect">
            <a:avLst/>
          </a:prstGeom>
          <a:noFill/>
          <a:ln/>
        </p:spPr>
        <p:txBody>
          <a:bodyPr wrap="squar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Basic requirements for the</a:t>
            </a:r>
            <a:r>
              <a:rPr lang="uk-UA" sz="4374" dirty="0">
                <a:solidFill>
                  <a:srgbClr val="F2F0F4"/>
                </a:solidFill>
                <a:latin typeface="Montserrat" pitchFamily="34" charset="0"/>
                <a:ea typeface="Montserrat" pitchFamily="34" charset="-122"/>
                <a:cs typeface="Montserrat" pitchFamily="34" charset="-120"/>
              </a:rPr>
              <a:t> </a:t>
            </a:r>
            <a:r>
              <a:rPr lang="en-US" sz="4374" dirty="0">
                <a:solidFill>
                  <a:srgbClr val="F2F0F4"/>
                </a:solidFill>
                <a:latin typeface="Montserrat" pitchFamily="34" charset="0"/>
                <a:ea typeface="Montserrat" pitchFamily="34" charset="-122"/>
                <a:cs typeface="Montserrat" pitchFamily="34" charset="-120"/>
              </a:rPr>
              <a:t>application</a:t>
            </a:r>
            <a:endParaRPr lang="en-US" sz="4374" dirty="0"/>
          </a:p>
        </p:txBody>
      </p:sp>
      <p:sp>
        <p:nvSpPr>
          <p:cNvPr id="7" name="Shape 3"/>
          <p:cNvSpPr/>
          <p:nvPr/>
        </p:nvSpPr>
        <p:spPr>
          <a:xfrm>
            <a:off x="1559661" y="3157226"/>
            <a:ext cx="499943" cy="499943"/>
          </a:xfrm>
          <a:prstGeom prst="roundRect">
            <a:avLst>
              <a:gd name="adj" fmla="val 20000"/>
            </a:avLst>
          </a:prstGeom>
          <a:solidFill>
            <a:srgbClr val="3C136D"/>
          </a:solidFill>
          <a:ln w="13811">
            <a:solidFill>
              <a:srgbClr val="481782"/>
            </a:solidFill>
            <a:prstDash val="solid"/>
          </a:ln>
        </p:spPr>
      </p:sp>
      <p:sp>
        <p:nvSpPr>
          <p:cNvPr id="8" name="Text 4"/>
          <p:cNvSpPr/>
          <p:nvPr/>
        </p:nvSpPr>
        <p:spPr>
          <a:xfrm>
            <a:off x="1714324" y="3163121"/>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11" name="Shape 7"/>
          <p:cNvSpPr/>
          <p:nvPr/>
        </p:nvSpPr>
        <p:spPr>
          <a:xfrm>
            <a:off x="1559661" y="4083971"/>
            <a:ext cx="499943" cy="499943"/>
          </a:xfrm>
          <a:prstGeom prst="roundRect">
            <a:avLst>
              <a:gd name="adj" fmla="val 20000"/>
            </a:avLst>
          </a:prstGeom>
          <a:solidFill>
            <a:srgbClr val="3C136D"/>
          </a:solidFill>
          <a:ln w="13811">
            <a:solidFill>
              <a:srgbClr val="481782"/>
            </a:solidFill>
            <a:prstDash val="solid"/>
          </a:ln>
        </p:spPr>
      </p:sp>
      <p:sp>
        <p:nvSpPr>
          <p:cNvPr id="12" name="Text 8"/>
          <p:cNvSpPr/>
          <p:nvPr/>
        </p:nvSpPr>
        <p:spPr>
          <a:xfrm>
            <a:off x="1714323" y="409099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5" name="Shape 11"/>
          <p:cNvSpPr/>
          <p:nvPr/>
        </p:nvSpPr>
        <p:spPr>
          <a:xfrm>
            <a:off x="1559661" y="5010920"/>
            <a:ext cx="499943" cy="499943"/>
          </a:xfrm>
          <a:prstGeom prst="roundRect">
            <a:avLst>
              <a:gd name="adj" fmla="val 20000"/>
            </a:avLst>
          </a:prstGeom>
          <a:solidFill>
            <a:srgbClr val="3C136D"/>
          </a:solidFill>
          <a:ln w="13811">
            <a:solidFill>
              <a:srgbClr val="481782"/>
            </a:solidFill>
            <a:prstDash val="solid"/>
          </a:ln>
        </p:spPr>
      </p:sp>
      <p:sp>
        <p:nvSpPr>
          <p:cNvPr id="16" name="Text 12"/>
          <p:cNvSpPr/>
          <p:nvPr/>
        </p:nvSpPr>
        <p:spPr>
          <a:xfrm>
            <a:off x="1714323" y="5010920"/>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7" name="Text 13"/>
          <p:cNvSpPr/>
          <p:nvPr/>
        </p:nvSpPr>
        <p:spPr>
          <a:xfrm>
            <a:off x="2214267" y="4077844"/>
            <a:ext cx="3589893"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Security and confidentiality</a:t>
            </a:r>
            <a:endParaRPr lang="en-US" sz="2187" dirty="0"/>
          </a:p>
        </p:txBody>
      </p:sp>
      <p:sp>
        <p:nvSpPr>
          <p:cNvPr id="19" name="Shape 15"/>
          <p:cNvSpPr/>
          <p:nvPr/>
        </p:nvSpPr>
        <p:spPr>
          <a:xfrm>
            <a:off x="7937208" y="3152350"/>
            <a:ext cx="510269" cy="499943"/>
          </a:xfrm>
          <a:prstGeom prst="roundRect">
            <a:avLst>
              <a:gd name="adj" fmla="val 20000"/>
            </a:avLst>
          </a:prstGeom>
          <a:solidFill>
            <a:srgbClr val="3C136D"/>
          </a:solidFill>
          <a:ln w="13811">
            <a:solidFill>
              <a:srgbClr val="481782"/>
            </a:solidFill>
            <a:prstDash val="solid"/>
          </a:ln>
        </p:spPr>
      </p:sp>
      <p:sp>
        <p:nvSpPr>
          <p:cNvPr id="20" name="Text 16"/>
          <p:cNvSpPr/>
          <p:nvPr/>
        </p:nvSpPr>
        <p:spPr>
          <a:xfrm>
            <a:off x="8076631" y="3157226"/>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4</a:t>
            </a:r>
            <a:endParaRPr lang="en-US" sz="2624" dirty="0"/>
          </a:p>
        </p:txBody>
      </p:sp>
      <p:sp>
        <p:nvSpPr>
          <p:cNvPr id="30" name="Shape 15"/>
          <p:cNvSpPr/>
          <p:nvPr/>
        </p:nvSpPr>
        <p:spPr>
          <a:xfrm>
            <a:off x="7937208" y="4083971"/>
            <a:ext cx="499943" cy="499943"/>
          </a:xfrm>
          <a:prstGeom prst="roundRect">
            <a:avLst>
              <a:gd name="adj" fmla="val 20000"/>
            </a:avLst>
          </a:prstGeom>
          <a:solidFill>
            <a:srgbClr val="3C136D"/>
          </a:solidFill>
          <a:ln w="13811">
            <a:solidFill>
              <a:srgbClr val="481782"/>
            </a:solidFill>
            <a:prstDash val="solid"/>
          </a:ln>
        </p:spPr>
      </p:sp>
      <p:sp>
        <p:nvSpPr>
          <p:cNvPr id="31" name="Text 16"/>
          <p:cNvSpPr/>
          <p:nvPr/>
        </p:nvSpPr>
        <p:spPr>
          <a:xfrm>
            <a:off x="8076631" y="4113539"/>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rPr>
              <a:t>5</a:t>
            </a:r>
            <a:endParaRPr lang="en-US" sz="2624" dirty="0"/>
          </a:p>
        </p:txBody>
      </p:sp>
      <p:sp>
        <p:nvSpPr>
          <p:cNvPr id="36" name="Text 5"/>
          <p:cNvSpPr/>
          <p:nvPr/>
        </p:nvSpPr>
        <p:spPr>
          <a:xfrm>
            <a:off x="2214267" y="3182039"/>
            <a:ext cx="4474488"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Intuitive and user-friendly interface</a:t>
            </a:r>
            <a:endParaRPr lang="en-US" sz="2187" dirty="0"/>
          </a:p>
        </p:txBody>
      </p:sp>
      <p:sp>
        <p:nvSpPr>
          <p:cNvPr id="37" name="Text 5"/>
          <p:cNvSpPr/>
          <p:nvPr/>
        </p:nvSpPr>
        <p:spPr>
          <a:xfrm>
            <a:off x="2218865" y="5010920"/>
            <a:ext cx="2371368"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Data visualization</a:t>
            </a:r>
            <a:endParaRPr lang="en-US" sz="2187" dirty="0"/>
          </a:p>
        </p:txBody>
      </p:sp>
      <p:sp>
        <p:nvSpPr>
          <p:cNvPr id="38" name="Text 5"/>
          <p:cNvSpPr/>
          <p:nvPr/>
        </p:nvSpPr>
        <p:spPr>
          <a:xfrm>
            <a:off x="8576574" y="4077844"/>
            <a:ext cx="4049331"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Warnings about overspending</a:t>
            </a:r>
            <a:endParaRPr lang="en-US" sz="2187" dirty="0"/>
          </a:p>
        </p:txBody>
      </p:sp>
      <p:sp>
        <p:nvSpPr>
          <p:cNvPr id="39" name="Text 5"/>
          <p:cNvSpPr/>
          <p:nvPr/>
        </p:nvSpPr>
        <p:spPr>
          <a:xfrm>
            <a:off x="8586900" y="3177636"/>
            <a:ext cx="4760609"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Goal setting and notification function</a:t>
            </a:r>
            <a:endParaRPr lang="en-US" sz="218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 y="0"/>
            <a:ext cx="14630400" cy="8229600"/>
          </a:xfrm>
          <a:prstGeom prst="rect">
            <a:avLst/>
          </a:prstGeom>
        </p:spPr>
      </p:pic>
      <p:sp>
        <p:nvSpPr>
          <p:cNvPr id="15" name="Shape 0">
            <a:extLst>
              <a:ext uri="{FF2B5EF4-FFF2-40B4-BE49-F238E27FC236}">
                <a16:creationId xmlns:a16="http://schemas.microsoft.com/office/drawing/2014/main" id="{EA79F240-E2AE-40A2-A9FF-2A3303E9DA36}"/>
              </a:ext>
            </a:extLst>
          </p:cNvPr>
          <p:cNvSpPr/>
          <p:nvPr/>
        </p:nvSpPr>
        <p:spPr>
          <a:xfrm>
            <a:off x="0" y="-12383"/>
            <a:ext cx="14630400" cy="8241983"/>
          </a:xfrm>
          <a:prstGeom prst="rect">
            <a:avLst/>
          </a:prstGeom>
          <a:solidFill>
            <a:srgbClr val="0D0A2C">
              <a:alpha val="75000"/>
            </a:srgbClr>
          </a:solidFill>
          <a:ln w="10001">
            <a:solidFill>
              <a:srgbClr val="FFFFFF">
                <a:alpha val="16000"/>
              </a:srgbClr>
            </a:solidFill>
            <a:prstDash val="solid"/>
          </a:ln>
        </p:spPr>
        <p:txBody>
          <a:bodyPr/>
          <a:lstStyle/>
          <a:p>
            <a:endParaRPr lang="uk-UA" dirty="0"/>
          </a:p>
        </p:txBody>
      </p:sp>
      <p:sp>
        <p:nvSpPr>
          <p:cNvPr id="4" name="Text 1"/>
          <p:cNvSpPr/>
          <p:nvPr/>
        </p:nvSpPr>
        <p:spPr>
          <a:xfrm>
            <a:off x="5495746" y="413463"/>
            <a:ext cx="363890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Types of users</a:t>
            </a:r>
            <a:endParaRPr lang="en-US" sz="4374" dirty="0"/>
          </a:p>
        </p:txBody>
      </p:sp>
      <p:sp>
        <p:nvSpPr>
          <p:cNvPr id="8" name="Text 5"/>
          <p:cNvSpPr/>
          <p:nvPr/>
        </p:nvSpPr>
        <p:spPr>
          <a:xfrm>
            <a:off x="6253520" y="4319354"/>
            <a:ext cx="121920" cy="416481"/>
          </a:xfrm>
          <a:prstGeom prst="rect">
            <a:avLst/>
          </a:prstGeom>
          <a:noFill/>
          <a:ln/>
        </p:spPr>
        <p:txBody>
          <a:bodyPr wrap="none" rtlCol="0" anchor="t"/>
          <a:lstStyle/>
          <a:p>
            <a:pPr marL="0" indent="0" algn="ctr">
              <a:lnSpc>
                <a:spcPts val="3281"/>
              </a:lnSpc>
              <a:buNone/>
            </a:pPr>
            <a:endParaRPr lang="en-US" sz="2624" dirty="0"/>
          </a:p>
        </p:txBody>
      </p:sp>
      <p:sp>
        <p:nvSpPr>
          <p:cNvPr id="9" name="Text 6"/>
          <p:cNvSpPr/>
          <p:nvPr/>
        </p:nvSpPr>
        <p:spPr>
          <a:xfrm>
            <a:off x="6672699" y="5880947"/>
            <a:ext cx="1795780" cy="347186"/>
          </a:xfrm>
          <a:prstGeom prst="rect">
            <a:avLst/>
          </a:prstGeom>
          <a:noFill/>
          <a:ln/>
        </p:spPr>
        <p:txBody>
          <a:bodyPr wrap="none" rtlCol="0" anchor="t"/>
          <a:lstStyle/>
          <a:p>
            <a:pPr>
              <a:lnSpc>
                <a:spcPts val="2734"/>
              </a:lnSpc>
            </a:pPr>
            <a:endParaRPr lang="en-US" sz="2187" dirty="0"/>
          </a:p>
        </p:txBody>
      </p:sp>
      <p:sp>
        <p:nvSpPr>
          <p:cNvPr id="14" name="Text 11"/>
          <p:cNvSpPr/>
          <p:nvPr/>
        </p:nvSpPr>
        <p:spPr>
          <a:xfrm>
            <a:off x="7208182" y="1622566"/>
            <a:ext cx="724813" cy="347186"/>
          </a:xfrm>
          <a:prstGeom prst="rect">
            <a:avLst/>
          </a:prstGeom>
          <a:noFill/>
          <a:ln/>
        </p:spPr>
        <p:txBody>
          <a:bodyPr wrap="none" rtlCol="0" anchor="t"/>
          <a:lstStyle/>
          <a:p>
            <a:pPr algn="r">
              <a:lnSpc>
                <a:spcPts val="2734"/>
              </a:lnSpc>
            </a:pPr>
            <a:r>
              <a:rPr lang="en-US" sz="2187" dirty="0">
                <a:solidFill>
                  <a:srgbClr val="DCD7E5"/>
                </a:solidFill>
                <a:latin typeface="Montserrat" pitchFamily="34" charset="0"/>
                <a:ea typeface="Montserrat" pitchFamily="34" charset="-122"/>
                <a:cs typeface="Montserrat" pitchFamily="34" charset="-120"/>
              </a:rPr>
              <a:t>User</a:t>
            </a:r>
            <a:endParaRPr lang="en-US" sz="2187" dirty="0"/>
          </a:p>
        </p:txBody>
      </p:sp>
      <p:sp>
        <p:nvSpPr>
          <p:cNvPr id="18" name="Text 15"/>
          <p:cNvSpPr/>
          <p:nvPr/>
        </p:nvSpPr>
        <p:spPr>
          <a:xfrm>
            <a:off x="6219230" y="2798119"/>
            <a:ext cx="190500" cy="416481"/>
          </a:xfrm>
          <a:prstGeom prst="rect">
            <a:avLst/>
          </a:prstGeom>
          <a:noFill/>
          <a:ln/>
        </p:spPr>
        <p:txBody>
          <a:bodyPr wrap="none" rtlCol="0" anchor="t"/>
          <a:lstStyle/>
          <a:p>
            <a:pPr marL="0" indent="0" algn="ctr">
              <a:lnSpc>
                <a:spcPts val="3281"/>
              </a:lnSpc>
              <a:buNone/>
            </a:pPr>
            <a:endParaRPr lang="en-US" sz="2624" dirty="0"/>
          </a:p>
        </p:txBody>
      </p:sp>
      <p:sp>
        <p:nvSpPr>
          <p:cNvPr id="20" name="Shape 14"/>
          <p:cNvSpPr/>
          <p:nvPr/>
        </p:nvSpPr>
        <p:spPr>
          <a:xfrm>
            <a:off x="6518037" y="1559658"/>
            <a:ext cx="499943" cy="499943"/>
          </a:xfrm>
          <a:prstGeom prst="roundRect">
            <a:avLst>
              <a:gd name="adj" fmla="val 20000"/>
            </a:avLst>
          </a:prstGeom>
          <a:solidFill>
            <a:srgbClr val="7A0833"/>
          </a:solidFill>
          <a:ln w="13811">
            <a:solidFill>
              <a:srgbClr val="481782"/>
            </a:solidFill>
            <a:prstDash val="solid"/>
          </a:ln>
        </p:spPr>
      </p:sp>
      <p:sp>
        <p:nvSpPr>
          <p:cNvPr id="21" name="Text 15"/>
          <p:cNvSpPr/>
          <p:nvPr/>
        </p:nvSpPr>
        <p:spPr>
          <a:xfrm>
            <a:off x="6672699" y="1565369"/>
            <a:ext cx="190500" cy="416481"/>
          </a:xfrm>
          <a:prstGeom prst="rect">
            <a:avLst/>
          </a:prstGeom>
          <a:noFill/>
          <a:ln/>
        </p:spPr>
        <p:txBody>
          <a:bodyPr wrap="none" rtlCol="0" anchor="t"/>
          <a:lstStyle/>
          <a:p>
            <a:pPr marL="0" indent="0" algn="ctr">
              <a:lnSpc>
                <a:spcPts val="3281"/>
              </a:lnSpc>
              <a:buNone/>
            </a:pPr>
            <a:r>
              <a:rPr lang="uk-UA" sz="2624" dirty="0">
                <a:solidFill>
                  <a:srgbClr val="DCD7E5"/>
                </a:solidFill>
                <a:ea typeface="Montserrat" pitchFamily="34" charset="-122"/>
              </a:rPr>
              <a:t>1</a:t>
            </a:r>
            <a:endParaRPr lang="en-US" sz="2624" dirty="0"/>
          </a:p>
        </p:txBody>
      </p:sp>
      <p:sp>
        <p:nvSpPr>
          <p:cNvPr id="11" name="TextBox 10"/>
          <p:cNvSpPr txBox="1"/>
          <p:nvPr/>
        </p:nvSpPr>
        <p:spPr>
          <a:xfrm>
            <a:off x="1745574" y="2388463"/>
            <a:ext cx="11924868" cy="3139321"/>
          </a:xfrm>
          <a:prstGeom prst="rect">
            <a:avLst/>
          </a:prstGeom>
          <a:noFill/>
        </p:spPr>
        <p:txBody>
          <a:bodyPr wrap="none" rtlCol="0">
            <a:spAutoFit/>
          </a:bodyPr>
          <a:lstStyle/>
          <a:p>
            <a:r>
              <a:rPr lang="en-US" sz="2200" dirty="0">
                <a:solidFill>
                  <a:schemeClr val="bg1"/>
                </a:solidFill>
              </a:rPr>
              <a:t>1.  Ability to enter data on income and expenses </a:t>
            </a:r>
          </a:p>
          <a:p>
            <a:r>
              <a:rPr lang="en-US" sz="2200" dirty="0">
                <a:solidFill>
                  <a:schemeClr val="bg1"/>
                </a:solidFill>
              </a:rPr>
              <a:t>2.  Ability to use one currency(UAH) </a:t>
            </a:r>
          </a:p>
          <a:p>
            <a:r>
              <a:rPr lang="en-US" sz="2200" dirty="0">
                <a:solidFill>
                  <a:schemeClr val="bg1"/>
                </a:solidFill>
              </a:rPr>
              <a:t>3.  Ability to view the history of transactions </a:t>
            </a:r>
          </a:p>
          <a:p>
            <a:r>
              <a:rPr lang="en-US" sz="2200" dirty="0">
                <a:solidFill>
                  <a:schemeClr val="bg1"/>
                </a:solidFill>
              </a:rPr>
              <a:t>4.  Ability to view graphs</a:t>
            </a:r>
            <a:r>
              <a:rPr lang="uk-UA" sz="2200" dirty="0">
                <a:solidFill>
                  <a:schemeClr val="bg1"/>
                </a:solidFill>
              </a:rPr>
              <a:t>(</a:t>
            </a:r>
            <a:r>
              <a:rPr lang="en-US" sz="2200" dirty="0">
                <a:solidFill>
                  <a:schemeClr val="bg1"/>
                </a:solidFill>
              </a:rPr>
              <a:t>income and expenses</a:t>
            </a:r>
            <a:r>
              <a:rPr lang="uk-UA" sz="2200" dirty="0">
                <a:solidFill>
                  <a:schemeClr val="bg1"/>
                </a:solidFill>
              </a:rPr>
              <a:t>)</a:t>
            </a:r>
            <a:r>
              <a:rPr lang="en-US" sz="2200" dirty="0">
                <a:solidFill>
                  <a:schemeClr val="bg1"/>
                </a:solidFill>
              </a:rPr>
              <a:t> and charts to better understand the financial situation </a:t>
            </a:r>
          </a:p>
          <a:p>
            <a:r>
              <a:rPr lang="en-US" sz="2200" dirty="0">
                <a:solidFill>
                  <a:schemeClr val="bg1"/>
                </a:solidFill>
              </a:rPr>
              <a:t>5.  Ability to set financial goals </a:t>
            </a:r>
          </a:p>
          <a:p>
            <a:r>
              <a:rPr lang="en-US" sz="2200" dirty="0">
                <a:solidFill>
                  <a:schemeClr val="bg1"/>
                </a:solidFill>
              </a:rPr>
              <a:t>6.  Ability to create different budgets </a:t>
            </a:r>
          </a:p>
          <a:p>
            <a:r>
              <a:rPr lang="en-US" sz="2200" dirty="0">
                <a:solidFill>
                  <a:schemeClr val="bg1"/>
                </a:solidFill>
              </a:rPr>
              <a:t>7.  Ability to edit your own profile and basically personal information</a:t>
            </a:r>
            <a:endParaRPr lang="uk-UA" sz="2200" dirty="0">
              <a:solidFill>
                <a:schemeClr val="bg1"/>
              </a:solidFill>
            </a:endParaRPr>
          </a:p>
          <a:p>
            <a:r>
              <a:rPr lang="en-US" sz="2200" dirty="0">
                <a:solidFill>
                  <a:schemeClr val="bg1"/>
                </a:solidFill>
              </a:rPr>
              <a:t>8.  Ability to make transfer between accounts</a:t>
            </a:r>
          </a:p>
          <a:p>
            <a:endParaRPr lang="uk-UA" sz="2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068991CA-FBC8-4DDF-91B7-9C749B4C5F48}"/>
              </a:ext>
            </a:extLst>
          </p:cNvPr>
          <p:cNvSpPr/>
          <p:nvPr/>
        </p:nvSpPr>
        <p:spPr>
          <a:xfrm>
            <a:off x="0" y="-12383"/>
            <a:ext cx="14630400" cy="8241983"/>
          </a:xfrm>
          <a:prstGeom prst="rect">
            <a:avLst/>
          </a:prstGeom>
          <a:solidFill>
            <a:srgbClr val="0D0A2C">
              <a:alpha val="75000"/>
            </a:srgbClr>
          </a:solidFill>
          <a:ln w="10001">
            <a:solidFill>
              <a:srgbClr val="FFFFFF">
                <a:alpha val="16000"/>
              </a:srgbClr>
            </a:solidFill>
            <a:prstDash val="solid"/>
          </a:ln>
        </p:spPr>
        <p:txBody>
          <a:bodyPr/>
          <a:lstStyle/>
          <a:p>
            <a:endParaRPr lang="uk-UA" dirty="0"/>
          </a:p>
        </p:txBody>
      </p:sp>
      <p:pic>
        <p:nvPicPr>
          <p:cNvPr id="3" name="Image 0" descr="preencoded.png">
            <a:extLst>
              <a:ext uri="{FF2B5EF4-FFF2-40B4-BE49-F238E27FC236}">
                <a16:creationId xmlns:a16="http://schemas.microsoft.com/office/drawing/2014/main" id="{D1059BBA-54EB-4590-8EB1-F8E9C9B5C0C4}"/>
              </a:ext>
            </a:extLst>
          </p:cNvPr>
          <p:cNvPicPr>
            <a:picLocks noChangeAspect="1"/>
          </p:cNvPicPr>
          <p:nvPr/>
        </p:nvPicPr>
        <p:blipFill>
          <a:blip r:embed="rId2"/>
          <a:stretch>
            <a:fillRect/>
          </a:stretch>
        </p:blipFill>
        <p:spPr>
          <a:xfrm>
            <a:off x="-1" y="0"/>
            <a:ext cx="14630400" cy="8229600"/>
          </a:xfrm>
          <a:prstGeom prst="rect">
            <a:avLst/>
          </a:prstGeom>
        </p:spPr>
      </p:pic>
      <p:sp>
        <p:nvSpPr>
          <p:cNvPr id="4" name="Shape 0">
            <a:extLst>
              <a:ext uri="{FF2B5EF4-FFF2-40B4-BE49-F238E27FC236}">
                <a16:creationId xmlns:a16="http://schemas.microsoft.com/office/drawing/2014/main" id="{B9A37A4D-0085-48EC-9AB6-156D7B7BC305}"/>
              </a:ext>
            </a:extLst>
          </p:cNvPr>
          <p:cNvSpPr/>
          <p:nvPr/>
        </p:nvSpPr>
        <p:spPr>
          <a:xfrm>
            <a:off x="0" y="-12383"/>
            <a:ext cx="14630400" cy="8241983"/>
          </a:xfrm>
          <a:prstGeom prst="rect">
            <a:avLst/>
          </a:prstGeom>
          <a:solidFill>
            <a:srgbClr val="0D0A2C">
              <a:alpha val="75000"/>
            </a:srgbClr>
          </a:solidFill>
          <a:ln w="10001">
            <a:solidFill>
              <a:srgbClr val="FFFFFF">
                <a:alpha val="16000"/>
              </a:srgbClr>
            </a:solidFill>
            <a:prstDash val="solid"/>
          </a:ln>
        </p:spPr>
        <p:txBody>
          <a:bodyPr/>
          <a:lstStyle/>
          <a:p>
            <a:endParaRPr lang="uk-UA" dirty="0"/>
          </a:p>
        </p:txBody>
      </p:sp>
      <p:sp>
        <p:nvSpPr>
          <p:cNvPr id="5" name="Text 1">
            <a:extLst>
              <a:ext uri="{FF2B5EF4-FFF2-40B4-BE49-F238E27FC236}">
                <a16:creationId xmlns:a16="http://schemas.microsoft.com/office/drawing/2014/main" id="{6A922663-D896-4B99-B542-08A912E5C7B4}"/>
              </a:ext>
            </a:extLst>
          </p:cNvPr>
          <p:cNvSpPr/>
          <p:nvPr/>
        </p:nvSpPr>
        <p:spPr>
          <a:xfrm>
            <a:off x="4294088" y="413463"/>
            <a:ext cx="363890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rPr>
              <a:t>Description of graph</a:t>
            </a:r>
            <a:endParaRPr lang="en-US" sz="4374" dirty="0"/>
          </a:p>
        </p:txBody>
      </p:sp>
      <p:sp>
        <p:nvSpPr>
          <p:cNvPr id="6" name="Text 5">
            <a:extLst>
              <a:ext uri="{FF2B5EF4-FFF2-40B4-BE49-F238E27FC236}">
                <a16:creationId xmlns:a16="http://schemas.microsoft.com/office/drawing/2014/main" id="{CC91E508-A77F-4EC9-B5C4-184EB2A8579F}"/>
              </a:ext>
            </a:extLst>
          </p:cNvPr>
          <p:cNvSpPr/>
          <p:nvPr/>
        </p:nvSpPr>
        <p:spPr>
          <a:xfrm>
            <a:off x="6253520" y="4319354"/>
            <a:ext cx="121920" cy="416481"/>
          </a:xfrm>
          <a:prstGeom prst="rect">
            <a:avLst/>
          </a:prstGeom>
          <a:noFill/>
          <a:ln/>
        </p:spPr>
        <p:txBody>
          <a:bodyPr wrap="none" rtlCol="0" anchor="t"/>
          <a:lstStyle/>
          <a:p>
            <a:pPr marL="0" indent="0" algn="ctr">
              <a:lnSpc>
                <a:spcPts val="3281"/>
              </a:lnSpc>
              <a:buNone/>
            </a:pPr>
            <a:endParaRPr lang="en-US" sz="2624" dirty="0"/>
          </a:p>
        </p:txBody>
      </p:sp>
      <p:sp>
        <p:nvSpPr>
          <p:cNvPr id="7" name="Text 6">
            <a:extLst>
              <a:ext uri="{FF2B5EF4-FFF2-40B4-BE49-F238E27FC236}">
                <a16:creationId xmlns:a16="http://schemas.microsoft.com/office/drawing/2014/main" id="{5801920D-EA13-4F2B-9B47-29CA922FFF80}"/>
              </a:ext>
            </a:extLst>
          </p:cNvPr>
          <p:cNvSpPr/>
          <p:nvPr/>
        </p:nvSpPr>
        <p:spPr>
          <a:xfrm>
            <a:off x="6672699" y="5880947"/>
            <a:ext cx="1795780" cy="347186"/>
          </a:xfrm>
          <a:prstGeom prst="rect">
            <a:avLst/>
          </a:prstGeom>
          <a:noFill/>
          <a:ln/>
        </p:spPr>
        <p:txBody>
          <a:bodyPr wrap="none" rtlCol="0" anchor="t"/>
          <a:lstStyle/>
          <a:p>
            <a:pPr>
              <a:lnSpc>
                <a:spcPts val="2734"/>
              </a:lnSpc>
            </a:pPr>
            <a:endParaRPr lang="en-US" sz="2187" dirty="0"/>
          </a:p>
        </p:txBody>
      </p:sp>
      <p:sp>
        <p:nvSpPr>
          <p:cNvPr id="9" name="Text 15">
            <a:extLst>
              <a:ext uri="{FF2B5EF4-FFF2-40B4-BE49-F238E27FC236}">
                <a16:creationId xmlns:a16="http://schemas.microsoft.com/office/drawing/2014/main" id="{694E79FD-B665-41F6-A075-415D1F2CDB2E}"/>
              </a:ext>
            </a:extLst>
          </p:cNvPr>
          <p:cNvSpPr/>
          <p:nvPr/>
        </p:nvSpPr>
        <p:spPr>
          <a:xfrm>
            <a:off x="6219230" y="2798119"/>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1" name="Text 15">
            <a:extLst>
              <a:ext uri="{FF2B5EF4-FFF2-40B4-BE49-F238E27FC236}">
                <a16:creationId xmlns:a16="http://schemas.microsoft.com/office/drawing/2014/main" id="{262F171B-5609-4D7F-9F17-43B576FA0176}"/>
              </a:ext>
            </a:extLst>
          </p:cNvPr>
          <p:cNvSpPr/>
          <p:nvPr/>
        </p:nvSpPr>
        <p:spPr>
          <a:xfrm>
            <a:off x="6672699" y="1565369"/>
            <a:ext cx="190500" cy="416481"/>
          </a:xfrm>
          <a:prstGeom prst="rect">
            <a:avLst/>
          </a:prstGeom>
          <a:noFill/>
          <a:ln/>
        </p:spPr>
        <p:txBody>
          <a:bodyPr wrap="none" rtlCol="0" anchor="t"/>
          <a:lstStyle/>
          <a:p>
            <a:pPr marL="0" indent="0" algn="ctr">
              <a:lnSpc>
                <a:spcPts val="3281"/>
              </a:lnSpc>
              <a:buNone/>
            </a:pPr>
            <a:endParaRPr lang="en-US" sz="2624" dirty="0"/>
          </a:p>
        </p:txBody>
      </p:sp>
      <p:pic>
        <p:nvPicPr>
          <p:cNvPr id="13" name="Picture 2" descr="зображення">
            <a:extLst>
              <a:ext uri="{FF2B5EF4-FFF2-40B4-BE49-F238E27FC236}">
                <a16:creationId xmlns:a16="http://schemas.microsoft.com/office/drawing/2014/main" id="{1F355A0A-61C4-4C14-98F5-A3F64882F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8479" y="5880947"/>
            <a:ext cx="4298400" cy="20817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BF5A0A9-3767-46CB-B15E-81F05737D2B4}"/>
              </a:ext>
            </a:extLst>
          </p:cNvPr>
          <p:cNvSpPr txBox="1"/>
          <p:nvPr/>
        </p:nvSpPr>
        <p:spPr>
          <a:xfrm>
            <a:off x="1625642" y="1581452"/>
            <a:ext cx="10475113" cy="4154984"/>
          </a:xfrm>
          <a:prstGeom prst="rect">
            <a:avLst/>
          </a:prstGeom>
          <a:noFill/>
        </p:spPr>
        <p:txBody>
          <a:bodyPr wrap="square" rtlCol="0">
            <a:spAutoFit/>
          </a:bodyPr>
          <a:lstStyle/>
          <a:p>
            <a:r>
              <a:rPr lang="en-US" sz="2200" dirty="0">
                <a:solidFill>
                  <a:schemeClr val="bg1"/>
                </a:solidFill>
              </a:rPr>
              <a:t>An income/expenses graph,  referred to as a "budget graph" or "financial statement," is a visual representation of an individual's income and expenses over a specific period, typically monthly or annually. This graph is a valuable tool for tracking and managing personal or business finances. Here's how it typically works:</a:t>
            </a:r>
          </a:p>
          <a:p>
            <a:endParaRPr lang="en-US" sz="2200" dirty="0">
              <a:solidFill>
                <a:schemeClr val="bg1"/>
              </a:solidFill>
            </a:endParaRPr>
          </a:p>
          <a:p>
            <a:r>
              <a:rPr lang="en-US" sz="2200" dirty="0">
                <a:solidFill>
                  <a:schemeClr val="bg1"/>
                </a:solidFill>
              </a:rPr>
              <a:t>X-Axis (Horizontal Axis): This axis represents time, with each point on the axis corresponding to a specific month or year, depending on the chosen timeframe. The graph may cover a single month, a quarter, a year, or multiple years.</a:t>
            </a:r>
          </a:p>
          <a:p>
            <a:endParaRPr lang="en-US" sz="2200" dirty="0">
              <a:solidFill>
                <a:schemeClr val="bg1"/>
              </a:solidFill>
            </a:endParaRPr>
          </a:p>
          <a:p>
            <a:r>
              <a:rPr lang="en-US" sz="2200" dirty="0">
                <a:solidFill>
                  <a:schemeClr val="bg1"/>
                </a:solidFill>
              </a:rPr>
              <a:t>Y-Axis (Vertical Axis): This axis represents the amount of money. It usually starts from zero and goes up in increments, depending on the scale required to display income and expenses accurately.</a:t>
            </a:r>
            <a:endParaRPr lang="uk-UA" sz="2200" dirty="0">
              <a:solidFill>
                <a:schemeClr val="bg1"/>
              </a:solidFill>
            </a:endParaRPr>
          </a:p>
        </p:txBody>
      </p:sp>
      <p:pic>
        <p:nvPicPr>
          <p:cNvPr id="2050" name="Picture 2" descr="зображення">
            <a:extLst>
              <a:ext uri="{FF2B5EF4-FFF2-40B4-BE49-F238E27FC236}">
                <a16:creationId xmlns:a16="http://schemas.microsoft.com/office/drawing/2014/main" id="{E919B8F3-CE8F-4714-9607-B268EBD8C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42" y="5880947"/>
            <a:ext cx="4296923" cy="208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1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C7F724D8-88D9-4D6F-A915-3BAC40A62D06}"/>
              </a:ext>
            </a:extLst>
          </p:cNvPr>
          <p:cNvSpPr/>
          <p:nvPr/>
        </p:nvSpPr>
        <p:spPr>
          <a:xfrm>
            <a:off x="0" y="-12383"/>
            <a:ext cx="14630400" cy="8241983"/>
          </a:xfrm>
          <a:prstGeom prst="rect">
            <a:avLst/>
          </a:prstGeom>
          <a:solidFill>
            <a:srgbClr val="0D0A2C">
              <a:alpha val="75000"/>
            </a:srgbClr>
          </a:solidFill>
          <a:ln w="10001">
            <a:solidFill>
              <a:srgbClr val="FFFFFF">
                <a:alpha val="16000"/>
              </a:srgbClr>
            </a:solidFill>
            <a:prstDash val="solid"/>
          </a:ln>
        </p:spPr>
        <p:txBody>
          <a:bodyPr/>
          <a:lstStyle/>
          <a:p>
            <a:endParaRPr lang="uk-UA" dirty="0"/>
          </a:p>
        </p:txBody>
      </p:sp>
      <p:pic>
        <p:nvPicPr>
          <p:cNvPr id="3" name="Image 0" descr="preencoded.png">
            <a:extLst>
              <a:ext uri="{FF2B5EF4-FFF2-40B4-BE49-F238E27FC236}">
                <a16:creationId xmlns:a16="http://schemas.microsoft.com/office/drawing/2014/main" id="{114976A9-607B-44F7-AC8E-1C654EDD64AB}"/>
              </a:ext>
            </a:extLst>
          </p:cNvPr>
          <p:cNvPicPr>
            <a:picLocks noChangeAspect="1"/>
          </p:cNvPicPr>
          <p:nvPr/>
        </p:nvPicPr>
        <p:blipFill>
          <a:blip r:embed="rId2"/>
          <a:stretch>
            <a:fillRect/>
          </a:stretch>
        </p:blipFill>
        <p:spPr>
          <a:xfrm>
            <a:off x="-1" y="0"/>
            <a:ext cx="14630400" cy="8229600"/>
          </a:xfrm>
          <a:prstGeom prst="rect">
            <a:avLst/>
          </a:prstGeom>
        </p:spPr>
      </p:pic>
      <p:sp>
        <p:nvSpPr>
          <p:cNvPr id="4" name="Shape 0">
            <a:extLst>
              <a:ext uri="{FF2B5EF4-FFF2-40B4-BE49-F238E27FC236}">
                <a16:creationId xmlns:a16="http://schemas.microsoft.com/office/drawing/2014/main" id="{B40EF81C-19FE-47A9-958C-3A9943B73DF1}"/>
              </a:ext>
            </a:extLst>
          </p:cNvPr>
          <p:cNvSpPr/>
          <p:nvPr/>
        </p:nvSpPr>
        <p:spPr>
          <a:xfrm>
            <a:off x="0" y="-12383"/>
            <a:ext cx="14630400" cy="8241983"/>
          </a:xfrm>
          <a:prstGeom prst="rect">
            <a:avLst/>
          </a:prstGeom>
          <a:solidFill>
            <a:srgbClr val="0D0A2C">
              <a:alpha val="75000"/>
            </a:srgbClr>
          </a:solidFill>
          <a:ln w="10001">
            <a:solidFill>
              <a:srgbClr val="FFFFFF">
                <a:alpha val="16000"/>
              </a:srgbClr>
            </a:solidFill>
            <a:prstDash val="solid"/>
          </a:ln>
        </p:spPr>
        <p:txBody>
          <a:bodyPr/>
          <a:lstStyle/>
          <a:p>
            <a:endParaRPr lang="uk-UA" dirty="0"/>
          </a:p>
        </p:txBody>
      </p:sp>
      <p:sp>
        <p:nvSpPr>
          <p:cNvPr id="5" name="Text 1">
            <a:extLst>
              <a:ext uri="{FF2B5EF4-FFF2-40B4-BE49-F238E27FC236}">
                <a16:creationId xmlns:a16="http://schemas.microsoft.com/office/drawing/2014/main" id="{24316088-02C7-4562-9325-F325C9304780}"/>
              </a:ext>
            </a:extLst>
          </p:cNvPr>
          <p:cNvSpPr/>
          <p:nvPr/>
        </p:nvSpPr>
        <p:spPr>
          <a:xfrm>
            <a:off x="3931682" y="460615"/>
            <a:ext cx="363890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rPr>
              <a:t>Description of financial goal</a:t>
            </a:r>
            <a:endParaRPr lang="en-US" sz="4374" dirty="0"/>
          </a:p>
        </p:txBody>
      </p:sp>
      <p:sp>
        <p:nvSpPr>
          <p:cNvPr id="6" name="Text 5">
            <a:extLst>
              <a:ext uri="{FF2B5EF4-FFF2-40B4-BE49-F238E27FC236}">
                <a16:creationId xmlns:a16="http://schemas.microsoft.com/office/drawing/2014/main" id="{AFE421D5-3447-4BEF-B0F4-6398BAB697DE}"/>
              </a:ext>
            </a:extLst>
          </p:cNvPr>
          <p:cNvSpPr/>
          <p:nvPr/>
        </p:nvSpPr>
        <p:spPr>
          <a:xfrm>
            <a:off x="6253520" y="4319354"/>
            <a:ext cx="121920" cy="416481"/>
          </a:xfrm>
          <a:prstGeom prst="rect">
            <a:avLst/>
          </a:prstGeom>
          <a:noFill/>
          <a:ln/>
        </p:spPr>
        <p:txBody>
          <a:bodyPr wrap="none" rtlCol="0" anchor="t"/>
          <a:lstStyle/>
          <a:p>
            <a:pPr marL="0" indent="0" algn="ctr">
              <a:lnSpc>
                <a:spcPts val="3281"/>
              </a:lnSpc>
              <a:buNone/>
            </a:pPr>
            <a:endParaRPr lang="en-US" sz="2624" dirty="0"/>
          </a:p>
        </p:txBody>
      </p:sp>
      <p:sp>
        <p:nvSpPr>
          <p:cNvPr id="7" name="Text 6">
            <a:extLst>
              <a:ext uri="{FF2B5EF4-FFF2-40B4-BE49-F238E27FC236}">
                <a16:creationId xmlns:a16="http://schemas.microsoft.com/office/drawing/2014/main" id="{016BCFA0-97BD-4D55-A6DB-AC6D552EA09D}"/>
              </a:ext>
            </a:extLst>
          </p:cNvPr>
          <p:cNvSpPr/>
          <p:nvPr/>
        </p:nvSpPr>
        <p:spPr>
          <a:xfrm>
            <a:off x="6672699" y="5880947"/>
            <a:ext cx="1795780" cy="347186"/>
          </a:xfrm>
          <a:prstGeom prst="rect">
            <a:avLst/>
          </a:prstGeom>
          <a:noFill/>
          <a:ln/>
        </p:spPr>
        <p:txBody>
          <a:bodyPr wrap="none" rtlCol="0" anchor="t"/>
          <a:lstStyle/>
          <a:p>
            <a:pPr>
              <a:lnSpc>
                <a:spcPts val="2734"/>
              </a:lnSpc>
            </a:pPr>
            <a:endParaRPr lang="en-US" sz="2187" dirty="0"/>
          </a:p>
        </p:txBody>
      </p:sp>
      <p:sp>
        <p:nvSpPr>
          <p:cNvPr id="8" name="Text 15">
            <a:extLst>
              <a:ext uri="{FF2B5EF4-FFF2-40B4-BE49-F238E27FC236}">
                <a16:creationId xmlns:a16="http://schemas.microsoft.com/office/drawing/2014/main" id="{FBC91A10-D391-4572-985E-9FE1540D3BE8}"/>
              </a:ext>
            </a:extLst>
          </p:cNvPr>
          <p:cNvSpPr/>
          <p:nvPr/>
        </p:nvSpPr>
        <p:spPr>
          <a:xfrm>
            <a:off x="6219230" y="2798119"/>
            <a:ext cx="190500" cy="416481"/>
          </a:xfrm>
          <a:prstGeom prst="rect">
            <a:avLst/>
          </a:prstGeom>
          <a:noFill/>
          <a:ln/>
        </p:spPr>
        <p:txBody>
          <a:bodyPr wrap="none" rtlCol="0" anchor="t"/>
          <a:lstStyle/>
          <a:p>
            <a:pPr marL="0" indent="0" algn="ctr">
              <a:lnSpc>
                <a:spcPts val="3281"/>
              </a:lnSpc>
              <a:buNone/>
            </a:pPr>
            <a:endParaRPr lang="en-US" sz="2624" dirty="0"/>
          </a:p>
        </p:txBody>
      </p:sp>
      <p:sp>
        <p:nvSpPr>
          <p:cNvPr id="9" name="Text 15">
            <a:extLst>
              <a:ext uri="{FF2B5EF4-FFF2-40B4-BE49-F238E27FC236}">
                <a16:creationId xmlns:a16="http://schemas.microsoft.com/office/drawing/2014/main" id="{91A22FBE-B35E-4D74-BEED-FFF2238AF730}"/>
              </a:ext>
            </a:extLst>
          </p:cNvPr>
          <p:cNvSpPr/>
          <p:nvPr/>
        </p:nvSpPr>
        <p:spPr>
          <a:xfrm>
            <a:off x="6672699" y="1565369"/>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1" name="TextBox 10">
            <a:extLst>
              <a:ext uri="{FF2B5EF4-FFF2-40B4-BE49-F238E27FC236}">
                <a16:creationId xmlns:a16="http://schemas.microsoft.com/office/drawing/2014/main" id="{57D7BBB9-CAD1-42CD-A424-3F784A55031C}"/>
              </a:ext>
            </a:extLst>
          </p:cNvPr>
          <p:cNvSpPr txBox="1"/>
          <p:nvPr/>
        </p:nvSpPr>
        <p:spPr>
          <a:xfrm>
            <a:off x="1625642" y="1726827"/>
            <a:ext cx="10475113" cy="3139321"/>
          </a:xfrm>
          <a:prstGeom prst="rect">
            <a:avLst/>
          </a:prstGeom>
          <a:noFill/>
        </p:spPr>
        <p:txBody>
          <a:bodyPr wrap="square" rtlCol="0">
            <a:spAutoFit/>
          </a:bodyPr>
          <a:lstStyle/>
          <a:p>
            <a:r>
              <a:rPr lang="en-US" sz="2200" dirty="0">
                <a:solidFill>
                  <a:schemeClr val="bg1"/>
                </a:solidFill>
              </a:rPr>
              <a:t>A financial goal is a specific, measurable, objective that individuals set to achieve with their finances. These goals help provide direction and purpose to financial planning and management. Financial goals can vary widely from person to person and can cover various aspects of personal finance. Examples:</a:t>
            </a:r>
          </a:p>
          <a:p>
            <a:endParaRPr lang="en-US" sz="2200" dirty="0">
              <a:solidFill>
                <a:schemeClr val="bg1"/>
              </a:solidFill>
            </a:endParaRPr>
          </a:p>
          <a:p>
            <a:r>
              <a:rPr lang="en-US" sz="2200" dirty="0">
                <a:solidFill>
                  <a:schemeClr val="bg1"/>
                </a:solidFill>
              </a:rPr>
              <a:t>1. Education Fund: Save for your own education or your children's education, setting a target amount to cover tuition and related expenses.</a:t>
            </a:r>
          </a:p>
          <a:p>
            <a:r>
              <a:rPr lang="en-US" sz="2200" dirty="0">
                <a:solidFill>
                  <a:schemeClr val="bg1"/>
                </a:solidFill>
              </a:rPr>
              <a:t>2. Debt Repayment: Create a plan to pay off high-interest debts, such as credit card balances or student loans, within a certain timeframe.</a:t>
            </a:r>
            <a:endParaRPr lang="uk-UA" sz="2200" dirty="0">
              <a:solidFill>
                <a:schemeClr val="bg1"/>
              </a:solidFill>
            </a:endParaRPr>
          </a:p>
        </p:txBody>
      </p:sp>
    </p:spTree>
    <p:extLst>
      <p:ext uri="{BB962C8B-B14F-4D97-AF65-F5344CB8AC3E}">
        <p14:creationId xmlns:p14="http://schemas.microsoft.com/office/powerpoint/2010/main" val="220782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uk-UA" dirty="0"/>
          </a:p>
        </p:txBody>
      </p:sp>
      <p:sp>
        <p:nvSpPr>
          <p:cNvPr id="4" name="Text 1"/>
          <p:cNvSpPr/>
          <p:nvPr/>
        </p:nvSpPr>
        <p:spPr>
          <a:xfrm>
            <a:off x="5575756" y="754499"/>
            <a:ext cx="347888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Similar apps</a:t>
            </a:r>
            <a:endParaRPr lang="en-US" sz="4374" dirty="0"/>
          </a:p>
        </p:txBody>
      </p:sp>
      <p:pic>
        <p:nvPicPr>
          <p:cNvPr id="17" name="Рисунок 16"/>
          <p:cNvPicPr>
            <a:picLocks noChangeAspect="1"/>
          </p:cNvPicPr>
          <p:nvPr/>
        </p:nvPicPr>
        <p:blipFill>
          <a:blip r:embed="rId4"/>
          <a:stretch>
            <a:fillRect/>
          </a:stretch>
        </p:blipFill>
        <p:spPr>
          <a:xfrm>
            <a:off x="3116601" y="2480244"/>
            <a:ext cx="2429214" cy="2362530"/>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416" y="2454661"/>
            <a:ext cx="2694432" cy="2359152"/>
          </a:xfrm>
          <a:prstGeom prst="rect">
            <a:avLst/>
          </a:prstGeom>
        </p:spPr>
      </p:pic>
      <p:sp>
        <p:nvSpPr>
          <p:cNvPr id="20" name="Text 1"/>
          <p:cNvSpPr/>
          <p:nvPr/>
        </p:nvSpPr>
        <p:spPr>
          <a:xfrm>
            <a:off x="8727160" y="4974973"/>
            <a:ext cx="2564944" cy="694373"/>
          </a:xfrm>
          <a:prstGeom prst="rect">
            <a:avLst/>
          </a:prstGeom>
          <a:noFill/>
          <a:ln/>
        </p:spPr>
        <p:txBody>
          <a:bodyPr wrap="none" rtlCol="0" anchor="t"/>
          <a:lstStyle/>
          <a:p>
            <a:r>
              <a:rPr lang="en-US" sz="3000" dirty="0">
                <a:solidFill>
                  <a:srgbClr val="F2F0F4"/>
                </a:solidFill>
                <a:latin typeface="Montserrat" pitchFamily="34" charset="0"/>
                <a:ea typeface="Montserrat" pitchFamily="34" charset="-122"/>
                <a:cs typeface="Montserrat" pitchFamily="34" charset="-120"/>
              </a:rPr>
              <a:t>Money Wallet</a:t>
            </a:r>
          </a:p>
        </p:txBody>
      </p:sp>
      <p:sp>
        <p:nvSpPr>
          <p:cNvPr id="21" name="Text 1"/>
          <p:cNvSpPr/>
          <p:nvPr/>
        </p:nvSpPr>
        <p:spPr>
          <a:xfrm>
            <a:off x="3053052" y="4974973"/>
            <a:ext cx="2429214" cy="694373"/>
          </a:xfrm>
          <a:prstGeom prst="rect">
            <a:avLst/>
          </a:prstGeom>
          <a:noFill/>
          <a:ln/>
        </p:spPr>
        <p:txBody>
          <a:bodyPr wrap="none" rtlCol="0" anchor="t"/>
          <a:lstStyle/>
          <a:p>
            <a:r>
              <a:rPr lang="en-US" sz="3000" dirty="0" err="1">
                <a:solidFill>
                  <a:srgbClr val="F2F0F4"/>
                </a:solidFill>
                <a:latin typeface="Montserrat" pitchFamily="34" charset="0"/>
                <a:ea typeface="Montserrat" pitchFamily="34" charset="-122"/>
                <a:cs typeface="Montserrat" pitchFamily="34" charset="-120"/>
              </a:rPr>
              <a:t>Moneygraph</a:t>
            </a:r>
            <a:r>
              <a:rPr lang="en-US" sz="3000" dirty="0">
                <a:solidFill>
                  <a:srgbClr val="F2F0F4"/>
                </a:solidFill>
                <a:latin typeface="Montserrat" pitchFamily="34" charset="0"/>
                <a:ea typeface="Montserrat" pitchFamily="34" charset="-122"/>
                <a:cs typeface="Montserrat" pitchFamily="34" charset="-12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23" name="Рисунок 22"/>
          <p:cNvPicPr>
            <a:picLocks noChangeAspect="1"/>
          </p:cNvPicPr>
          <p:nvPr/>
        </p:nvPicPr>
        <p:blipFill>
          <a:blip r:embed="rId4"/>
          <a:stretch>
            <a:fillRect/>
          </a:stretch>
        </p:blipFill>
        <p:spPr>
          <a:xfrm>
            <a:off x="8536898" y="726250"/>
            <a:ext cx="995701" cy="968368"/>
          </a:xfrm>
          <a:prstGeom prst="rect">
            <a:avLst/>
          </a:prstGeom>
        </p:spPr>
      </p:pic>
      <p:sp>
        <p:nvSpPr>
          <p:cNvPr id="24" name="Text 1"/>
          <p:cNvSpPr/>
          <p:nvPr/>
        </p:nvSpPr>
        <p:spPr>
          <a:xfrm>
            <a:off x="4643050" y="868202"/>
            <a:ext cx="3619549" cy="686716"/>
          </a:xfrm>
          <a:prstGeom prst="rect">
            <a:avLst/>
          </a:prstGeom>
          <a:noFill/>
          <a:ln/>
        </p:spPr>
        <p:txBody>
          <a:bodyPr wrap="none" rtlCol="0" anchor="t"/>
          <a:lstStyle/>
          <a:p>
            <a:pPr>
              <a:lnSpc>
                <a:spcPts val="5468"/>
              </a:lnSpc>
            </a:pPr>
            <a:r>
              <a:rPr lang="en-US" sz="4374" dirty="0" err="1">
                <a:solidFill>
                  <a:srgbClr val="F2F0F4"/>
                </a:solidFill>
                <a:latin typeface="Montserrat" pitchFamily="34" charset="0"/>
                <a:ea typeface="Montserrat" pitchFamily="34" charset="-122"/>
                <a:cs typeface="Montserrat" pitchFamily="34" charset="-120"/>
              </a:rPr>
              <a:t>Moneygraph</a:t>
            </a:r>
            <a:r>
              <a:rPr lang="en-US" sz="4374" dirty="0">
                <a:solidFill>
                  <a:srgbClr val="F2F0F4"/>
                </a:solidFill>
                <a:latin typeface="Montserrat" pitchFamily="34" charset="0"/>
                <a:ea typeface="Montserrat" pitchFamily="34" charset="-122"/>
                <a:cs typeface="Montserrat" pitchFamily="34" charset="-120"/>
              </a:rPr>
              <a:t>+</a:t>
            </a:r>
          </a:p>
        </p:txBody>
      </p:sp>
      <p:sp>
        <p:nvSpPr>
          <p:cNvPr id="26" name="TextBox 25"/>
          <p:cNvSpPr txBox="1"/>
          <p:nvPr/>
        </p:nvSpPr>
        <p:spPr>
          <a:xfrm>
            <a:off x="8555618" y="2401207"/>
            <a:ext cx="264848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Disadvantages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27" name="TextBox 26"/>
          <p:cNvSpPr txBox="1"/>
          <p:nvPr/>
        </p:nvSpPr>
        <p:spPr>
          <a:xfrm>
            <a:off x="2757432" y="2401207"/>
            <a:ext cx="217880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36" name="Shape 2"/>
          <p:cNvSpPr/>
          <p:nvPr/>
        </p:nvSpPr>
        <p:spPr>
          <a:xfrm>
            <a:off x="7693666" y="567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Prerequisites for making a deposit</a:t>
            </a:r>
            <a:endParaRPr lang="uk-UA" dirty="0">
              <a:solidFill>
                <a:schemeClr val="bg1"/>
              </a:solidFill>
            </a:endParaRPr>
          </a:p>
        </p:txBody>
      </p:sp>
      <p:sp>
        <p:nvSpPr>
          <p:cNvPr id="37" name="Shape 2"/>
          <p:cNvSpPr/>
          <p:nvPr/>
        </p:nvSpPr>
        <p:spPr>
          <a:xfrm>
            <a:off x="1660640" y="567521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Regular backups</a:t>
            </a:r>
            <a:endParaRPr lang="uk-UA" dirty="0">
              <a:solidFill>
                <a:schemeClr val="bg1"/>
              </a:solidFill>
            </a:endParaRPr>
          </a:p>
        </p:txBody>
      </p:sp>
      <p:sp>
        <p:nvSpPr>
          <p:cNvPr id="38" name="Shape 2"/>
          <p:cNvSpPr/>
          <p:nvPr/>
        </p:nvSpPr>
        <p:spPr>
          <a:xfrm>
            <a:off x="1660640" y="3389737"/>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Ability to manage multiple accounts</a:t>
            </a:r>
          </a:p>
          <a:p>
            <a:pPr algn="ctr"/>
            <a:endParaRPr lang="uk-UA" dirty="0">
              <a:solidFill>
                <a:schemeClr val="bg1"/>
              </a:solidFill>
            </a:endParaRPr>
          </a:p>
        </p:txBody>
      </p:sp>
      <p:sp>
        <p:nvSpPr>
          <p:cNvPr id="39" name="Shape 2"/>
          <p:cNvSpPr/>
          <p:nvPr/>
        </p:nvSpPr>
        <p:spPr>
          <a:xfrm>
            <a:off x="1660640" y="4532475"/>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Reports and analytics</a:t>
            </a:r>
            <a:endParaRPr lang="uk-UA" dirty="0">
              <a:solidFill>
                <a:schemeClr val="bg1"/>
              </a:solidFill>
            </a:endParaRPr>
          </a:p>
        </p:txBody>
      </p:sp>
      <p:sp>
        <p:nvSpPr>
          <p:cNvPr id="41" name="Shape 2"/>
          <p:cNvSpPr/>
          <p:nvPr/>
        </p:nvSpPr>
        <p:spPr>
          <a:xfrm>
            <a:off x="7693666" y="453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Not perfect graphics</a:t>
            </a:r>
            <a:endParaRPr lang="uk-UA" dirty="0">
              <a:solidFill>
                <a:schemeClr val="bg1"/>
              </a:solidFill>
            </a:endParaRPr>
          </a:p>
        </p:txBody>
      </p:sp>
      <p:sp>
        <p:nvSpPr>
          <p:cNvPr id="42" name="Shape 2"/>
          <p:cNvSpPr/>
          <p:nvPr/>
        </p:nvSpPr>
        <p:spPr>
          <a:xfrm>
            <a:off x="7693666" y="339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Confusing interface</a:t>
            </a:r>
            <a:endParaRPr lang="uk-UA"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266"/>
            <a:ext cx="14630400" cy="8229600"/>
          </a:xfrm>
          <a:prstGeom prst="rect">
            <a:avLst/>
          </a:prstGeom>
          <a:solidFill>
            <a:srgbClr val="0D0A2C">
              <a:alpha val="75000"/>
            </a:srgbClr>
          </a:solidFill>
          <a:ln w="13811">
            <a:solidFill>
              <a:srgbClr val="FFFFFF">
                <a:alpha val="16000"/>
              </a:srgbClr>
            </a:solidFill>
            <a:prstDash val="solid"/>
          </a:ln>
        </p:spPr>
      </p:sp>
      <p:sp>
        <p:nvSpPr>
          <p:cNvPr id="15" name="Text 1"/>
          <p:cNvSpPr/>
          <p:nvPr/>
        </p:nvSpPr>
        <p:spPr>
          <a:xfrm>
            <a:off x="4643050" y="868202"/>
            <a:ext cx="3619549" cy="686716"/>
          </a:xfrm>
          <a:prstGeom prst="rect">
            <a:avLst/>
          </a:prstGeom>
          <a:noFill/>
          <a:ln/>
        </p:spPr>
        <p:txBody>
          <a:bodyPr wrap="none" rtlCol="0" anchor="t"/>
          <a:lstStyle/>
          <a:p>
            <a:r>
              <a:rPr lang="en-US" sz="4374" dirty="0">
                <a:solidFill>
                  <a:srgbClr val="F2F0F4"/>
                </a:solidFill>
                <a:latin typeface="Montserrat" pitchFamily="34" charset="0"/>
                <a:ea typeface="Montserrat" pitchFamily="34" charset="-122"/>
                <a:cs typeface="Montserrat" pitchFamily="34" charset="-120"/>
              </a:rPr>
              <a:t>Money Wallet</a:t>
            </a:r>
          </a:p>
        </p:txBody>
      </p:sp>
      <p:sp>
        <p:nvSpPr>
          <p:cNvPr id="17" name="TextBox 16"/>
          <p:cNvSpPr txBox="1"/>
          <p:nvPr/>
        </p:nvSpPr>
        <p:spPr>
          <a:xfrm>
            <a:off x="8556044" y="2387751"/>
            <a:ext cx="264848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Disadvantages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18" name="TextBox 17"/>
          <p:cNvSpPr txBox="1"/>
          <p:nvPr/>
        </p:nvSpPr>
        <p:spPr>
          <a:xfrm>
            <a:off x="2742908" y="2298759"/>
            <a:ext cx="217880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Advantages</a:t>
            </a:r>
            <a:endParaRPr lang="uk-UA" sz="3000" dirty="0">
              <a:solidFill>
                <a:srgbClr val="F2F0F4"/>
              </a:solidFill>
              <a:latin typeface="Montserrat" pitchFamily="34" charset="0"/>
              <a:ea typeface="Montserrat" pitchFamily="34" charset="-122"/>
              <a:cs typeface="Montserrat" pitchFamily="34" charset="-120"/>
            </a:endParaRPr>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4601" y="725518"/>
            <a:ext cx="1106826" cy="969099"/>
          </a:xfrm>
          <a:prstGeom prst="rect">
            <a:avLst/>
          </a:prstGeom>
        </p:spPr>
      </p:pic>
      <p:sp>
        <p:nvSpPr>
          <p:cNvPr id="37" name="Shape 2"/>
          <p:cNvSpPr/>
          <p:nvPr/>
        </p:nvSpPr>
        <p:spPr>
          <a:xfrm>
            <a:off x="1661166" y="332929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39" name="Shape 2"/>
          <p:cNvSpPr/>
          <p:nvPr/>
        </p:nvSpPr>
        <p:spPr>
          <a:xfrm>
            <a:off x="7694717" y="5407713"/>
            <a:ext cx="4372386" cy="916188"/>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1" name="Shape 2"/>
          <p:cNvSpPr/>
          <p:nvPr/>
        </p:nvSpPr>
        <p:spPr>
          <a:xfrm>
            <a:off x="7694717" y="436850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2" name="Shape 2"/>
          <p:cNvSpPr/>
          <p:nvPr/>
        </p:nvSpPr>
        <p:spPr>
          <a:xfrm>
            <a:off x="7694717" y="332929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3" name="Shape 2"/>
          <p:cNvSpPr/>
          <p:nvPr/>
        </p:nvSpPr>
        <p:spPr>
          <a:xfrm>
            <a:off x="1661166" y="4386164"/>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4" name="Shape 2"/>
          <p:cNvSpPr/>
          <p:nvPr/>
        </p:nvSpPr>
        <p:spPr>
          <a:xfrm>
            <a:off x="7694717" y="6736301"/>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5" name="TextBox 44"/>
          <p:cNvSpPr txBox="1"/>
          <p:nvPr/>
        </p:nvSpPr>
        <p:spPr>
          <a:xfrm>
            <a:off x="1651133" y="3329293"/>
            <a:ext cx="4362352" cy="646331"/>
          </a:xfrm>
          <a:prstGeom prst="rect">
            <a:avLst/>
          </a:prstGeom>
          <a:noFill/>
        </p:spPr>
        <p:txBody>
          <a:bodyPr wrap="square" rtlCol="0">
            <a:spAutoFit/>
          </a:bodyPr>
          <a:lstStyle/>
          <a:p>
            <a:pPr algn="ctr"/>
            <a:r>
              <a:rPr lang="en-US" dirty="0">
                <a:solidFill>
                  <a:schemeClr val="bg1"/>
                </a:solidFill>
              </a:rPr>
              <a:t>The ability to synchronize data</a:t>
            </a:r>
            <a:r>
              <a:rPr lang="uk-UA" dirty="0">
                <a:solidFill>
                  <a:schemeClr val="bg1"/>
                </a:solidFill>
              </a:rPr>
              <a:t> </a:t>
            </a:r>
            <a:r>
              <a:rPr lang="en-US" dirty="0">
                <a:solidFill>
                  <a:schemeClr val="bg1"/>
                </a:solidFill>
              </a:rPr>
              <a:t>between multiple devices.</a:t>
            </a:r>
            <a:endParaRPr lang="uk-UA" dirty="0">
              <a:solidFill>
                <a:schemeClr val="bg1"/>
              </a:solidFill>
            </a:endParaRPr>
          </a:p>
        </p:txBody>
      </p:sp>
      <p:sp>
        <p:nvSpPr>
          <p:cNvPr id="46" name="TextBox 45"/>
          <p:cNvSpPr txBox="1"/>
          <p:nvPr/>
        </p:nvSpPr>
        <p:spPr>
          <a:xfrm>
            <a:off x="1651133" y="4363232"/>
            <a:ext cx="4362352" cy="646331"/>
          </a:xfrm>
          <a:prstGeom prst="rect">
            <a:avLst/>
          </a:prstGeom>
          <a:noFill/>
        </p:spPr>
        <p:txBody>
          <a:bodyPr wrap="square" rtlCol="0">
            <a:spAutoFit/>
          </a:bodyPr>
          <a:lstStyle/>
          <a:p>
            <a:pPr algn="ctr"/>
            <a:r>
              <a:rPr lang="en-US" dirty="0">
                <a:solidFill>
                  <a:schemeClr val="bg1"/>
                </a:solidFill>
              </a:rPr>
              <a:t>Support for different types of accounts and</a:t>
            </a:r>
            <a:r>
              <a:rPr lang="uk-UA" dirty="0">
                <a:solidFill>
                  <a:schemeClr val="bg1"/>
                </a:solidFill>
              </a:rPr>
              <a:t> </a:t>
            </a:r>
            <a:r>
              <a:rPr lang="en-US" dirty="0">
                <a:solidFill>
                  <a:schemeClr val="bg1"/>
                </a:solidFill>
              </a:rPr>
              <a:t>currencies.</a:t>
            </a:r>
            <a:endParaRPr lang="uk-UA" dirty="0">
              <a:solidFill>
                <a:schemeClr val="bg1"/>
              </a:solidFill>
            </a:endParaRPr>
          </a:p>
        </p:txBody>
      </p:sp>
      <p:sp>
        <p:nvSpPr>
          <p:cNvPr id="48" name="TextBox 47"/>
          <p:cNvSpPr txBox="1"/>
          <p:nvPr/>
        </p:nvSpPr>
        <p:spPr>
          <a:xfrm>
            <a:off x="7694718" y="3315812"/>
            <a:ext cx="4372385" cy="646331"/>
          </a:xfrm>
          <a:prstGeom prst="rect">
            <a:avLst/>
          </a:prstGeom>
          <a:noFill/>
        </p:spPr>
        <p:txBody>
          <a:bodyPr wrap="square" rtlCol="0">
            <a:spAutoFit/>
          </a:bodyPr>
          <a:lstStyle/>
          <a:p>
            <a:pPr algn="ctr"/>
            <a:r>
              <a:rPr lang="en-US" dirty="0">
                <a:solidFill>
                  <a:schemeClr val="bg1"/>
                </a:solidFill>
              </a:rPr>
              <a:t>Some interface issues that may not be</a:t>
            </a:r>
            <a:r>
              <a:rPr lang="uk-UA" dirty="0">
                <a:solidFill>
                  <a:schemeClr val="bg1"/>
                </a:solidFill>
              </a:rPr>
              <a:t> </a:t>
            </a:r>
            <a:r>
              <a:rPr lang="en-US" dirty="0">
                <a:solidFill>
                  <a:schemeClr val="bg1"/>
                </a:solidFill>
              </a:rPr>
              <a:t>entirely user-friendly.</a:t>
            </a:r>
            <a:endParaRPr lang="uk-UA" dirty="0">
              <a:solidFill>
                <a:schemeClr val="bg1"/>
              </a:solidFill>
            </a:endParaRPr>
          </a:p>
        </p:txBody>
      </p:sp>
      <p:sp>
        <p:nvSpPr>
          <p:cNvPr id="49" name="TextBox 48"/>
          <p:cNvSpPr txBox="1"/>
          <p:nvPr/>
        </p:nvSpPr>
        <p:spPr>
          <a:xfrm>
            <a:off x="7694717" y="4357036"/>
            <a:ext cx="4372385" cy="369332"/>
          </a:xfrm>
          <a:prstGeom prst="rect">
            <a:avLst/>
          </a:prstGeom>
          <a:noFill/>
        </p:spPr>
        <p:txBody>
          <a:bodyPr wrap="square" rtlCol="0">
            <a:spAutoFit/>
          </a:bodyPr>
          <a:lstStyle/>
          <a:p>
            <a:pPr algn="ctr"/>
            <a:r>
              <a:rPr lang="en-US" dirty="0">
                <a:solidFill>
                  <a:schemeClr val="bg1"/>
                </a:solidFill>
              </a:rPr>
              <a:t>The software is paid.</a:t>
            </a:r>
            <a:endParaRPr lang="uk-UA" dirty="0">
              <a:solidFill>
                <a:schemeClr val="bg1"/>
              </a:solidFill>
            </a:endParaRPr>
          </a:p>
        </p:txBody>
      </p:sp>
      <p:sp>
        <p:nvSpPr>
          <p:cNvPr id="50" name="TextBox 49"/>
          <p:cNvSpPr txBox="1"/>
          <p:nvPr/>
        </p:nvSpPr>
        <p:spPr>
          <a:xfrm>
            <a:off x="7694717" y="5415767"/>
            <a:ext cx="4371137" cy="923330"/>
          </a:xfrm>
          <a:prstGeom prst="rect">
            <a:avLst/>
          </a:prstGeom>
          <a:noFill/>
        </p:spPr>
        <p:txBody>
          <a:bodyPr wrap="square" rtlCol="0">
            <a:spAutoFit/>
          </a:bodyPr>
          <a:lstStyle/>
          <a:p>
            <a:pPr algn="ctr"/>
            <a:r>
              <a:rPr lang="en-US" dirty="0">
                <a:solidFill>
                  <a:schemeClr val="bg1"/>
                </a:solidFill>
              </a:rPr>
              <a:t>The trial version has limitations on the number of accounts, groups, scheduled transactions and budgets.</a:t>
            </a:r>
            <a:endParaRPr lang="uk-UA" dirty="0">
              <a:solidFill>
                <a:schemeClr val="bg1"/>
              </a:solidFill>
            </a:endParaRPr>
          </a:p>
        </p:txBody>
      </p:sp>
      <p:sp>
        <p:nvSpPr>
          <p:cNvPr id="51" name="TextBox 50"/>
          <p:cNvSpPr txBox="1"/>
          <p:nvPr/>
        </p:nvSpPr>
        <p:spPr>
          <a:xfrm>
            <a:off x="7694718" y="6718779"/>
            <a:ext cx="4372385" cy="646331"/>
          </a:xfrm>
          <a:prstGeom prst="rect">
            <a:avLst/>
          </a:prstGeom>
          <a:noFill/>
        </p:spPr>
        <p:txBody>
          <a:bodyPr wrap="square" rtlCol="0">
            <a:spAutoFit/>
          </a:bodyPr>
          <a:lstStyle/>
          <a:p>
            <a:pPr algn="ctr"/>
            <a:r>
              <a:rPr lang="en-US" dirty="0">
                <a:solidFill>
                  <a:schemeClr val="bg1"/>
                </a:solidFill>
              </a:rPr>
              <a:t>Problems with app stability, especially after updates.</a:t>
            </a:r>
            <a:endParaRPr lang="uk-UA"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660</Words>
  <Application>Microsoft Office PowerPoint</Application>
  <PresentationFormat>Довільний</PresentationFormat>
  <Paragraphs>75</Paragraphs>
  <Slides>9</Slides>
  <Notes>7</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9</vt:i4>
      </vt:variant>
    </vt:vector>
  </HeadingPairs>
  <TitlesOfParts>
    <vt:vector size="14" baseType="lpstr">
      <vt:lpstr>Arial</vt:lpstr>
      <vt:lpstr>Calibri</vt:lpstr>
      <vt:lpstr>Heebo</vt:lpstr>
      <vt:lpstr>Montserrat</vt:lpstr>
      <vt:lpstr>Office Theme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Козієнко Віталій</cp:lastModifiedBy>
  <cp:revision>41</cp:revision>
  <dcterms:created xsi:type="dcterms:W3CDTF">2023-09-16T22:34:18Z</dcterms:created>
  <dcterms:modified xsi:type="dcterms:W3CDTF">2023-10-05T20:49:51Z</dcterms:modified>
</cp:coreProperties>
</file>