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93" r:id="rId2"/>
    <p:sldId id="266" r:id="rId3"/>
    <p:sldId id="257" r:id="rId4"/>
    <p:sldId id="279" r:id="rId5"/>
    <p:sldId id="333" r:id="rId6"/>
    <p:sldId id="327" r:id="rId7"/>
    <p:sldId id="334" r:id="rId8"/>
    <p:sldId id="335" r:id="rId9"/>
    <p:sldId id="328" r:id="rId10"/>
    <p:sldId id="337" r:id="rId11"/>
    <p:sldId id="336" r:id="rId12"/>
    <p:sldId id="329" r:id="rId13"/>
    <p:sldId id="339" r:id="rId14"/>
    <p:sldId id="340" r:id="rId15"/>
    <p:sldId id="342" r:id="rId16"/>
    <p:sldId id="341" r:id="rId17"/>
    <p:sldId id="343" r:id="rId18"/>
    <p:sldId id="330" r:id="rId19"/>
    <p:sldId id="344" r:id="rId20"/>
    <p:sldId id="347" r:id="rId21"/>
    <p:sldId id="346" r:id="rId22"/>
    <p:sldId id="348" r:id="rId23"/>
    <p:sldId id="349" r:id="rId24"/>
    <p:sldId id="350" r:id="rId25"/>
    <p:sldId id="351" r:id="rId26"/>
    <p:sldId id="352" r:id="rId27"/>
    <p:sldId id="353" r:id="rId28"/>
    <p:sldId id="354" r:id="rId29"/>
    <p:sldId id="331" r:id="rId30"/>
    <p:sldId id="355" r:id="rId31"/>
    <p:sldId id="332" r:id="rId32"/>
    <p:sldId id="356" r:id="rId33"/>
    <p:sldId id="357" r:id="rId34"/>
    <p:sldId id="290"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3">
          <p15:clr>
            <a:srgbClr val="A4A3A4"/>
          </p15:clr>
        </p15:guide>
        <p15:guide id="2" pos="3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35"/>
  </p:normalViewPr>
  <p:slideViewPr>
    <p:cSldViewPr snapToGrid="0" snapToObjects="1" showGuides="1">
      <p:cViewPr varScale="1">
        <p:scale>
          <a:sx n="87" d="100"/>
          <a:sy n="87" d="100"/>
        </p:scale>
        <p:origin x="432" y="34"/>
      </p:cViewPr>
      <p:guideLst>
        <p:guide orient="horz" pos="2233"/>
        <p:guide pos="3861"/>
      </p:guideLst>
    </p:cSldViewPr>
  </p:slideViewPr>
  <p:outlineViewPr>
    <p:cViewPr>
      <p:scale>
        <a:sx n="33" d="100"/>
        <a:sy n="33" d="100"/>
      </p:scale>
      <p:origin x="0" y="-2024"/>
    </p:cViewPr>
  </p:outlineViewPr>
  <p:notesTextViewPr>
    <p:cViewPr>
      <p:scale>
        <a:sx n="1" d="1"/>
        <a:sy n="1" d="1"/>
      </p:scale>
      <p:origin x="0" y="0"/>
    </p:cViewPr>
  </p:notesTextViewPr>
  <p:sorterViewPr>
    <p:cViewPr>
      <p:scale>
        <a:sx n="82" d="100"/>
        <a:sy n="8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75B96-0528-4EB3-BD49-1B7E7EBAB967}"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C148F-9A36-414E-A051-93CFF09916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C148F-9A36-414E-A051-93CFF099168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4">
            <a:alphaModFix amt="24000"/>
            <a:extLst>
              <a:ext uri="{28A0092B-C50C-407E-A947-70E740481C1C}">
                <a14:useLocalDpi xmlns:a14="http://schemas.microsoft.com/office/drawing/2010/main" val="0"/>
              </a:ext>
            </a:extLst>
          </a:blip>
          <a:srcRect t="23435" b="94"/>
          <a:stretch>
            <a:fillRect/>
          </a:stretch>
        </p:blipFill>
        <p:spPr>
          <a:xfrm>
            <a:off x="0" y="1"/>
            <a:ext cx="12192000" cy="6992471"/>
          </a:xfrm>
          <a:custGeom>
            <a:avLst/>
            <a:gdLst>
              <a:gd name="connsiteX0" fmla="*/ 0 w 12192000"/>
              <a:gd name="connsiteY0" fmla="*/ 0 h 6992471"/>
              <a:gd name="connsiteX1" fmla="*/ 12192000 w 12192000"/>
              <a:gd name="connsiteY1" fmla="*/ 0 h 6992471"/>
              <a:gd name="connsiteX2" fmla="*/ 12192000 w 12192000"/>
              <a:gd name="connsiteY2" fmla="*/ 6992471 h 6992471"/>
              <a:gd name="connsiteX3" fmla="*/ 0 w 12192000"/>
              <a:gd name="connsiteY3" fmla="*/ 6992471 h 6992471"/>
            </a:gdLst>
            <a:ahLst/>
            <a:cxnLst>
              <a:cxn ang="0">
                <a:pos x="connsiteX0" y="connsiteY0"/>
              </a:cxn>
              <a:cxn ang="0">
                <a:pos x="connsiteX1" y="connsiteY1"/>
              </a:cxn>
              <a:cxn ang="0">
                <a:pos x="connsiteX2" y="connsiteY2"/>
              </a:cxn>
              <a:cxn ang="0">
                <a:pos x="connsiteX3" y="connsiteY3"/>
              </a:cxn>
            </a:cxnLst>
            <a:rect l="l" t="t" r="r" b="b"/>
            <a:pathLst>
              <a:path w="12192000" h="6992471">
                <a:moveTo>
                  <a:pt x="0" y="0"/>
                </a:moveTo>
                <a:lnTo>
                  <a:pt x="12192000" y="0"/>
                </a:lnTo>
                <a:lnTo>
                  <a:pt x="12192000" y="6992471"/>
                </a:lnTo>
                <a:lnTo>
                  <a:pt x="0" y="6992471"/>
                </a:lnTo>
                <a:close/>
              </a:path>
            </a:pathLst>
          </a:cu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A_文本框 115"/>
          <p:cNvSpPr txBox="1"/>
          <p:nvPr>
            <p:custDataLst>
              <p:tags r:id="rId1"/>
            </p:custDataLst>
          </p:nvPr>
        </p:nvSpPr>
        <p:spPr>
          <a:xfrm>
            <a:off x="6072431" y="2402285"/>
            <a:ext cx="5692140" cy="1568450"/>
          </a:xfrm>
          <a:prstGeom prst="rect">
            <a:avLst/>
          </a:prstGeom>
          <a:noFill/>
        </p:spPr>
        <p:txBody>
          <a:bodyPr wrap="none" rtlCol="0">
            <a:spAutoFit/>
          </a:bodyPr>
          <a:lstStyle/>
          <a:p>
            <a:r>
              <a:rPr kumimoji="1" lang="zh-CN" altLang="en-US" sz="4800" b="1"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基于用户协同过滤的</a:t>
            </a:r>
          </a:p>
          <a:p>
            <a:pPr algn="ctr"/>
            <a:r>
              <a:rPr kumimoji="1" lang="zh-CN" altLang="en-US" sz="4800" b="1" dirty="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音乐推荐</a:t>
            </a:r>
          </a:p>
        </p:txBody>
      </p:sp>
      <p:grpSp>
        <p:nvGrpSpPr>
          <p:cNvPr id="117" name="PA_组合 98"/>
          <p:cNvGrpSpPr/>
          <p:nvPr>
            <p:custDataLst>
              <p:tags r:id="rId2"/>
            </p:custDataLst>
          </p:nvPr>
        </p:nvGrpSpPr>
        <p:grpSpPr>
          <a:xfrm>
            <a:off x="-7636560" y="4658289"/>
            <a:ext cx="14520706" cy="15082672"/>
            <a:chOff x="0" y="0"/>
            <a:chExt cx="1232382" cy="1280079"/>
          </a:xfrm>
        </p:grpSpPr>
        <p:sp>
          <p:nvSpPr>
            <p:cNvPr id="118" name="chenying0907 92"/>
            <p:cNvSpPr/>
            <p:nvPr/>
          </p:nvSpPr>
          <p:spPr>
            <a:xfrm>
              <a:off x="63500" y="431806"/>
              <a:ext cx="1168883" cy="848274"/>
            </a:xfrm>
            <a:custGeom>
              <a:avLst/>
              <a:gdLst/>
              <a:ahLst/>
              <a:cxnLst>
                <a:cxn ang="0">
                  <a:pos x="wd2" y="hd2"/>
                </a:cxn>
                <a:cxn ang="5400000">
                  <a:pos x="wd2" y="hd2"/>
                </a:cxn>
                <a:cxn ang="10800000">
                  <a:pos x="wd2" y="hd2"/>
                </a:cxn>
                <a:cxn ang="16200000">
                  <a:pos x="wd2" y="hd2"/>
                </a:cxn>
              </a:cxnLst>
              <a:rect l="0" t="0" r="r" b="b"/>
              <a:pathLst>
                <a:path w="20569" h="20335" extrusionOk="0">
                  <a:moveTo>
                    <a:pt x="13379" y="9888"/>
                  </a:moveTo>
                  <a:cubicBezTo>
                    <a:pt x="16156" y="7987"/>
                    <a:pt x="19260" y="4290"/>
                    <a:pt x="20047" y="0"/>
                  </a:cubicBezTo>
                  <a:cubicBezTo>
                    <a:pt x="21600" y="7245"/>
                    <a:pt x="19676" y="14890"/>
                    <a:pt x="14434" y="18706"/>
                  </a:cubicBezTo>
                  <a:cubicBezTo>
                    <a:pt x="10460" y="21600"/>
                    <a:pt x="5646" y="20542"/>
                    <a:pt x="2448" y="16290"/>
                  </a:cubicBezTo>
                  <a:cubicBezTo>
                    <a:pt x="1349" y="14829"/>
                    <a:pt x="841" y="13153"/>
                    <a:pt x="0" y="11506"/>
                  </a:cubicBezTo>
                  <a:cubicBezTo>
                    <a:pt x="415" y="12319"/>
                    <a:pt x="2222" y="12745"/>
                    <a:pt x="2888" y="12873"/>
                  </a:cubicBezTo>
                  <a:cubicBezTo>
                    <a:pt x="4049" y="13097"/>
                    <a:pt x="5240" y="12941"/>
                    <a:pt x="6395" y="12727"/>
                  </a:cubicBezTo>
                  <a:cubicBezTo>
                    <a:pt x="8821" y="12276"/>
                    <a:pt x="11185" y="11390"/>
                    <a:pt x="13379" y="98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9" name="chenying0907 93"/>
            <p:cNvSpPr/>
            <p:nvPr/>
          </p:nvSpPr>
          <p:spPr>
            <a:xfrm>
              <a:off x="0" y="6"/>
              <a:ext cx="1229464" cy="1277756"/>
            </a:xfrm>
            <a:custGeom>
              <a:avLst/>
              <a:gdLst/>
              <a:ahLst/>
              <a:cxnLst>
                <a:cxn ang="0">
                  <a:pos x="wd2" y="hd2"/>
                </a:cxn>
                <a:cxn ang="5400000">
                  <a:pos x="wd2" y="hd2"/>
                </a:cxn>
                <a:cxn ang="10800000">
                  <a:pos x="wd2" y="hd2"/>
                </a:cxn>
                <a:cxn ang="16200000">
                  <a:pos x="wd2" y="hd2"/>
                </a:cxn>
              </a:cxnLst>
              <a:rect l="0" t="0" r="r" b="b"/>
              <a:pathLst>
                <a:path w="19314" h="17624" extrusionOk="0">
                  <a:moveTo>
                    <a:pt x="18089" y="13212"/>
                  </a:moveTo>
                  <a:cubicBezTo>
                    <a:pt x="20793" y="8665"/>
                    <a:pt x="19051" y="1688"/>
                    <a:pt x="12580" y="249"/>
                  </a:cubicBezTo>
                  <a:cubicBezTo>
                    <a:pt x="5779" y="-1264"/>
                    <a:pt x="-807" y="4397"/>
                    <a:pt x="81" y="10133"/>
                  </a:cubicBezTo>
                  <a:cubicBezTo>
                    <a:pt x="1215" y="17455"/>
                    <a:pt x="11799" y="20336"/>
                    <a:pt x="17105" y="14539"/>
                  </a:cubicBezTo>
                  <a:cubicBezTo>
                    <a:pt x="17481" y="14129"/>
                    <a:pt x="17809" y="13683"/>
                    <a:pt x="18089" y="13212"/>
                  </a:cubicBezTo>
                  <a:close/>
                </a:path>
              </a:pathLst>
            </a:custGeom>
            <a:noFill/>
            <a:ln w="762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0" name="chenying0907 94"/>
            <p:cNvSpPr/>
            <p:nvPr/>
          </p:nvSpPr>
          <p:spPr>
            <a:xfrm flipH="1" flipV="1">
              <a:off x="598375" y="0"/>
              <a:ext cx="12664" cy="1275141"/>
            </a:xfrm>
            <a:prstGeom prst="line">
              <a:avLst/>
            </a:prstGeom>
            <a:noFill/>
            <a:ln w="38100" cap="flat">
              <a:solidFill>
                <a:srgbClr val="46537A"/>
              </a:solidFill>
              <a:prstDash val="solid"/>
              <a:miter lim="400000"/>
            </a:ln>
            <a:effectLst/>
          </p:spPr>
          <p:txBody>
            <a:bodyPr wrap="square" lIns="0" tIns="0" rIns="0" bIns="0" numCol="1" anchor="t">
              <a:noAutofit/>
            </a:bodyPr>
            <a:lstStyle/>
            <a:p>
              <a:pPr algn="l" defTabSz="457200">
                <a:defRPr sz="1200">
                  <a:latin typeface="Helvetica"/>
                  <a:ea typeface="Helvetica"/>
                  <a:cs typeface="Helvetica"/>
                  <a:sym typeface="Helvetica"/>
                </a:defRPr>
              </a:pPr>
              <a:endParaRPr/>
            </a:p>
          </p:txBody>
        </p:sp>
        <p:sp>
          <p:nvSpPr>
            <p:cNvPr id="121" name="chenying0907 95"/>
            <p:cNvSpPr/>
            <p:nvPr/>
          </p:nvSpPr>
          <p:spPr>
            <a:xfrm>
              <a:off x="228599" y="6"/>
              <a:ext cx="761433" cy="1264264"/>
            </a:xfrm>
            <a:custGeom>
              <a:avLst/>
              <a:gdLst/>
              <a:ahLst/>
              <a:cxnLst>
                <a:cxn ang="0">
                  <a:pos x="wd2" y="hd2"/>
                </a:cxn>
                <a:cxn ang="5400000">
                  <a:pos x="wd2" y="hd2"/>
                </a:cxn>
                <a:cxn ang="10800000">
                  <a:pos x="wd2" y="hd2"/>
                </a:cxn>
                <a:cxn ang="16200000">
                  <a:pos x="wd2" y="hd2"/>
                </a:cxn>
              </a:cxnLst>
              <a:rect l="0" t="0" r="r" b="b"/>
              <a:pathLst>
                <a:path w="20347" h="18273" extrusionOk="0">
                  <a:moveTo>
                    <a:pt x="12391" y="18096"/>
                  </a:moveTo>
                  <a:cubicBezTo>
                    <a:pt x="20299" y="16704"/>
                    <a:pt x="20971" y="9754"/>
                    <a:pt x="20010" y="6028"/>
                  </a:cubicBezTo>
                  <a:cubicBezTo>
                    <a:pt x="19534" y="4185"/>
                    <a:pt x="18487" y="1426"/>
                    <a:pt x="14982" y="544"/>
                  </a:cubicBezTo>
                  <a:cubicBezTo>
                    <a:pt x="3960" y="-2230"/>
                    <a:pt x="-629" y="6301"/>
                    <a:pt x="69" y="10363"/>
                  </a:cubicBezTo>
                  <a:cubicBezTo>
                    <a:pt x="598" y="13437"/>
                    <a:pt x="5155" y="19370"/>
                    <a:pt x="12391" y="1809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2" name="chenying0907 96"/>
            <p:cNvSpPr/>
            <p:nvPr/>
          </p:nvSpPr>
          <p:spPr>
            <a:xfrm>
              <a:off x="50800" y="381006"/>
              <a:ext cx="1143000" cy="53669"/>
            </a:xfrm>
            <a:custGeom>
              <a:avLst/>
              <a:gdLst/>
              <a:ahLst/>
              <a:cxnLst>
                <a:cxn ang="0">
                  <a:pos x="wd2" y="hd2"/>
                </a:cxn>
                <a:cxn ang="5400000">
                  <a:pos x="wd2" y="hd2"/>
                </a:cxn>
                <a:cxn ang="10800000">
                  <a:pos x="wd2" y="hd2"/>
                </a:cxn>
                <a:cxn ang="16200000">
                  <a:pos x="wd2" y="hd2"/>
                </a:cxn>
              </a:cxnLst>
              <a:rect l="0" t="0" r="r" b="b"/>
              <a:pathLst>
                <a:path w="21600" h="17084" extrusionOk="0">
                  <a:moveTo>
                    <a:pt x="0" y="10975"/>
                  </a:moveTo>
                  <a:cubicBezTo>
                    <a:pt x="5633" y="-4190"/>
                    <a:pt x="11507" y="-2443"/>
                    <a:pt x="17154" y="8930"/>
                  </a:cubicBezTo>
                  <a:cubicBezTo>
                    <a:pt x="18363" y="11362"/>
                    <a:pt x="19610" y="11211"/>
                    <a:pt x="20810" y="14623"/>
                  </a:cubicBezTo>
                  <a:cubicBezTo>
                    <a:pt x="21087" y="15412"/>
                    <a:pt x="21308" y="17410"/>
                    <a:pt x="21600" y="1703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3" name="chenying0907 97"/>
            <p:cNvSpPr/>
            <p:nvPr/>
          </p:nvSpPr>
          <p:spPr>
            <a:xfrm>
              <a:off x="38100" y="825506"/>
              <a:ext cx="1163030" cy="32301"/>
            </a:xfrm>
            <a:custGeom>
              <a:avLst/>
              <a:gdLst/>
              <a:ahLst/>
              <a:cxnLst>
                <a:cxn ang="0">
                  <a:pos x="wd2" y="hd2"/>
                </a:cxn>
                <a:cxn ang="5400000">
                  <a:pos x="wd2" y="hd2"/>
                </a:cxn>
                <a:cxn ang="10800000">
                  <a:pos x="wd2" y="hd2"/>
                </a:cxn>
                <a:cxn ang="16200000">
                  <a:pos x="wd2" y="hd2"/>
                </a:cxn>
              </a:cxnLst>
              <a:rect l="0" t="0" r="r" b="b"/>
              <a:pathLst>
                <a:path w="21600" h="19683" extrusionOk="0">
                  <a:moveTo>
                    <a:pt x="0" y="13166"/>
                  </a:moveTo>
                  <a:cubicBezTo>
                    <a:pt x="1349" y="4232"/>
                    <a:pt x="2977" y="14571"/>
                    <a:pt x="4335" y="16158"/>
                  </a:cubicBezTo>
                  <a:cubicBezTo>
                    <a:pt x="8003" y="20406"/>
                    <a:pt x="11670" y="21600"/>
                    <a:pt x="15337" y="15282"/>
                  </a:cubicBezTo>
                  <a:cubicBezTo>
                    <a:pt x="17520" y="11503"/>
                    <a:pt x="19444" y="1457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11" name="PA_组合 139"/>
          <p:cNvGrpSpPr/>
          <p:nvPr>
            <p:custDataLst>
              <p:tags r:id="rId3"/>
            </p:custDataLst>
          </p:nvPr>
        </p:nvGrpSpPr>
        <p:grpSpPr>
          <a:xfrm rot="8548729">
            <a:off x="1987285" y="4119770"/>
            <a:ext cx="2611427" cy="242835"/>
            <a:chOff x="12700" y="-1"/>
            <a:chExt cx="1395068" cy="386881"/>
          </a:xfrm>
        </p:grpSpPr>
        <p:sp>
          <p:nvSpPr>
            <p:cNvPr id="112" name="chenying0907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4" name="chenying0907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124" name="PA_组合 131"/>
          <p:cNvGrpSpPr/>
          <p:nvPr>
            <p:custDataLst>
              <p:tags r:id="rId4"/>
            </p:custDataLst>
          </p:nvPr>
        </p:nvGrpSpPr>
        <p:grpSpPr>
          <a:xfrm rot="10800000" flipV="1">
            <a:off x="4089895" y="1843810"/>
            <a:ext cx="1853202" cy="1592622"/>
            <a:chOff x="0" y="0"/>
            <a:chExt cx="1270000" cy="1091425"/>
          </a:xfrm>
        </p:grpSpPr>
        <p:sp>
          <p:nvSpPr>
            <p:cNvPr id="125" name="chenying0907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126" name="Group 130"/>
            <p:cNvGrpSpPr/>
            <p:nvPr/>
          </p:nvGrpSpPr>
          <p:grpSpPr>
            <a:xfrm>
              <a:off x="0" y="0"/>
              <a:ext cx="1270000" cy="1091426"/>
              <a:chOff x="0" y="0"/>
              <a:chExt cx="1270000" cy="1091425"/>
            </a:xfrm>
          </p:grpSpPr>
          <p:sp>
            <p:nvSpPr>
              <p:cNvPr id="127" name="chenying0907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8" name="chenying0907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9" name="chenying0907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0" name="chenying0907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31" name="PA_组合 22"/>
          <p:cNvGrpSpPr/>
          <p:nvPr>
            <p:custDataLst>
              <p:tags r:id="rId5"/>
            </p:custDataLst>
          </p:nvPr>
        </p:nvGrpSpPr>
        <p:grpSpPr>
          <a:xfrm rot="1234529">
            <a:off x="482285" y="2454063"/>
            <a:ext cx="2146377" cy="980262"/>
            <a:chOff x="0" y="-1"/>
            <a:chExt cx="1887191" cy="861891"/>
          </a:xfrm>
        </p:grpSpPr>
        <p:sp>
          <p:nvSpPr>
            <p:cNvPr id="132"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33"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35" name="PA_组合 22"/>
          <p:cNvGrpSpPr/>
          <p:nvPr>
            <p:custDataLst>
              <p:tags r:id="rId6"/>
            </p:custDataLst>
          </p:nvPr>
        </p:nvGrpSpPr>
        <p:grpSpPr>
          <a:xfrm rot="2133593">
            <a:off x="3993938" y="5500414"/>
            <a:ext cx="588962" cy="268982"/>
            <a:chOff x="0" y="-1"/>
            <a:chExt cx="1887191" cy="861891"/>
          </a:xfrm>
        </p:grpSpPr>
        <p:sp>
          <p:nvSpPr>
            <p:cNvPr id="36"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7"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sp>
        <p:nvSpPr>
          <p:cNvPr id="2" name="文本框 1"/>
          <p:cNvSpPr txBox="1"/>
          <p:nvPr/>
        </p:nvSpPr>
        <p:spPr>
          <a:xfrm>
            <a:off x="6654800" y="4290060"/>
            <a:ext cx="4527550" cy="368300"/>
          </a:xfrm>
          <a:prstGeom prst="rect">
            <a:avLst/>
          </a:prstGeom>
          <a:noFill/>
        </p:spPr>
        <p:txBody>
          <a:bodyPr wrap="square" rtlCol="0">
            <a:spAutoFit/>
          </a:bodyPr>
          <a:lstStyle/>
          <a:p>
            <a:r>
              <a:rPr lang="zh-CN" altLang="en-US"/>
              <a:t>第四组 雷文瑶（组长）、夏馨宇、郭亚琪</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17"/>
                                        </p:tgtEl>
                                        <p:attrNameLst>
                                          <p:attrName>r</p:attrName>
                                        </p:attrNameLst>
                                      </p:cBhvr>
                                    </p:animRot>
                                  </p:childTnLst>
                                </p:cTn>
                              </p:par>
                              <p:par>
                                <p:cTn id="7" presetID="53" presetClass="entr" presetSubtype="16"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anim calcmode="lin" valueType="num">
                                      <p:cBhvr>
                                        <p:cTn id="9" dur="500" fill="hold"/>
                                        <p:tgtEl>
                                          <p:spTgt spid="131"/>
                                        </p:tgtEl>
                                        <p:attrNameLst>
                                          <p:attrName>ppt_w</p:attrName>
                                        </p:attrNameLst>
                                      </p:cBhvr>
                                      <p:tavLst>
                                        <p:tav tm="0">
                                          <p:val>
                                            <p:fltVal val="0"/>
                                          </p:val>
                                        </p:tav>
                                        <p:tav tm="100000">
                                          <p:val>
                                            <p:strVal val="#ppt_w"/>
                                          </p:val>
                                        </p:tav>
                                      </p:tavLst>
                                    </p:anim>
                                    <p:anim calcmode="lin" valueType="num">
                                      <p:cBhvr>
                                        <p:cTn id="10" dur="500" fill="hold"/>
                                        <p:tgtEl>
                                          <p:spTgt spid="131"/>
                                        </p:tgtEl>
                                        <p:attrNameLst>
                                          <p:attrName>ppt_h</p:attrName>
                                        </p:attrNameLst>
                                      </p:cBhvr>
                                      <p:tavLst>
                                        <p:tav tm="0">
                                          <p:val>
                                            <p:fltVal val="0"/>
                                          </p:val>
                                        </p:tav>
                                        <p:tav tm="100000">
                                          <p:val>
                                            <p:strVal val="#ppt_h"/>
                                          </p:val>
                                        </p:tav>
                                      </p:tavLst>
                                    </p:anim>
                                    <p:animEffect transition="in" filter="fade">
                                      <p:cBhvr>
                                        <p:cTn id="11" dur="500"/>
                                        <p:tgtEl>
                                          <p:spTgt spid="131"/>
                                        </p:tgtEl>
                                      </p:cBhvr>
                                    </p:animEffect>
                                  </p:childTnLst>
                                </p:cTn>
                              </p:par>
                              <p:par>
                                <p:cTn id="12" presetID="53" presetClass="entr" presetSubtype="16"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par>
                                <p:cTn id="17" presetID="2" presetClass="entr" presetSubtype="12" fill="hold" nodeType="withEffect">
                                  <p:stCondLst>
                                    <p:cond delay="500"/>
                                  </p:stCondLst>
                                  <p:childTnLst>
                                    <p:set>
                                      <p:cBhvr>
                                        <p:cTn id="18" dur="1" fill="hold">
                                          <p:stCondLst>
                                            <p:cond delay="0"/>
                                          </p:stCondLst>
                                        </p:cTn>
                                        <p:tgtEl>
                                          <p:spTgt spid="124"/>
                                        </p:tgtEl>
                                        <p:attrNameLst>
                                          <p:attrName>style.visibility</p:attrName>
                                        </p:attrNameLst>
                                      </p:cBhvr>
                                      <p:to>
                                        <p:strVal val="visible"/>
                                      </p:to>
                                    </p:set>
                                    <p:anim calcmode="lin" valueType="num">
                                      <p:cBhvr additive="base">
                                        <p:cTn id="19" dur="500" fill="hold"/>
                                        <p:tgtEl>
                                          <p:spTgt spid="124"/>
                                        </p:tgtEl>
                                        <p:attrNameLst>
                                          <p:attrName>ppt_x</p:attrName>
                                        </p:attrNameLst>
                                      </p:cBhvr>
                                      <p:tavLst>
                                        <p:tav tm="0">
                                          <p:val>
                                            <p:strVal val="0-#ppt_w/2"/>
                                          </p:val>
                                        </p:tav>
                                        <p:tav tm="100000">
                                          <p:val>
                                            <p:strVal val="#ppt_x"/>
                                          </p:val>
                                        </p:tav>
                                      </p:tavLst>
                                    </p:anim>
                                    <p:anim calcmode="lin" valueType="num">
                                      <p:cBhvr additive="base">
                                        <p:cTn id="20" dur="500" fill="hold"/>
                                        <p:tgtEl>
                                          <p:spTgt spid="124"/>
                                        </p:tgtEl>
                                        <p:attrNameLst>
                                          <p:attrName>ppt_y</p:attrName>
                                        </p:attrNameLst>
                                      </p:cBhvr>
                                      <p:tavLst>
                                        <p:tav tm="0">
                                          <p:val>
                                            <p:strVal val="1+#ppt_h/2"/>
                                          </p:val>
                                        </p:tav>
                                        <p:tav tm="100000">
                                          <p:val>
                                            <p:strVal val="#ppt_y"/>
                                          </p:val>
                                        </p:tav>
                                      </p:tavLst>
                                    </p:anim>
                                  </p:childTnLst>
                                </p:cTn>
                              </p:par>
                              <p:par>
                                <p:cTn id="21" presetID="22" presetClass="entr" presetSubtype="4" fill="hold" nodeType="withEffect">
                                  <p:stCondLst>
                                    <p:cond delay="1000"/>
                                  </p:stCondLst>
                                  <p:childTnLst>
                                    <p:set>
                                      <p:cBhvr>
                                        <p:cTn id="22" dur="1" fill="hold">
                                          <p:stCondLst>
                                            <p:cond delay="0"/>
                                          </p:stCondLst>
                                        </p:cTn>
                                        <p:tgtEl>
                                          <p:spTgt spid="111"/>
                                        </p:tgtEl>
                                        <p:attrNameLst>
                                          <p:attrName>style.visibility</p:attrName>
                                        </p:attrNameLst>
                                      </p:cBhvr>
                                      <p:to>
                                        <p:strVal val="visible"/>
                                      </p:to>
                                    </p:set>
                                    <p:animEffect transition="in" filter="wipe(down)">
                                      <p:cBhvr>
                                        <p:cTn id="23" dur="500"/>
                                        <p:tgtEl>
                                          <p:spTgt spid="111"/>
                                        </p:tgtEl>
                                      </p:cBhvr>
                                    </p:animEffect>
                                  </p:childTnLst>
                                </p:cTn>
                              </p:par>
                              <p:par>
                                <p:cTn id="24" presetID="2" presetClass="entr" presetSubtype="2" fill="hold" grpId="0" nodeType="withEffect">
                                  <p:stCondLst>
                                    <p:cond delay="1000"/>
                                  </p:stCondLst>
                                  <p:iterate type="lt">
                                    <p:tmPct val="10000"/>
                                  </p:iterate>
                                  <p:childTnLst>
                                    <p:set>
                                      <p:cBhvr>
                                        <p:cTn id="25" dur="1" fill="hold">
                                          <p:stCondLst>
                                            <p:cond delay="0"/>
                                          </p:stCondLst>
                                        </p:cTn>
                                        <p:tgtEl>
                                          <p:spTgt spid="116"/>
                                        </p:tgtEl>
                                        <p:attrNameLst>
                                          <p:attrName>style.visibility</p:attrName>
                                        </p:attrNameLst>
                                      </p:cBhvr>
                                      <p:to>
                                        <p:strVal val="visible"/>
                                      </p:to>
                                    </p:set>
                                    <p:anim calcmode="lin" valueType="num">
                                      <p:cBhvr additive="base">
                                        <p:cTn id="26" dur="500" fill="hold"/>
                                        <p:tgtEl>
                                          <p:spTgt spid="116"/>
                                        </p:tgtEl>
                                        <p:attrNameLst>
                                          <p:attrName>ppt_x</p:attrName>
                                        </p:attrNameLst>
                                      </p:cBhvr>
                                      <p:tavLst>
                                        <p:tav tm="0">
                                          <p:val>
                                            <p:strVal val="1+#ppt_w/2"/>
                                          </p:val>
                                        </p:tav>
                                        <p:tav tm="100000">
                                          <p:val>
                                            <p:strVal val="#ppt_x"/>
                                          </p:val>
                                        </p:tav>
                                      </p:tavLst>
                                    </p:anim>
                                    <p:anim calcmode="lin" valueType="num">
                                      <p:cBhvr additive="base">
                                        <p:cTn id="27"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 25"/>
          <p:cNvGrpSpPr/>
          <p:nvPr/>
        </p:nvGrpSpPr>
        <p:grpSpPr>
          <a:xfrm>
            <a:off x="7435890" y="1088769"/>
            <a:ext cx="4093561" cy="4684969"/>
            <a:chOff x="6435765" y="1088769"/>
            <a:chExt cx="4093561" cy="4684969"/>
          </a:xfrm>
        </p:grpSpPr>
        <p:sp>
          <p:nvSpPr>
            <p:cNvPr id="71" name="chenying0907 115"/>
            <p:cNvSpPr/>
            <p:nvPr/>
          </p:nvSpPr>
          <p:spPr>
            <a:xfrm>
              <a:off x="7567348" y="1088769"/>
              <a:ext cx="1775717" cy="4684969"/>
            </a:xfrm>
            <a:custGeom>
              <a:avLst/>
              <a:gdLst/>
              <a:ahLst/>
              <a:cxnLst>
                <a:cxn ang="0">
                  <a:pos x="wd2" y="hd2"/>
                </a:cxn>
                <a:cxn ang="5400000">
                  <a:pos x="wd2" y="hd2"/>
                </a:cxn>
                <a:cxn ang="10800000">
                  <a:pos x="wd2" y="hd2"/>
                </a:cxn>
                <a:cxn ang="16200000">
                  <a:pos x="wd2" y="hd2"/>
                </a:cxn>
              </a:cxnLst>
              <a:rect l="0" t="0" r="r" b="b"/>
              <a:pathLst>
                <a:path w="15911" h="21530" extrusionOk="0">
                  <a:moveTo>
                    <a:pt x="8172" y="21530"/>
                  </a:moveTo>
                  <a:cubicBezTo>
                    <a:pt x="17621" y="21583"/>
                    <a:pt x="19236" y="17"/>
                    <a:pt x="8422" y="0"/>
                  </a:cubicBezTo>
                  <a:cubicBezTo>
                    <a:pt x="-2191" y="-17"/>
                    <a:pt x="-2364" y="17802"/>
                    <a:pt x="5608" y="20986"/>
                  </a:cubicBezTo>
                  <a:cubicBezTo>
                    <a:pt x="6530" y="21354"/>
                    <a:pt x="7385" y="21526"/>
                    <a:pt x="8172" y="2153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2" name="chenying0907 116"/>
            <p:cNvSpPr/>
            <p:nvPr/>
          </p:nvSpPr>
          <p:spPr>
            <a:xfrm>
              <a:off x="6477672" y="1926978"/>
              <a:ext cx="4051654" cy="3016574"/>
            </a:xfrm>
            <a:custGeom>
              <a:avLst/>
              <a:gdLst/>
              <a:ahLst/>
              <a:cxnLst>
                <a:cxn ang="0">
                  <a:pos x="wd2" y="hd2"/>
                </a:cxn>
                <a:cxn ang="5400000">
                  <a:pos x="wd2" y="hd2"/>
                </a:cxn>
                <a:cxn ang="10800000">
                  <a:pos x="wd2" y="hd2"/>
                </a:cxn>
                <a:cxn ang="16200000">
                  <a:pos x="wd2" y="hd2"/>
                </a:cxn>
              </a:cxnLst>
              <a:rect l="0" t="0" r="r" b="b"/>
              <a:pathLst>
                <a:path w="18819" h="14657" extrusionOk="0">
                  <a:moveTo>
                    <a:pt x="290" y="13739"/>
                  </a:moveTo>
                  <a:cubicBezTo>
                    <a:pt x="2960" y="18035"/>
                    <a:pt x="21566" y="6126"/>
                    <a:pt x="18474" y="1235"/>
                  </a:cubicBezTo>
                  <a:cubicBezTo>
                    <a:pt x="15439" y="-3565"/>
                    <a:pt x="399" y="6799"/>
                    <a:pt x="11" y="12263"/>
                  </a:cubicBezTo>
                  <a:cubicBezTo>
                    <a:pt x="-34" y="12895"/>
                    <a:pt x="67" y="13381"/>
                    <a:pt x="290" y="1373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3" name="chenying0907 117"/>
            <p:cNvSpPr/>
            <p:nvPr/>
          </p:nvSpPr>
          <p:spPr>
            <a:xfrm>
              <a:off x="6435765" y="1926974"/>
              <a:ext cx="4083572" cy="2971605"/>
            </a:xfrm>
            <a:custGeom>
              <a:avLst/>
              <a:gdLst/>
              <a:ahLst/>
              <a:cxnLst>
                <a:cxn ang="0">
                  <a:pos x="wd2" y="hd2"/>
                </a:cxn>
                <a:cxn ang="5400000">
                  <a:pos x="wd2" y="hd2"/>
                </a:cxn>
                <a:cxn ang="10800000">
                  <a:pos x="wd2" y="hd2"/>
                </a:cxn>
                <a:cxn ang="16200000">
                  <a:pos x="wd2" y="hd2"/>
                </a:cxn>
              </a:cxnLst>
              <a:rect l="0" t="0" r="r" b="b"/>
              <a:pathLst>
                <a:path w="18881" h="14577" extrusionOk="0">
                  <a:moveTo>
                    <a:pt x="18610" y="13616"/>
                  </a:moveTo>
                  <a:cubicBezTo>
                    <a:pt x="16016" y="17996"/>
                    <a:pt x="-2680" y="6280"/>
                    <a:pt x="326" y="1291"/>
                  </a:cubicBezTo>
                  <a:cubicBezTo>
                    <a:pt x="3276" y="-3604"/>
                    <a:pt x="18399" y="6612"/>
                    <a:pt x="18866" y="12121"/>
                  </a:cubicBezTo>
                  <a:cubicBezTo>
                    <a:pt x="18920" y="12758"/>
                    <a:pt x="18826" y="13251"/>
                    <a:pt x="18610" y="1361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7" name="chenying0907 119"/>
            <p:cNvSpPr/>
            <p:nvPr/>
          </p:nvSpPr>
          <p:spPr>
            <a:xfrm>
              <a:off x="8112182" y="3058555"/>
              <a:ext cx="742549"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5" y="3677"/>
                    <a:pt x="-1127" y="9084"/>
                    <a:pt x="1048" y="11828"/>
                  </a:cubicBezTo>
                  <a:cubicBezTo>
                    <a:pt x="7916" y="20487"/>
                    <a:pt x="20473" y="10972"/>
                    <a:pt x="14024" y="3054"/>
                  </a:cubicBezTo>
                  <a:cubicBezTo>
                    <a:pt x="11228" y="-380"/>
                    <a:pt x="5949" y="-1113"/>
                    <a:pt x="2533" y="185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4" name="组 23"/>
          <p:cNvGrpSpPr/>
          <p:nvPr/>
        </p:nvGrpSpPr>
        <p:grpSpPr>
          <a:xfrm>
            <a:off x="8735109" y="963032"/>
            <a:ext cx="742558" cy="742822"/>
            <a:chOff x="7734984" y="963032"/>
            <a:chExt cx="742558" cy="742822"/>
          </a:xfrm>
        </p:grpSpPr>
        <p:sp>
          <p:nvSpPr>
            <p:cNvPr id="68" name="chenying0907 120"/>
            <p:cNvSpPr/>
            <p:nvPr/>
          </p:nvSpPr>
          <p:spPr>
            <a:xfrm>
              <a:off x="7734984" y="963032"/>
              <a:ext cx="742558"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6" y="3677"/>
                    <a:pt x="-1127" y="9084"/>
                    <a:pt x="1048" y="11828"/>
                  </a:cubicBezTo>
                  <a:cubicBezTo>
                    <a:pt x="7916" y="20487"/>
                    <a:pt x="20473" y="10972"/>
                    <a:pt x="14025" y="3054"/>
                  </a:cubicBezTo>
                  <a:cubicBezTo>
                    <a:pt x="11228" y="-380"/>
                    <a:pt x="5949" y="-1113"/>
                    <a:pt x="2533"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2" name="文本框 21"/>
            <p:cNvSpPr txBox="1"/>
            <p:nvPr/>
          </p:nvSpPr>
          <p:spPr>
            <a:xfrm>
              <a:off x="7821569" y="963032"/>
              <a:ext cx="420308"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25" name="组 24"/>
          <p:cNvGrpSpPr/>
          <p:nvPr/>
        </p:nvGrpSpPr>
        <p:grpSpPr>
          <a:xfrm>
            <a:off x="7100600" y="3809881"/>
            <a:ext cx="742578" cy="787795"/>
            <a:chOff x="6100475" y="3809881"/>
            <a:chExt cx="742578" cy="787795"/>
          </a:xfrm>
        </p:grpSpPr>
        <p:sp>
          <p:nvSpPr>
            <p:cNvPr id="70" name="chenying0907 122"/>
            <p:cNvSpPr/>
            <p:nvPr/>
          </p:nvSpPr>
          <p:spPr>
            <a:xfrm>
              <a:off x="6100475" y="3854854"/>
              <a:ext cx="742578" cy="742822"/>
            </a:xfrm>
            <a:custGeom>
              <a:avLst/>
              <a:gdLst/>
              <a:ahLst/>
              <a:cxnLst>
                <a:cxn ang="0">
                  <a:pos x="wd2" y="hd2"/>
                </a:cxn>
                <a:cxn ang="5400000">
                  <a:pos x="wd2" y="hd2"/>
                </a:cxn>
                <a:cxn ang="10800000">
                  <a:pos x="wd2" y="hd2"/>
                </a:cxn>
                <a:cxn ang="16200000">
                  <a:pos x="wd2" y="hd2"/>
                </a:cxn>
              </a:cxnLst>
              <a:rect l="0" t="0" r="r" b="b"/>
              <a:pathLst>
                <a:path w="15812" h="15261" extrusionOk="0">
                  <a:moveTo>
                    <a:pt x="2533" y="1855"/>
                  </a:moveTo>
                  <a:cubicBezTo>
                    <a:pt x="436" y="3677"/>
                    <a:pt x="-1127" y="9084"/>
                    <a:pt x="1048" y="11828"/>
                  </a:cubicBezTo>
                  <a:cubicBezTo>
                    <a:pt x="7916" y="20487"/>
                    <a:pt x="20473" y="10972"/>
                    <a:pt x="14025" y="3054"/>
                  </a:cubicBezTo>
                  <a:cubicBezTo>
                    <a:pt x="11228" y="-380"/>
                    <a:pt x="5948" y="-1113"/>
                    <a:pt x="2533"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4" name="文本框 73"/>
            <p:cNvSpPr txBox="1"/>
            <p:nvPr/>
          </p:nvSpPr>
          <p:spPr>
            <a:xfrm>
              <a:off x="6187070" y="3809881"/>
              <a:ext cx="441146"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nvGrpSpPr>
          <p:cNvPr id="23" name="组 22"/>
          <p:cNvGrpSpPr/>
          <p:nvPr/>
        </p:nvGrpSpPr>
        <p:grpSpPr>
          <a:xfrm>
            <a:off x="10872548" y="4483514"/>
            <a:ext cx="742575" cy="742822"/>
            <a:chOff x="9872423" y="4483514"/>
            <a:chExt cx="742575" cy="742822"/>
          </a:xfrm>
        </p:grpSpPr>
        <p:sp>
          <p:nvSpPr>
            <p:cNvPr id="69" name="chenying0907 121"/>
            <p:cNvSpPr/>
            <p:nvPr/>
          </p:nvSpPr>
          <p:spPr>
            <a:xfrm>
              <a:off x="9872423" y="4483514"/>
              <a:ext cx="742575" cy="742822"/>
            </a:xfrm>
            <a:custGeom>
              <a:avLst/>
              <a:gdLst/>
              <a:ahLst/>
              <a:cxnLst>
                <a:cxn ang="0">
                  <a:pos x="wd2" y="hd2"/>
                </a:cxn>
                <a:cxn ang="5400000">
                  <a:pos x="wd2" y="hd2"/>
                </a:cxn>
                <a:cxn ang="10800000">
                  <a:pos x="wd2" y="hd2"/>
                </a:cxn>
                <a:cxn ang="16200000">
                  <a:pos x="wd2" y="hd2"/>
                </a:cxn>
              </a:cxnLst>
              <a:rect l="0" t="0" r="r" b="b"/>
              <a:pathLst>
                <a:path w="15812" h="15261" extrusionOk="0">
                  <a:moveTo>
                    <a:pt x="2532" y="1855"/>
                  </a:moveTo>
                  <a:cubicBezTo>
                    <a:pt x="435" y="3678"/>
                    <a:pt x="-1127" y="9085"/>
                    <a:pt x="1048" y="11828"/>
                  </a:cubicBezTo>
                  <a:cubicBezTo>
                    <a:pt x="7916" y="20487"/>
                    <a:pt x="20473" y="10972"/>
                    <a:pt x="14024" y="3054"/>
                  </a:cubicBezTo>
                  <a:cubicBezTo>
                    <a:pt x="11228" y="-379"/>
                    <a:pt x="5948" y="-1113"/>
                    <a:pt x="2532" y="1855"/>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5" name="文本框 74"/>
            <p:cNvSpPr txBox="1"/>
            <p:nvPr/>
          </p:nvSpPr>
          <p:spPr>
            <a:xfrm>
              <a:off x="9937153" y="4483514"/>
              <a:ext cx="420308" cy="707886"/>
            </a:xfrm>
            <a:prstGeom prst="rect">
              <a:avLst/>
            </a:prstGeom>
            <a:noFill/>
          </p:spPr>
          <p:txBody>
            <a:bodyPr wrap="none" rtlCol="0">
              <a:spAutoFit/>
            </a:bodyPr>
            <a:lstStyle/>
            <a:p>
              <a:r>
                <a:rPr kumimoji="1" lang="en-US" altLang="zh-CN" sz="4000">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40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76" name="chenying0907 232"/>
          <p:cNvSpPr/>
          <p:nvPr/>
        </p:nvSpPr>
        <p:spPr>
          <a:xfrm>
            <a:off x="520775" y="2148823"/>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8" name="chenying0907 232"/>
          <p:cNvSpPr/>
          <p:nvPr/>
        </p:nvSpPr>
        <p:spPr>
          <a:xfrm>
            <a:off x="520775" y="3544917"/>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0" name="chenying0907 232"/>
          <p:cNvSpPr/>
          <p:nvPr/>
        </p:nvSpPr>
        <p:spPr>
          <a:xfrm>
            <a:off x="520775" y="4767656"/>
            <a:ext cx="422990" cy="49847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4" name="组合 3"/>
          <p:cNvGrpSpPr/>
          <p:nvPr/>
        </p:nvGrpSpPr>
        <p:grpSpPr>
          <a:xfrm>
            <a:off x="1192530" y="2210139"/>
            <a:ext cx="5908675" cy="3288906"/>
            <a:chOff x="2797" y="3431"/>
            <a:chExt cx="6946" cy="4377"/>
          </a:xfrm>
        </p:grpSpPr>
        <p:sp>
          <p:nvSpPr>
            <p:cNvPr id="77" name="chenying0907 148"/>
            <p:cNvSpPr/>
            <p:nvPr/>
          </p:nvSpPr>
          <p:spPr>
            <a:xfrm>
              <a:off x="2797" y="3431"/>
              <a:ext cx="6946" cy="69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a:latin typeface="萝莉体 第二版" panose="02000500000000000000" pitchFamily="2" charset="-122"/>
                  <a:ea typeface="萝莉体 第二版" panose="02000500000000000000" pitchFamily="2" charset="-122"/>
                  <a:cs typeface="萝莉体 第二版" panose="02000500000000000000" pitchFamily="2" charset="-122"/>
                </a:rPr>
                <a:t>善于发掘用户新的兴趣点</a:t>
              </a:r>
            </a:p>
          </p:txBody>
        </p:sp>
        <p:sp>
          <p:nvSpPr>
            <p:cNvPr id="79" name="chenying0907 148"/>
            <p:cNvSpPr/>
            <p:nvPr/>
          </p:nvSpPr>
          <p:spPr>
            <a:xfrm>
              <a:off x="2797" y="4536"/>
              <a:ext cx="6946" cy="187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a:latin typeface="萝莉体 第二版" panose="02000500000000000000" pitchFamily="2" charset="-122"/>
                  <a:ea typeface="萝莉体 第二版" panose="02000500000000000000" pitchFamily="2" charset="-122"/>
                  <a:cs typeface="萝莉体 第二版" panose="02000500000000000000" pitchFamily="2" charset="-122"/>
                  <a:sym typeface="+mn-ea"/>
                </a:rPr>
                <a:t>优点是处理的信息和对象简单，易分析，只需实时搜集即可，无需像基于内容的推荐，需要计算大量复杂的音频数据特征；</a:t>
              </a:r>
            </a:p>
          </p:txBody>
        </p:sp>
        <p:sp>
          <p:nvSpPr>
            <p:cNvPr id="81" name="chenying0907 148"/>
            <p:cNvSpPr/>
            <p:nvPr/>
          </p:nvSpPr>
          <p:spPr>
            <a:xfrm>
              <a:off x="2797" y="6528"/>
              <a:ext cx="6946" cy="128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a:latin typeface="萝莉体 第二版" panose="02000500000000000000" pitchFamily="2" charset="-122"/>
                  <a:ea typeface="萝莉体 第二版" panose="02000500000000000000" pitchFamily="2" charset="-122"/>
                  <a:cs typeface="萝莉体 第二版" panose="02000500000000000000" pitchFamily="2" charset="-122"/>
                  <a:sym typeface="+mn-ea"/>
                </a:rPr>
                <a:t>缺点是冷启动问题和数据稀疏性，对用户过往产生的使用数据要求比较高。</a:t>
              </a:r>
            </a:p>
          </p:txBody>
        </p:sp>
      </p:grpSp>
      <p:sp>
        <p:nvSpPr>
          <p:cNvPr id="2" name="chenying0907 148"/>
          <p:cNvSpPr/>
          <p:nvPr/>
        </p:nvSpPr>
        <p:spPr>
          <a:xfrm>
            <a:off x="737235" y="606425"/>
            <a:ext cx="5698490" cy="6667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3200" b="1">
                <a:latin typeface="萝莉体 第二版" panose="02000500000000000000" pitchFamily="2" charset="-122"/>
                <a:ea typeface="萝莉体 第二版" panose="02000500000000000000" pitchFamily="2" charset="-122"/>
                <a:cs typeface="萝莉体 第二版" panose="02000500000000000000" pitchFamily="2" charset="-122"/>
              </a:rPr>
              <a:t>基于用户的协同过滤推荐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3425 -0.04282 C 0.03594 -0.04213 0.03763 -0.0412 0.03933 -0.04074 C 0.05391 -0.03588 0.04271 -0.04074 0.05456 -0.03611 C 0.05625 -0.03541 0.05795 -0.03472 0.05964 -0.03379 C 0.06224 -0.03264 0.06732 -0.02939 0.06732 -0.02916 C 0.07604 -0.01898 0.07201 -0.02199 0.07878 -0.01805 C 0.08334 0.00672 0.07591 -0.03078 0.08255 -0.00463 C 0.0836 -0.00023 0.08425 0.0044 0.08503 0.00903 C 0.08555 0.01135 0.08555 0.01389 0.08633 0.01574 L 0.08893 0.02269 C 0.08933 0.0257 0.08972 0.02871 0.09011 0.03172 C 0.09089 0.03611 0.0918 0.04074 0.09271 0.04514 L 0.09401 0.05186 C 0.09518 0.05834 0.09571 0.06065 0.09649 0.06783 C 0.09701 0.07223 0.09727 0.07686 0.09779 0.08125 C 0.09805 0.08357 0.0987 0.08588 0.09909 0.0882 C 0.09948 0.09098 0.1 0.09399 0.10026 0.09723 C 0.10078 0.10162 0.10104 0.10625 0.10157 0.11065 C 0.10326 0.125 0.10352 0.12524 0.10534 0.13565 C 0.10586 0.14074 0.10612 0.14607 0.10664 0.15139 C 0.10703 0.1551 0.10768 0.1588 0.10795 0.16274 C 0.1086 0.17246 0.10873 0.18218 0.10925 0.19213 C 0.10964 0.24861 0.11055 0.3051 0.11055 0.36158 C 0.11055 0.39306 0.1099 0.42477 0.10925 0.45625 C 0.10912 0.4632 0.10834 0.47223 0.10664 0.47894 C 0.10599 0.48195 0.10495 0.48496 0.10417 0.48797 C 0.10365 0.49167 0.10339 0.49561 0.10287 0.49931 C 0.10209 0.5051 0.10143 0.50973 0.10026 0.51505 C 0.09948 0.51899 0.09883 0.52269 0.09779 0.52639 C 0.09662 0.53033 0.09505 0.5338 0.09401 0.53774 C 0.09245 0.54306 0.09271 0.54769 0.09141 0.55348 C 0.08933 0.56343 0.08907 0.56088 0.08633 0.56922 C 0.08542 0.57223 0.08464 0.57524 0.08386 0.57824 C 0.0819 0.59491 0.08373 0.58635 0.07748 0.60324 C 0.07748 0.60348 0.0724 0.61667 0.0724 0.6169 C 0.06849 0.6213 0.06797 0.62246 0.06354 0.6257 C 0.05964 0.62871 0.05248 0.63079 0.04948 0.63264 L 0.04571 0.63496 C 0.03933 0.63403 0.03282 0.63519 0.0267 0.63264 C 0.0237 0.63125 0.01901 0.62361 0.01901 0.62385 C 0.01654 0.61042 0.01966 0.62246 0.01393 0.61227 C 0.00547 0.59723 0.01771 0.61297 0.00755 0.60093 C 0.00677 0.59792 0.00573 0.59491 0.00508 0.5919 C 0.00378 0.58658 0.00339 0.58172 0.00248 0.57616 C 0.00209 0.57385 0.00183 0.57153 0.00117 0.56922 C 0.00052 0.5669 -0.00052 0.56482 -0.0013 0.5625 C -0.00156 0.56042 -0.00299 0.54931 -0.0039 0.54676 C -0.00534 0.5419 -0.00898 0.53311 -0.00898 0.53334 C -0.01015 0.52223 -0.00963 0.52223 -0.01276 0.51274 C -0.01432 0.50811 -0.01679 0.5044 -0.01784 0.49931 C -0.02083 0.48311 -0.01888 0.48959 -0.02291 0.47894 C -0.0233 0.47593 -0.0237 0.47292 -0.02422 0.46991 C -0.02461 0.4676 -0.02526 0.46551 -0.02539 0.4632 C -0.02617 0.45047 -0.0263 0.4375 -0.02669 0.42477 C -0.02708 0.41412 -0.0276 0.40371 -0.02799 0.39306 C -0.02955 0.34838 -0.02578 0.36482 -0.03177 0.34329 C -0.03216 0.33959 -0.03255 0.33588 -0.03307 0.33218 C -0.03346 0.32917 -0.03398 0.32616 -0.03437 0.32315 C -0.03489 0.31852 -0.03515 0.31412 -0.03554 0.30949 C -0.03515 0.26667 -0.03502 0.22361 -0.03437 0.18079 C -0.03385 0.1544 -0.03268 0.17061 -0.03047 0.14468 C -0.02838 0.11713 -0.03034 0.13889 -0.02799 0.11968 C -0.02747 0.11598 -0.02721 0.11227 -0.02669 0.10834 C -0.02643 0.10602 -0.02578 0.10394 -0.02539 0.10162 C -0.025 0.09861 -0.02461 0.09561 -0.02422 0.0926 C -0.02383 0.09028 -0.0233 0.0882 -0.02291 0.08588 C -0.02239 0.08287 -0.02213 0.07986 -0.02161 0.07686 C -0.02083 0.07223 -0.02057 0.06713 -0.01914 0.0632 L -0.01653 0.05649 C -0.01614 0.05417 -0.01588 0.05186 -0.01523 0.04977 C -0.01458 0.04723 -0.01328 0.04537 -0.01276 0.04283 C -0.00807 0.02061 -0.01484 0.04074 -0.00898 0.02477 C -0.00768 0.01806 -0.00781 0.01713 -0.00508 0.01135 C 0.00052 -0.00069 -0.00273 0.00949 -2.5E-6 -3.7037E-6 " pathEditMode="relative" rAng="0" ptsTypes="AAAAAAAAAAAAAAAAAAAAAAAAAAAAAAAAAAAAAAAAAAAAAAAAAAAAAAAAAAAAAAAAAAAAAAAAAA">
                                      <p:cBhvr>
                                        <p:cTn id="6" dur="2000" fill="hold"/>
                                        <p:tgtEl>
                                          <p:spTgt spid="24"/>
                                        </p:tgtEl>
                                        <p:attrNameLst>
                                          <p:attrName>ppt_x</p:attrName>
                                          <p:attrName>ppt_y</p:attrName>
                                        </p:attrNameLst>
                                      </p:cBhvr>
                                      <p:rCtr x="326" y="33889"/>
                                    </p:animMotion>
                                  </p:childTnLst>
                                </p:cTn>
                              </p:par>
                              <p:par>
                                <p:cTn id="7" presetID="0" presetClass="path" presetSubtype="0" accel="50000" decel="50000" fill="hold" nodeType="withEffect">
                                  <p:stCondLst>
                                    <p:cond delay="0"/>
                                  </p:stCondLst>
                                  <p:childTnLst>
                                    <p:animMotion origin="layout" path="M 0.01016 -0.07222 C 0.02266 -0.08565 0.01471 -0.07593 0.03177 -0.10602 C 0.03464 -0.11134 0.03802 -0.1162 0.04063 -0.12199 C 0.04232 -0.1257 0.04375 -0.12986 0.0457 -0.13333 C 0.04805 -0.1375 0.05091 -0.14028 0.05326 -0.14445 C 0.05521 -0.14792 0.05651 -0.15232 0.05833 -0.15579 C 0.0612 -0.16134 0.06432 -0.16644 0.06732 -0.17176 L 0.07487 -0.18519 C 0.07617 -0.1875 0.07761 -0.18958 0.07878 -0.1919 C 0.08229 -0.19977 0.08581 -0.20787 0.09011 -0.21458 C 0.09128 -0.21644 0.09284 -0.21736 0.09401 -0.21898 C 0.09714 -0.22408 0.09961 -0.23033 0.10287 -0.23495 C 0.10495 -0.23796 0.10703 -0.24097 0.10925 -0.24398 C 0.11042 -0.2456 0.11185 -0.24653 0.11302 -0.24838 C 0.11654 -0.25417 0.1194 -0.26134 0.12318 -0.26644 C 0.12487 -0.26875 0.12656 -0.2713 0.12826 -0.27338 C 0.13034 -0.2757 0.13268 -0.27732 0.13464 -0.28009 C 0.13854 -0.28542 0.13919 -0.29028 0.14349 -0.29375 C 0.14518 -0.29491 0.14688 -0.29514 0.14857 -0.29583 L 0.16263 -0.3162 C 0.16432 -0.31852 0.16589 -0.32107 0.16771 -0.32292 C 0.16979 -0.32523 0.17188 -0.32778 0.17409 -0.32986 C 0.17565 -0.33148 0.17761 -0.33218 0.17917 -0.33426 C 0.18568 -0.34375 0.18542 -0.34815 0.1918 -0.35463 C 0.19297 -0.35579 0.1944 -0.35625 0.1957 -0.35695 C 0.2069 -0.37199 0.19466 -0.35741 0.20586 -0.36597 C 0.20716 -0.36713 0.2082 -0.36921 0.20964 -0.37037 C 0.21146 -0.37199 0.21693 -0.37431 0.21849 -0.375 C 0.22018 -0.37639 0.22188 -0.37824 0.22357 -0.3794 C 0.22526 -0.38056 0.22695 -0.38125 0.22865 -0.38171 C 0.23373 -0.38357 0.23893 -0.38449 0.24388 -0.38634 L 0.25026 -0.38843 L 0.29609 -0.38634 C 0.30534 -0.38542 0.30573 -0.38426 0.3138 -0.3794 L 0.31771 -0.37732 C 0.32669 -0.35556 0.31524 -0.37963 0.32787 -0.36366 C 0.32904 -0.36204 0.32943 -0.35903 0.33034 -0.35695 C 0.33164 -0.35394 0.33307 -0.35116 0.33412 -0.34792 C 0.33607 -0.34213 0.33932 -0.32986 0.33932 -0.32963 C 0.3388 -0.3132 0.33867 -0.29653 0.33802 -0.28009 C 0.33789 -0.27616 0.33737 -0.27245 0.33672 -0.26875 C 0.33607 -0.26551 0.33516 -0.26273 0.33412 -0.25972 C 0.33177 -0.25208 0.32904 -0.24468 0.32656 -0.23727 C 0.32526 -0.23333 0.32435 -0.22917 0.32279 -0.22593 C 0.32057 -0.2213 0.31862 -0.21667 0.31641 -0.21227 C 0.31524 -0.20995 0.3138 -0.20787 0.31263 -0.20556 C 0.3112 -0.20278 0.31029 -0.19908 0.30873 -0.19653 C 0.30729 -0.19375 0.30521 -0.19236 0.30365 -0.18982 C 0.30221 -0.18704 0.3013 -0.18357 0.29987 -0.18079 C 0.2987 -0.17824 0.29727 -0.17639 0.29609 -0.17384 C 0.29427 -0.17037 0.2931 -0.16551 0.29102 -0.1625 C 0.2888 -0.15949 0.28581 -0.15833 0.28333 -0.15579 C 0.28151 -0.15394 0.27982 -0.15162 0.27826 -0.14908 C 0.26094 -0.12269 0.29219 -0.16667 0.2681 -0.13542 C 0.26537 -0.13195 0.26315 -0.12778 0.26042 -0.12431 C 0.25534 -0.11759 0.25508 -0.11806 0.25026 -0.11528 C 0.23724 -0.0919 0.25651 -0.12477 0.24141 -0.10394 C 0.23047 -0.08866 0.23958 -0.09514 0.23125 -0.09028 C 0.22734 -0.08472 0.22162 -0.07616 0.21732 -0.07222 C 0.21576 -0.07083 0.2138 -0.07107 0.21211 -0.06991 C 0.20873 -0.06736 0.20534 -0.06389 0.20195 -0.06088 C 0.20026 -0.05949 0.19857 -0.0581 0.19688 -0.05648 C 0.19479 -0.05417 0.19271 -0.05208 0.19063 -0.04954 C 0.18932 -0.04815 0.18815 -0.0463 0.18672 -0.04514 C 0.18555 -0.04398 0.18412 -0.04398 0.18294 -0.04283 C 0.17331 -0.03426 0.17982 -0.03866 0.17279 -0.03148 C 0.17109 -0.02986 0.1694 -0.0287 0.16771 -0.02708 C 0.1655 -0.025 0.16354 -0.02245 0.16133 -0.02037 C 0.15964 -0.01875 0.15794 -0.01736 0.15625 -0.01574 C 0.15495 -0.01435 0.15391 -0.01227 0.15248 -0.01134 C 0.1487 -0.00857 0.1444 -0.00833 0.14102 -0.0044 C 0.12982 0.0088 0.14766 -0.01158 0.12956 0.00463 C 0.12787 0.00602 0.12617 0.00787 0.12448 0.00903 C 0.12331 0.00995 0.12188 0.01018 0.1207 0.01134 C 0.10794 0.02268 0.12734 0.00856 0.11172 0.02037 C 0.10768 0.02338 0.10638 0.02268 0.10156 0.025 C 0.10026 0.02546 0.09909 0.02662 0.09779 0.02708 C 0.09609 0.02801 0.0944 0.02847 0.09271 0.0294 C 0.09011 0.03079 0.08763 0.03241 0.08503 0.03403 C 0.08386 0.03472 0.08255 0.03565 0.08125 0.03611 C 0.07956 0.03704 0.07787 0.0375 0.07617 0.03842 C 0.07357 0.03981 0.07123 0.0419 0.06862 0.04305 L 0.05833 0.04745 C 0.05833 0.04768 0.04818 0.05208 0.04818 0.05231 L 0.0444 0.0544 C 0.03516 0.05347 0.02578 0.05393 0.01641 0.05208 C 0.01498 0.05162 0.01406 0.04861 0.01263 0.04745 C 0.01146 0.04653 0.01016 0.04606 0.00886 0.04514 C 0.00846 0.04305 0.0082 0.04051 0.00755 0.03842 C 0.0069 0.03611 0.0056 0.03426 0.00508 0.03171 C 0.00391 0.02731 0.00339 0.02268 0.00248 0.01805 L 0.00117 0.01134 C 0.00078 0.00903 -1.04167E-6 0.00694 -1.04167E-6 0.00463 L -1.04167E-6 1.11111E-6 " pathEditMode="relative" rAng="0" ptsTypes="AAAAAAAAAAAAAAAAAAAAAAAAAAAAAAAAAAAAAAAAAAAAAAAAAAAAAAAAAAAAAAAAAAAAAAAAAAAAAAAAAAAAAAAAAAAAAA">
                                      <p:cBhvr>
                                        <p:cTn id="8" dur="2000" fill="hold"/>
                                        <p:tgtEl>
                                          <p:spTgt spid="25"/>
                                        </p:tgtEl>
                                        <p:attrNameLst>
                                          <p:attrName>ppt_x</p:attrName>
                                          <p:attrName>ppt_y</p:attrName>
                                        </p:attrNameLst>
                                      </p:cBhvr>
                                      <p:rCtr x="15951" y="-9491"/>
                                    </p:animMotion>
                                  </p:childTnLst>
                                </p:cTn>
                              </p:par>
                              <p:par>
                                <p:cTn id="9" presetID="0" presetClass="path" presetSubtype="0" accel="50000" decel="50000" fill="hold" nodeType="withEffect">
                                  <p:stCondLst>
                                    <p:cond delay="0"/>
                                  </p:stCondLst>
                                  <p:childTnLst>
                                    <p:animMotion origin="layout" path="M 8.125E-6 1.85185E-6 C -0.00169 0.00069 -0.00338 0.00231 -0.00507 0.00231 C -0.00689 0.00231 -0.00846 0.00046 -0.01015 1.85185E-6 C -0.01275 -0.00093 -0.01523 -0.00162 -0.01783 -0.00232 L -0.03567 -0.00695 L -0.04583 -0.00903 C -0.0483 -0.00972 -0.05091 -0.01065 -0.05338 -0.01134 C -0.05637 -0.01227 -0.05937 -0.01296 -0.06236 -0.01366 C -0.06484 -0.01505 -0.06731 -0.01713 -0.06992 -0.01806 C -0.07499 -0.01991 -0.08189 -0.02222 -0.08645 -0.025 C -0.08775 -0.0257 -0.08906 -0.02616 -0.09036 -0.02708 C -0.09374 -0.02986 -0.09739 -0.03241 -0.10051 -0.03611 C -0.10182 -0.03773 -0.10299 -0.03958 -0.10429 -0.04074 C -0.10911 -0.04491 -0.11093 -0.04537 -0.11575 -0.04746 C -0.11744 -0.05046 -0.11887 -0.05417 -0.12083 -0.05648 C -0.12187 -0.05787 -0.12343 -0.05764 -0.1246 -0.0588 C -0.12604 -0.05996 -0.12721 -0.06181 -0.12851 -0.06343 C -0.13059 -0.06574 -0.13281 -0.06759 -0.13476 -0.07014 C -0.13697 -0.07292 -0.13919 -0.07593 -0.14114 -0.07917 C -0.14296 -0.08195 -0.14439 -0.08565 -0.14622 -0.0882 C -0.1496 -0.09259 -0.15416 -0.09375 -0.15768 -0.09722 C -0.1595 -0.09908 -0.16106 -0.10185 -0.16275 -0.10394 C -0.16757 -0.10996 -0.17044 -0.11366 -0.17551 -0.11759 C -0.17669 -0.11852 -0.17799 -0.11898 -0.17929 -0.11991 L -0.18945 -0.13333 C -0.19114 -0.13565 -0.19283 -0.13796 -0.19452 -0.14005 C -0.19583 -0.14167 -0.19726 -0.14283 -0.19843 -0.14468 C -0.20025 -0.14746 -0.20156 -0.15093 -0.20351 -0.15371 C -0.20585 -0.15718 -0.20872 -0.15949 -0.21106 -0.16273 C -0.21275 -0.16505 -0.21445 -0.16736 -0.21614 -0.16945 C -0.21874 -0.17269 -0.22135 -0.17523 -0.22382 -0.17847 C -0.22551 -0.18079 -0.22721 -0.1831 -0.2289 -0.18542 C -0.2302 -0.18681 -0.2315 -0.1882 -0.23268 -0.18982 C -0.23411 -0.1919 -0.23515 -0.19468 -0.23658 -0.19653 C -0.24309 -0.20648 -0.23971 -0.19514 -0.24791 -0.21458 C -0.25273 -0.22593 -0.24999 -0.22176 -0.25559 -0.22824 C -0.25807 -0.23496 -0.25833 -0.23634 -0.26197 -0.2419 C -0.26314 -0.24352 -0.26458 -0.24468 -0.26575 -0.2463 C -0.27551 -0.26088 -0.26393 -0.2463 -0.27343 -0.25764 C -0.27473 -0.26134 -0.27604 -0.26505 -0.27721 -0.26898 C -0.27812 -0.27176 -0.27877 -0.275 -0.27981 -0.27801 C -0.28124 -0.28195 -0.28476 -0.28889 -0.28606 -0.29375 C -0.28906 -0.30417 -0.28827 -0.30394 -0.28997 -0.31412 C -0.29036 -0.31644 -0.29075 -0.31852 -0.29114 -0.32083 C -0.29075 -0.35023 -0.29075 -0.37963 -0.28997 -0.40903 C -0.28984 -0.41134 -0.28932 -0.41366 -0.28867 -0.41574 C -0.2871 -0.4213 -0.28554 -0.42454 -0.28229 -0.42708 C -0.27981 -0.42894 -0.27473 -0.43148 -0.27473 -0.43148 C -0.2746 -0.43148 -0.23554 -0.42917 -0.2289 -0.42708 C -0.22708 -0.42639 -0.22564 -0.42361 -0.22382 -0.42246 C -0.22135 -0.4213 -0.21874 -0.42107 -0.21614 -0.42037 C -0.21367 -0.41875 -0.21119 -0.41667 -0.20859 -0.41574 C -0.20416 -0.41412 -0.2013 -0.41343 -0.19713 -0.41134 C -0.18541 -0.40533 -0.20442 -0.41412 -0.18697 -0.4044 C -0.18359 -0.40255 -0.17682 -0.4 -0.17682 -0.4 C -0.16718 -0.38866 -0.17942 -0.40185 -0.16783 -0.39329 C -0.16653 -0.39213 -0.16549 -0.38982 -0.16406 -0.38866 C -0.16406 -0.38866 -0.15455 -0.3831 -0.1526 -0.38195 C -0.1513 -0.38125 -0.15012 -0.38033 -0.14882 -0.37963 L -0.13867 -0.375 C -0.13697 -0.37361 -0.13515 -0.37222 -0.13359 -0.3706 C -0.1289 -0.36574 -0.1302 -0.36528 -0.1246 -0.36158 C -0.12304 -0.36042 -0.12122 -0.35996 -0.11952 -0.35926 C -0.10468 -0.33958 -0.12838 -0.37037 -0.10429 -0.34352 L -0.09413 -0.33218 C -0.09205 -0.32986 -0.08984 -0.32778 -0.08775 -0.32546 C -0.08645 -0.32384 -0.08528 -0.32199 -0.08398 -0.32083 C -0.08176 -0.31898 -0.07473 -0.31505 -0.07252 -0.31181 C -0.06966 -0.30787 -0.06783 -0.30185 -0.06484 -0.29838 C -0.06249 -0.29537 -0.05481 -0.28681 -0.05221 -0.28241 C -0.04947 -0.27824 -0.04739 -0.27292 -0.04452 -0.26898 C -0.04244 -0.26597 -0.04023 -0.26296 -0.03814 -0.25996 C -0.03684 -0.25787 -0.0358 -0.25509 -0.03437 -0.25301 C -0.0332 -0.25139 -0.03176 -0.25023 -0.03059 -0.24861 C -0.02122 -0.23681 -0.02981 -0.24653 -0.01913 -0.23496 C -0.01549 -0.22523 -0.01432 -0.2213 -0.00768 -0.2125 C -0.00598 -0.21019 -0.00416 -0.2081 -0.0026 -0.20556 C 0.00248 -0.19792 0.0004 -0.19954 0.00507 -0.18982 C 0.00626 -0.1875 0.00782 -0.18565 0.00886 -0.1831 C 0.01068 -0.17871 0.01394 -0.16945 0.01394 -0.16945 C 0.01433 -0.16736 0.01485 -0.16505 0.01524 -0.16273 C 0.0168 -0.15278 0.01615 -0.15278 0.01902 -0.14236 C 0.01967 -0.14005 0.02071 -0.13796 0.02162 -0.13565 C 0.02201 -0.13333 0.02253 -0.13125 0.02279 -0.12894 C 0.02383 -0.12292 0.02423 -0.11667 0.0254 -0.11088 C 0.02722 -0.10116 0.02631 -0.10625 0.028 -0.09491 C 0.02748 -0.07755 0.02735 -0.06019 0.0267 -0.04306 C 0.02657 -0.04051 0.02605 -0.03843 0.0254 -0.03611 C 0.02475 -0.0338 0.0237 -0.03171 0.02279 -0.0294 C 0.0224 -0.02708 0.02227 -0.02477 0.02162 -0.02269 C 0.01798 -0.01111 0.01784 -0.01134 0.01394 -0.00463 " pathEditMode="relative" ptsTypes="AAAAAAAAAAAAAAAAAAAAAAAAAAAAAAAAAAAAAAAAAAAAAAAAAAAAAAAAAAAAAAAAAAAAAAAAAAAAAAAAAAAAAAAAAAA">
                                      <p:cBhvr>
                                        <p:cTn id="10" dur="2000" fill="hold"/>
                                        <p:tgtEl>
                                          <p:spTgt spid="23"/>
                                        </p:tgtEl>
                                        <p:attrNameLst>
                                          <p:attrName>ppt_x</p:attrName>
                                          <p:attrName>ppt_y</p:attrName>
                                        </p:attrNameLst>
                                      </p:cBhvr>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anim calcmode="lin" valueType="num">
                                      <p:cBhvr>
                                        <p:cTn id="19" dur="500" fill="hold"/>
                                        <p:tgtEl>
                                          <p:spTgt spid="76"/>
                                        </p:tgtEl>
                                        <p:attrNameLst>
                                          <p:attrName>ppt_x</p:attrName>
                                        </p:attrNameLst>
                                      </p:cBhvr>
                                      <p:tavLst>
                                        <p:tav tm="0">
                                          <p:val>
                                            <p:strVal val="#ppt_x"/>
                                          </p:val>
                                        </p:tav>
                                        <p:tav tm="100000">
                                          <p:val>
                                            <p:strVal val="#ppt_x"/>
                                          </p:val>
                                        </p:tav>
                                      </p:tavLst>
                                    </p:anim>
                                    <p:anim calcmode="lin" valueType="num">
                                      <p:cBhvr>
                                        <p:cTn id="20" dur="500" fill="hold"/>
                                        <p:tgtEl>
                                          <p:spTgt spid="7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anim calcmode="lin" valueType="num">
                                      <p:cBhvr>
                                        <p:cTn id="24" dur="500" fill="hold"/>
                                        <p:tgtEl>
                                          <p:spTgt spid="80"/>
                                        </p:tgtEl>
                                        <p:attrNameLst>
                                          <p:attrName>ppt_x</p:attrName>
                                        </p:attrNameLst>
                                      </p:cBhvr>
                                      <p:tavLst>
                                        <p:tav tm="0">
                                          <p:val>
                                            <p:strVal val="#ppt_x"/>
                                          </p:val>
                                        </p:tav>
                                        <p:tav tm="100000">
                                          <p:val>
                                            <p:strVal val="#ppt_x"/>
                                          </p:val>
                                        </p:tav>
                                      </p:tavLst>
                                    </p:anim>
                                    <p:anim calcmode="lin" valueType="num">
                                      <p:cBhvr>
                                        <p:cTn id="25"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8" grpId="0" bldLvl="0" animBg="1"/>
      <p:bldP spid="80" grpId="0" bldLvl="0" animBg="1"/>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henying0907 29"/>
          <p:cNvSpPr/>
          <p:nvPr/>
        </p:nvSpPr>
        <p:spPr>
          <a:xfrm rot="6300000">
            <a:off x="5056947" y="534277"/>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1" fmla="*/ 14798 w 19871"/>
              <a:gd name="connsiteY0-2" fmla="*/ 0 h 22890"/>
              <a:gd name="connsiteX1-3" fmla="*/ 0 w 19871"/>
              <a:gd name="connsiteY1-4" fmla="*/ 3828 h 22890"/>
              <a:gd name="connsiteX2-5" fmla="*/ 4463 w 19871"/>
              <a:gd name="connsiteY2-6" fmla="*/ 22890 h 22890"/>
              <a:gd name="connsiteX3-7" fmla="*/ 19871 w 19871"/>
              <a:gd name="connsiteY3-8" fmla="*/ 20067 h 22890"/>
              <a:gd name="connsiteX4-9" fmla="*/ 17450 w 19871"/>
              <a:gd name="connsiteY4-10" fmla="*/ 10038 h 22890"/>
              <a:gd name="connsiteX5-11" fmla="*/ 14798 w 19871"/>
              <a:gd name="connsiteY5-12" fmla="*/ 0 h 22890"/>
              <a:gd name="connsiteX0-13" fmla="*/ 14798 w 19871"/>
              <a:gd name="connsiteY0-14" fmla="*/ 0 h 22785"/>
              <a:gd name="connsiteX1-15" fmla="*/ 0 w 19871"/>
              <a:gd name="connsiteY1-16" fmla="*/ 3828 h 22785"/>
              <a:gd name="connsiteX2-17" fmla="*/ 5300 w 19871"/>
              <a:gd name="connsiteY2-18" fmla="*/ 22785 h 22785"/>
              <a:gd name="connsiteX3-19" fmla="*/ 19871 w 19871"/>
              <a:gd name="connsiteY3-20" fmla="*/ 20067 h 22785"/>
              <a:gd name="connsiteX4-21" fmla="*/ 17450 w 19871"/>
              <a:gd name="connsiteY4-22" fmla="*/ 10038 h 22785"/>
              <a:gd name="connsiteX5-23" fmla="*/ 14798 w 19871"/>
              <a:gd name="connsiteY5-24" fmla="*/ 0 h 22785"/>
              <a:gd name="connsiteX0-25" fmla="*/ 14798 w 19871"/>
              <a:gd name="connsiteY0-26" fmla="*/ 0 h 23019"/>
              <a:gd name="connsiteX1-27" fmla="*/ 0 w 19871"/>
              <a:gd name="connsiteY1-28" fmla="*/ 3828 h 23019"/>
              <a:gd name="connsiteX2-29" fmla="*/ 5152 w 19871"/>
              <a:gd name="connsiteY2-30" fmla="*/ 23019 h 23019"/>
              <a:gd name="connsiteX3-31" fmla="*/ 19871 w 19871"/>
              <a:gd name="connsiteY3-32" fmla="*/ 20067 h 23019"/>
              <a:gd name="connsiteX4-33" fmla="*/ 17450 w 19871"/>
              <a:gd name="connsiteY4-34" fmla="*/ 10038 h 23019"/>
              <a:gd name="connsiteX5-35" fmla="*/ 14798 w 19871"/>
              <a:gd name="connsiteY5-36" fmla="*/ 0 h 23019"/>
              <a:gd name="connsiteX0-37" fmla="*/ 14798 w 20350"/>
              <a:gd name="connsiteY0-38" fmla="*/ 0 h 23019"/>
              <a:gd name="connsiteX1-39" fmla="*/ 0 w 20350"/>
              <a:gd name="connsiteY1-40" fmla="*/ 3828 h 23019"/>
              <a:gd name="connsiteX2-41" fmla="*/ 5152 w 20350"/>
              <a:gd name="connsiteY2-42" fmla="*/ 23019 h 23019"/>
              <a:gd name="connsiteX3-43" fmla="*/ 20350 w 20350"/>
              <a:gd name="connsiteY3-44" fmla="*/ 19851 h 23019"/>
              <a:gd name="connsiteX4-45" fmla="*/ 17450 w 20350"/>
              <a:gd name="connsiteY4-46" fmla="*/ 10038 h 23019"/>
              <a:gd name="connsiteX5-47" fmla="*/ 14798 w 20350"/>
              <a:gd name="connsiteY5-48" fmla="*/ 0 h 23019"/>
              <a:gd name="connsiteX0-49" fmla="*/ 14798 w 20350"/>
              <a:gd name="connsiteY0-50" fmla="*/ 0 h 23019"/>
              <a:gd name="connsiteX1-51" fmla="*/ 0 w 20350"/>
              <a:gd name="connsiteY1-52" fmla="*/ 3828 h 23019"/>
              <a:gd name="connsiteX2-53" fmla="*/ 5152 w 20350"/>
              <a:gd name="connsiteY2-54" fmla="*/ 23019 h 23019"/>
              <a:gd name="connsiteX3-55" fmla="*/ 20350 w 20350"/>
              <a:gd name="connsiteY3-56" fmla="*/ 19851 h 23019"/>
              <a:gd name="connsiteX4-57" fmla="*/ 17450 w 20350"/>
              <a:gd name="connsiteY4-58" fmla="*/ 10038 h 23019"/>
              <a:gd name="connsiteX5-59" fmla="*/ 14798 w 20350"/>
              <a:gd name="connsiteY5-60" fmla="*/ 0 h 23019"/>
              <a:gd name="connsiteX0-61" fmla="*/ 14798 w 20370"/>
              <a:gd name="connsiteY0-62" fmla="*/ 0 h 23019"/>
              <a:gd name="connsiteX1-63" fmla="*/ 0 w 20370"/>
              <a:gd name="connsiteY1-64" fmla="*/ 3828 h 23019"/>
              <a:gd name="connsiteX2-65" fmla="*/ 5152 w 20370"/>
              <a:gd name="connsiteY2-66" fmla="*/ 23019 h 23019"/>
              <a:gd name="connsiteX3-67" fmla="*/ 20370 w 20370"/>
              <a:gd name="connsiteY3-68" fmla="*/ 19550 h 23019"/>
              <a:gd name="connsiteX4-69" fmla="*/ 17450 w 20370"/>
              <a:gd name="connsiteY4-70" fmla="*/ 10038 h 23019"/>
              <a:gd name="connsiteX5-71" fmla="*/ 14798 w 20370"/>
              <a:gd name="connsiteY5-72" fmla="*/ 0 h 23019"/>
              <a:gd name="connsiteX0-73" fmla="*/ 14798 w 20370"/>
              <a:gd name="connsiteY0-74" fmla="*/ 0 h 23019"/>
              <a:gd name="connsiteX1-75" fmla="*/ 0 w 20370"/>
              <a:gd name="connsiteY1-76" fmla="*/ 3828 h 23019"/>
              <a:gd name="connsiteX2-77" fmla="*/ 5152 w 20370"/>
              <a:gd name="connsiteY2-78" fmla="*/ 23019 h 23019"/>
              <a:gd name="connsiteX3-79" fmla="*/ 20370 w 20370"/>
              <a:gd name="connsiteY3-80" fmla="*/ 19550 h 23019"/>
              <a:gd name="connsiteX4-81" fmla="*/ 17754 w 20370"/>
              <a:gd name="connsiteY4-82" fmla="*/ 9964 h 23019"/>
              <a:gd name="connsiteX5-83" fmla="*/ 14798 w 20370"/>
              <a:gd name="connsiteY5-84" fmla="*/ 0 h 23019"/>
              <a:gd name="connsiteX0-85" fmla="*/ 14907 w 20370"/>
              <a:gd name="connsiteY0-86" fmla="*/ 0 h 22650"/>
              <a:gd name="connsiteX1-87" fmla="*/ 0 w 20370"/>
              <a:gd name="connsiteY1-88" fmla="*/ 3459 h 22650"/>
              <a:gd name="connsiteX2-89" fmla="*/ 5152 w 20370"/>
              <a:gd name="connsiteY2-90" fmla="*/ 22650 h 22650"/>
              <a:gd name="connsiteX3-91" fmla="*/ 20370 w 20370"/>
              <a:gd name="connsiteY3-92" fmla="*/ 19181 h 22650"/>
              <a:gd name="connsiteX4-93" fmla="*/ 17754 w 20370"/>
              <a:gd name="connsiteY4-94" fmla="*/ 9595 h 22650"/>
              <a:gd name="connsiteX5-95" fmla="*/ 14907 w 20370"/>
              <a:gd name="connsiteY5-96" fmla="*/ 0 h 22650"/>
              <a:gd name="connsiteX0-97" fmla="*/ 14407 w 19870"/>
              <a:gd name="connsiteY0-98" fmla="*/ 0 h 22650"/>
              <a:gd name="connsiteX1-99" fmla="*/ 0 w 19870"/>
              <a:gd name="connsiteY1-100" fmla="*/ 4384 h 22650"/>
              <a:gd name="connsiteX2-101" fmla="*/ 4652 w 19870"/>
              <a:gd name="connsiteY2-102" fmla="*/ 22650 h 22650"/>
              <a:gd name="connsiteX3-103" fmla="*/ 19870 w 19870"/>
              <a:gd name="connsiteY3-104" fmla="*/ 19181 h 22650"/>
              <a:gd name="connsiteX4-105" fmla="*/ 17254 w 19870"/>
              <a:gd name="connsiteY4-106" fmla="*/ 9595 h 22650"/>
              <a:gd name="connsiteX5-107" fmla="*/ 14407 w 19870"/>
              <a:gd name="connsiteY5-108" fmla="*/ 0 h 22650"/>
              <a:gd name="connsiteX0-109" fmla="*/ 14407 w 19870"/>
              <a:gd name="connsiteY0-110" fmla="*/ 0 h 23857"/>
              <a:gd name="connsiteX1-111" fmla="*/ 0 w 19870"/>
              <a:gd name="connsiteY1-112" fmla="*/ 4384 h 23857"/>
              <a:gd name="connsiteX2-113" fmla="*/ 4935 w 19870"/>
              <a:gd name="connsiteY2-114" fmla="*/ 23857 h 23857"/>
              <a:gd name="connsiteX3-115" fmla="*/ 19870 w 19870"/>
              <a:gd name="connsiteY3-116" fmla="*/ 19181 h 23857"/>
              <a:gd name="connsiteX4-117" fmla="*/ 17254 w 19870"/>
              <a:gd name="connsiteY4-118" fmla="*/ 9595 h 23857"/>
              <a:gd name="connsiteX5-119" fmla="*/ 14407 w 19870"/>
              <a:gd name="connsiteY5-120" fmla="*/ 0 h 23857"/>
              <a:gd name="connsiteX0-121" fmla="*/ 14407 w 19870"/>
              <a:gd name="connsiteY0-122" fmla="*/ 0 h 23857"/>
              <a:gd name="connsiteX1-123" fmla="*/ 0 w 19870"/>
              <a:gd name="connsiteY1-124" fmla="*/ 4384 h 23857"/>
              <a:gd name="connsiteX2-125" fmla="*/ 4935 w 19870"/>
              <a:gd name="connsiteY2-126" fmla="*/ 23857 h 23857"/>
              <a:gd name="connsiteX3-127" fmla="*/ 19870 w 19870"/>
              <a:gd name="connsiteY3-128" fmla="*/ 19181 h 23857"/>
              <a:gd name="connsiteX4-129" fmla="*/ 17254 w 19870"/>
              <a:gd name="connsiteY4-130" fmla="*/ 9595 h 23857"/>
              <a:gd name="connsiteX5-131" fmla="*/ 14407 w 19870"/>
              <a:gd name="connsiteY5-132" fmla="*/ 0 h 23857"/>
              <a:gd name="connsiteX0-133" fmla="*/ 14407 w 19870"/>
              <a:gd name="connsiteY0-134" fmla="*/ 0 h 23663"/>
              <a:gd name="connsiteX1-135" fmla="*/ 0 w 19870"/>
              <a:gd name="connsiteY1-136" fmla="*/ 4384 h 23663"/>
              <a:gd name="connsiteX2-137" fmla="*/ 4512 w 19870"/>
              <a:gd name="connsiteY2-138" fmla="*/ 23663 h 23663"/>
              <a:gd name="connsiteX3-139" fmla="*/ 19870 w 19870"/>
              <a:gd name="connsiteY3-140" fmla="*/ 19181 h 23663"/>
              <a:gd name="connsiteX4-141" fmla="*/ 17254 w 19870"/>
              <a:gd name="connsiteY4-142" fmla="*/ 9595 h 23663"/>
              <a:gd name="connsiteX5-143" fmla="*/ 14407 w 19870"/>
              <a:gd name="connsiteY5-144" fmla="*/ 0 h 23663"/>
              <a:gd name="connsiteX0-145" fmla="*/ 14407 w 19078"/>
              <a:gd name="connsiteY0-146" fmla="*/ 0 h 23663"/>
              <a:gd name="connsiteX1-147" fmla="*/ 0 w 19078"/>
              <a:gd name="connsiteY1-148" fmla="*/ 4384 h 23663"/>
              <a:gd name="connsiteX2-149" fmla="*/ 4512 w 19078"/>
              <a:gd name="connsiteY2-150" fmla="*/ 23663 h 23663"/>
              <a:gd name="connsiteX3-151" fmla="*/ 19078 w 19078"/>
              <a:gd name="connsiteY3-152" fmla="*/ 19424 h 23663"/>
              <a:gd name="connsiteX4-153" fmla="*/ 17254 w 19078"/>
              <a:gd name="connsiteY4-154" fmla="*/ 9595 h 23663"/>
              <a:gd name="connsiteX5-155" fmla="*/ 14407 w 19078"/>
              <a:gd name="connsiteY5-156" fmla="*/ 0 h 23663"/>
              <a:gd name="connsiteX0-157" fmla="*/ 14407 w 19078"/>
              <a:gd name="connsiteY0-158" fmla="*/ 0 h 23663"/>
              <a:gd name="connsiteX1-159" fmla="*/ 0 w 19078"/>
              <a:gd name="connsiteY1-160" fmla="*/ 4384 h 23663"/>
              <a:gd name="connsiteX2-161" fmla="*/ 4512 w 19078"/>
              <a:gd name="connsiteY2-162" fmla="*/ 23663 h 23663"/>
              <a:gd name="connsiteX3-163" fmla="*/ 19078 w 19078"/>
              <a:gd name="connsiteY3-164" fmla="*/ 19424 h 23663"/>
              <a:gd name="connsiteX4-165" fmla="*/ 16878 w 19078"/>
              <a:gd name="connsiteY4-166" fmla="*/ 9602 h 23663"/>
              <a:gd name="connsiteX5-167" fmla="*/ 14407 w 19078"/>
              <a:gd name="connsiteY5-168" fmla="*/ 0 h 23663"/>
              <a:gd name="connsiteX0-169" fmla="*/ 0 w 19078"/>
              <a:gd name="connsiteY0-170" fmla="*/ 4384 h 23663"/>
              <a:gd name="connsiteX1-171" fmla="*/ 4512 w 19078"/>
              <a:gd name="connsiteY1-172" fmla="*/ 23663 h 23663"/>
              <a:gd name="connsiteX2-173" fmla="*/ 19078 w 19078"/>
              <a:gd name="connsiteY2-174" fmla="*/ 19424 h 23663"/>
              <a:gd name="connsiteX3-175" fmla="*/ 16878 w 19078"/>
              <a:gd name="connsiteY3-176" fmla="*/ 9602 h 23663"/>
              <a:gd name="connsiteX4-177" fmla="*/ 14407 w 19078"/>
              <a:gd name="connsiteY4-178" fmla="*/ 0 h 23663"/>
              <a:gd name="connsiteX5-179" fmla="*/ 587 w 19078"/>
              <a:gd name="connsiteY5-180" fmla="*/ 5055 h 23663"/>
              <a:gd name="connsiteX0-181" fmla="*/ 3925 w 18491"/>
              <a:gd name="connsiteY0-182" fmla="*/ 23663 h 23663"/>
              <a:gd name="connsiteX1-183" fmla="*/ 18491 w 18491"/>
              <a:gd name="connsiteY1-184" fmla="*/ 19424 h 23663"/>
              <a:gd name="connsiteX2-185" fmla="*/ 16291 w 18491"/>
              <a:gd name="connsiteY2-186" fmla="*/ 9602 h 23663"/>
              <a:gd name="connsiteX3-187" fmla="*/ 13820 w 18491"/>
              <a:gd name="connsiteY3-188" fmla="*/ 0 h 23663"/>
              <a:gd name="connsiteX4-189" fmla="*/ 0 w 18491"/>
              <a:gd name="connsiteY4-190" fmla="*/ 5055 h 23663"/>
              <a:gd name="connsiteX0-191" fmla="*/ 0 w 14566"/>
              <a:gd name="connsiteY0-192" fmla="*/ 23663 h 23663"/>
              <a:gd name="connsiteX1-193" fmla="*/ 14566 w 14566"/>
              <a:gd name="connsiteY1-194" fmla="*/ 19424 h 23663"/>
              <a:gd name="connsiteX2-195" fmla="*/ 12366 w 14566"/>
              <a:gd name="connsiteY2-196" fmla="*/ 9602 h 23663"/>
              <a:gd name="connsiteX3-197" fmla="*/ 9895 w 14566"/>
              <a:gd name="connsiteY3-198" fmla="*/ 0 h 23663"/>
              <a:gd name="connsiteX0-199" fmla="*/ 4671 w 4671"/>
              <a:gd name="connsiteY0-200" fmla="*/ 19424 h 19424"/>
              <a:gd name="connsiteX1-201" fmla="*/ 2471 w 4671"/>
              <a:gd name="connsiteY1-202" fmla="*/ 9602 h 19424"/>
              <a:gd name="connsiteX2-203" fmla="*/ 0 w 4671"/>
              <a:gd name="connsiteY2-204" fmla="*/ 0 h 19424"/>
              <a:gd name="connsiteX0-205" fmla="*/ 7486 w 7486"/>
              <a:gd name="connsiteY0-206" fmla="*/ 7669 h 7669"/>
              <a:gd name="connsiteX1-207" fmla="*/ 2776 w 7486"/>
              <a:gd name="connsiteY1-208" fmla="*/ 2612 h 7669"/>
              <a:gd name="connsiteX2-209" fmla="*/ 0 w 7486"/>
              <a:gd name="connsiteY2-210" fmla="*/ 0 h 7669"/>
              <a:gd name="connsiteX0-211" fmla="*/ 8267 w 8267"/>
              <a:gd name="connsiteY0-212" fmla="*/ 7620 h 7620"/>
              <a:gd name="connsiteX1-213" fmla="*/ 3708 w 8267"/>
              <a:gd name="connsiteY1-214" fmla="*/ 3406 h 7620"/>
              <a:gd name="connsiteX2-215" fmla="*/ 0 w 8267"/>
              <a:gd name="connsiteY2-216" fmla="*/ 0 h 7620"/>
              <a:gd name="connsiteX0-217" fmla="*/ 36336 w 36336"/>
              <a:gd name="connsiteY0-218" fmla="*/ 39449 h 39449"/>
              <a:gd name="connsiteX1-219" fmla="*/ 30821 w 36336"/>
              <a:gd name="connsiteY1-220" fmla="*/ 33919 h 39449"/>
              <a:gd name="connsiteX2-221" fmla="*/ 0 w 36336"/>
              <a:gd name="connsiteY2-222" fmla="*/ 0 h 39449"/>
            </a:gdLst>
            <a:ahLst/>
            <a:cxnLst>
              <a:cxn ang="0">
                <a:pos x="connsiteX0-1" y="connsiteY0-2"/>
              </a:cxn>
              <a:cxn ang="0">
                <a:pos x="connsiteX1-3" y="connsiteY1-4"/>
              </a:cxn>
              <a:cxn ang="0">
                <a:pos x="connsiteX2-5" y="connsiteY2-6"/>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7" name="Group 59"/>
          <p:cNvGrpSpPr/>
          <p:nvPr/>
        </p:nvGrpSpPr>
        <p:grpSpPr>
          <a:xfrm rot="2086424">
            <a:off x="9314817" y="2752517"/>
            <a:ext cx="1418849" cy="1430666"/>
            <a:chOff x="0" y="0"/>
            <a:chExt cx="1378195" cy="1389675"/>
          </a:xfrm>
        </p:grpSpPr>
        <p:grpSp>
          <p:nvGrpSpPr>
            <p:cNvPr id="18" name="Group 55"/>
            <p:cNvGrpSpPr/>
            <p:nvPr/>
          </p:nvGrpSpPr>
          <p:grpSpPr>
            <a:xfrm>
              <a:off x="228599" y="0"/>
              <a:ext cx="1149597" cy="1132531"/>
              <a:chOff x="0" y="0"/>
              <a:chExt cx="1149595" cy="1132530"/>
            </a:xfrm>
          </p:grpSpPr>
          <p:sp>
            <p:nvSpPr>
              <p:cNvPr id="22" name="chenying0907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23" name="Group 54"/>
              <p:cNvGrpSpPr/>
              <p:nvPr/>
            </p:nvGrpSpPr>
            <p:grpSpPr>
              <a:xfrm>
                <a:off x="-1" y="0"/>
                <a:ext cx="1149597" cy="1132531"/>
                <a:chOff x="0" y="0"/>
                <a:chExt cx="1149595" cy="1132530"/>
              </a:xfrm>
            </p:grpSpPr>
            <p:sp>
              <p:nvSpPr>
                <p:cNvPr id="24" name="chenying0907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5" name="chenying0907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6" name="chenying0907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nvGrpSpPr>
            <p:cNvPr id="19" name="Group 58"/>
            <p:cNvGrpSpPr/>
            <p:nvPr/>
          </p:nvGrpSpPr>
          <p:grpSpPr>
            <a:xfrm>
              <a:off x="0" y="558800"/>
              <a:ext cx="803140" cy="830876"/>
              <a:chOff x="0" y="0"/>
              <a:chExt cx="803139" cy="830875"/>
            </a:xfrm>
          </p:grpSpPr>
          <p:sp>
            <p:nvSpPr>
              <p:cNvPr id="20" name="chenying0907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1" name="chenying0907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
        <p:nvSpPr>
          <p:cNvPr id="37" name="chenying0907 232"/>
          <p:cNvSpPr/>
          <p:nvPr/>
        </p:nvSpPr>
        <p:spPr>
          <a:xfrm>
            <a:off x="19909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38" name="chenying0907 232"/>
          <p:cNvSpPr/>
          <p:nvPr/>
        </p:nvSpPr>
        <p:spPr>
          <a:xfrm>
            <a:off x="43785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39" name="chenying0907 232"/>
          <p:cNvSpPr/>
          <p:nvPr/>
        </p:nvSpPr>
        <p:spPr>
          <a:xfrm>
            <a:off x="67661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42" name="chenying0907 148"/>
          <p:cNvSpPr/>
          <p:nvPr/>
        </p:nvSpPr>
        <p:spPr>
          <a:xfrm>
            <a:off x="1075083" y="4180035"/>
            <a:ext cx="2497939" cy="518795"/>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a:latin typeface="萝莉体 第二版" panose="02000500000000000000" pitchFamily="2" charset="-122"/>
                <a:ea typeface="萝莉体 第二版" panose="02000500000000000000" pitchFamily="2" charset="-122"/>
                <a:cs typeface="萝莉体 第二版" panose="02000500000000000000" pitchFamily="2" charset="-122"/>
              </a:rPr>
              <a:t>MSD</a:t>
            </a:r>
            <a:r>
              <a:rPr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rPr>
              <a:t>数据集</a:t>
            </a:r>
          </a:p>
        </p:txBody>
      </p:sp>
      <p:sp>
        <p:nvSpPr>
          <p:cNvPr id="4" name="chenying0907 148"/>
          <p:cNvSpPr/>
          <p:nvPr/>
        </p:nvSpPr>
        <p:spPr>
          <a:xfrm>
            <a:off x="3462683" y="4196620"/>
            <a:ext cx="2497939" cy="476734"/>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400" dirty="0" smtClean="0">
                <a:latin typeface="萝莉体 第二版" panose="02000500000000000000" pitchFamily="2" charset="-122"/>
                <a:ea typeface="萝莉体 第二版" panose="02000500000000000000" pitchFamily="2" charset="-122"/>
                <a:cs typeface="萝莉体 第二版" panose="02000500000000000000" pitchFamily="2" charset="-122"/>
              </a:rPr>
              <a:t>聚类</a:t>
            </a:r>
            <a:endParaRPr lang="zh-CN" altLang="en-US" sz="2400" dirty="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5" name="chenying0907 148"/>
          <p:cNvSpPr/>
          <p:nvPr/>
        </p:nvSpPr>
        <p:spPr>
          <a:xfrm>
            <a:off x="5850918" y="4175590"/>
            <a:ext cx="2497939" cy="518795"/>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rPr>
              <a:t>训练模型</a:t>
            </a:r>
          </a:p>
        </p:txBody>
      </p:sp>
      <p:sp>
        <p:nvSpPr>
          <p:cNvPr id="6" name="chenying0907 148"/>
          <p:cNvSpPr/>
          <p:nvPr/>
        </p:nvSpPr>
        <p:spPr>
          <a:xfrm>
            <a:off x="8710323" y="4196620"/>
            <a:ext cx="2497939" cy="476734"/>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400" dirty="0" smtClean="0">
                <a:latin typeface="萝莉体 第二版" panose="02000500000000000000" pitchFamily="2" charset="-122"/>
                <a:ea typeface="萝莉体 第二版" panose="02000500000000000000" pitchFamily="2" charset="-122"/>
                <a:cs typeface="萝莉体 第二版" panose="02000500000000000000" pitchFamily="2" charset="-122"/>
              </a:rPr>
              <a:t>结果</a:t>
            </a:r>
            <a:endParaRPr lang="zh-CN" altLang="en-US" sz="2400" dirty="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8" name="组合 7"/>
          <p:cNvGrpSpPr/>
          <p:nvPr/>
        </p:nvGrpSpPr>
        <p:grpSpPr>
          <a:xfrm>
            <a:off x="4730750" y="1186815"/>
            <a:ext cx="2669540" cy="1123950"/>
            <a:chOff x="5283" y="1737"/>
            <a:chExt cx="4204" cy="1770"/>
          </a:xfrm>
        </p:grpSpPr>
        <p:grpSp>
          <p:nvGrpSpPr>
            <p:cNvPr id="3" name="组合 2"/>
            <p:cNvGrpSpPr/>
            <p:nvPr/>
          </p:nvGrpSpPr>
          <p:grpSpPr>
            <a:xfrm>
              <a:off x="5283" y="1737"/>
              <a:ext cx="4204" cy="1770"/>
              <a:chOff x="3786" y="6972"/>
              <a:chExt cx="2584" cy="1332"/>
            </a:xfrm>
          </p:grpSpPr>
          <p:sp>
            <p:nvSpPr>
              <p:cNvPr id="13" name="chenying0907 171"/>
              <p:cNvSpPr/>
              <p:nvPr/>
            </p:nvSpPr>
            <p:spPr>
              <a:xfrm>
                <a:off x="3830" y="7278"/>
                <a:ext cx="2541" cy="1011"/>
              </a:xfrm>
              <a:custGeom>
                <a:avLst/>
                <a:gdLst/>
                <a:ahLst/>
                <a:cxnLst>
                  <a:cxn ang="0">
                    <a:pos x="wd2" y="hd2"/>
                  </a:cxn>
                  <a:cxn ang="5400000">
                    <a:pos x="wd2" y="hd2"/>
                  </a:cxn>
                  <a:cxn ang="10800000">
                    <a:pos x="wd2" y="hd2"/>
                  </a:cxn>
                  <a:cxn ang="16200000">
                    <a:pos x="wd2" y="hd2"/>
                  </a:cxn>
                </a:cxnLst>
                <a:rect l="0" t="0" r="r" b="b"/>
                <a:pathLst>
                  <a:path w="20572" h="21123" extrusionOk="0">
                    <a:moveTo>
                      <a:pt x="17886" y="5332"/>
                    </a:moveTo>
                    <a:cubicBezTo>
                      <a:pt x="15811" y="10607"/>
                      <a:pt x="12370" y="13267"/>
                      <a:pt x="9847" y="14273"/>
                    </a:cubicBezTo>
                    <a:cubicBezTo>
                      <a:pt x="4120" y="16557"/>
                      <a:pt x="-160" y="12844"/>
                      <a:pt x="53" y="10773"/>
                    </a:cubicBezTo>
                    <a:cubicBezTo>
                      <a:pt x="-542" y="16545"/>
                      <a:pt x="4081" y="20691"/>
                      <a:pt x="5800" y="20969"/>
                    </a:cubicBezTo>
                    <a:cubicBezTo>
                      <a:pt x="9741" y="21600"/>
                      <a:pt x="13398" y="20300"/>
                      <a:pt x="17129" y="16946"/>
                    </a:cubicBezTo>
                    <a:cubicBezTo>
                      <a:pt x="18288" y="15904"/>
                      <a:pt x="19949" y="13657"/>
                      <a:pt x="20459" y="10518"/>
                    </a:cubicBezTo>
                    <a:cubicBezTo>
                      <a:pt x="21058" y="6831"/>
                      <a:pt x="19065" y="1613"/>
                      <a:pt x="19326" y="0"/>
                    </a:cubicBezTo>
                    <a:cubicBezTo>
                      <a:pt x="19006" y="1976"/>
                      <a:pt x="18506" y="3755"/>
                      <a:pt x="17886" y="5332"/>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 name="chenying0907 172"/>
              <p:cNvSpPr/>
              <p:nvPr/>
            </p:nvSpPr>
            <p:spPr>
              <a:xfrm>
                <a:off x="3786" y="6972"/>
                <a:ext cx="2545" cy="1332"/>
              </a:xfrm>
              <a:custGeom>
                <a:avLst/>
                <a:gdLst/>
                <a:ahLst/>
                <a:cxnLst>
                  <a:cxn ang="0">
                    <a:pos x="wd2" y="hd2"/>
                  </a:cxn>
                  <a:cxn ang="5400000">
                    <a:pos x="wd2" y="hd2"/>
                  </a:cxn>
                  <a:cxn ang="10800000">
                    <a:pos x="wd2" y="hd2"/>
                  </a:cxn>
                  <a:cxn ang="16200000">
                    <a:pos x="wd2" y="hd2"/>
                  </a:cxn>
                </a:cxnLst>
                <a:rect l="0" t="0" r="r" b="b"/>
                <a:pathLst>
                  <a:path w="18552" h="21239" extrusionOk="0">
                    <a:moveTo>
                      <a:pt x="10837" y="0"/>
                    </a:moveTo>
                    <a:cubicBezTo>
                      <a:pt x="7662" y="-14"/>
                      <a:pt x="-2689" y="5191"/>
                      <a:pt x="658" y="16356"/>
                    </a:cubicBezTo>
                    <a:cubicBezTo>
                      <a:pt x="1683" y="19777"/>
                      <a:pt x="3681" y="20903"/>
                      <a:pt x="5431" y="21141"/>
                    </a:cubicBezTo>
                    <a:cubicBezTo>
                      <a:pt x="8711" y="21586"/>
                      <a:pt x="18112" y="20872"/>
                      <a:pt x="18532" y="11071"/>
                    </a:cubicBezTo>
                    <a:cubicBezTo>
                      <a:pt x="18911" y="2224"/>
                      <a:pt x="13700" y="13"/>
                      <a:pt x="10837"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7" name="chenying0907 148"/>
            <p:cNvSpPr/>
            <p:nvPr/>
          </p:nvSpPr>
          <p:spPr>
            <a:xfrm>
              <a:off x="5354" y="2382"/>
              <a:ext cx="3934" cy="643"/>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1800">
                  <a:latin typeface="萝莉体 第二版" panose="02000500000000000000" pitchFamily="2" charset="-122"/>
                  <a:ea typeface="萝莉体 第二版" panose="02000500000000000000" pitchFamily="2" charset="-122"/>
                  <a:cs typeface="萝莉体 第二版" panose="02000500000000000000" pitchFamily="2" charset="-122"/>
                </a:rPr>
                <a:t>歌曲之间的相似度</a:t>
              </a:r>
            </a:p>
          </p:txBody>
        </p:sp>
      </p:grpSp>
      <p:sp>
        <p:nvSpPr>
          <p:cNvPr id="16" name="chenying0907 154"/>
          <p:cNvSpPr/>
          <p:nvPr/>
        </p:nvSpPr>
        <p:spPr>
          <a:xfrm>
            <a:off x="6642570" y="2258192"/>
            <a:ext cx="631357" cy="7869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5540"/>
                  <a:pt x="12868" y="13785"/>
                  <a:pt x="11975" y="20592"/>
                </a:cubicBezTo>
                <a:cubicBezTo>
                  <a:pt x="9381" y="18566"/>
                  <a:pt x="6559" y="16544"/>
                  <a:pt x="3838" y="14714"/>
                </a:cubicBezTo>
                <a:cubicBezTo>
                  <a:pt x="6310" y="17340"/>
                  <a:pt x="9957" y="19639"/>
                  <a:pt x="12905" y="21600"/>
                </a:cubicBezTo>
                <a:cubicBezTo>
                  <a:pt x="16327" y="18619"/>
                  <a:pt x="19928" y="15516"/>
                  <a:pt x="21600" y="1164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28" name="组合 27"/>
          <p:cNvGrpSpPr/>
          <p:nvPr/>
        </p:nvGrpSpPr>
        <p:grpSpPr>
          <a:xfrm>
            <a:off x="3487420" y="3850640"/>
            <a:ext cx="2986319" cy="2132330"/>
            <a:chOff x="8033" y="6064"/>
            <a:chExt cx="4703" cy="3358"/>
          </a:xfrm>
        </p:grpSpPr>
        <p:grpSp>
          <p:nvGrpSpPr>
            <p:cNvPr id="9" name="组合 8"/>
            <p:cNvGrpSpPr/>
            <p:nvPr/>
          </p:nvGrpSpPr>
          <p:grpSpPr>
            <a:xfrm>
              <a:off x="8033" y="7564"/>
              <a:ext cx="3133" cy="1858"/>
              <a:chOff x="5283" y="1737"/>
              <a:chExt cx="4204" cy="1770"/>
            </a:xfrm>
          </p:grpSpPr>
          <p:grpSp>
            <p:nvGrpSpPr>
              <p:cNvPr id="10" name="组合 9"/>
              <p:cNvGrpSpPr/>
              <p:nvPr/>
            </p:nvGrpSpPr>
            <p:grpSpPr>
              <a:xfrm>
                <a:off x="5283" y="1737"/>
                <a:ext cx="4204" cy="1770"/>
                <a:chOff x="3786" y="6972"/>
                <a:chExt cx="2584" cy="1332"/>
              </a:xfrm>
            </p:grpSpPr>
            <p:sp>
              <p:nvSpPr>
                <p:cNvPr id="11" name="chenying0907 171"/>
                <p:cNvSpPr/>
                <p:nvPr/>
              </p:nvSpPr>
              <p:spPr>
                <a:xfrm>
                  <a:off x="3830" y="7278"/>
                  <a:ext cx="2541" cy="1011"/>
                </a:xfrm>
                <a:custGeom>
                  <a:avLst/>
                  <a:gdLst/>
                  <a:ahLst/>
                  <a:cxnLst>
                    <a:cxn ang="0">
                      <a:pos x="wd2" y="hd2"/>
                    </a:cxn>
                    <a:cxn ang="5400000">
                      <a:pos x="wd2" y="hd2"/>
                    </a:cxn>
                    <a:cxn ang="10800000">
                      <a:pos x="wd2" y="hd2"/>
                    </a:cxn>
                    <a:cxn ang="16200000">
                      <a:pos x="wd2" y="hd2"/>
                    </a:cxn>
                  </a:cxnLst>
                  <a:rect l="0" t="0" r="r" b="b"/>
                  <a:pathLst>
                    <a:path w="20572" h="21123" extrusionOk="0">
                      <a:moveTo>
                        <a:pt x="17886" y="5332"/>
                      </a:moveTo>
                      <a:cubicBezTo>
                        <a:pt x="15811" y="10607"/>
                        <a:pt x="12370" y="13267"/>
                        <a:pt x="9847" y="14273"/>
                      </a:cubicBezTo>
                      <a:cubicBezTo>
                        <a:pt x="4120" y="16557"/>
                        <a:pt x="-160" y="12844"/>
                        <a:pt x="53" y="10773"/>
                      </a:cubicBezTo>
                      <a:cubicBezTo>
                        <a:pt x="-542" y="16545"/>
                        <a:pt x="4081" y="20691"/>
                        <a:pt x="5800" y="20969"/>
                      </a:cubicBezTo>
                      <a:cubicBezTo>
                        <a:pt x="9741" y="21600"/>
                        <a:pt x="13398" y="20300"/>
                        <a:pt x="17129" y="16946"/>
                      </a:cubicBezTo>
                      <a:cubicBezTo>
                        <a:pt x="18288" y="15904"/>
                        <a:pt x="19949" y="13657"/>
                        <a:pt x="20459" y="10518"/>
                      </a:cubicBezTo>
                      <a:cubicBezTo>
                        <a:pt x="21058" y="6831"/>
                        <a:pt x="19065" y="1613"/>
                        <a:pt x="19326" y="0"/>
                      </a:cubicBezTo>
                      <a:cubicBezTo>
                        <a:pt x="19006" y="1976"/>
                        <a:pt x="18506" y="3755"/>
                        <a:pt x="17886" y="5332"/>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2" name="chenying0907 172"/>
                <p:cNvSpPr/>
                <p:nvPr/>
              </p:nvSpPr>
              <p:spPr>
                <a:xfrm>
                  <a:off x="3786" y="6972"/>
                  <a:ext cx="2545" cy="1332"/>
                </a:xfrm>
                <a:custGeom>
                  <a:avLst/>
                  <a:gdLst/>
                  <a:ahLst/>
                  <a:cxnLst>
                    <a:cxn ang="0">
                      <a:pos x="wd2" y="hd2"/>
                    </a:cxn>
                    <a:cxn ang="5400000">
                      <a:pos x="wd2" y="hd2"/>
                    </a:cxn>
                    <a:cxn ang="10800000">
                      <a:pos x="wd2" y="hd2"/>
                    </a:cxn>
                    <a:cxn ang="16200000">
                      <a:pos x="wd2" y="hd2"/>
                    </a:cxn>
                  </a:cxnLst>
                  <a:rect l="0" t="0" r="r" b="b"/>
                  <a:pathLst>
                    <a:path w="18552" h="21239" extrusionOk="0">
                      <a:moveTo>
                        <a:pt x="10837" y="0"/>
                      </a:moveTo>
                      <a:cubicBezTo>
                        <a:pt x="7662" y="-14"/>
                        <a:pt x="-2689" y="5191"/>
                        <a:pt x="658" y="16356"/>
                      </a:cubicBezTo>
                      <a:cubicBezTo>
                        <a:pt x="1683" y="19777"/>
                        <a:pt x="3681" y="20903"/>
                        <a:pt x="5431" y="21141"/>
                      </a:cubicBezTo>
                      <a:cubicBezTo>
                        <a:pt x="8711" y="21586"/>
                        <a:pt x="18112" y="20872"/>
                        <a:pt x="18532" y="11071"/>
                      </a:cubicBezTo>
                      <a:cubicBezTo>
                        <a:pt x="18911" y="2224"/>
                        <a:pt x="13700" y="13"/>
                        <a:pt x="10837"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15" name="chenying0907 148"/>
              <p:cNvSpPr/>
              <p:nvPr/>
            </p:nvSpPr>
            <p:spPr>
              <a:xfrm>
                <a:off x="5354" y="2150"/>
                <a:ext cx="3934" cy="1111"/>
              </a:xfrm>
              <a:prstGeom prst="rect">
                <a:avLst/>
              </a:prstGeom>
              <a:noFill/>
              <a:ln w="12700" cap="flat">
                <a:noFill/>
                <a:miter lim="400000"/>
              </a:ln>
              <a:effectLst/>
            </p:spPr>
            <p:txBody>
              <a:bodyPr wrap="square" lIns="38100" tIns="38100" rIns="38100" bIns="38100" numCol="1" anchor="ctr">
                <a:spAutoFit/>
              </a:bodyPr>
              <a:lstStyle/>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altLang="zh-CN" sz="1800">
                    <a:latin typeface="萝莉体 第二版" panose="02000500000000000000" pitchFamily="2" charset="-122"/>
                    <a:ea typeface="萝莉体 第二版" panose="02000500000000000000" pitchFamily="2" charset="-122"/>
                    <a:cs typeface="萝莉体 第二版" panose="02000500000000000000" pitchFamily="2" charset="-122"/>
                  </a:rPr>
                  <a:t>“</a:t>
                </a:r>
                <a:r>
                  <a:rPr lang="zh-CN" altLang="en-US" sz="1800">
                    <a:latin typeface="萝莉体 第二版" panose="02000500000000000000" pitchFamily="2" charset="-122"/>
                    <a:ea typeface="萝莉体 第二版" panose="02000500000000000000" pitchFamily="2" charset="-122"/>
                    <a:cs typeface="萝莉体 第二版" panose="02000500000000000000" pitchFamily="2" charset="-122"/>
                  </a:rPr>
                  <a:t>音乐</a:t>
                </a:r>
                <a:r>
                  <a:rPr lang="en-US" altLang="zh-CN" sz="1800">
                    <a:latin typeface="萝莉体 第二版" panose="02000500000000000000" pitchFamily="2" charset="-122"/>
                    <a:ea typeface="萝莉体 第二版" panose="02000500000000000000" pitchFamily="2" charset="-122"/>
                    <a:cs typeface="萝莉体 第二版" panose="02000500000000000000" pitchFamily="2" charset="-122"/>
                  </a:rPr>
                  <a:t>-</a:t>
                </a:r>
                <a:r>
                  <a:rPr lang="zh-CN" altLang="en-US" sz="1800">
                    <a:latin typeface="萝莉体 第二版" panose="02000500000000000000" pitchFamily="2" charset="-122"/>
                    <a:ea typeface="萝莉体 第二版" panose="02000500000000000000" pitchFamily="2" charset="-122"/>
                    <a:cs typeface="萝莉体 第二版" panose="02000500000000000000" pitchFamily="2" charset="-122"/>
                  </a:rPr>
                  <a:t>元素</a:t>
                </a:r>
                <a:r>
                  <a:rPr lang="en-US" altLang="zh-CN" sz="1800">
                    <a:latin typeface="萝莉体 第二版" panose="02000500000000000000" pitchFamily="2" charset="-122"/>
                    <a:ea typeface="萝莉体 第二版" panose="02000500000000000000" pitchFamily="2" charset="-122"/>
                    <a:cs typeface="萝莉体 第二版" panose="02000500000000000000" pitchFamily="2" charset="-122"/>
                  </a:rPr>
                  <a:t>”</a:t>
                </a:r>
              </a:p>
              <a:p>
                <a:pPr algn="ct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1800">
                    <a:latin typeface="萝莉体 第二版" panose="02000500000000000000" pitchFamily="2" charset="-122"/>
                    <a:ea typeface="萝莉体 第二版" panose="02000500000000000000" pitchFamily="2" charset="-122"/>
                    <a:cs typeface="萝莉体 第二版" panose="02000500000000000000" pitchFamily="2" charset="-122"/>
                  </a:rPr>
                  <a:t>潜在因子矩阵</a:t>
                </a:r>
              </a:p>
            </p:txBody>
          </p:sp>
        </p:grpSp>
        <p:sp>
          <p:nvSpPr>
            <p:cNvPr id="27" name="chenying0907 157"/>
            <p:cNvSpPr/>
            <p:nvPr/>
          </p:nvSpPr>
          <p:spPr>
            <a:xfrm rot="16740000">
              <a:off x="10868" y="6344"/>
              <a:ext cx="2148" cy="15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30" y="4183"/>
                    <a:pt x="4232" y="7514"/>
                    <a:pt x="7805" y="11081"/>
                  </a:cubicBezTo>
                  <a:cubicBezTo>
                    <a:pt x="11642" y="14913"/>
                    <a:pt x="15287" y="17432"/>
                    <a:pt x="21600" y="18609"/>
                  </a:cubicBezTo>
                  <a:cubicBezTo>
                    <a:pt x="20806" y="17217"/>
                    <a:pt x="18519" y="14666"/>
                    <a:pt x="17621" y="13430"/>
                  </a:cubicBezTo>
                  <a:cubicBezTo>
                    <a:pt x="18690" y="15188"/>
                    <a:pt x="20252" y="16950"/>
                    <a:pt x="21600" y="18609"/>
                  </a:cubicBezTo>
                  <a:cubicBezTo>
                    <a:pt x="18908" y="20835"/>
                    <a:pt x="16606" y="21600"/>
                    <a:pt x="13527"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3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37" grpId="0" bldLvl="0" animBg="1"/>
      <p:bldP spid="38" grpId="0" bldLvl="0" animBg="1"/>
      <p:bldP spid="39" grpId="0" bldLvl="0" animBg="1"/>
      <p:bldP spid="42" grpId="0" bldLvl="0" animBg="1"/>
      <p:bldP spid="4" grpId="0" bldLvl="0" animBg="1"/>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51022" y="3850034"/>
            <a:ext cx="38404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数据获取与预处理</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48945" y="2552065"/>
            <a:ext cx="1930400" cy="3190240"/>
            <a:chOff x="1408" y="2354"/>
            <a:chExt cx="3040" cy="5024"/>
          </a:xfrm>
        </p:grpSpPr>
        <p:pic>
          <p:nvPicPr>
            <p:cNvPr id="2" name="图片 1"/>
            <p:cNvPicPr>
              <a:picLocks noChangeAspect="1"/>
            </p:cNvPicPr>
            <p:nvPr/>
          </p:nvPicPr>
          <p:blipFill>
            <a:blip r:embed="rId3"/>
            <a:stretch>
              <a:fillRect/>
            </a:stretch>
          </p:blipFill>
          <p:spPr>
            <a:xfrm>
              <a:off x="1663" y="2645"/>
              <a:ext cx="2477" cy="3041"/>
            </a:xfrm>
            <a:prstGeom prst="rect">
              <a:avLst/>
            </a:prstGeom>
          </p:spPr>
        </p:pic>
        <p:grpSp>
          <p:nvGrpSpPr>
            <p:cNvPr id="3" name="Group 137"/>
            <p:cNvGrpSpPr/>
            <p:nvPr/>
          </p:nvGrpSpPr>
          <p:grpSpPr>
            <a:xfrm>
              <a:off x="1408" y="2354"/>
              <a:ext cx="3040" cy="5024"/>
              <a:chOff x="0" y="0"/>
              <a:chExt cx="1272855" cy="1784573"/>
            </a:xfrm>
          </p:grpSpPr>
          <p:grpSp>
            <p:nvGrpSpPr>
              <p:cNvPr id="5" name="Group 135"/>
              <p:cNvGrpSpPr/>
              <p:nvPr/>
            </p:nvGrpSpPr>
            <p:grpSpPr>
              <a:xfrm>
                <a:off x="-1" y="0"/>
                <a:ext cx="1272857" cy="1567495"/>
                <a:chOff x="0" y="0"/>
                <a:chExt cx="1272855" cy="1567494"/>
              </a:xfrm>
            </p:grpSpPr>
            <p:sp>
              <p:nvSpPr>
                <p:cNvPr id="7" name="chenying0907 132"/>
                <p:cNvSpPr/>
                <p:nvPr/>
              </p:nvSpPr>
              <p:spPr>
                <a:xfrm>
                  <a:off x="-1" y="0"/>
                  <a:ext cx="1272857" cy="1567495"/>
                </a:xfrm>
                <a:custGeom>
                  <a:avLst/>
                  <a:gdLst/>
                  <a:ahLst/>
                  <a:cxnLst>
                    <a:cxn ang="0">
                      <a:pos x="wd2" y="hd2"/>
                    </a:cxn>
                    <a:cxn ang="5400000">
                      <a:pos x="wd2" y="hd2"/>
                    </a:cxn>
                    <a:cxn ang="10800000">
                      <a:pos x="wd2" y="hd2"/>
                    </a:cxn>
                    <a:cxn ang="16200000">
                      <a:pos x="wd2" y="hd2"/>
                    </a:cxn>
                  </a:cxnLst>
                  <a:rect l="0" t="0" r="r" b="b"/>
                  <a:pathLst>
                    <a:path w="21431" h="19790" extrusionOk="0">
                      <a:moveTo>
                        <a:pt x="21431" y="19557"/>
                      </a:moveTo>
                      <a:cubicBezTo>
                        <a:pt x="20636" y="19533"/>
                        <a:pt x="20717" y="2655"/>
                        <a:pt x="21045" y="636"/>
                      </a:cubicBezTo>
                      <a:cubicBezTo>
                        <a:pt x="21023" y="770"/>
                        <a:pt x="703" y="-1712"/>
                        <a:pt x="391" y="2308"/>
                      </a:cubicBezTo>
                      <a:cubicBezTo>
                        <a:pt x="49" y="6703"/>
                        <a:pt x="-169" y="12841"/>
                        <a:pt x="171" y="16907"/>
                      </a:cubicBezTo>
                      <a:cubicBezTo>
                        <a:pt x="401" y="19654"/>
                        <a:pt x="1701" y="19523"/>
                        <a:pt x="5476" y="19671"/>
                      </a:cubicBezTo>
                      <a:cubicBezTo>
                        <a:pt x="10998" y="19888"/>
                        <a:pt x="15793" y="19782"/>
                        <a:pt x="21431" y="1955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 name="chenying0907 133"/>
                <p:cNvSpPr/>
                <p:nvPr/>
              </p:nvSpPr>
              <p:spPr>
                <a:xfrm>
                  <a:off x="12700" y="1244600"/>
                  <a:ext cx="1226065" cy="108817"/>
                </a:xfrm>
                <a:custGeom>
                  <a:avLst/>
                  <a:gdLst/>
                  <a:ahLst/>
                  <a:cxnLst>
                    <a:cxn ang="0">
                      <a:pos x="wd2" y="hd2"/>
                    </a:cxn>
                    <a:cxn ang="5400000">
                      <a:pos x="wd2" y="hd2"/>
                    </a:cxn>
                    <a:cxn ang="10800000">
                      <a:pos x="wd2" y="hd2"/>
                    </a:cxn>
                    <a:cxn ang="16200000">
                      <a:pos x="wd2" y="hd2"/>
                    </a:cxn>
                  </a:cxnLst>
                  <a:rect l="0" t="0" r="r" b="b"/>
                  <a:pathLst>
                    <a:path w="21600" h="12988" extrusionOk="0">
                      <a:moveTo>
                        <a:pt x="0" y="12988"/>
                      </a:moveTo>
                      <a:cubicBezTo>
                        <a:pt x="0" y="-8612"/>
                        <a:pt x="15811" y="3525"/>
                        <a:pt x="21600" y="235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9" name="chenying0907 134"/>
                <p:cNvSpPr/>
                <p:nvPr/>
              </p:nvSpPr>
              <p:spPr>
                <a:xfrm>
                  <a:off x="165099" y="38100"/>
                  <a:ext cx="28820" cy="1210959"/>
                </a:xfrm>
                <a:custGeom>
                  <a:avLst/>
                  <a:gdLst/>
                  <a:ahLst/>
                  <a:cxnLst>
                    <a:cxn ang="0">
                      <a:pos x="wd2" y="hd2"/>
                    </a:cxn>
                    <a:cxn ang="5400000">
                      <a:pos x="wd2" y="hd2"/>
                    </a:cxn>
                    <a:cxn ang="10800000">
                      <a:pos x="wd2" y="hd2"/>
                    </a:cxn>
                    <a:cxn ang="16200000">
                      <a:pos x="wd2" y="hd2"/>
                    </a:cxn>
                  </a:cxnLst>
                  <a:rect l="0" t="0" r="r" b="b"/>
                  <a:pathLst>
                    <a:path w="11184" h="21600" extrusionOk="0">
                      <a:moveTo>
                        <a:pt x="11183" y="0"/>
                      </a:moveTo>
                      <a:cubicBezTo>
                        <a:pt x="11246" y="6836"/>
                        <a:pt x="-10354" y="14463"/>
                        <a:pt x="632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6" name="chenying0907 136"/>
              <p:cNvSpPr/>
              <p:nvPr/>
            </p:nvSpPr>
            <p:spPr>
              <a:xfrm>
                <a:off x="254000" y="1371600"/>
                <a:ext cx="276430" cy="412974"/>
              </a:xfrm>
              <a:custGeom>
                <a:avLst/>
                <a:gdLst/>
                <a:ahLst/>
                <a:cxnLst>
                  <a:cxn ang="0">
                    <a:pos x="wd2" y="hd2"/>
                  </a:cxn>
                  <a:cxn ang="5400000">
                    <a:pos x="wd2" y="hd2"/>
                  </a:cxn>
                  <a:cxn ang="10800000">
                    <a:pos x="wd2" y="hd2"/>
                  </a:cxn>
                  <a:cxn ang="16200000">
                    <a:pos x="wd2" y="hd2"/>
                  </a:cxn>
                </a:cxnLst>
                <a:rect l="0" t="0" r="r" b="b"/>
                <a:pathLst>
                  <a:path w="21600" h="21254" extrusionOk="0">
                    <a:moveTo>
                      <a:pt x="21600" y="0"/>
                    </a:moveTo>
                    <a:cubicBezTo>
                      <a:pt x="19632" y="6773"/>
                      <a:pt x="21021" y="13465"/>
                      <a:pt x="21310" y="20111"/>
                    </a:cubicBezTo>
                    <a:cubicBezTo>
                      <a:pt x="17996" y="17597"/>
                      <a:pt x="13864" y="16307"/>
                      <a:pt x="11555" y="14030"/>
                    </a:cubicBezTo>
                    <a:cubicBezTo>
                      <a:pt x="7039" y="15998"/>
                      <a:pt x="4377" y="18033"/>
                      <a:pt x="0" y="21254"/>
                    </a:cubicBezTo>
                    <a:cubicBezTo>
                      <a:pt x="1028" y="13703"/>
                      <a:pt x="980" y="4593"/>
                      <a:pt x="398" y="1082"/>
                    </a:cubicBezTo>
                    <a:cubicBezTo>
                      <a:pt x="7015" y="-346"/>
                      <a:pt x="14510" y="658"/>
                      <a:pt x="21600" y="0"/>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pic>
        <p:nvPicPr>
          <p:cNvPr id="12" name="图片 11"/>
          <p:cNvPicPr>
            <a:picLocks noChangeAspect="1"/>
          </p:cNvPicPr>
          <p:nvPr/>
        </p:nvPicPr>
        <p:blipFill>
          <a:blip r:embed="rId4"/>
          <a:stretch>
            <a:fillRect/>
          </a:stretch>
        </p:blipFill>
        <p:spPr>
          <a:xfrm>
            <a:off x="5577205" y="4919980"/>
            <a:ext cx="4866005" cy="1450340"/>
          </a:xfrm>
          <a:prstGeom prst="rect">
            <a:avLst/>
          </a:prstGeom>
        </p:spPr>
      </p:pic>
      <p:sp>
        <p:nvSpPr>
          <p:cNvPr id="16" name="chenying0907 154"/>
          <p:cNvSpPr/>
          <p:nvPr/>
        </p:nvSpPr>
        <p:spPr>
          <a:xfrm rot="14700000">
            <a:off x="2656675" y="2891922"/>
            <a:ext cx="631357" cy="7869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5540"/>
                  <a:pt x="12868" y="13785"/>
                  <a:pt x="11975" y="20592"/>
                </a:cubicBezTo>
                <a:cubicBezTo>
                  <a:pt x="9381" y="18566"/>
                  <a:pt x="6559" y="16544"/>
                  <a:pt x="3838" y="14714"/>
                </a:cubicBezTo>
                <a:cubicBezTo>
                  <a:pt x="6310" y="17340"/>
                  <a:pt x="9957" y="19639"/>
                  <a:pt x="12905" y="21600"/>
                </a:cubicBezTo>
                <a:cubicBezTo>
                  <a:pt x="16327" y="18619"/>
                  <a:pt x="19928" y="15516"/>
                  <a:pt x="21600" y="1164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7" name="chenying0907 157"/>
          <p:cNvSpPr/>
          <p:nvPr/>
        </p:nvSpPr>
        <p:spPr>
          <a:xfrm rot="4260000">
            <a:off x="8077200" y="3372485"/>
            <a:ext cx="1363894" cy="10076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30" y="4183"/>
                  <a:pt x="4232" y="7514"/>
                  <a:pt x="7805" y="11081"/>
                </a:cubicBezTo>
                <a:cubicBezTo>
                  <a:pt x="11642" y="14913"/>
                  <a:pt x="15287" y="17432"/>
                  <a:pt x="21600" y="18609"/>
                </a:cubicBezTo>
                <a:cubicBezTo>
                  <a:pt x="20806" y="17217"/>
                  <a:pt x="18519" y="14666"/>
                  <a:pt x="17621" y="13430"/>
                </a:cubicBezTo>
                <a:cubicBezTo>
                  <a:pt x="18690" y="15188"/>
                  <a:pt x="20252" y="16950"/>
                  <a:pt x="21600" y="18609"/>
                </a:cubicBezTo>
                <a:cubicBezTo>
                  <a:pt x="18908" y="20835"/>
                  <a:pt x="16606" y="21600"/>
                  <a:pt x="13527"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pic>
        <p:nvPicPr>
          <p:cNvPr id="14" name="图片 13"/>
          <p:cNvPicPr>
            <a:picLocks noChangeAspect="1"/>
          </p:cNvPicPr>
          <p:nvPr/>
        </p:nvPicPr>
        <p:blipFill>
          <a:blip r:embed="rId5"/>
          <a:stretch>
            <a:fillRect/>
          </a:stretch>
        </p:blipFill>
        <p:spPr>
          <a:xfrm>
            <a:off x="3901440" y="285750"/>
            <a:ext cx="8216900" cy="2546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12"/>
          <p:cNvGrpSpPr/>
          <p:nvPr/>
        </p:nvGrpSpPr>
        <p:grpSpPr>
          <a:xfrm rot="10800000">
            <a:off x="8962052" y="620927"/>
            <a:ext cx="1702168" cy="1774801"/>
            <a:chOff x="0" y="0"/>
            <a:chExt cx="1702166" cy="1774800"/>
          </a:xfrm>
        </p:grpSpPr>
        <p:grpSp>
          <p:nvGrpSpPr>
            <p:cNvPr id="19" name="Group 107"/>
            <p:cNvGrpSpPr/>
            <p:nvPr/>
          </p:nvGrpSpPr>
          <p:grpSpPr>
            <a:xfrm>
              <a:off x="-1" y="177800"/>
              <a:ext cx="1609262" cy="1597001"/>
              <a:chOff x="0" y="0"/>
              <a:chExt cx="1609260" cy="1597000"/>
            </a:xfrm>
          </p:grpSpPr>
          <p:sp>
            <p:nvSpPr>
              <p:cNvPr id="2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0" name="Group 111"/>
            <p:cNvGrpSpPr/>
            <p:nvPr/>
          </p:nvGrpSpPr>
          <p:grpSpPr>
            <a:xfrm>
              <a:off x="1028700" y="0"/>
              <a:ext cx="673467" cy="645607"/>
              <a:chOff x="0" y="0"/>
              <a:chExt cx="673466" cy="645606"/>
            </a:xfrm>
          </p:grpSpPr>
          <p:sp>
            <p:nvSpPr>
              <p:cNvPr id="2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
        <p:nvSpPr>
          <p:cNvPr id="28" name="chenying0907 148"/>
          <p:cNvSpPr/>
          <p:nvPr/>
        </p:nvSpPr>
        <p:spPr>
          <a:xfrm>
            <a:off x="4512310" y="671195"/>
            <a:ext cx="4435475" cy="6667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3200" b="1">
                <a:latin typeface="萝莉体 第二版" panose="02000500000000000000" pitchFamily="2" charset="-122"/>
                <a:ea typeface="萝莉体 第二版" panose="02000500000000000000" pitchFamily="2" charset="-122"/>
                <a:cs typeface="萝莉体 第二版" panose="02000500000000000000" pitchFamily="2" charset="-122"/>
              </a:rPr>
              <a:t>用户播放情况统计</a:t>
            </a:r>
          </a:p>
        </p:txBody>
      </p:sp>
      <p:sp>
        <p:nvSpPr>
          <p:cNvPr id="29" name="chenying0907 148"/>
          <p:cNvSpPr/>
          <p:nvPr/>
        </p:nvSpPr>
        <p:spPr>
          <a:xfrm>
            <a:off x="537845" y="1430338"/>
            <a:ext cx="7317740" cy="107251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1800" dirty="0">
                <a:latin typeface="萝莉体 第二版" panose="02000500000000000000" pitchFamily="2" charset="-122"/>
                <a:ea typeface="萝莉体 第二版" panose="02000500000000000000" pitchFamily="2" charset="-122"/>
                <a:cs typeface="萝莉体 第二版" panose="02000500000000000000" pitchFamily="2" charset="-122"/>
              </a:rPr>
              <a:t>在原始数据集中，有大约100万的用户，但是这里面是不是所有用户我们都需要纳入考虑的。例如：如果20%的用户的歌曲播放了占了80%的总体播放量，那么其实我们只需要考虑这20%用户就差不多了。</a:t>
            </a:r>
          </a:p>
        </p:txBody>
      </p:sp>
      <p:pic>
        <p:nvPicPr>
          <p:cNvPr id="3" name="图片 2"/>
          <p:cNvPicPr>
            <a:picLocks noChangeAspect="1"/>
          </p:cNvPicPr>
          <p:nvPr/>
        </p:nvPicPr>
        <p:blipFill>
          <a:blip r:embed="rId3"/>
          <a:stretch>
            <a:fillRect/>
          </a:stretch>
        </p:blipFill>
        <p:spPr>
          <a:xfrm>
            <a:off x="243840" y="2778760"/>
            <a:ext cx="7611745" cy="3215005"/>
          </a:xfrm>
          <a:prstGeom prst="rect">
            <a:avLst/>
          </a:prstGeom>
        </p:spPr>
      </p:pic>
      <p:pic>
        <p:nvPicPr>
          <p:cNvPr id="4" name="图片 3"/>
          <p:cNvPicPr>
            <a:picLocks noChangeAspect="1"/>
          </p:cNvPicPr>
          <p:nvPr/>
        </p:nvPicPr>
        <p:blipFill>
          <a:blip r:embed="rId4"/>
          <a:stretch>
            <a:fillRect/>
          </a:stretch>
        </p:blipFill>
        <p:spPr>
          <a:xfrm>
            <a:off x="9117965" y="3350895"/>
            <a:ext cx="1770380" cy="2070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henying0907 148"/>
          <p:cNvSpPr/>
          <p:nvPr/>
        </p:nvSpPr>
        <p:spPr>
          <a:xfrm>
            <a:off x="2882265" y="480060"/>
            <a:ext cx="4435475" cy="6667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3200" b="1">
                <a:latin typeface="萝莉体 第二版" panose="02000500000000000000" pitchFamily="2" charset="-122"/>
                <a:ea typeface="萝莉体 第二版" panose="02000500000000000000" pitchFamily="2" charset="-122"/>
                <a:cs typeface="萝莉体 第二版" panose="02000500000000000000" pitchFamily="2" charset="-122"/>
              </a:rPr>
              <a:t>歌曲播放次数统计</a:t>
            </a:r>
          </a:p>
        </p:txBody>
      </p:sp>
      <p:sp>
        <p:nvSpPr>
          <p:cNvPr id="29" name="chenying0907 148"/>
          <p:cNvSpPr/>
          <p:nvPr/>
        </p:nvSpPr>
        <p:spPr>
          <a:xfrm>
            <a:off x="2882265" y="1387158"/>
            <a:ext cx="7317740" cy="40830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1800">
                <a:latin typeface="萝莉体 第二版" panose="02000500000000000000" pitchFamily="2" charset="-122"/>
                <a:ea typeface="萝莉体 第二版" panose="02000500000000000000" pitchFamily="2" charset="-122"/>
                <a:cs typeface="萝莉体 第二版" panose="02000500000000000000" pitchFamily="2" charset="-122"/>
              </a:rPr>
              <a:t>同上。</a:t>
            </a:r>
          </a:p>
        </p:txBody>
      </p:sp>
      <p:grpSp>
        <p:nvGrpSpPr>
          <p:cNvPr id="8" name="Group 112"/>
          <p:cNvGrpSpPr/>
          <p:nvPr/>
        </p:nvGrpSpPr>
        <p:grpSpPr>
          <a:xfrm>
            <a:off x="537750" y="501208"/>
            <a:ext cx="1702168" cy="1774801"/>
            <a:chOff x="0" y="0"/>
            <a:chExt cx="1702166" cy="1774800"/>
          </a:xfrm>
        </p:grpSpPr>
        <p:grpSp>
          <p:nvGrpSpPr>
            <p:cNvPr id="9" name="Group 107"/>
            <p:cNvGrpSpPr/>
            <p:nvPr/>
          </p:nvGrpSpPr>
          <p:grpSpPr>
            <a:xfrm>
              <a:off x="-1" y="177800"/>
              <a:ext cx="1609262" cy="1597001"/>
              <a:chOff x="0" y="0"/>
              <a:chExt cx="1609260" cy="1597000"/>
            </a:xfrm>
          </p:grpSpPr>
          <p:sp>
            <p:nvSpPr>
              <p:cNvPr id="1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10" name="Group 111"/>
            <p:cNvGrpSpPr/>
            <p:nvPr/>
          </p:nvGrpSpPr>
          <p:grpSpPr>
            <a:xfrm>
              <a:off x="1028700" y="0"/>
              <a:ext cx="673467" cy="645607"/>
              <a:chOff x="0" y="0"/>
              <a:chExt cx="673466" cy="645606"/>
            </a:xfrm>
          </p:grpSpPr>
          <p:sp>
            <p:nvSpPr>
              <p:cNvPr id="1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pic>
        <p:nvPicPr>
          <p:cNvPr id="2" name="图片 1"/>
          <p:cNvPicPr>
            <a:picLocks noChangeAspect="1"/>
          </p:cNvPicPr>
          <p:nvPr/>
        </p:nvPicPr>
        <p:blipFill>
          <a:blip r:embed="rId3"/>
          <a:stretch>
            <a:fillRect/>
          </a:stretch>
        </p:blipFill>
        <p:spPr>
          <a:xfrm>
            <a:off x="2240280" y="2606675"/>
            <a:ext cx="5391150" cy="3310890"/>
          </a:xfrm>
          <a:prstGeom prst="rect">
            <a:avLst/>
          </a:prstGeom>
        </p:spPr>
      </p:pic>
      <p:pic>
        <p:nvPicPr>
          <p:cNvPr id="5" name="图片 4"/>
          <p:cNvPicPr>
            <a:picLocks noChangeAspect="1"/>
          </p:cNvPicPr>
          <p:nvPr/>
        </p:nvPicPr>
        <p:blipFill>
          <a:blip r:embed="rId4"/>
          <a:stretch>
            <a:fillRect/>
          </a:stretch>
        </p:blipFill>
        <p:spPr>
          <a:xfrm>
            <a:off x="9061450" y="3024505"/>
            <a:ext cx="1801495" cy="2224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2" presetClass="entr" presetSubtype="1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ChangeAspect="1"/>
          </p:cNvPicPr>
          <p:nvPr/>
        </p:nvPicPr>
        <p:blipFill>
          <a:blip r:embed="rId3"/>
          <a:stretch>
            <a:fillRect/>
          </a:stretch>
        </p:blipFill>
        <p:spPr>
          <a:xfrm>
            <a:off x="78740" y="4618990"/>
            <a:ext cx="12034520" cy="2049780"/>
          </a:xfrm>
          <a:prstGeom prst="rect">
            <a:avLst/>
          </a:prstGeom>
        </p:spPr>
      </p:pic>
      <p:sp>
        <p:nvSpPr>
          <p:cNvPr id="28" name="chenying0907 148"/>
          <p:cNvSpPr/>
          <p:nvPr/>
        </p:nvSpPr>
        <p:spPr>
          <a:xfrm>
            <a:off x="4445635" y="430213"/>
            <a:ext cx="7338695" cy="59245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800">
                <a:latin typeface="萝莉体 第二版" panose="02000500000000000000" pitchFamily="2" charset="-122"/>
                <a:ea typeface="萝莉体 第二版" panose="02000500000000000000" pitchFamily="2" charset="-122"/>
                <a:cs typeface="萝莉体 第二版" panose="02000500000000000000" pitchFamily="2" charset="-122"/>
              </a:rPr>
              <a:t>大约前100,000用户的播放量占据了总体的40%。</a:t>
            </a:r>
          </a:p>
        </p:txBody>
      </p:sp>
      <p:grpSp>
        <p:nvGrpSpPr>
          <p:cNvPr id="2" name="组合 1"/>
          <p:cNvGrpSpPr/>
          <p:nvPr/>
        </p:nvGrpSpPr>
        <p:grpSpPr>
          <a:xfrm>
            <a:off x="239395" y="5107940"/>
            <a:ext cx="1116330" cy="1322070"/>
            <a:chOff x="2535" y="2107"/>
            <a:chExt cx="5122" cy="7282"/>
          </a:xfrm>
        </p:grpSpPr>
        <p:sp>
          <p:nvSpPr>
            <p:cNvPr id="32" name="chenying0907 130"/>
            <p:cNvSpPr/>
            <p:nvPr/>
          </p:nvSpPr>
          <p:spPr>
            <a:xfrm>
              <a:off x="2535" y="2107"/>
              <a:ext cx="5122" cy="7282"/>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131"/>
            <p:cNvSpPr/>
            <p:nvPr/>
          </p:nvSpPr>
          <p:spPr>
            <a:xfrm>
              <a:off x="3151" y="6988"/>
              <a:ext cx="3826" cy="1782"/>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chenying0907 133"/>
            <p:cNvSpPr/>
            <p:nvPr/>
          </p:nvSpPr>
          <p:spPr>
            <a:xfrm>
              <a:off x="3104" y="2676"/>
              <a:ext cx="3629" cy="968"/>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7" name="chenying0907 134"/>
            <p:cNvSpPr/>
            <p:nvPr/>
          </p:nvSpPr>
          <p:spPr>
            <a:xfrm>
              <a:off x="3104" y="4098"/>
              <a:ext cx="3538" cy="46"/>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8" name="chenying0907 135"/>
            <p:cNvSpPr/>
            <p:nvPr/>
          </p:nvSpPr>
          <p:spPr>
            <a:xfrm>
              <a:off x="3151" y="4619"/>
              <a:ext cx="3507" cy="39"/>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9" name="chenying0907 136"/>
            <p:cNvSpPr/>
            <p:nvPr/>
          </p:nvSpPr>
          <p:spPr>
            <a:xfrm>
              <a:off x="3151" y="5188"/>
              <a:ext cx="3527" cy="16"/>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0" name="chenying0907 137"/>
            <p:cNvSpPr/>
            <p:nvPr/>
          </p:nvSpPr>
          <p:spPr>
            <a:xfrm>
              <a:off x="3151" y="5756"/>
              <a:ext cx="1783" cy="0"/>
            </a:xfrm>
            <a:prstGeom prst="line">
              <a:avLst/>
            </a:pr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42" name="组 41"/>
            <p:cNvGrpSpPr/>
            <p:nvPr/>
          </p:nvGrpSpPr>
          <p:grpSpPr>
            <a:xfrm>
              <a:off x="3530" y="6420"/>
              <a:ext cx="3246" cy="1990"/>
              <a:chOff x="1869897" y="4076493"/>
              <a:chExt cx="2061328" cy="1263877"/>
            </a:xfrm>
          </p:grpSpPr>
          <p:sp>
            <p:nvSpPr>
              <p:cNvPr id="35"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1"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
        <p:nvSpPr>
          <p:cNvPr id="3" name="chenying0907 148"/>
          <p:cNvSpPr/>
          <p:nvPr/>
        </p:nvSpPr>
        <p:spPr>
          <a:xfrm>
            <a:off x="4372610" y="3409633"/>
            <a:ext cx="7338695" cy="1109345"/>
          </a:xfrm>
          <a:prstGeom prst="rect">
            <a:avLst/>
          </a:prstGeom>
          <a:noFill/>
          <a:ln w="12700" cap="flat">
            <a:noFill/>
            <a:miter lim="400000"/>
          </a:ln>
          <a:effectLst/>
        </p:spPr>
        <p:txBody>
          <a:bodyPr wrap="square" lIns="38100" tIns="38100" rIns="38100" bIns="38100" numCol="1" anchor="ctr">
            <a:spAutoFit/>
          </a:bodyPr>
          <a:lstStyle/>
          <a:p>
            <a:pPr algn="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800">
                <a:latin typeface="萝莉体 第二版" panose="02000500000000000000" pitchFamily="2" charset="-122"/>
                <a:ea typeface="萝莉体 第二版" panose="02000500000000000000" pitchFamily="2" charset="-122"/>
                <a:cs typeface="萝莉体 第二版" panose="02000500000000000000" pitchFamily="2" charset="-122"/>
              </a:rPr>
              <a:t>大约有30,000首歌占据了总体80%的播放量，即：10%的歌曲占据了80%的播放量。</a:t>
            </a:r>
          </a:p>
        </p:txBody>
      </p:sp>
      <p:pic>
        <p:nvPicPr>
          <p:cNvPr id="4" name="图片 4"/>
          <p:cNvPicPr>
            <a:picLocks noChangeAspect="1"/>
          </p:cNvPicPr>
          <p:nvPr/>
        </p:nvPicPr>
        <p:blipFill>
          <a:blip r:embed="rId4"/>
          <a:stretch>
            <a:fillRect/>
          </a:stretch>
        </p:blipFill>
        <p:spPr>
          <a:xfrm>
            <a:off x="584200" y="1247775"/>
            <a:ext cx="11677650" cy="1726565"/>
          </a:xfrm>
          <a:prstGeom prst="rect">
            <a:avLst/>
          </a:prstGeom>
        </p:spPr>
      </p:pic>
      <p:grpSp>
        <p:nvGrpSpPr>
          <p:cNvPr id="6" name="组合 5"/>
          <p:cNvGrpSpPr/>
          <p:nvPr/>
        </p:nvGrpSpPr>
        <p:grpSpPr>
          <a:xfrm>
            <a:off x="731520" y="1423035"/>
            <a:ext cx="1116330" cy="1322070"/>
            <a:chOff x="2535" y="2107"/>
            <a:chExt cx="5122" cy="7282"/>
          </a:xfrm>
        </p:grpSpPr>
        <p:sp>
          <p:nvSpPr>
            <p:cNvPr id="7" name="chenying0907 130"/>
            <p:cNvSpPr/>
            <p:nvPr/>
          </p:nvSpPr>
          <p:spPr>
            <a:xfrm>
              <a:off x="2535" y="2107"/>
              <a:ext cx="5122" cy="7282"/>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0" name="chenying0907 131"/>
            <p:cNvSpPr/>
            <p:nvPr/>
          </p:nvSpPr>
          <p:spPr>
            <a:xfrm>
              <a:off x="3151" y="6988"/>
              <a:ext cx="3826" cy="1782"/>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1" name="chenying0907 133"/>
            <p:cNvSpPr/>
            <p:nvPr/>
          </p:nvSpPr>
          <p:spPr>
            <a:xfrm>
              <a:off x="3104" y="2676"/>
              <a:ext cx="3629" cy="968"/>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134"/>
            <p:cNvSpPr/>
            <p:nvPr/>
          </p:nvSpPr>
          <p:spPr>
            <a:xfrm>
              <a:off x="3104" y="4098"/>
              <a:ext cx="3538" cy="46"/>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3" name="chenying0907 135"/>
            <p:cNvSpPr/>
            <p:nvPr/>
          </p:nvSpPr>
          <p:spPr>
            <a:xfrm>
              <a:off x="3151" y="4619"/>
              <a:ext cx="3507" cy="39"/>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4" name="chenying0907 136"/>
            <p:cNvSpPr/>
            <p:nvPr/>
          </p:nvSpPr>
          <p:spPr>
            <a:xfrm>
              <a:off x="3151" y="5188"/>
              <a:ext cx="3527" cy="16"/>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5" name="chenying0907 137"/>
            <p:cNvSpPr/>
            <p:nvPr/>
          </p:nvSpPr>
          <p:spPr>
            <a:xfrm>
              <a:off x="3151" y="5756"/>
              <a:ext cx="1783" cy="0"/>
            </a:xfrm>
            <a:prstGeom prst="line">
              <a:avLst/>
            </a:pr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46" name="组 41"/>
            <p:cNvGrpSpPr/>
            <p:nvPr/>
          </p:nvGrpSpPr>
          <p:grpSpPr>
            <a:xfrm>
              <a:off x="3530" y="6420"/>
              <a:ext cx="3246" cy="1990"/>
              <a:chOff x="1869897" y="4076493"/>
              <a:chExt cx="2061328" cy="1263877"/>
            </a:xfrm>
          </p:grpSpPr>
          <p:sp>
            <p:nvSpPr>
              <p:cNvPr id="47"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8"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p:nvPr/>
        </p:nvGrpSpPr>
        <p:grpSpPr>
          <a:xfrm>
            <a:off x="870585" y="991235"/>
            <a:ext cx="3044190" cy="2812415"/>
            <a:chOff x="0" y="0"/>
            <a:chExt cx="2135483" cy="2129191"/>
          </a:xfrm>
        </p:grpSpPr>
        <p:sp>
          <p:nvSpPr>
            <p:cNvPr id="3" name="chenying0907 63"/>
            <p:cNvSpPr/>
            <p:nvPr/>
          </p:nvSpPr>
          <p:spPr>
            <a:xfrm>
              <a:off x="-1" y="0"/>
              <a:ext cx="2135485" cy="2129192"/>
            </a:xfrm>
            <a:custGeom>
              <a:avLst/>
              <a:gdLst/>
              <a:ahLst/>
              <a:cxnLst>
                <a:cxn ang="0">
                  <a:pos x="wd2" y="hd2"/>
                </a:cxn>
                <a:cxn ang="5400000">
                  <a:pos x="wd2" y="hd2"/>
                </a:cxn>
                <a:cxn ang="10800000">
                  <a:pos x="wd2" y="hd2"/>
                </a:cxn>
                <a:cxn ang="16200000">
                  <a:pos x="wd2" y="hd2"/>
                </a:cxn>
              </a:cxnLst>
              <a:rect l="0" t="0" r="r" b="b"/>
              <a:pathLst>
                <a:path w="19375" h="16260" extrusionOk="0">
                  <a:moveTo>
                    <a:pt x="19268" y="8766"/>
                  </a:moveTo>
                  <a:cubicBezTo>
                    <a:pt x="20422" y="1910"/>
                    <a:pt x="12041" y="-2296"/>
                    <a:pt x="4811" y="1335"/>
                  </a:cubicBezTo>
                  <a:cubicBezTo>
                    <a:pt x="465" y="3517"/>
                    <a:pt x="-1178" y="7760"/>
                    <a:pt x="883" y="11371"/>
                  </a:cubicBezTo>
                  <a:cubicBezTo>
                    <a:pt x="5412" y="19304"/>
                    <a:pt x="17886" y="16969"/>
                    <a:pt x="19268" y="876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64"/>
            <p:cNvSpPr/>
            <p:nvPr/>
          </p:nvSpPr>
          <p:spPr>
            <a:xfrm>
              <a:off x="1054099" y="1054100"/>
              <a:ext cx="120307" cy="110735"/>
            </a:xfrm>
            <a:custGeom>
              <a:avLst/>
              <a:gdLst/>
              <a:ahLst/>
              <a:cxnLst>
                <a:cxn ang="0">
                  <a:pos x="wd2" y="hd2"/>
                </a:cxn>
                <a:cxn ang="5400000">
                  <a:pos x="wd2" y="hd2"/>
                </a:cxn>
                <a:cxn ang="10800000">
                  <a:pos x="wd2" y="hd2"/>
                </a:cxn>
                <a:cxn ang="16200000">
                  <a:pos x="wd2" y="hd2"/>
                </a:cxn>
              </a:cxnLst>
              <a:rect l="0" t="0" r="r" b="b"/>
              <a:pathLst>
                <a:path w="14466" h="14762" extrusionOk="0">
                  <a:moveTo>
                    <a:pt x="3754" y="14762"/>
                  </a:moveTo>
                  <a:cubicBezTo>
                    <a:pt x="-7134" y="5255"/>
                    <a:pt x="8537" y="-6838"/>
                    <a:pt x="14466" y="474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65"/>
            <p:cNvSpPr/>
            <p:nvPr/>
          </p:nvSpPr>
          <p:spPr>
            <a:xfrm>
              <a:off x="444500" y="292100"/>
              <a:ext cx="646175" cy="779984"/>
            </a:xfrm>
            <a:custGeom>
              <a:avLst/>
              <a:gdLst/>
              <a:ahLst/>
              <a:cxnLst>
                <a:cxn ang="0">
                  <a:pos x="wd2" y="hd2"/>
                </a:cxn>
                <a:cxn ang="5400000">
                  <a:pos x="wd2" y="hd2"/>
                </a:cxn>
                <a:cxn ang="10800000">
                  <a:pos x="wd2" y="hd2"/>
                </a:cxn>
                <a:cxn ang="16200000">
                  <a:pos x="wd2" y="hd2"/>
                </a:cxn>
              </a:cxnLst>
              <a:rect l="0" t="0" r="r" b="b"/>
              <a:pathLst>
                <a:path w="21600" h="21600" extrusionOk="0">
                  <a:moveTo>
                    <a:pt x="20466" y="21600"/>
                  </a:moveTo>
                  <a:cubicBezTo>
                    <a:pt x="18305" y="19030"/>
                    <a:pt x="13755" y="14795"/>
                    <a:pt x="11641" y="12294"/>
                  </a:cubicBezTo>
                  <a:cubicBezTo>
                    <a:pt x="10755" y="11245"/>
                    <a:pt x="8858" y="8743"/>
                    <a:pt x="7452" y="8201"/>
                  </a:cubicBezTo>
                  <a:cubicBezTo>
                    <a:pt x="6755" y="7932"/>
                    <a:pt x="6058" y="8395"/>
                    <a:pt x="5484" y="8227"/>
                  </a:cubicBezTo>
                  <a:cubicBezTo>
                    <a:pt x="4023" y="7799"/>
                    <a:pt x="3184" y="6882"/>
                    <a:pt x="2232" y="5878"/>
                  </a:cubicBezTo>
                  <a:cubicBezTo>
                    <a:pt x="1313" y="4909"/>
                    <a:pt x="0" y="3090"/>
                    <a:pt x="0" y="3090"/>
                  </a:cubicBezTo>
                  <a:cubicBezTo>
                    <a:pt x="0" y="3090"/>
                    <a:pt x="3313" y="1110"/>
                    <a:pt x="5393" y="0"/>
                  </a:cubicBezTo>
                  <a:cubicBezTo>
                    <a:pt x="5749" y="1315"/>
                    <a:pt x="11631" y="6442"/>
                    <a:pt x="9106" y="7210"/>
                  </a:cubicBezTo>
                  <a:cubicBezTo>
                    <a:pt x="13134" y="10936"/>
                    <a:pt x="18550" y="16801"/>
                    <a:pt x="21600" y="2066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66"/>
            <p:cNvSpPr/>
            <p:nvPr/>
          </p:nvSpPr>
          <p:spPr>
            <a:xfrm>
              <a:off x="355599" y="1003300"/>
              <a:ext cx="734958" cy="838678"/>
            </a:xfrm>
            <a:custGeom>
              <a:avLst/>
              <a:gdLst/>
              <a:ahLst/>
              <a:cxnLst>
                <a:cxn ang="0">
                  <a:pos x="wd2" y="hd2"/>
                </a:cxn>
                <a:cxn ang="5400000">
                  <a:pos x="wd2" y="hd2"/>
                </a:cxn>
                <a:cxn ang="10800000">
                  <a:pos x="wd2" y="hd2"/>
                </a:cxn>
                <a:cxn ang="16200000">
                  <a:pos x="wd2" y="hd2"/>
                </a:cxn>
              </a:cxnLst>
              <a:rect l="0" t="0" r="r" b="b"/>
              <a:pathLst>
                <a:path w="21495" h="20916" extrusionOk="0">
                  <a:moveTo>
                    <a:pt x="21495" y="5660"/>
                  </a:moveTo>
                  <a:cubicBezTo>
                    <a:pt x="20553" y="6536"/>
                    <a:pt x="19617" y="7414"/>
                    <a:pt x="18685" y="8295"/>
                  </a:cubicBezTo>
                  <a:cubicBezTo>
                    <a:pt x="17686" y="9240"/>
                    <a:pt x="16596" y="10290"/>
                    <a:pt x="15979" y="11466"/>
                  </a:cubicBezTo>
                  <a:cubicBezTo>
                    <a:pt x="14835" y="13641"/>
                    <a:pt x="14833" y="16162"/>
                    <a:pt x="13365" y="18237"/>
                  </a:cubicBezTo>
                  <a:cubicBezTo>
                    <a:pt x="11952" y="20233"/>
                    <a:pt x="8783" y="21600"/>
                    <a:pt x="6064" y="20556"/>
                  </a:cubicBezTo>
                  <a:cubicBezTo>
                    <a:pt x="5570" y="20366"/>
                    <a:pt x="4283" y="19640"/>
                    <a:pt x="4771" y="19013"/>
                  </a:cubicBezTo>
                  <a:cubicBezTo>
                    <a:pt x="5058" y="18644"/>
                    <a:pt x="6228" y="18721"/>
                    <a:pt x="6661" y="18670"/>
                  </a:cubicBezTo>
                  <a:cubicBezTo>
                    <a:pt x="8628" y="18441"/>
                    <a:pt x="10524" y="17506"/>
                    <a:pt x="10084" y="15562"/>
                  </a:cubicBezTo>
                  <a:cubicBezTo>
                    <a:pt x="9635" y="13574"/>
                    <a:pt x="7106" y="11784"/>
                    <a:pt x="4700" y="11956"/>
                  </a:cubicBezTo>
                  <a:cubicBezTo>
                    <a:pt x="2764" y="12094"/>
                    <a:pt x="1848" y="13488"/>
                    <a:pt x="1540" y="14963"/>
                  </a:cubicBezTo>
                  <a:cubicBezTo>
                    <a:pt x="1432" y="15476"/>
                    <a:pt x="1033" y="15761"/>
                    <a:pt x="660" y="15283"/>
                  </a:cubicBezTo>
                  <a:cubicBezTo>
                    <a:pt x="198" y="14691"/>
                    <a:pt x="72" y="13757"/>
                    <a:pt x="16" y="13067"/>
                  </a:cubicBezTo>
                  <a:cubicBezTo>
                    <a:pt x="-105" y="11576"/>
                    <a:pt x="457" y="10070"/>
                    <a:pt x="1674" y="8975"/>
                  </a:cubicBezTo>
                  <a:cubicBezTo>
                    <a:pt x="3478" y="7350"/>
                    <a:pt x="6328" y="7094"/>
                    <a:pt x="8796" y="6872"/>
                  </a:cubicBezTo>
                  <a:cubicBezTo>
                    <a:pt x="9728" y="6789"/>
                    <a:pt x="10840" y="7010"/>
                    <a:pt x="11701" y="6670"/>
                  </a:cubicBezTo>
                  <a:cubicBezTo>
                    <a:pt x="12721" y="6267"/>
                    <a:pt x="13396" y="5170"/>
                    <a:pt x="14137" y="4493"/>
                  </a:cubicBezTo>
                  <a:cubicBezTo>
                    <a:pt x="15757" y="3016"/>
                    <a:pt x="17345" y="1502"/>
                    <a:pt x="18945"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 name="chenying0907 67"/>
            <p:cNvSpPr/>
            <p:nvPr/>
          </p:nvSpPr>
          <p:spPr>
            <a:xfrm>
              <a:off x="1054100" y="292099"/>
              <a:ext cx="744354" cy="796893"/>
            </a:xfrm>
            <a:custGeom>
              <a:avLst/>
              <a:gdLst/>
              <a:ahLst/>
              <a:cxnLst>
                <a:cxn ang="0">
                  <a:pos x="wd2" y="hd2"/>
                </a:cxn>
                <a:cxn ang="5400000">
                  <a:pos x="wd2" y="hd2"/>
                </a:cxn>
                <a:cxn ang="10800000">
                  <a:pos x="wd2" y="hd2"/>
                </a:cxn>
                <a:cxn ang="16200000">
                  <a:pos x="wd2" y="hd2"/>
                </a:cxn>
              </a:cxnLst>
              <a:rect l="0" t="0" r="r" b="b"/>
              <a:pathLst>
                <a:path w="21586" h="21567" extrusionOk="0">
                  <a:moveTo>
                    <a:pt x="4112" y="21567"/>
                  </a:moveTo>
                  <a:cubicBezTo>
                    <a:pt x="4397" y="21101"/>
                    <a:pt x="5057" y="20770"/>
                    <a:pt x="5486" y="20398"/>
                  </a:cubicBezTo>
                  <a:cubicBezTo>
                    <a:pt x="7030" y="19063"/>
                    <a:pt x="8145" y="17161"/>
                    <a:pt x="9859" y="16029"/>
                  </a:cubicBezTo>
                  <a:cubicBezTo>
                    <a:pt x="11861" y="14706"/>
                    <a:pt x="13421" y="13555"/>
                    <a:pt x="15950" y="13561"/>
                  </a:cubicBezTo>
                  <a:cubicBezTo>
                    <a:pt x="17832" y="13565"/>
                    <a:pt x="19668" y="12880"/>
                    <a:pt x="20717" y="11342"/>
                  </a:cubicBezTo>
                  <a:cubicBezTo>
                    <a:pt x="21269" y="10533"/>
                    <a:pt x="21558" y="9382"/>
                    <a:pt x="21586" y="8429"/>
                  </a:cubicBezTo>
                  <a:cubicBezTo>
                    <a:pt x="21600" y="7955"/>
                    <a:pt x="21235" y="3725"/>
                    <a:pt x="20113" y="5518"/>
                  </a:cubicBezTo>
                  <a:cubicBezTo>
                    <a:pt x="19692" y="6191"/>
                    <a:pt x="19620" y="6962"/>
                    <a:pt x="18974" y="7600"/>
                  </a:cubicBezTo>
                  <a:cubicBezTo>
                    <a:pt x="18035" y="8529"/>
                    <a:pt x="16465" y="8902"/>
                    <a:pt x="15145" y="8435"/>
                  </a:cubicBezTo>
                  <a:cubicBezTo>
                    <a:pt x="13481" y="7846"/>
                    <a:pt x="12389" y="5944"/>
                    <a:pt x="12716" y="4357"/>
                  </a:cubicBezTo>
                  <a:cubicBezTo>
                    <a:pt x="12889" y="3516"/>
                    <a:pt x="13356" y="2804"/>
                    <a:pt x="14105" y="2317"/>
                  </a:cubicBezTo>
                  <a:cubicBezTo>
                    <a:pt x="14570" y="2014"/>
                    <a:pt x="16094" y="1793"/>
                    <a:pt x="16358" y="1368"/>
                  </a:cubicBezTo>
                  <a:cubicBezTo>
                    <a:pt x="16924" y="456"/>
                    <a:pt x="13152" y="10"/>
                    <a:pt x="12752" y="2"/>
                  </a:cubicBezTo>
                  <a:cubicBezTo>
                    <a:pt x="10922" y="-33"/>
                    <a:pt x="9218" y="734"/>
                    <a:pt x="8023" y="2019"/>
                  </a:cubicBezTo>
                  <a:cubicBezTo>
                    <a:pt x="6623" y="3524"/>
                    <a:pt x="5749" y="5848"/>
                    <a:pt x="5405" y="7796"/>
                  </a:cubicBezTo>
                  <a:cubicBezTo>
                    <a:pt x="4769" y="11412"/>
                    <a:pt x="3340" y="15586"/>
                    <a:pt x="0" y="1784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 name="chenying0907 68"/>
            <p:cNvSpPr/>
            <p:nvPr/>
          </p:nvSpPr>
          <p:spPr>
            <a:xfrm>
              <a:off x="1092199" y="1104900"/>
              <a:ext cx="633086" cy="716571"/>
            </a:xfrm>
            <a:custGeom>
              <a:avLst/>
              <a:gdLst/>
              <a:ahLst/>
              <a:cxnLst>
                <a:cxn ang="0">
                  <a:pos x="wd2" y="hd2"/>
                </a:cxn>
                <a:cxn ang="5400000">
                  <a:pos x="wd2" y="hd2"/>
                </a:cxn>
                <a:cxn ang="10800000">
                  <a:pos x="wd2" y="hd2"/>
                </a:cxn>
                <a:cxn ang="16200000">
                  <a:pos x="wd2" y="hd2"/>
                </a:cxn>
              </a:cxnLst>
              <a:rect l="0" t="0" r="r" b="b"/>
              <a:pathLst>
                <a:path w="20481" h="20411" extrusionOk="0">
                  <a:moveTo>
                    <a:pt x="19862" y="18181"/>
                  </a:moveTo>
                  <a:cubicBezTo>
                    <a:pt x="20208" y="17737"/>
                    <a:pt x="20432" y="17282"/>
                    <a:pt x="20471" y="16877"/>
                  </a:cubicBezTo>
                  <a:cubicBezTo>
                    <a:pt x="20660" y="14911"/>
                    <a:pt x="18034" y="12868"/>
                    <a:pt x="16504" y="11665"/>
                  </a:cubicBezTo>
                  <a:cubicBezTo>
                    <a:pt x="13757" y="9504"/>
                    <a:pt x="11598" y="7091"/>
                    <a:pt x="9104" y="4662"/>
                  </a:cubicBezTo>
                  <a:cubicBezTo>
                    <a:pt x="7968" y="3555"/>
                    <a:pt x="5743" y="-727"/>
                    <a:pt x="3473" y="107"/>
                  </a:cubicBezTo>
                  <a:cubicBezTo>
                    <a:pt x="3169" y="219"/>
                    <a:pt x="453" y="2074"/>
                    <a:pt x="254" y="2381"/>
                  </a:cubicBezTo>
                  <a:cubicBezTo>
                    <a:pt x="-940" y="4217"/>
                    <a:pt x="2398" y="8000"/>
                    <a:pt x="3621" y="9414"/>
                  </a:cubicBezTo>
                  <a:cubicBezTo>
                    <a:pt x="5844" y="11986"/>
                    <a:pt x="8337" y="14346"/>
                    <a:pt x="10844" y="16703"/>
                  </a:cubicBezTo>
                  <a:cubicBezTo>
                    <a:pt x="11989" y="17779"/>
                    <a:pt x="13387" y="19636"/>
                    <a:pt x="14929" y="20251"/>
                  </a:cubicBezTo>
                  <a:cubicBezTo>
                    <a:pt x="16487" y="20873"/>
                    <a:pt x="18776" y="19575"/>
                    <a:pt x="19862" y="18181"/>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10" name="chenying0907 148"/>
          <p:cNvSpPr/>
          <p:nvPr/>
        </p:nvSpPr>
        <p:spPr>
          <a:xfrm>
            <a:off x="885859" y="4351915"/>
            <a:ext cx="3087156" cy="1109345"/>
          </a:xfrm>
          <a:prstGeom prst="rect">
            <a:avLst/>
          </a:prstGeom>
          <a:noFill/>
          <a:ln w="12700" cap="flat">
            <a:noFill/>
            <a:miter lim="400000"/>
          </a:ln>
          <a:effectLst/>
        </p:spPr>
        <p:txBody>
          <a:bodyPr wrap="square" lIns="38100" tIns="38100" rIns="38100" bIns="38100" numCol="1" anchor="ctr">
            <a:spAutoFit/>
          </a:bodyPr>
          <a:lstStyle/>
          <a:p>
            <a:pPr marL="457200" indent="-457200" defTabSz="457200">
              <a:lnSpc>
                <a:spcPct val="120000"/>
              </a:lnSpc>
              <a:buFont typeface="Arial" panose="020B0604020202020204" pitchFamily="34" charset="0"/>
              <a:buChar char="•"/>
              <a:tabLst>
                <a:tab pos="1066800" algn="l"/>
              </a:tabLst>
              <a:defRPr sz="3600">
                <a:solidFill>
                  <a:srgbClr val="475278"/>
                </a:solidFill>
                <a:latin typeface="Noteworthy Bold"/>
                <a:ea typeface="Noteworthy Bold"/>
                <a:cs typeface="Noteworthy Bold"/>
                <a:sym typeface="Noteworthy Bold"/>
              </a:defRPr>
            </a:pPr>
            <a:r>
              <a:rPr lang="zh-CN" altLang="en-US" sz="2800">
                <a:latin typeface="萝莉体 第二版" panose="02000500000000000000" pitchFamily="2" charset="-122"/>
                <a:ea typeface="萝莉体 第二版" panose="02000500000000000000" pitchFamily="2" charset="-122"/>
                <a:cs typeface="萝莉体 第二版" panose="02000500000000000000" pitchFamily="2" charset="-122"/>
              </a:rPr>
              <a:t>抽取目标用户</a:t>
            </a:r>
          </a:p>
          <a:p>
            <a:pPr marL="457200" indent="-457200" defTabSz="457200">
              <a:lnSpc>
                <a:spcPct val="120000"/>
              </a:lnSpc>
              <a:buFont typeface="Arial" panose="020B0604020202020204" pitchFamily="34" charset="0"/>
              <a:buChar char="•"/>
              <a:tabLst>
                <a:tab pos="1066800" algn="l"/>
              </a:tabLst>
              <a:defRPr sz="3600">
                <a:solidFill>
                  <a:srgbClr val="475278"/>
                </a:solidFill>
                <a:latin typeface="Noteworthy Bold"/>
                <a:ea typeface="Noteworthy Bold"/>
                <a:cs typeface="Noteworthy Bold"/>
                <a:sym typeface="Noteworthy Bold"/>
              </a:defRPr>
            </a:pPr>
            <a:r>
              <a:rPr lang="zh-CN" altLang="en-US" sz="2800">
                <a:latin typeface="萝莉体 第二版" panose="02000500000000000000" pitchFamily="2" charset="-122"/>
                <a:ea typeface="萝莉体 第二版" panose="02000500000000000000" pitchFamily="2" charset="-122"/>
                <a:cs typeface="萝莉体 第二版" panose="02000500000000000000" pitchFamily="2" charset="-122"/>
              </a:rPr>
              <a:t>过滤非目标歌曲</a:t>
            </a:r>
          </a:p>
        </p:txBody>
      </p:sp>
      <p:pic>
        <p:nvPicPr>
          <p:cNvPr id="11" name="图片 10"/>
          <p:cNvPicPr>
            <a:picLocks noChangeAspect="1"/>
          </p:cNvPicPr>
          <p:nvPr/>
        </p:nvPicPr>
        <p:blipFill>
          <a:blip r:embed="rId3"/>
          <a:stretch>
            <a:fillRect/>
          </a:stretch>
        </p:blipFill>
        <p:spPr>
          <a:xfrm>
            <a:off x="9414510" y="3803650"/>
            <a:ext cx="1882775" cy="2199005"/>
          </a:xfrm>
          <a:prstGeom prst="rect">
            <a:avLst/>
          </a:prstGeom>
        </p:spPr>
      </p:pic>
      <p:pic>
        <p:nvPicPr>
          <p:cNvPr id="12" name="图片 11"/>
          <p:cNvPicPr>
            <a:picLocks noChangeAspect="1"/>
          </p:cNvPicPr>
          <p:nvPr/>
        </p:nvPicPr>
        <p:blipFill>
          <a:blip r:embed="rId4"/>
          <a:stretch>
            <a:fillRect/>
          </a:stretch>
        </p:blipFill>
        <p:spPr>
          <a:xfrm>
            <a:off x="4807585" y="462915"/>
            <a:ext cx="6614160" cy="2663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22422" y="3891944"/>
            <a:ext cx="4297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模型建立与结果展示</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5</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18014" y="230505"/>
            <a:ext cx="5697855" cy="583565"/>
          </a:xfrm>
          <a:prstGeom prst="rect">
            <a:avLst/>
          </a:prstGeom>
          <a:noFill/>
        </p:spPr>
        <p:txBody>
          <a:bodyPr wrap="non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5.1</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基于歌曲相似度的推荐模型</a:t>
            </a:r>
          </a:p>
        </p:txBody>
      </p:sp>
      <p:grpSp>
        <p:nvGrpSpPr>
          <p:cNvPr id="20" name="组合 19"/>
          <p:cNvGrpSpPr/>
          <p:nvPr/>
        </p:nvGrpSpPr>
        <p:grpSpPr>
          <a:xfrm>
            <a:off x="8531225" y="191770"/>
            <a:ext cx="3129915" cy="3448685"/>
            <a:chOff x="12460" y="1626"/>
            <a:chExt cx="6740" cy="7427"/>
          </a:xfrm>
        </p:grpSpPr>
        <p:grpSp>
          <p:nvGrpSpPr>
            <p:cNvPr id="2" name="Group 218"/>
            <p:cNvGrpSpPr/>
            <p:nvPr/>
          </p:nvGrpSpPr>
          <p:grpSpPr>
            <a:xfrm>
              <a:off x="12460" y="4065"/>
              <a:ext cx="6740" cy="4988"/>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9" name="Group 157"/>
            <p:cNvGrpSpPr/>
            <p:nvPr/>
          </p:nvGrpSpPr>
          <p:grpSpPr>
            <a:xfrm>
              <a:off x="13883" y="1626"/>
              <a:ext cx="2468" cy="2983"/>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grpSp>
        <p:nvGrpSpPr>
          <p:cNvPr id="21" name="组合 20"/>
          <p:cNvGrpSpPr/>
          <p:nvPr/>
        </p:nvGrpSpPr>
        <p:grpSpPr>
          <a:xfrm>
            <a:off x="419735" y="1045210"/>
            <a:ext cx="11241405" cy="5470525"/>
            <a:chOff x="661" y="2267"/>
            <a:chExt cx="17703" cy="8615"/>
          </a:xfrm>
        </p:grpSpPr>
        <p:sp>
          <p:nvSpPr>
            <p:cNvPr id="15" name="chenying0907 148"/>
            <p:cNvSpPr/>
            <p:nvPr/>
          </p:nvSpPr>
          <p:spPr>
            <a:xfrm>
              <a:off x="661" y="2267"/>
              <a:ext cx="12219" cy="1864"/>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000">
                  <a:latin typeface="萝莉体 第二版" panose="02000500000000000000" pitchFamily="2" charset="-122"/>
                  <a:ea typeface="萝莉体 第二版" panose="02000500000000000000" pitchFamily="2" charset="-122"/>
                  <a:cs typeface="萝莉体 第二版" panose="02000500000000000000" pitchFamily="2" charset="-122"/>
                </a:rPr>
                <a:t>对不同的两首歌曲，我们可以分别获得两个听过此首歌的用户列表，两个列表重复度越高，说明两首歌曲相似度越高。我们可以依据此构造如下歌曲相似度的算法：</a:t>
              </a:r>
            </a:p>
          </p:txBody>
        </p:sp>
        <p:pic>
          <p:nvPicPr>
            <p:cNvPr id="17" name="图片 13"/>
            <p:cNvPicPr>
              <a:picLocks noChangeAspect="1"/>
            </p:cNvPicPr>
            <p:nvPr/>
          </p:nvPicPr>
          <p:blipFill>
            <a:blip r:embed="rId3"/>
            <a:stretch>
              <a:fillRect/>
            </a:stretch>
          </p:blipFill>
          <p:spPr>
            <a:xfrm>
              <a:off x="661" y="4152"/>
              <a:ext cx="9840" cy="2072"/>
            </a:xfrm>
            <a:prstGeom prst="rect">
              <a:avLst/>
            </a:prstGeom>
          </p:spPr>
        </p:pic>
        <p:sp>
          <p:nvSpPr>
            <p:cNvPr id="18" name="chenying0907 148"/>
            <p:cNvSpPr/>
            <p:nvPr/>
          </p:nvSpPr>
          <p:spPr>
            <a:xfrm>
              <a:off x="661" y="6763"/>
              <a:ext cx="17703" cy="1864"/>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000">
                  <a:latin typeface="萝莉体 第二版" panose="02000500000000000000" pitchFamily="2" charset="-122"/>
                  <a:ea typeface="萝莉体 第二版" panose="02000500000000000000" pitchFamily="2" charset="-122"/>
                  <a:cs typeface="萝莉体 第二版" panose="02000500000000000000" pitchFamily="2" charset="-122"/>
                </a:rPr>
                <a:t>由于本音乐数据集一共有约一万条歌曲的详细信息，三百多万条用户信息，计算歌曲的相似度是一个计算密集型任务，其时间复杂度为O(m×n)，所以我们需要先对数据集进行缩减，将所有歌曲控制在5000首左右。</a:t>
              </a:r>
            </a:p>
          </p:txBody>
        </p:sp>
        <p:pic>
          <p:nvPicPr>
            <p:cNvPr id="19" name="图片 18"/>
            <p:cNvPicPr>
              <a:picLocks noChangeAspect="1"/>
            </p:cNvPicPr>
            <p:nvPr/>
          </p:nvPicPr>
          <p:blipFill>
            <a:blip r:embed="rId4"/>
            <a:stretch>
              <a:fillRect/>
            </a:stretch>
          </p:blipFill>
          <p:spPr>
            <a:xfrm>
              <a:off x="661" y="8627"/>
              <a:ext cx="11676" cy="225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nying0907 175"/>
          <p:cNvSpPr/>
          <p:nvPr/>
        </p:nvSpPr>
        <p:spPr>
          <a:xfrm>
            <a:off x="1323576" y="1027261"/>
            <a:ext cx="6376546" cy="4170449"/>
          </a:xfrm>
          <a:custGeom>
            <a:avLst/>
            <a:gdLst/>
            <a:ahLst/>
            <a:cxnLst>
              <a:cxn ang="0">
                <a:pos x="wd2" y="hd2"/>
              </a:cxn>
              <a:cxn ang="5400000">
                <a:pos x="wd2" y="hd2"/>
              </a:cxn>
              <a:cxn ang="10800000">
                <a:pos x="wd2" y="hd2"/>
              </a:cxn>
              <a:cxn ang="16200000">
                <a:pos x="wd2" y="hd2"/>
              </a:cxn>
            </a:cxnLst>
            <a:rect l="0" t="0" r="r" b="b"/>
            <a:pathLst>
              <a:path w="21503" h="21600" extrusionOk="0">
                <a:moveTo>
                  <a:pt x="6742" y="16124"/>
                </a:moveTo>
                <a:cubicBezTo>
                  <a:pt x="5374" y="16910"/>
                  <a:pt x="3929" y="20482"/>
                  <a:pt x="3478" y="21600"/>
                </a:cubicBezTo>
                <a:cubicBezTo>
                  <a:pt x="3702" y="19782"/>
                  <a:pt x="4191" y="18074"/>
                  <a:pt x="4233" y="16234"/>
                </a:cubicBezTo>
                <a:cubicBezTo>
                  <a:pt x="3426" y="16656"/>
                  <a:pt x="2554" y="16263"/>
                  <a:pt x="1729" y="16378"/>
                </a:cubicBezTo>
                <a:cubicBezTo>
                  <a:pt x="1648" y="11313"/>
                  <a:pt x="1059" y="5533"/>
                  <a:pt x="0" y="631"/>
                </a:cubicBezTo>
                <a:cubicBezTo>
                  <a:pt x="4095" y="977"/>
                  <a:pt x="8091" y="628"/>
                  <a:pt x="12162" y="358"/>
                </a:cubicBezTo>
                <a:cubicBezTo>
                  <a:pt x="14982" y="171"/>
                  <a:pt x="18216" y="0"/>
                  <a:pt x="21204" y="0"/>
                </a:cubicBezTo>
                <a:cubicBezTo>
                  <a:pt x="21600" y="812"/>
                  <a:pt x="21523" y="2642"/>
                  <a:pt x="21419" y="3597"/>
                </a:cubicBezTo>
                <a:lnTo>
                  <a:pt x="6120" y="4060"/>
                </a:lnTo>
                <a:cubicBezTo>
                  <a:pt x="6120" y="4060"/>
                  <a:pt x="6742" y="16124"/>
                  <a:pt x="6742" y="16124"/>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1" name="chenying0907 182"/>
          <p:cNvSpPr/>
          <p:nvPr/>
        </p:nvSpPr>
        <p:spPr>
          <a:xfrm>
            <a:off x="3136695" y="1706802"/>
            <a:ext cx="7199061" cy="4779263"/>
          </a:xfrm>
          <a:custGeom>
            <a:avLst/>
            <a:gdLst/>
            <a:ahLst/>
            <a:cxnLst>
              <a:cxn ang="0">
                <a:pos x="wd2" y="hd2"/>
              </a:cxn>
              <a:cxn ang="5400000">
                <a:pos x="wd2" y="hd2"/>
              </a:cxn>
              <a:cxn ang="10800000">
                <a:pos x="wd2" y="hd2"/>
              </a:cxn>
              <a:cxn ang="16200000">
                <a:pos x="wd2" y="hd2"/>
              </a:cxn>
            </a:cxnLst>
            <a:rect l="0" t="0" r="r" b="b"/>
            <a:pathLst>
              <a:path w="21353" h="21444" extrusionOk="0">
                <a:moveTo>
                  <a:pt x="9587" y="16461"/>
                </a:moveTo>
                <a:cubicBezTo>
                  <a:pt x="7137" y="17180"/>
                  <a:pt x="4338" y="16988"/>
                  <a:pt x="1871" y="17887"/>
                </a:cubicBezTo>
                <a:cubicBezTo>
                  <a:pt x="741" y="15455"/>
                  <a:pt x="1259" y="12409"/>
                  <a:pt x="871" y="9752"/>
                </a:cubicBezTo>
                <a:cubicBezTo>
                  <a:pt x="413" y="6611"/>
                  <a:pt x="-151" y="3747"/>
                  <a:pt x="36" y="488"/>
                </a:cubicBezTo>
                <a:cubicBezTo>
                  <a:pt x="4480" y="149"/>
                  <a:pt x="9014" y="-156"/>
                  <a:pt x="13493" y="87"/>
                </a:cubicBezTo>
                <a:cubicBezTo>
                  <a:pt x="15942" y="221"/>
                  <a:pt x="18443" y="1027"/>
                  <a:pt x="20887" y="604"/>
                </a:cubicBezTo>
                <a:cubicBezTo>
                  <a:pt x="21449" y="2041"/>
                  <a:pt x="20999" y="15633"/>
                  <a:pt x="21352" y="15738"/>
                </a:cubicBezTo>
                <a:cubicBezTo>
                  <a:pt x="18614" y="14924"/>
                  <a:pt x="16128" y="15633"/>
                  <a:pt x="13384" y="15578"/>
                </a:cubicBezTo>
                <a:cubicBezTo>
                  <a:pt x="14206" y="17474"/>
                  <a:pt x="14961" y="19421"/>
                  <a:pt x="15578" y="21444"/>
                </a:cubicBezTo>
                <a:cubicBezTo>
                  <a:pt x="15386" y="20814"/>
                  <a:pt x="11222" y="16709"/>
                  <a:pt x="10628" y="16085"/>
                </a:cubicBezTo>
                <a:cubicBezTo>
                  <a:pt x="10290" y="16233"/>
                  <a:pt x="9942" y="16357"/>
                  <a:pt x="9587" y="1646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12" name="chenying0907 148"/>
          <p:cNvSpPr/>
          <p:nvPr/>
        </p:nvSpPr>
        <p:spPr>
          <a:xfrm>
            <a:off x="3699510" y="2000885"/>
            <a:ext cx="6389370" cy="303085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互联网与多媒体技术的普及，使音乐推荐系统成为了推荐领域的一大研究热点。个性化的音乐推荐使音乐检索系统的核心，因而研究音乐是如何进行推荐算法的实现是很重要的一部分。音乐推荐系统中常常用到协同过滤推荐算法，基于物品间相似度对用户偏好进行计算，以反映用户的偏好行为；此外还用到SVD方法对用户降维并进行特征分析，准确地对用户进行歌曲推荐。最后通过两种推荐算法模型，对推两者进行评估。</a:t>
            </a:r>
          </a:p>
        </p:txBody>
      </p:sp>
      <p:sp>
        <p:nvSpPr>
          <p:cNvPr id="13" name="文本框 12"/>
          <p:cNvSpPr txBox="1"/>
          <p:nvPr/>
        </p:nvSpPr>
        <p:spPr>
          <a:xfrm>
            <a:off x="1929877" y="613758"/>
            <a:ext cx="1922322" cy="1107996"/>
          </a:xfrm>
          <a:prstGeom prst="rect">
            <a:avLst/>
          </a:prstGeom>
          <a:noFill/>
        </p:spPr>
        <p:txBody>
          <a:bodyPr wrap="none" rtlCol="0">
            <a:spAutoFit/>
          </a:bodyPr>
          <a:lstStyle/>
          <a:p>
            <a:pPr algn="r"/>
            <a:r>
              <a:rPr kumimoji="1" lang="zh-CN" altLang="en-US" sz="66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前言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Effect transition="in" filter="wipe(left)">
                                      <p:cBhvr>
                                        <p:cTn id="19"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18014" y="960755"/>
            <a:ext cx="5697855" cy="583565"/>
          </a:xfrm>
          <a:prstGeom prst="rect">
            <a:avLst/>
          </a:prstGeom>
          <a:noFill/>
        </p:spPr>
        <p:txBody>
          <a:bodyPr wrap="non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5.1</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基于歌曲相似度的推荐模型</a:t>
            </a:r>
          </a:p>
        </p:txBody>
      </p:sp>
      <p:grpSp>
        <p:nvGrpSpPr>
          <p:cNvPr id="20" name="组合 19"/>
          <p:cNvGrpSpPr/>
          <p:nvPr/>
        </p:nvGrpSpPr>
        <p:grpSpPr>
          <a:xfrm>
            <a:off x="8531225" y="191770"/>
            <a:ext cx="3129915" cy="3448685"/>
            <a:chOff x="12460" y="1626"/>
            <a:chExt cx="6740" cy="7427"/>
          </a:xfrm>
        </p:grpSpPr>
        <p:grpSp>
          <p:nvGrpSpPr>
            <p:cNvPr id="2" name="Group 218"/>
            <p:cNvGrpSpPr/>
            <p:nvPr/>
          </p:nvGrpSpPr>
          <p:grpSpPr>
            <a:xfrm>
              <a:off x="12460" y="4065"/>
              <a:ext cx="6740" cy="4988"/>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9" name="Group 157"/>
            <p:cNvGrpSpPr/>
            <p:nvPr/>
          </p:nvGrpSpPr>
          <p:grpSpPr>
            <a:xfrm>
              <a:off x="13883" y="1626"/>
              <a:ext cx="2468" cy="2983"/>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sp>
        <p:nvSpPr>
          <p:cNvPr id="15" name="chenying0907 148"/>
          <p:cNvSpPr/>
          <p:nvPr/>
        </p:nvSpPr>
        <p:spPr>
          <a:xfrm>
            <a:off x="419735" y="2773045"/>
            <a:ext cx="7759065" cy="44513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歌曲相似度计算矩阵</a:t>
            </a:r>
          </a:p>
        </p:txBody>
      </p:sp>
      <p:pic>
        <p:nvPicPr>
          <p:cNvPr id="7" name="图片 6"/>
          <p:cNvPicPr>
            <a:picLocks noChangeAspect="1"/>
          </p:cNvPicPr>
          <p:nvPr/>
        </p:nvPicPr>
        <p:blipFill>
          <a:blip r:embed="rId3"/>
          <a:stretch>
            <a:fillRect/>
          </a:stretch>
        </p:blipFill>
        <p:spPr>
          <a:xfrm>
            <a:off x="419735" y="3640455"/>
            <a:ext cx="9974580" cy="2502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0895" y="2534920"/>
            <a:ext cx="2621280" cy="3074670"/>
            <a:chOff x="2007" y="1871"/>
            <a:chExt cx="4128" cy="4842"/>
          </a:xfrm>
        </p:grpSpPr>
        <p:grpSp>
          <p:nvGrpSpPr>
            <p:cNvPr id="9" name="Group 108"/>
            <p:cNvGrpSpPr/>
            <p:nvPr/>
          </p:nvGrpSpPr>
          <p:grpSpPr>
            <a:xfrm rot="5755017" flipH="1">
              <a:off x="2399" y="2706"/>
              <a:ext cx="3565" cy="3178"/>
              <a:chOff x="0" y="0"/>
              <a:chExt cx="1608604" cy="1433681"/>
            </a:xfrm>
          </p:grpSpPr>
          <p:sp>
            <p:nvSpPr>
              <p:cNvPr id="14" name="chenying0907 105"/>
              <p:cNvSpPr/>
              <p:nvPr/>
            </p:nvSpPr>
            <p:spPr>
              <a:xfrm>
                <a:off x="0" y="444500"/>
                <a:ext cx="453729" cy="916824"/>
              </a:xfrm>
              <a:custGeom>
                <a:avLst/>
                <a:gdLst/>
                <a:ahLst/>
                <a:cxnLst>
                  <a:cxn ang="0">
                    <a:pos x="wd2" y="hd2"/>
                  </a:cxn>
                  <a:cxn ang="5400000">
                    <a:pos x="wd2" y="hd2"/>
                  </a:cxn>
                  <a:cxn ang="10800000">
                    <a:pos x="wd2" y="hd2"/>
                  </a:cxn>
                  <a:cxn ang="16200000">
                    <a:pos x="wd2" y="hd2"/>
                  </a:cxn>
                </a:cxnLst>
                <a:rect l="0" t="0" r="r" b="b"/>
                <a:pathLst>
                  <a:path w="21593" h="21228" extrusionOk="0">
                    <a:moveTo>
                      <a:pt x="21593" y="1070"/>
                    </a:moveTo>
                    <a:cubicBezTo>
                      <a:pt x="21043" y="3669"/>
                      <a:pt x="18277" y="19641"/>
                      <a:pt x="17823" y="21147"/>
                    </a:cubicBezTo>
                    <a:cubicBezTo>
                      <a:pt x="11810" y="21461"/>
                      <a:pt x="5061" y="20780"/>
                      <a:pt x="0" y="20507"/>
                    </a:cubicBezTo>
                    <a:cubicBezTo>
                      <a:pt x="-7" y="20506"/>
                      <a:pt x="3798" y="1831"/>
                      <a:pt x="3949" y="18"/>
                    </a:cubicBezTo>
                    <a:cubicBezTo>
                      <a:pt x="10865" y="-139"/>
                      <a:pt x="15857" y="800"/>
                      <a:pt x="21593" y="107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5" name="chenying0907 106"/>
              <p:cNvSpPr/>
              <p:nvPr/>
            </p:nvSpPr>
            <p:spPr>
              <a:xfrm>
                <a:off x="546100" y="0"/>
                <a:ext cx="486268" cy="1396522"/>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6" name="chenying0907 107"/>
              <p:cNvSpPr/>
              <p:nvPr/>
            </p:nvSpPr>
            <p:spPr>
              <a:xfrm>
                <a:off x="1143000" y="330200"/>
                <a:ext cx="465605" cy="1103482"/>
              </a:xfrm>
              <a:custGeom>
                <a:avLst/>
                <a:gdLst/>
                <a:ahLst/>
                <a:cxnLst>
                  <a:cxn ang="0">
                    <a:pos x="wd2" y="hd2"/>
                  </a:cxn>
                  <a:cxn ang="5400000">
                    <a:pos x="wd2" y="hd2"/>
                  </a:cxn>
                  <a:cxn ang="10800000">
                    <a:pos x="wd2" y="hd2"/>
                  </a:cxn>
                  <a:cxn ang="16200000">
                    <a:pos x="wd2" y="hd2"/>
                  </a:cxn>
                </a:cxnLst>
                <a:rect l="0" t="0" r="r" b="b"/>
                <a:pathLst>
                  <a:path w="21192" h="21258" extrusionOk="0">
                    <a:moveTo>
                      <a:pt x="21192" y="844"/>
                    </a:moveTo>
                    <a:cubicBezTo>
                      <a:pt x="20745" y="2541"/>
                      <a:pt x="17347" y="20248"/>
                      <a:pt x="16958" y="21230"/>
                    </a:cubicBezTo>
                    <a:cubicBezTo>
                      <a:pt x="11224" y="21398"/>
                      <a:pt x="4893" y="20748"/>
                      <a:pt x="50" y="20537"/>
                    </a:cubicBezTo>
                    <a:cubicBezTo>
                      <a:pt x="43" y="20537"/>
                      <a:pt x="36" y="20537"/>
                      <a:pt x="29" y="20537"/>
                    </a:cubicBezTo>
                    <a:cubicBezTo>
                      <a:pt x="-408" y="20517"/>
                      <a:pt x="4216" y="1231"/>
                      <a:pt x="4305" y="46"/>
                    </a:cubicBezTo>
                    <a:cubicBezTo>
                      <a:pt x="11214" y="-202"/>
                      <a:pt x="15704" y="632"/>
                      <a:pt x="21192" y="84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10" name="Group 112"/>
            <p:cNvGrpSpPr/>
            <p:nvPr/>
          </p:nvGrpSpPr>
          <p:grpSpPr>
            <a:xfrm rot="5755017" flipH="1">
              <a:off x="1650" y="2228"/>
              <a:ext cx="4843" cy="4128"/>
              <a:chOff x="0" y="0"/>
              <a:chExt cx="2185131" cy="1862552"/>
            </a:xfrm>
          </p:grpSpPr>
          <p:sp>
            <p:nvSpPr>
              <p:cNvPr id="11" name="chenying0907 109"/>
              <p:cNvSpPr/>
              <p:nvPr/>
            </p:nvSpPr>
            <p:spPr>
              <a:xfrm>
                <a:off x="38100" y="25400"/>
                <a:ext cx="2114613" cy="1770665"/>
              </a:xfrm>
              <a:custGeom>
                <a:avLst/>
                <a:gdLst/>
                <a:ahLst/>
                <a:cxnLst>
                  <a:cxn ang="0">
                    <a:pos x="wd2" y="hd2"/>
                  </a:cxn>
                  <a:cxn ang="5400000">
                    <a:pos x="wd2" y="hd2"/>
                  </a:cxn>
                  <a:cxn ang="10800000">
                    <a:pos x="wd2" y="hd2"/>
                  </a:cxn>
                  <a:cxn ang="16200000">
                    <a:pos x="wd2" y="hd2"/>
                  </a:cxn>
                </a:cxnLst>
                <a:rect l="0" t="0" r="r" b="b"/>
                <a:pathLst>
                  <a:path w="21600" h="21600" extrusionOk="0">
                    <a:moveTo>
                      <a:pt x="1190" y="0"/>
                    </a:moveTo>
                    <a:cubicBezTo>
                      <a:pt x="288" y="5949"/>
                      <a:pt x="312" y="14516"/>
                      <a:pt x="0" y="19681"/>
                    </a:cubicBezTo>
                    <a:cubicBezTo>
                      <a:pt x="8180" y="20587"/>
                      <a:pt x="13808" y="20996"/>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2" name="chenying0907 110"/>
              <p:cNvSpPr/>
              <p:nvPr/>
            </p:nvSpPr>
            <p:spPr>
              <a:xfrm>
                <a:off x="0" y="0"/>
                <a:ext cx="246993" cy="230541"/>
              </a:xfrm>
              <a:custGeom>
                <a:avLst/>
                <a:gdLst/>
                <a:ahLst/>
                <a:cxnLst>
                  <a:cxn ang="0">
                    <a:pos x="wd2" y="hd2"/>
                  </a:cxn>
                  <a:cxn ang="5400000">
                    <a:pos x="wd2" y="hd2"/>
                  </a:cxn>
                  <a:cxn ang="10800000">
                    <a:pos x="wd2" y="hd2"/>
                  </a:cxn>
                  <a:cxn ang="16200000">
                    <a:pos x="wd2" y="hd2"/>
                  </a:cxn>
                </a:cxnLst>
                <a:rect l="0" t="0" r="r" b="b"/>
                <a:pathLst>
                  <a:path w="21600" h="21600" extrusionOk="0">
                    <a:moveTo>
                      <a:pt x="0" y="19929"/>
                    </a:moveTo>
                    <a:cubicBezTo>
                      <a:pt x="5615" y="14550"/>
                      <a:pt x="8380" y="6554"/>
                      <a:pt x="13406" y="0"/>
                    </a:cubicBezTo>
                    <a:cubicBezTo>
                      <a:pt x="17773" y="6349"/>
                      <a:pt x="19349" y="14014"/>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3" name="chenying0907 111"/>
              <p:cNvSpPr/>
              <p:nvPr/>
            </p:nvSpPr>
            <p:spPr>
              <a:xfrm>
                <a:off x="2057400" y="1701800"/>
                <a:ext cx="127732" cy="160753"/>
              </a:xfrm>
              <a:custGeom>
                <a:avLst/>
                <a:gdLst/>
                <a:ahLst/>
                <a:cxnLst>
                  <a:cxn ang="0">
                    <a:pos x="wd2" y="hd2"/>
                  </a:cxn>
                  <a:cxn ang="5400000">
                    <a:pos x="wd2" y="hd2"/>
                  </a:cxn>
                  <a:cxn ang="10800000">
                    <a:pos x="wd2" y="hd2"/>
                  </a:cxn>
                  <a:cxn ang="16200000">
                    <a:pos x="wd2" y="hd2"/>
                  </a:cxn>
                </a:cxnLst>
                <a:rect l="0" t="0" r="r" b="b"/>
                <a:pathLst>
                  <a:path w="21600" h="21600" extrusionOk="0">
                    <a:moveTo>
                      <a:pt x="1246" y="0"/>
                    </a:moveTo>
                    <a:cubicBezTo>
                      <a:pt x="7169" y="2071"/>
                      <a:pt x="15176" y="8900"/>
                      <a:pt x="21600" y="11411"/>
                    </a:cubicBezTo>
                    <a:cubicBezTo>
                      <a:pt x="13341" y="12379"/>
                      <a:pt x="6271" y="17755"/>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pic>
        <p:nvPicPr>
          <p:cNvPr id="2" name="图片 14" descr="绘图1"/>
          <p:cNvPicPr>
            <a:picLocks noChangeAspect="1"/>
          </p:cNvPicPr>
          <p:nvPr/>
        </p:nvPicPr>
        <p:blipFill>
          <a:blip r:embed="rId3"/>
          <a:srcRect t="3515" b="3710"/>
          <a:stretch>
            <a:fillRect/>
          </a:stretch>
        </p:blipFill>
        <p:spPr>
          <a:xfrm>
            <a:off x="4344035" y="85090"/>
            <a:ext cx="7793355" cy="6687820"/>
          </a:xfrm>
          <a:prstGeom prst="rect">
            <a:avLst/>
          </a:prstGeom>
        </p:spPr>
      </p:pic>
      <p:sp>
        <p:nvSpPr>
          <p:cNvPr id="8" name="文本框 7"/>
          <p:cNvSpPr txBox="1"/>
          <p:nvPr/>
        </p:nvSpPr>
        <p:spPr>
          <a:xfrm>
            <a:off x="558165" y="525145"/>
            <a:ext cx="3126740" cy="1076325"/>
          </a:xfrm>
          <a:prstGeom prst="rect">
            <a:avLst/>
          </a:prstGeom>
          <a:noFill/>
        </p:spPr>
        <p:txBody>
          <a:bodyPr wrap="squar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5.1</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基于歌曲相似度的推荐模型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332740"/>
            <a:ext cx="7608570" cy="583565"/>
          </a:xfrm>
          <a:prstGeom prst="rect">
            <a:avLst/>
          </a:prstGeom>
          <a:noFill/>
        </p:spPr>
        <p:txBody>
          <a:bodyPr wrap="squar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5.1</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基于歌曲相似度的推荐模型</a:t>
            </a:r>
          </a:p>
        </p:txBody>
      </p:sp>
      <p:pic>
        <p:nvPicPr>
          <p:cNvPr id="4" name="图片 15"/>
          <p:cNvPicPr>
            <a:picLocks noChangeAspect="1"/>
          </p:cNvPicPr>
          <p:nvPr/>
        </p:nvPicPr>
        <p:blipFill>
          <a:blip r:embed="rId3"/>
          <a:stretch>
            <a:fillRect/>
          </a:stretch>
        </p:blipFill>
        <p:spPr>
          <a:xfrm>
            <a:off x="2251710" y="1518285"/>
            <a:ext cx="9760585" cy="5072380"/>
          </a:xfrm>
          <a:prstGeom prst="rect">
            <a:avLst/>
          </a:prstGeom>
        </p:spPr>
      </p:pic>
      <p:grpSp>
        <p:nvGrpSpPr>
          <p:cNvPr id="5" name="组合 4"/>
          <p:cNvGrpSpPr/>
          <p:nvPr/>
        </p:nvGrpSpPr>
        <p:grpSpPr>
          <a:xfrm>
            <a:off x="225425" y="96520"/>
            <a:ext cx="2192655" cy="1598930"/>
            <a:chOff x="10362" y="2915"/>
            <a:chExt cx="6820" cy="5002"/>
          </a:xfrm>
        </p:grpSpPr>
        <p:grpSp>
          <p:nvGrpSpPr>
            <p:cNvPr id="18" name="Group 55"/>
            <p:cNvGrpSpPr/>
            <p:nvPr/>
          </p:nvGrpSpPr>
          <p:grpSpPr>
            <a:xfrm rot="2273417">
              <a:off x="12104" y="2915"/>
              <a:ext cx="5078" cy="5003"/>
              <a:chOff x="0" y="0"/>
              <a:chExt cx="1149595" cy="1132530"/>
            </a:xfrm>
          </p:grpSpPr>
          <p:sp>
            <p:nvSpPr>
              <p:cNvPr id="22" name="chenying0907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23" name="Group 54"/>
              <p:cNvGrpSpPr/>
              <p:nvPr/>
            </p:nvGrpSpPr>
            <p:grpSpPr>
              <a:xfrm>
                <a:off x="-1" y="0"/>
                <a:ext cx="1149597" cy="1132531"/>
                <a:chOff x="0" y="0"/>
                <a:chExt cx="1149595" cy="1132530"/>
              </a:xfrm>
            </p:grpSpPr>
            <p:sp>
              <p:nvSpPr>
                <p:cNvPr id="24" name="chenying0907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9" name="Group 58"/>
            <p:cNvGrpSpPr/>
            <p:nvPr/>
          </p:nvGrpSpPr>
          <p:grpSpPr>
            <a:xfrm rot="2273417">
              <a:off x="10362" y="3913"/>
              <a:ext cx="3548" cy="3670"/>
              <a:chOff x="0" y="0"/>
              <a:chExt cx="803139" cy="830875"/>
            </a:xfrm>
          </p:grpSpPr>
          <p:sp>
            <p:nvSpPr>
              <p:cNvPr id="20" name="chenying0907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1" name="chenying0907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26319" y="230505"/>
            <a:ext cx="5289550" cy="583565"/>
          </a:xfrm>
          <a:prstGeom prst="rect">
            <a:avLst/>
          </a:prstGeom>
          <a:noFill/>
        </p:spPr>
        <p:txBody>
          <a:bodyPr wrap="non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grpSp>
        <p:nvGrpSpPr>
          <p:cNvPr id="20" name="组合 19"/>
          <p:cNvGrpSpPr/>
          <p:nvPr/>
        </p:nvGrpSpPr>
        <p:grpSpPr>
          <a:xfrm>
            <a:off x="511810" y="1105535"/>
            <a:ext cx="4325620" cy="4478655"/>
            <a:chOff x="12460" y="1626"/>
            <a:chExt cx="6740" cy="7427"/>
          </a:xfrm>
        </p:grpSpPr>
        <p:grpSp>
          <p:nvGrpSpPr>
            <p:cNvPr id="2" name="Group 218"/>
            <p:cNvGrpSpPr/>
            <p:nvPr/>
          </p:nvGrpSpPr>
          <p:grpSpPr>
            <a:xfrm>
              <a:off x="12460" y="4065"/>
              <a:ext cx="6740" cy="4988"/>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9" name="Group 157"/>
            <p:cNvGrpSpPr/>
            <p:nvPr/>
          </p:nvGrpSpPr>
          <p:grpSpPr>
            <a:xfrm>
              <a:off x="13883" y="1626"/>
              <a:ext cx="2468" cy="2983"/>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sp>
        <p:nvSpPr>
          <p:cNvPr id="15" name="chenying0907 148"/>
          <p:cNvSpPr/>
          <p:nvPr/>
        </p:nvSpPr>
        <p:spPr>
          <a:xfrm>
            <a:off x="5266055" y="1761808"/>
            <a:ext cx="6510020" cy="339979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在向用户推荐其可能会喜欢的歌曲时，我们的另一个思路是通过一个“潜在因子”将用户与音乐联系起来，即构建“用户-潜在因子-音乐”模型。</a:t>
            </a: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我们假设用户A喜欢的歌曲都有一定的风格，拥有一些元素，而如果一首歌具备这些元素，我们就将它推荐给用户A。每个人对音乐的喜好都不尽相同，每首歌所包含的元素也完全不同，所以我们希望能得到如下两个矩阵：用户喜好矩阵U，音乐内容特征矩阵V，将其相乘，可以得到“用户-潜在因子-音乐”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26319" y="230505"/>
            <a:ext cx="5289550" cy="583565"/>
          </a:xfrm>
          <a:prstGeom prst="rect">
            <a:avLst/>
          </a:prstGeom>
          <a:noFill/>
        </p:spPr>
        <p:txBody>
          <a:bodyPr wrap="non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pic>
        <p:nvPicPr>
          <p:cNvPr id="7" name="图片 6"/>
          <p:cNvPicPr>
            <a:picLocks noChangeAspect="1"/>
          </p:cNvPicPr>
          <p:nvPr/>
        </p:nvPicPr>
        <p:blipFill>
          <a:blip r:embed="rId3"/>
          <a:stretch>
            <a:fillRect/>
          </a:stretch>
        </p:blipFill>
        <p:spPr>
          <a:xfrm>
            <a:off x="391160" y="1384935"/>
            <a:ext cx="4306570" cy="2025015"/>
          </a:xfrm>
          <a:prstGeom prst="rect">
            <a:avLst/>
          </a:prstGeom>
        </p:spPr>
      </p:pic>
      <p:pic>
        <p:nvPicPr>
          <p:cNvPr id="16" name="图片 15"/>
          <p:cNvPicPr>
            <a:picLocks noChangeAspect="1"/>
          </p:cNvPicPr>
          <p:nvPr/>
        </p:nvPicPr>
        <p:blipFill>
          <a:blip r:embed="rId4"/>
          <a:stretch>
            <a:fillRect/>
          </a:stretch>
        </p:blipFill>
        <p:spPr>
          <a:xfrm>
            <a:off x="391160" y="4046220"/>
            <a:ext cx="4333875" cy="2359660"/>
          </a:xfrm>
          <a:prstGeom prst="rect">
            <a:avLst/>
          </a:prstGeom>
        </p:spPr>
      </p:pic>
      <p:pic>
        <p:nvPicPr>
          <p:cNvPr id="22" name="图片 21"/>
          <p:cNvPicPr>
            <a:picLocks noChangeAspect="1"/>
          </p:cNvPicPr>
          <p:nvPr/>
        </p:nvPicPr>
        <p:blipFill>
          <a:blip r:embed="rId5"/>
          <a:stretch>
            <a:fillRect/>
          </a:stretch>
        </p:blipFill>
        <p:spPr>
          <a:xfrm>
            <a:off x="5945505" y="1615440"/>
            <a:ext cx="5938520" cy="3164840"/>
          </a:xfrm>
          <a:prstGeom prst="rect">
            <a:avLst/>
          </a:prstGeom>
        </p:spPr>
      </p:pic>
      <p:sp>
        <p:nvSpPr>
          <p:cNvPr id="17" name="chenying0907 154"/>
          <p:cNvSpPr/>
          <p:nvPr/>
        </p:nvSpPr>
        <p:spPr>
          <a:xfrm rot="19440000">
            <a:off x="5099520" y="2183897"/>
            <a:ext cx="631357" cy="7869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5540"/>
                  <a:pt x="12868" y="13785"/>
                  <a:pt x="11975" y="20592"/>
                </a:cubicBezTo>
                <a:cubicBezTo>
                  <a:pt x="9381" y="18566"/>
                  <a:pt x="6559" y="16544"/>
                  <a:pt x="3838" y="14714"/>
                </a:cubicBezTo>
                <a:cubicBezTo>
                  <a:pt x="6310" y="17340"/>
                  <a:pt x="9957" y="19639"/>
                  <a:pt x="12905" y="21600"/>
                </a:cubicBezTo>
                <a:cubicBezTo>
                  <a:pt x="16327" y="18619"/>
                  <a:pt x="19928" y="15516"/>
                  <a:pt x="21600" y="1164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7" name="chenying0907 157"/>
          <p:cNvSpPr/>
          <p:nvPr/>
        </p:nvSpPr>
        <p:spPr>
          <a:xfrm rot="17580000">
            <a:off x="4911787" y="4932647"/>
            <a:ext cx="1363942" cy="100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30" y="4183"/>
                  <a:pt x="4232" y="7514"/>
                  <a:pt x="7805" y="11081"/>
                </a:cubicBezTo>
                <a:cubicBezTo>
                  <a:pt x="11642" y="14913"/>
                  <a:pt x="15287" y="17432"/>
                  <a:pt x="21600" y="18609"/>
                </a:cubicBezTo>
                <a:cubicBezTo>
                  <a:pt x="20806" y="17217"/>
                  <a:pt x="18519" y="14666"/>
                  <a:pt x="17621" y="13430"/>
                </a:cubicBezTo>
                <a:cubicBezTo>
                  <a:pt x="18690" y="15188"/>
                  <a:pt x="20252" y="16950"/>
                  <a:pt x="21600" y="18609"/>
                </a:cubicBezTo>
                <a:cubicBezTo>
                  <a:pt x="18908" y="20835"/>
                  <a:pt x="16606" y="21600"/>
                  <a:pt x="13527"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26319" y="230505"/>
            <a:ext cx="5289550" cy="583565"/>
          </a:xfrm>
          <a:prstGeom prst="rect">
            <a:avLst/>
          </a:prstGeom>
          <a:noFill/>
        </p:spPr>
        <p:txBody>
          <a:bodyPr wrap="non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grpSp>
        <p:nvGrpSpPr>
          <p:cNvPr id="20" name="组合 19"/>
          <p:cNvGrpSpPr/>
          <p:nvPr/>
        </p:nvGrpSpPr>
        <p:grpSpPr>
          <a:xfrm>
            <a:off x="491490" y="814070"/>
            <a:ext cx="2704465" cy="2538095"/>
            <a:chOff x="12460" y="1626"/>
            <a:chExt cx="6740" cy="7427"/>
          </a:xfrm>
        </p:grpSpPr>
        <p:grpSp>
          <p:nvGrpSpPr>
            <p:cNvPr id="2" name="Group 218"/>
            <p:cNvGrpSpPr/>
            <p:nvPr/>
          </p:nvGrpSpPr>
          <p:grpSpPr>
            <a:xfrm>
              <a:off x="12460" y="4065"/>
              <a:ext cx="6740" cy="4988"/>
              <a:chOff x="0" y="0"/>
              <a:chExt cx="2222306" cy="1644486"/>
            </a:xfrm>
          </p:grpSpPr>
          <p:sp>
            <p:nvSpPr>
              <p:cNvPr id="3" name="chenying0907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9" name="Group 157"/>
            <p:cNvGrpSpPr/>
            <p:nvPr/>
          </p:nvGrpSpPr>
          <p:grpSpPr>
            <a:xfrm>
              <a:off x="13883" y="1626"/>
              <a:ext cx="2468" cy="2983"/>
              <a:chOff x="0" y="0"/>
              <a:chExt cx="832429" cy="1006091"/>
            </a:xfrm>
          </p:grpSpPr>
          <p:sp>
            <p:nvSpPr>
              <p:cNvPr id="11" name="chenying0907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chemeClr val="accent4"/>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0" name="chenying0907 152"/>
              <p:cNvSpPr/>
              <p:nvPr/>
            </p:nvSpPr>
            <p:spPr>
              <a:xfrm>
                <a:off x="63500" y="177800"/>
                <a:ext cx="768929" cy="828291"/>
              </a:xfrm>
              <a:custGeom>
                <a:avLst/>
                <a:gdLst/>
                <a:ahLst/>
                <a:cxnLst>
                  <a:cxn ang="0">
                    <a:pos x="wd2" y="hd2"/>
                  </a:cxn>
                  <a:cxn ang="5400000">
                    <a:pos x="wd2" y="hd2"/>
                  </a:cxn>
                  <a:cxn ang="10800000">
                    <a:pos x="wd2" y="hd2"/>
                  </a:cxn>
                  <a:cxn ang="16200000">
                    <a:pos x="wd2" y="hd2"/>
                  </a:cxn>
                </a:cxnLst>
                <a:rect l="0" t="0" r="r" b="b"/>
                <a:pathLst>
                  <a:path w="21412" h="21600" extrusionOk="0">
                    <a:moveTo>
                      <a:pt x="21365" y="6553"/>
                    </a:moveTo>
                    <a:cubicBezTo>
                      <a:pt x="21209" y="8299"/>
                      <a:pt x="20695" y="9966"/>
                      <a:pt x="20017" y="11011"/>
                    </a:cubicBezTo>
                    <a:cubicBezTo>
                      <a:pt x="17690" y="14597"/>
                      <a:pt x="10380" y="15582"/>
                      <a:pt x="6269" y="15729"/>
                    </a:cubicBezTo>
                    <a:cubicBezTo>
                      <a:pt x="4038" y="16710"/>
                      <a:pt x="2030" y="18524"/>
                      <a:pt x="1890" y="21600"/>
                    </a:cubicBezTo>
                    <a:cubicBezTo>
                      <a:pt x="1354" y="19498"/>
                      <a:pt x="638" y="17403"/>
                      <a:pt x="3179" y="14478"/>
                    </a:cubicBezTo>
                    <a:cubicBezTo>
                      <a:pt x="2729" y="14996"/>
                      <a:pt x="-3" y="11060"/>
                      <a:pt x="0" y="10322"/>
                    </a:cubicBezTo>
                    <a:cubicBezTo>
                      <a:pt x="7119" y="10785"/>
                      <a:pt x="20375" y="9891"/>
                      <a:pt x="18971" y="0"/>
                    </a:cubicBezTo>
                    <a:cubicBezTo>
                      <a:pt x="21020" y="1136"/>
                      <a:pt x="21597" y="3933"/>
                      <a:pt x="21365" y="6553"/>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2" name="Group 156"/>
              <p:cNvGrpSpPr/>
              <p:nvPr/>
            </p:nvGrpSpPr>
            <p:grpSpPr>
              <a:xfrm>
                <a:off x="330200" y="215900"/>
                <a:ext cx="178940" cy="367431"/>
                <a:chOff x="0" y="0"/>
                <a:chExt cx="178939" cy="367430"/>
              </a:xfrm>
            </p:grpSpPr>
            <p:sp>
              <p:nvSpPr>
                <p:cNvPr id="13" name="chenying0907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4" name="chenying0907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grpSp>
        <p:nvGrpSpPr>
          <p:cNvPr id="16" name="组合 15"/>
          <p:cNvGrpSpPr/>
          <p:nvPr/>
        </p:nvGrpSpPr>
        <p:grpSpPr>
          <a:xfrm>
            <a:off x="307094" y="1053016"/>
            <a:ext cx="11336266" cy="4310330"/>
            <a:chOff x="4578" y="2308"/>
            <a:chExt cx="13758" cy="6178"/>
          </a:xfrm>
        </p:grpSpPr>
        <p:sp>
          <p:nvSpPr>
            <p:cNvPr id="15" name="chenying0907 148"/>
            <p:cNvSpPr/>
            <p:nvPr/>
          </p:nvSpPr>
          <p:spPr>
            <a:xfrm>
              <a:off x="8084" y="2308"/>
              <a:ext cx="10252" cy="1697"/>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SVD又称奇异值分解</a:t>
              </a: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，是线性代数中一种矩阵分解的技术，它能够将任意一个m×n的矩阵A分解成为U、S、V，U是m×m的正交矩阵，V是n×n的正交矩阵，S是m×n的矩阵，且A=U×S×V。</a:t>
              </a:r>
            </a:p>
          </p:txBody>
        </p:sp>
        <p:sp>
          <p:nvSpPr>
            <p:cNvPr id="7" name="chenying0907 148"/>
            <p:cNvSpPr/>
            <p:nvPr/>
          </p:nvSpPr>
          <p:spPr>
            <a:xfrm>
              <a:off x="4578" y="6260"/>
              <a:ext cx="13758" cy="2226"/>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其中S矩阵又叫奇异值矩阵，其有一个特点：</a:t>
              </a: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奇异值矩阵是由个沿对角线从大到小排列的奇异值组成的方阵，且其数值减小速度特别快，大部分情况下，前10%甚至前1%的奇异值的和就占了全部奇异值和的99%以上。</a:t>
              </a: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这使得我们可以只摘取前K个维度的奇异值，使用“瘦身”后的新矩阵来做原矩阵的近似，维度大大减小，存储与计算成本降低：</a:t>
              </a:r>
            </a:p>
          </p:txBody>
        </p:sp>
      </p:grpSp>
      <p:pic>
        <p:nvPicPr>
          <p:cNvPr id="17" name="图片 22" descr="绘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78625" y="2237105"/>
            <a:ext cx="4714240" cy="1529080"/>
          </a:xfrm>
          <a:prstGeom prst="rect">
            <a:avLst/>
          </a:prstGeom>
          <a:noFill/>
          <a:ln>
            <a:noFill/>
          </a:ln>
        </p:spPr>
      </p:pic>
      <p:pic>
        <p:nvPicPr>
          <p:cNvPr id="21" name="图片 21" descr="绘图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778625" y="5031105"/>
            <a:ext cx="4864735" cy="15855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76250" y="230505"/>
            <a:ext cx="3476625" cy="1076325"/>
          </a:xfrm>
          <a:prstGeom prst="rect">
            <a:avLst/>
          </a:prstGeom>
          <a:noFill/>
        </p:spPr>
        <p:txBody>
          <a:bodyPr wrap="squar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pic>
        <p:nvPicPr>
          <p:cNvPr id="18"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57370" y="230505"/>
            <a:ext cx="7604125" cy="6296025"/>
          </a:xfrm>
          <a:prstGeom prst="rect">
            <a:avLst/>
          </a:prstGeom>
          <a:noFill/>
          <a:ln>
            <a:noFill/>
          </a:ln>
          <a:effectLst/>
        </p:spPr>
      </p:pic>
      <p:grpSp>
        <p:nvGrpSpPr>
          <p:cNvPr id="19" name="组合 18"/>
          <p:cNvGrpSpPr/>
          <p:nvPr/>
        </p:nvGrpSpPr>
        <p:grpSpPr>
          <a:xfrm>
            <a:off x="810895" y="2520315"/>
            <a:ext cx="2621280" cy="3074670"/>
            <a:chOff x="2007" y="1871"/>
            <a:chExt cx="4128" cy="4842"/>
          </a:xfrm>
        </p:grpSpPr>
        <p:grpSp>
          <p:nvGrpSpPr>
            <p:cNvPr id="22" name="Group 108"/>
            <p:cNvGrpSpPr/>
            <p:nvPr/>
          </p:nvGrpSpPr>
          <p:grpSpPr>
            <a:xfrm rot="5755017" flipH="1">
              <a:off x="2399" y="2706"/>
              <a:ext cx="3565" cy="3178"/>
              <a:chOff x="0" y="0"/>
              <a:chExt cx="1608604" cy="1433681"/>
            </a:xfrm>
          </p:grpSpPr>
          <p:sp>
            <p:nvSpPr>
              <p:cNvPr id="23" name="chenying0907 105"/>
              <p:cNvSpPr/>
              <p:nvPr/>
            </p:nvSpPr>
            <p:spPr>
              <a:xfrm>
                <a:off x="0" y="444500"/>
                <a:ext cx="453729" cy="916824"/>
              </a:xfrm>
              <a:custGeom>
                <a:avLst/>
                <a:gdLst/>
                <a:ahLst/>
                <a:cxnLst>
                  <a:cxn ang="0">
                    <a:pos x="wd2" y="hd2"/>
                  </a:cxn>
                  <a:cxn ang="5400000">
                    <a:pos x="wd2" y="hd2"/>
                  </a:cxn>
                  <a:cxn ang="10800000">
                    <a:pos x="wd2" y="hd2"/>
                  </a:cxn>
                  <a:cxn ang="16200000">
                    <a:pos x="wd2" y="hd2"/>
                  </a:cxn>
                </a:cxnLst>
                <a:rect l="0" t="0" r="r" b="b"/>
                <a:pathLst>
                  <a:path w="21593" h="21228" extrusionOk="0">
                    <a:moveTo>
                      <a:pt x="21593" y="1070"/>
                    </a:moveTo>
                    <a:cubicBezTo>
                      <a:pt x="21043" y="3669"/>
                      <a:pt x="18277" y="19641"/>
                      <a:pt x="17823" y="21147"/>
                    </a:cubicBezTo>
                    <a:cubicBezTo>
                      <a:pt x="11810" y="21461"/>
                      <a:pt x="5061" y="20780"/>
                      <a:pt x="0" y="20507"/>
                    </a:cubicBezTo>
                    <a:cubicBezTo>
                      <a:pt x="-7" y="20506"/>
                      <a:pt x="3798" y="1831"/>
                      <a:pt x="3949" y="18"/>
                    </a:cubicBezTo>
                    <a:cubicBezTo>
                      <a:pt x="10865" y="-139"/>
                      <a:pt x="15857" y="800"/>
                      <a:pt x="21593" y="107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4" name="chenying0907 106"/>
              <p:cNvSpPr/>
              <p:nvPr/>
            </p:nvSpPr>
            <p:spPr>
              <a:xfrm>
                <a:off x="546100" y="0"/>
                <a:ext cx="486268" cy="1396522"/>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5" name="chenying0907 107"/>
              <p:cNvSpPr/>
              <p:nvPr/>
            </p:nvSpPr>
            <p:spPr>
              <a:xfrm>
                <a:off x="1143000" y="330200"/>
                <a:ext cx="465605" cy="1103482"/>
              </a:xfrm>
              <a:custGeom>
                <a:avLst/>
                <a:gdLst/>
                <a:ahLst/>
                <a:cxnLst>
                  <a:cxn ang="0">
                    <a:pos x="wd2" y="hd2"/>
                  </a:cxn>
                  <a:cxn ang="5400000">
                    <a:pos x="wd2" y="hd2"/>
                  </a:cxn>
                  <a:cxn ang="10800000">
                    <a:pos x="wd2" y="hd2"/>
                  </a:cxn>
                  <a:cxn ang="16200000">
                    <a:pos x="wd2" y="hd2"/>
                  </a:cxn>
                </a:cxnLst>
                <a:rect l="0" t="0" r="r" b="b"/>
                <a:pathLst>
                  <a:path w="21192" h="21258" extrusionOk="0">
                    <a:moveTo>
                      <a:pt x="21192" y="844"/>
                    </a:moveTo>
                    <a:cubicBezTo>
                      <a:pt x="20745" y="2541"/>
                      <a:pt x="17347" y="20248"/>
                      <a:pt x="16958" y="21230"/>
                    </a:cubicBezTo>
                    <a:cubicBezTo>
                      <a:pt x="11224" y="21398"/>
                      <a:pt x="4893" y="20748"/>
                      <a:pt x="50" y="20537"/>
                    </a:cubicBezTo>
                    <a:cubicBezTo>
                      <a:pt x="43" y="20537"/>
                      <a:pt x="36" y="20537"/>
                      <a:pt x="29" y="20537"/>
                    </a:cubicBezTo>
                    <a:cubicBezTo>
                      <a:pt x="-408" y="20517"/>
                      <a:pt x="4216" y="1231"/>
                      <a:pt x="4305" y="46"/>
                    </a:cubicBezTo>
                    <a:cubicBezTo>
                      <a:pt x="11214" y="-202"/>
                      <a:pt x="15704" y="632"/>
                      <a:pt x="21192" y="84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6" name="Group 112"/>
            <p:cNvGrpSpPr/>
            <p:nvPr/>
          </p:nvGrpSpPr>
          <p:grpSpPr>
            <a:xfrm rot="5755017" flipH="1">
              <a:off x="1650" y="2228"/>
              <a:ext cx="4843" cy="4128"/>
              <a:chOff x="0" y="0"/>
              <a:chExt cx="2185131" cy="1862552"/>
            </a:xfrm>
          </p:grpSpPr>
          <p:sp>
            <p:nvSpPr>
              <p:cNvPr id="27" name="chenying0907 109"/>
              <p:cNvSpPr/>
              <p:nvPr/>
            </p:nvSpPr>
            <p:spPr>
              <a:xfrm>
                <a:off x="38100" y="25400"/>
                <a:ext cx="2114613" cy="1770665"/>
              </a:xfrm>
              <a:custGeom>
                <a:avLst/>
                <a:gdLst/>
                <a:ahLst/>
                <a:cxnLst>
                  <a:cxn ang="0">
                    <a:pos x="wd2" y="hd2"/>
                  </a:cxn>
                  <a:cxn ang="5400000">
                    <a:pos x="wd2" y="hd2"/>
                  </a:cxn>
                  <a:cxn ang="10800000">
                    <a:pos x="wd2" y="hd2"/>
                  </a:cxn>
                  <a:cxn ang="16200000">
                    <a:pos x="wd2" y="hd2"/>
                  </a:cxn>
                </a:cxnLst>
                <a:rect l="0" t="0" r="r" b="b"/>
                <a:pathLst>
                  <a:path w="21600" h="21600" extrusionOk="0">
                    <a:moveTo>
                      <a:pt x="1190" y="0"/>
                    </a:moveTo>
                    <a:cubicBezTo>
                      <a:pt x="288" y="5949"/>
                      <a:pt x="312" y="14516"/>
                      <a:pt x="0" y="19681"/>
                    </a:cubicBezTo>
                    <a:cubicBezTo>
                      <a:pt x="8180" y="20587"/>
                      <a:pt x="13808" y="20996"/>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8" name="chenying0907 110"/>
              <p:cNvSpPr/>
              <p:nvPr/>
            </p:nvSpPr>
            <p:spPr>
              <a:xfrm>
                <a:off x="0" y="0"/>
                <a:ext cx="246993" cy="230541"/>
              </a:xfrm>
              <a:custGeom>
                <a:avLst/>
                <a:gdLst/>
                <a:ahLst/>
                <a:cxnLst>
                  <a:cxn ang="0">
                    <a:pos x="wd2" y="hd2"/>
                  </a:cxn>
                  <a:cxn ang="5400000">
                    <a:pos x="wd2" y="hd2"/>
                  </a:cxn>
                  <a:cxn ang="10800000">
                    <a:pos x="wd2" y="hd2"/>
                  </a:cxn>
                  <a:cxn ang="16200000">
                    <a:pos x="wd2" y="hd2"/>
                  </a:cxn>
                </a:cxnLst>
                <a:rect l="0" t="0" r="r" b="b"/>
                <a:pathLst>
                  <a:path w="21600" h="21600" extrusionOk="0">
                    <a:moveTo>
                      <a:pt x="0" y="19929"/>
                    </a:moveTo>
                    <a:cubicBezTo>
                      <a:pt x="5615" y="14550"/>
                      <a:pt x="8380" y="6554"/>
                      <a:pt x="13406" y="0"/>
                    </a:cubicBezTo>
                    <a:cubicBezTo>
                      <a:pt x="17773" y="6349"/>
                      <a:pt x="19349" y="14014"/>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9" name="chenying0907 111"/>
              <p:cNvSpPr/>
              <p:nvPr/>
            </p:nvSpPr>
            <p:spPr>
              <a:xfrm>
                <a:off x="2057400" y="1701800"/>
                <a:ext cx="127732" cy="160753"/>
              </a:xfrm>
              <a:custGeom>
                <a:avLst/>
                <a:gdLst/>
                <a:ahLst/>
                <a:cxnLst>
                  <a:cxn ang="0">
                    <a:pos x="wd2" y="hd2"/>
                  </a:cxn>
                  <a:cxn ang="5400000">
                    <a:pos x="wd2" y="hd2"/>
                  </a:cxn>
                  <a:cxn ang="10800000">
                    <a:pos x="wd2" y="hd2"/>
                  </a:cxn>
                  <a:cxn ang="16200000">
                    <a:pos x="wd2" y="hd2"/>
                  </a:cxn>
                </a:cxnLst>
                <a:rect l="0" t="0" r="r" b="b"/>
                <a:pathLst>
                  <a:path w="21600" h="21600" extrusionOk="0">
                    <a:moveTo>
                      <a:pt x="1246" y="0"/>
                    </a:moveTo>
                    <a:cubicBezTo>
                      <a:pt x="7169" y="2071"/>
                      <a:pt x="15176" y="8900"/>
                      <a:pt x="21600" y="11411"/>
                    </a:cubicBezTo>
                    <a:cubicBezTo>
                      <a:pt x="13341" y="12379"/>
                      <a:pt x="6271" y="17755"/>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0820" y="230505"/>
            <a:ext cx="3476625" cy="1076325"/>
          </a:xfrm>
          <a:prstGeom prst="rect">
            <a:avLst/>
          </a:prstGeom>
          <a:noFill/>
        </p:spPr>
        <p:txBody>
          <a:bodyPr wrap="squar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pic>
        <p:nvPicPr>
          <p:cNvPr id="19" name="图片 19" descr="绘图3"/>
          <p:cNvPicPr>
            <a:picLocks noChangeAspect="1" noChangeArrowheads="1"/>
          </p:cNvPicPr>
          <p:nvPr/>
        </p:nvPicPr>
        <p:blipFill>
          <a:blip r:embed="rId3">
            <a:extLst>
              <a:ext uri="{28A0092B-C50C-407E-A947-70E740481C1C}">
                <a14:useLocalDpi xmlns:a14="http://schemas.microsoft.com/office/drawing/2010/main" val="0"/>
              </a:ext>
            </a:extLst>
          </a:blip>
          <a:srcRect t="6958" b="6114"/>
          <a:stretch>
            <a:fillRect/>
          </a:stretch>
        </p:blipFill>
        <p:spPr>
          <a:xfrm>
            <a:off x="3953510" y="230505"/>
            <a:ext cx="8113395" cy="6516370"/>
          </a:xfrm>
          <a:prstGeom prst="rect">
            <a:avLst/>
          </a:prstGeom>
          <a:noFill/>
          <a:ln>
            <a:noFill/>
          </a:ln>
        </p:spPr>
      </p:pic>
      <p:grpSp>
        <p:nvGrpSpPr>
          <p:cNvPr id="3" name="组合 2"/>
          <p:cNvGrpSpPr/>
          <p:nvPr/>
        </p:nvGrpSpPr>
        <p:grpSpPr>
          <a:xfrm>
            <a:off x="810895" y="2520315"/>
            <a:ext cx="2621280" cy="3074670"/>
            <a:chOff x="2007" y="1871"/>
            <a:chExt cx="4128" cy="4842"/>
          </a:xfrm>
        </p:grpSpPr>
        <p:grpSp>
          <p:nvGrpSpPr>
            <p:cNvPr id="9" name="Group 108"/>
            <p:cNvGrpSpPr/>
            <p:nvPr/>
          </p:nvGrpSpPr>
          <p:grpSpPr>
            <a:xfrm rot="5755017" flipH="1">
              <a:off x="2399" y="2706"/>
              <a:ext cx="3565" cy="3178"/>
              <a:chOff x="0" y="0"/>
              <a:chExt cx="1608604" cy="1433681"/>
            </a:xfrm>
          </p:grpSpPr>
          <p:sp>
            <p:nvSpPr>
              <p:cNvPr id="14" name="chenying0907 105"/>
              <p:cNvSpPr/>
              <p:nvPr/>
            </p:nvSpPr>
            <p:spPr>
              <a:xfrm>
                <a:off x="0" y="444500"/>
                <a:ext cx="453729" cy="916824"/>
              </a:xfrm>
              <a:custGeom>
                <a:avLst/>
                <a:gdLst/>
                <a:ahLst/>
                <a:cxnLst>
                  <a:cxn ang="0">
                    <a:pos x="wd2" y="hd2"/>
                  </a:cxn>
                  <a:cxn ang="5400000">
                    <a:pos x="wd2" y="hd2"/>
                  </a:cxn>
                  <a:cxn ang="10800000">
                    <a:pos x="wd2" y="hd2"/>
                  </a:cxn>
                  <a:cxn ang="16200000">
                    <a:pos x="wd2" y="hd2"/>
                  </a:cxn>
                </a:cxnLst>
                <a:rect l="0" t="0" r="r" b="b"/>
                <a:pathLst>
                  <a:path w="21593" h="21228" extrusionOk="0">
                    <a:moveTo>
                      <a:pt x="21593" y="1070"/>
                    </a:moveTo>
                    <a:cubicBezTo>
                      <a:pt x="21043" y="3669"/>
                      <a:pt x="18277" y="19641"/>
                      <a:pt x="17823" y="21147"/>
                    </a:cubicBezTo>
                    <a:cubicBezTo>
                      <a:pt x="11810" y="21461"/>
                      <a:pt x="5061" y="20780"/>
                      <a:pt x="0" y="20507"/>
                    </a:cubicBezTo>
                    <a:cubicBezTo>
                      <a:pt x="-7" y="20506"/>
                      <a:pt x="3798" y="1831"/>
                      <a:pt x="3949" y="18"/>
                    </a:cubicBezTo>
                    <a:cubicBezTo>
                      <a:pt x="10865" y="-139"/>
                      <a:pt x="15857" y="800"/>
                      <a:pt x="21593" y="107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5" name="chenying0907 106"/>
              <p:cNvSpPr/>
              <p:nvPr/>
            </p:nvSpPr>
            <p:spPr>
              <a:xfrm>
                <a:off x="546100" y="0"/>
                <a:ext cx="486268" cy="1396522"/>
              </a:xfrm>
              <a:custGeom>
                <a:avLst/>
                <a:gdLst/>
                <a:ahLst/>
                <a:cxnLst>
                  <a:cxn ang="0">
                    <a:pos x="wd2" y="hd2"/>
                  </a:cxn>
                  <a:cxn ang="5400000">
                    <a:pos x="wd2" y="hd2"/>
                  </a:cxn>
                  <a:cxn ang="10800000">
                    <a:pos x="wd2" y="hd2"/>
                  </a:cxn>
                  <a:cxn ang="16200000">
                    <a:pos x="wd2" y="hd2"/>
                  </a:cxn>
                </a:cxnLst>
                <a:rect l="0" t="0" r="r" b="b"/>
                <a:pathLst>
                  <a:path w="21204" h="21434" extrusionOk="0">
                    <a:moveTo>
                      <a:pt x="21204" y="698"/>
                    </a:moveTo>
                    <a:cubicBezTo>
                      <a:pt x="20700" y="2421"/>
                      <a:pt x="16651" y="20394"/>
                      <a:pt x="16235" y="21392"/>
                    </a:cubicBezTo>
                    <a:cubicBezTo>
                      <a:pt x="10726" y="21600"/>
                      <a:pt x="4680" y="20983"/>
                      <a:pt x="43" y="20802"/>
                    </a:cubicBezTo>
                    <a:cubicBezTo>
                      <a:pt x="37" y="20801"/>
                      <a:pt x="30" y="20801"/>
                      <a:pt x="23" y="20801"/>
                    </a:cubicBezTo>
                    <a:cubicBezTo>
                      <a:pt x="-396" y="20784"/>
                      <a:pt x="4899" y="1202"/>
                      <a:pt x="5038" y="0"/>
                    </a:cubicBezTo>
                    <a:cubicBezTo>
                      <a:pt x="10192" y="131"/>
                      <a:pt x="15949" y="519"/>
                      <a:pt x="21204" y="69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6" name="chenying0907 107"/>
              <p:cNvSpPr/>
              <p:nvPr/>
            </p:nvSpPr>
            <p:spPr>
              <a:xfrm>
                <a:off x="1143000" y="330200"/>
                <a:ext cx="465605" cy="1103482"/>
              </a:xfrm>
              <a:custGeom>
                <a:avLst/>
                <a:gdLst/>
                <a:ahLst/>
                <a:cxnLst>
                  <a:cxn ang="0">
                    <a:pos x="wd2" y="hd2"/>
                  </a:cxn>
                  <a:cxn ang="5400000">
                    <a:pos x="wd2" y="hd2"/>
                  </a:cxn>
                  <a:cxn ang="10800000">
                    <a:pos x="wd2" y="hd2"/>
                  </a:cxn>
                  <a:cxn ang="16200000">
                    <a:pos x="wd2" y="hd2"/>
                  </a:cxn>
                </a:cxnLst>
                <a:rect l="0" t="0" r="r" b="b"/>
                <a:pathLst>
                  <a:path w="21192" h="21258" extrusionOk="0">
                    <a:moveTo>
                      <a:pt x="21192" y="844"/>
                    </a:moveTo>
                    <a:cubicBezTo>
                      <a:pt x="20745" y="2541"/>
                      <a:pt x="17347" y="20248"/>
                      <a:pt x="16958" y="21230"/>
                    </a:cubicBezTo>
                    <a:cubicBezTo>
                      <a:pt x="11224" y="21398"/>
                      <a:pt x="4893" y="20748"/>
                      <a:pt x="50" y="20537"/>
                    </a:cubicBezTo>
                    <a:cubicBezTo>
                      <a:pt x="43" y="20537"/>
                      <a:pt x="36" y="20537"/>
                      <a:pt x="29" y="20537"/>
                    </a:cubicBezTo>
                    <a:cubicBezTo>
                      <a:pt x="-408" y="20517"/>
                      <a:pt x="4216" y="1231"/>
                      <a:pt x="4305" y="46"/>
                    </a:cubicBezTo>
                    <a:cubicBezTo>
                      <a:pt x="11214" y="-202"/>
                      <a:pt x="15704" y="632"/>
                      <a:pt x="21192" y="84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10" name="Group 112"/>
            <p:cNvGrpSpPr/>
            <p:nvPr/>
          </p:nvGrpSpPr>
          <p:grpSpPr>
            <a:xfrm rot="5755017" flipH="1">
              <a:off x="1650" y="2228"/>
              <a:ext cx="4843" cy="4128"/>
              <a:chOff x="0" y="0"/>
              <a:chExt cx="2185131" cy="1862552"/>
            </a:xfrm>
          </p:grpSpPr>
          <p:sp>
            <p:nvSpPr>
              <p:cNvPr id="11" name="chenying0907 109"/>
              <p:cNvSpPr/>
              <p:nvPr/>
            </p:nvSpPr>
            <p:spPr>
              <a:xfrm>
                <a:off x="38100" y="25400"/>
                <a:ext cx="2114613" cy="1770665"/>
              </a:xfrm>
              <a:custGeom>
                <a:avLst/>
                <a:gdLst/>
                <a:ahLst/>
                <a:cxnLst>
                  <a:cxn ang="0">
                    <a:pos x="wd2" y="hd2"/>
                  </a:cxn>
                  <a:cxn ang="5400000">
                    <a:pos x="wd2" y="hd2"/>
                  </a:cxn>
                  <a:cxn ang="10800000">
                    <a:pos x="wd2" y="hd2"/>
                  </a:cxn>
                  <a:cxn ang="16200000">
                    <a:pos x="wd2" y="hd2"/>
                  </a:cxn>
                </a:cxnLst>
                <a:rect l="0" t="0" r="r" b="b"/>
                <a:pathLst>
                  <a:path w="21600" h="21600" extrusionOk="0">
                    <a:moveTo>
                      <a:pt x="1190" y="0"/>
                    </a:moveTo>
                    <a:cubicBezTo>
                      <a:pt x="288" y="5949"/>
                      <a:pt x="312" y="14516"/>
                      <a:pt x="0" y="19681"/>
                    </a:cubicBezTo>
                    <a:cubicBezTo>
                      <a:pt x="8180" y="20587"/>
                      <a:pt x="13808" y="20996"/>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2" name="chenying0907 110"/>
              <p:cNvSpPr/>
              <p:nvPr/>
            </p:nvSpPr>
            <p:spPr>
              <a:xfrm>
                <a:off x="0" y="0"/>
                <a:ext cx="246993" cy="230541"/>
              </a:xfrm>
              <a:custGeom>
                <a:avLst/>
                <a:gdLst/>
                <a:ahLst/>
                <a:cxnLst>
                  <a:cxn ang="0">
                    <a:pos x="wd2" y="hd2"/>
                  </a:cxn>
                  <a:cxn ang="5400000">
                    <a:pos x="wd2" y="hd2"/>
                  </a:cxn>
                  <a:cxn ang="10800000">
                    <a:pos x="wd2" y="hd2"/>
                  </a:cxn>
                  <a:cxn ang="16200000">
                    <a:pos x="wd2" y="hd2"/>
                  </a:cxn>
                </a:cxnLst>
                <a:rect l="0" t="0" r="r" b="b"/>
                <a:pathLst>
                  <a:path w="21600" h="21600" extrusionOk="0">
                    <a:moveTo>
                      <a:pt x="0" y="19929"/>
                    </a:moveTo>
                    <a:cubicBezTo>
                      <a:pt x="5615" y="14550"/>
                      <a:pt x="8380" y="6554"/>
                      <a:pt x="13406" y="0"/>
                    </a:cubicBezTo>
                    <a:cubicBezTo>
                      <a:pt x="17773" y="6349"/>
                      <a:pt x="19349" y="14014"/>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3" name="chenying0907 111"/>
              <p:cNvSpPr/>
              <p:nvPr/>
            </p:nvSpPr>
            <p:spPr>
              <a:xfrm>
                <a:off x="2057400" y="1701800"/>
                <a:ext cx="127732" cy="160753"/>
              </a:xfrm>
              <a:custGeom>
                <a:avLst/>
                <a:gdLst/>
                <a:ahLst/>
                <a:cxnLst>
                  <a:cxn ang="0">
                    <a:pos x="wd2" y="hd2"/>
                  </a:cxn>
                  <a:cxn ang="5400000">
                    <a:pos x="wd2" y="hd2"/>
                  </a:cxn>
                  <a:cxn ang="10800000">
                    <a:pos x="wd2" y="hd2"/>
                  </a:cxn>
                  <a:cxn ang="16200000">
                    <a:pos x="wd2" y="hd2"/>
                  </a:cxn>
                </a:cxnLst>
                <a:rect l="0" t="0" r="r" b="b"/>
                <a:pathLst>
                  <a:path w="21600" h="21600" extrusionOk="0">
                    <a:moveTo>
                      <a:pt x="1246" y="0"/>
                    </a:moveTo>
                    <a:cubicBezTo>
                      <a:pt x="7169" y="2071"/>
                      <a:pt x="15176" y="8900"/>
                      <a:pt x="21600" y="11411"/>
                    </a:cubicBezTo>
                    <a:cubicBezTo>
                      <a:pt x="13341" y="12379"/>
                      <a:pt x="6271" y="17755"/>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75410" y="318770"/>
            <a:ext cx="6837680" cy="583565"/>
          </a:xfrm>
          <a:prstGeom prst="rect">
            <a:avLst/>
          </a:prstGeom>
          <a:noFill/>
        </p:spPr>
        <p:txBody>
          <a:bodyPr wrap="square" rtlCol="0">
            <a:spAutoFit/>
          </a:bodyPr>
          <a:lstStyle/>
          <a:p>
            <a:pPr algn="r"/>
            <a:r>
              <a:rPr kumimoji="1" lang="en-US" altLang="zh-CN"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5.2</a:t>
            </a:r>
            <a:r>
              <a:rPr kumimoji="1" lang="zh-CN" altLang="en-US" sz="3200" b="1">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基于矩阵分解的推荐模型</a:t>
            </a:r>
          </a:p>
        </p:txBody>
      </p:sp>
      <p:grpSp>
        <p:nvGrpSpPr>
          <p:cNvPr id="5" name="组合 4"/>
          <p:cNvGrpSpPr/>
          <p:nvPr/>
        </p:nvGrpSpPr>
        <p:grpSpPr>
          <a:xfrm>
            <a:off x="196215" y="200025"/>
            <a:ext cx="2192655" cy="1598930"/>
            <a:chOff x="10362" y="2915"/>
            <a:chExt cx="6820" cy="5002"/>
          </a:xfrm>
        </p:grpSpPr>
        <p:grpSp>
          <p:nvGrpSpPr>
            <p:cNvPr id="2" name="Group 55"/>
            <p:cNvGrpSpPr/>
            <p:nvPr/>
          </p:nvGrpSpPr>
          <p:grpSpPr>
            <a:xfrm rot="2273417">
              <a:off x="12104" y="2915"/>
              <a:ext cx="5078" cy="5003"/>
              <a:chOff x="0" y="0"/>
              <a:chExt cx="1149595" cy="1132530"/>
            </a:xfrm>
          </p:grpSpPr>
          <p:sp>
            <p:nvSpPr>
              <p:cNvPr id="22" name="chenying0907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nvGrpSpPr>
              <p:cNvPr id="23" name="Group 54"/>
              <p:cNvGrpSpPr/>
              <p:nvPr/>
            </p:nvGrpSpPr>
            <p:grpSpPr>
              <a:xfrm>
                <a:off x="-1" y="0"/>
                <a:ext cx="1149597" cy="1132531"/>
                <a:chOff x="0" y="0"/>
                <a:chExt cx="1149595" cy="1132530"/>
              </a:xfrm>
            </p:grpSpPr>
            <p:sp>
              <p:nvSpPr>
                <p:cNvPr id="24" name="chenying0907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5" name="chenying0907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chenying0907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grpSp>
          <p:nvGrpSpPr>
            <p:cNvPr id="19" name="Group 58"/>
            <p:cNvGrpSpPr/>
            <p:nvPr/>
          </p:nvGrpSpPr>
          <p:grpSpPr>
            <a:xfrm rot="2273417">
              <a:off x="10362" y="3913"/>
              <a:ext cx="3548" cy="3670"/>
              <a:chOff x="0" y="0"/>
              <a:chExt cx="803139" cy="830875"/>
            </a:xfrm>
          </p:grpSpPr>
          <p:sp>
            <p:nvSpPr>
              <p:cNvPr id="20" name="chenying0907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21" name="chenying0907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pic>
        <p:nvPicPr>
          <p:cNvPr id="3" name="图片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392045" y="1306830"/>
            <a:ext cx="9429750" cy="540639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5422" y="3891944"/>
            <a:ext cx="2011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模型评价</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6</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22550" y="3475990"/>
            <a:ext cx="2079625" cy="1200150"/>
          </a:xfrm>
          <a:prstGeom prst="rect">
            <a:avLst/>
          </a:prstGeom>
          <a:noFill/>
        </p:spPr>
        <p:txBody>
          <a:bodyPr wrap="none" rtlCol="0">
            <a:spAutoFit/>
          </a:bodyPr>
          <a:lstStyle/>
          <a:p>
            <a:pPr algn="r"/>
            <a:r>
              <a:rPr kumimoji="1" lang="zh-CN" altLang="en-US" sz="72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目录</a:t>
            </a:r>
          </a:p>
        </p:txBody>
      </p:sp>
      <p:grpSp>
        <p:nvGrpSpPr>
          <p:cNvPr id="55" name="Group 98"/>
          <p:cNvGrpSpPr/>
          <p:nvPr/>
        </p:nvGrpSpPr>
        <p:grpSpPr>
          <a:xfrm>
            <a:off x="-7636560" y="4658289"/>
            <a:ext cx="14520706" cy="15082672"/>
            <a:chOff x="0" y="0"/>
            <a:chExt cx="1232382" cy="1280079"/>
          </a:xfrm>
        </p:grpSpPr>
        <p:sp>
          <p:nvSpPr>
            <p:cNvPr id="56" name="chenying0907 92"/>
            <p:cNvSpPr/>
            <p:nvPr/>
          </p:nvSpPr>
          <p:spPr>
            <a:xfrm>
              <a:off x="63500" y="431806"/>
              <a:ext cx="1168883" cy="848274"/>
            </a:xfrm>
            <a:custGeom>
              <a:avLst/>
              <a:gdLst/>
              <a:ahLst/>
              <a:cxnLst>
                <a:cxn ang="0">
                  <a:pos x="wd2" y="hd2"/>
                </a:cxn>
                <a:cxn ang="5400000">
                  <a:pos x="wd2" y="hd2"/>
                </a:cxn>
                <a:cxn ang="10800000">
                  <a:pos x="wd2" y="hd2"/>
                </a:cxn>
                <a:cxn ang="16200000">
                  <a:pos x="wd2" y="hd2"/>
                </a:cxn>
              </a:cxnLst>
              <a:rect l="0" t="0" r="r" b="b"/>
              <a:pathLst>
                <a:path w="20569" h="20335" extrusionOk="0">
                  <a:moveTo>
                    <a:pt x="13379" y="9888"/>
                  </a:moveTo>
                  <a:cubicBezTo>
                    <a:pt x="16156" y="7987"/>
                    <a:pt x="19260" y="4290"/>
                    <a:pt x="20047" y="0"/>
                  </a:cubicBezTo>
                  <a:cubicBezTo>
                    <a:pt x="21600" y="7245"/>
                    <a:pt x="19676" y="14890"/>
                    <a:pt x="14434" y="18706"/>
                  </a:cubicBezTo>
                  <a:cubicBezTo>
                    <a:pt x="10460" y="21600"/>
                    <a:pt x="5646" y="20542"/>
                    <a:pt x="2448" y="16290"/>
                  </a:cubicBezTo>
                  <a:cubicBezTo>
                    <a:pt x="1349" y="14829"/>
                    <a:pt x="841" y="13153"/>
                    <a:pt x="0" y="11506"/>
                  </a:cubicBezTo>
                  <a:cubicBezTo>
                    <a:pt x="415" y="12319"/>
                    <a:pt x="2222" y="12745"/>
                    <a:pt x="2888" y="12873"/>
                  </a:cubicBezTo>
                  <a:cubicBezTo>
                    <a:pt x="4049" y="13097"/>
                    <a:pt x="5240" y="12941"/>
                    <a:pt x="6395" y="12727"/>
                  </a:cubicBezTo>
                  <a:cubicBezTo>
                    <a:pt x="8821" y="12276"/>
                    <a:pt x="11185" y="11390"/>
                    <a:pt x="13379" y="98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7" name="chenying0907 93"/>
            <p:cNvSpPr/>
            <p:nvPr/>
          </p:nvSpPr>
          <p:spPr>
            <a:xfrm>
              <a:off x="0" y="6"/>
              <a:ext cx="1229464" cy="1277756"/>
            </a:xfrm>
            <a:custGeom>
              <a:avLst/>
              <a:gdLst/>
              <a:ahLst/>
              <a:cxnLst>
                <a:cxn ang="0">
                  <a:pos x="wd2" y="hd2"/>
                </a:cxn>
                <a:cxn ang="5400000">
                  <a:pos x="wd2" y="hd2"/>
                </a:cxn>
                <a:cxn ang="10800000">
                  <a:pos x="wd2" y="hd2"/>
                </a:cxn>
                <a:cxn ang="16200000">
                  <a:pos x="wd2" y="hd2"/>
                </a:cxn>
              </a:cxnLst>
              <a:rect l="0" t="0" r="r" b="b"/>
              <a:pathLst>
                <a:path w="19314" h="17624" extrusionOk="0">
                  <a:moveTo>
                    <a:pt x="18089" y="13212"/>
                  </a:moveTo>
                  <a:cubicBezTo>
                    <a:pt x="20793" y="8665"/>
                    <a:pt x="19051" y="1688"/>
                    <a:pt x="12580" y="249"/>
                  </a:cubicBezTo>
                  <a:cubicBezTo>
                    <a:pt x="5779" y="-1264"/>
                    <a:pt x="-807" y="4397"/>
                    <a:pt x="81" y="10133"/>
                  </a:cubicBezTo>
                  <a:cubicBezTo>
                    <a:pt x="1215" y="17455"/>
                    <a:pt x="11799" y="20336"/>
                    <a:pt x="17105" y="14539"/>
                  </a:cubicBezTo>
                  <a:cubicBezTo>
                    <a:pt x="17481" y="14129"/>
                    <a:pt x="17809" y="13683"/>
                    <a:pt x="18089" y="13212"/>
                  </a:cubicBezTo>
                  <a:close/>
                </a:path>
              </a:pathLst>
            </a:custGeom>
            <a:noFill/>
            <a:ln w="762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58" name="chenying0907 94"/>
            <p:cNvSpPr/>
            <p:nvPr/>
          </p:nvSpPr>
          <p:spPr>
            <a:xfrm flipH="1" flipV="1">
              <a:off x="598375" y="0"/>
              <a:ext cx="12664" cy="1275141"/>
            </a:xfrm>
            <a:prstGeom prst="line">
              <a:avLst/>
            </a:prstGeom>
            <a:noFill/>
            <a:ln w="38100" cap="flat">
              <a:solidFill>
                <a:srgbClr val="46537A"/>
              </a:solidFill>
              <a:prstDash val="solid"/>
              <a:miter lim="400000"/>
            </a:ln>
            <a:effectLst/>
          </p:spPr>
          <p:txBody>
            <a:bodyPr wrap="square" lIns="0" tIns="0" rIns="0" bIns="0" numCol="1" anchor="t">
              <a:noAutofit/>
            </a:bodyPr>
            <a:lstStyle/>
            <a:p>
              <a:pPr algn="l" defTabSz="457200">
                <a:defRPr sz="1200">
                  <a:latin typeface="Helvetica"/>
                  <a:ea typeface="Helvetica"/>
                  <a:cs typeface="Helvetica"/>
                  <a:sym typeface="Helvetica"/>
                </a:defRPr>
              </a:pPr>
              <a:endParaRPr/>
            </a:p>
          </p:txBody>
        </p:sp>
        <p:sp>
          <p:nvSpPr>
            <p:cNvPr id="59" name="chenying0907 95"/>
            <p:cNvSpPr/>
            <p:nvPr/>
          </p:nvSpPr>
          <p:spPr>
            <a:xfrm>
              <a:off x="228599" y="6"/>
              <a:ext cx="761433" cy="1264264"/>
            </a:xfrm>
            <a:custGeom>
              <a:avLst/>
              <a:gdLst/>
              <a:ahLst/>
              <a:cxnLst>
                <a:cxn ang="0">
                  <a:pos x="wd2" y="hd2"/>
                </a:cxn>
                <a:cxn ang="5400000">
                  <a:pos x="wd2" y="hd2"/>
                </a:cxn>
                <a:cxn ang="10800000">
                  <a:pos x="wd2" y="hd2"/>
                </a:cxn>
                <a:cxn ang="16200000">
                  <a:pos x="wd2" y="hd2"/>
                </a:cxn>
              </a:cxnLst>
              <a:rect l="0" t="0" r="r" b="b"/>
              <a:pathLst>
                <a:path w="20347" h="18273" extrusionOk="0">
                  <a:moveTo>
                    <a:pt x="12391" y="18096"/>
                  </a:moveTo>
                  <a:cubicBezTo>
                    <a:pt x="20299" y="16704"/>
                    <a:pt x="20971" y="9754"/>
                    <a:pt x="20010" y="6028"/>
                  </a:cubicBezTo>
                  <a:cubicBezTo>
                    <a:pt x="19534" y="4185"/>
                    <a:pt x="18487" y="1426"/>
                    <a:pt x="14982" y="544"/>
                  </a:cubicBezTo>
                  <a:cubicBezTo>
                    <a:pt x="3960" y="-2230"/>
                    <a:pt x="-629" y="6301"/>
                    <a:pt x="69" y="10363"/>
                  </a:cubicBezTo>
                  <a:cubicBezTo>
                    <a:pt x="598" y="13437"/>
                    <a:pt x="5155" y="19370"/>
                    <a:pt x="12391" y="18096"/>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0" name="chenying0907 96"/>
            <p:cNvSpPr/>
            <p:nvPr/>
          </p:nvSpPr>
          <p:spPr>
            <a:xfrm>
              <a:off x="50800" y="381006"/>
              <a:ext cx="1143000" cy="53669"/>
            </a:xfrm>
            <a:custGeom>
              <a:avLst/>
              <a:gdLst/>
              <a:ahLst/>
              <a:cxnLst>
                <a:cxn ang="0">
                  <a:pos x="wd2" y="hd2"/>
                </a:cxn>
                <a:cxn ang="5400000">
                  <a:pos x="wd2" y="hd2"/>
                </a:cxn>
                <a:cxn ang="10800000">
                  <a:pos x="wd2" y="hd2"/>
                </a:cxn>
                <a:cxn ang="16200000">
                  <a:pos x="wd2" y="hd2"/>
                </a:cxn>
              </a:cxnLst>
              <a:rect l="0" t="0" r="r" b="b"/>
              <a:pathLst>
                <a:path w="21600" h="17084" extrusionOk="0">
                  <a:moveTo>
                    <a:pt x="0" y="10975"/>
                  </a:moveTo>
                  <a:cubicBezTo>
                    <a:pt x="5633" y="-4190"/>
                    <a:pt x="11507" y="-2443"/>
                    <a:pt x="17154" y="8930"/>
                  </a:cubicBezTo>
                  <a:cubicBezTo>
                    <a:pt x="18363" y="11362"/>
                    <a:pt x="19610" y="11211"/>
                    <a:pt x="20810" y="14623"/>
                  </a:cubicBezTo>
                  <a:cubicBezTo>
                    <a:pt x="21087" y="15412"/>
                    <a:pt x="21308" y="17410"/>
                    <a:pt x="21600" y="1703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1" name="chenying0907 97"/>
            <p:cNvSpPr/>
            <p:nvPr/>
          </p:nvSpPr>
          <p:spPr>
            <a:xfrm>
              <a:off x="38100" y="825506"/>
              <a:ext cx="1163030" cy="32301"/>
            </a:xfrm>
            <a:custGeom>
              <a:avLst/>
              <a:gdLst/>
              <a:ahLst/>
              <a:cxnLst>
                <a:cxn ang="0">
                  <a:pos x="wd2" y="hd2"/>
                </a:cxn>
                <a:cxn ang="5400000">
                  <a:pos x="wd2" y="hd2"/>
                </a:cxn>
                <a:cxn ang="10800000">
                  <a:pos x="wd2" y="hd2"/>
                </a:cxn>
                <a:cxn ang="16200000">
                  <a:pos x="wd2" y="hd2"/>
                </a:cxn>
              </a:cxnLst>
              <a:rect l="0" t="0" r="r" b="b"/>
              <a:pathLst>
                <a:path w="21600" h="19683" extrusionOk="0">
                  <a:moveTo>
                    <a:pt x="0" y="13166"/>
                  </a:moveTo>
                  <a:cubicBezTo>
                    <a:pt x="1349" y="4232"/>
                    <a:pt x="2977" y="14571"/>
                    <a:pt x="4335" y="16158"/>
                  </a:cubicBezTo>
                  <a:cubicBezTo>
                    <a:pt x="8003" y="20406"/>
                    <a:pt x="11670" y="21600"/>
                    <a:pt x="15337" y="15282"/>
                  </a:cubicBezTo>
                  <a:cubicBezTo>
                    <a:pt x="17520" y="11503"/>
                    <a:pt x="19444" y="1457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2" name="Group 22"/>
          <p:cNvGrpSpPr/>
          <p:nvPr/>
        </p:nvGrpSpPr>
        <p:grpSpPr>
          <a:xfrm rot="1234529">
            <a:off x="482285" y="2454063"/>
            <a:ext cx="2146377" cy="980262"/>
            <a:chOff x="0" y="-1"/>
            <a:chExt cx="1887191" cy="861891"/>
          </a:xfrm>
        </p:grpSpPr>
        <p:sp>
          <p:nvSpPr>
            <p:cNvPr id="63"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4"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65" name="Group 22"/>
          <p:cNvGrpSpPr/>
          <p:nvPr/>
        </p:nvGrpSpPr>
        <p:grpSpPr>
          <a:xfrm rot="2133593">
            <a:off x="3993938" y="5500414"/>
            <a:ext cx="588962" cy="268982"/>
            <a:chOff x="0" y="-1"/>
            <a:chExt cx="1887191" cy="861891"/>
          </a:xfrm>
        </p:grpSpPr>
        <p:sp>
          <p:nvSpPr>
            <p:cNvPr id="66" name="chenying0907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67" name="chenying0907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3" name="组合 2"/>
          <p:cNvGrpSpPr/>
          <p:nvPr/>
        </p:nvGrpSpPr>
        <p:grpSpPr>
          <a:xfrm>
            <a:off x="676275" y="273050"/>
            <a:ext cx="3096260" cy="1962150"/>
            <a:chOff x="10281" y="2549"/>
            <a:chExt cx="4876" cy="3090"/>
          </a:xfrm>
        </p:grpSpPr>
        <p:sp>
          <p:nvSpPr>
            <p:cNvPr id="6" name="文本框 5"/>
            <p:cNvSpPr txBox="1"/>
            <p:nvPr/>
          </p:nvSpPr>
          <p:spPr>
            <a:xfrm>
              <a:off x="11670" y="2684"/>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研究意义</a:t>
              </a:r>
            </a:p>
          </p:txBody>
        </p:sp>
        <p:grpSp>
          <p:nvGrpSpPr>
            <p:cNvPr id="68" name="组 67"/>
            <p:cNvGrpSpPr/>
            <p:nvPr/>
          </p:nvGrpSpPr>
          <p:grpSpPr>
            <a:xfrm>
              <a:off x="10281" y="2549"/>
              <a:ext cx="1126" cy="1327"/>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28" name="文本框 27"/>
              <p:cNvSpPr txBox="1"/>
              <p:nvPr/>
            </p:nvSpPr>
            <p:spPr>
              <a:xfrm>
                <a:off x="6722231" y="1808762"/>
                <a:ext cx="325730"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72" name="文本框 71"/>
            <p:cNvSpPr txBox="1"/>
            <p:nvPr/>
          </p:nvSpPr>
          <p:spPr>
            <a:xfrm>
              <a:off x="12629" y="4448"/>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文献综述</a:t>
              </a:r>
            </a:p>
          </p:txBody>
        </p:sp>
        <p:grpSp>
          <p:nvGrpSpPr>
            <p:cNvPr id="73" name="组 72"/>
            <p:cNvGrpSpPr/>
            <p:nvPr/>
          </p:nvGrpSpPr>
          <p:grpSpPr>
            <a:xfrm>
              <a:off x="11241" y="4313"/>
              <a:ext cx="1126" cy="1327"/>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5" name="文本框 74"/>
              <p:cNvSpPr txBox="1"/>
              <p:nvPr/>
            </p:nvSpPr>
            <p:spPr>
              <a:xfrm>
                <a:off x="6722231" y="1808762"/>
                <a:ext cx="338554"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grpSp>
        <p:nvGrpSpPr>
          <p:cNvPr id="4" name="组合 3"/>
          <p:cNvGrpSpPr/>
          <p:nvPr/>
        </p:nvGrpSpPr>
        <p:grpSpPr>
          <a:xfrm>
            <a:off x="5281930" y="758825"/>
            <a:ext cx="4518025" cy="1962150"/>
            <a:chOff x="10415" y="6077"/>
            <a:chExt cx="7115" cy="3090"/>
          </a:xfrm>
        </p:grpSpPr>
        <p:sp>
          <p:nvSpPr>
            <p:cNvPr id="76" name="文本框 75"/>
            <p:cNvSpPr txBox="1"/>
            <p:nvPr/>
          </p:nvSpPr>
          <p:spPr>
            <a:xfrm>
              <a:off x="11803" y="6212"/>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研究思路</a:t>
              </a:r>
            </a:p>
          </p:txBody>
        </p:sp>
        <p:grpSp>
          <p:nvGrpSpPr>
            <p:cNvPr id="77" name="组 76"/>
            <p:cNvGrpSpPr/>
            <p:nvPr/>
          </p:nvGrpSpPr>
          <p:grpSpPr>
            <a:xfrm>
              <a:off x="10415" y="6077"/>
              <a:ext cx="1126" cy="1327"/>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9" name="文本框 78"/>
              <p:cNvSpPr txBox="1"/>
              <p:nvPr/>
            </p:nvSpPr>
            <p:spPr>
              <a:xfrm>
                <a:off x="6722231" y="1808762"/>
                <a:ext cx="325730"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80" name="文本框 79"/>
            <p:cNvSpPr txBox="1"/>
            <p:nvPr/>
          </p:nvSpPr>
          <p:spPr>
            <a:xfrm>
              <a:off x="12762" y="7976"/>
              <a:ext cx="476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数据获取与预处理</a:t>
              </a:r>
            </a:p>
          </p:txBody>
        </p:sp>
        <p:grpSp>
          <p:nvGrpSpPr>
            <p:cNvPr id="81" name="组 80"/>
            <p:cNvGrpSpPr/>
            <p:nvPr/>
          </p:nvGrpSpPr>
          <p:grpSpPr>
            <a:xfrm>
              <a:off x="11374" y="7841"/>
              <a:ext cx="1126" cy="1327"/>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83" name="文本框 82"/>
              <p:cNvSpPr txBox="1"/>
              <p:nvPr/>
            </p:nvSpPr>
            <p:spPr>
              <a:xfrm>
                <a:off x="6722231" y="1808762"/>
                <a:ext cx="335348"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grpSp>
        <p:nvGrpSpPr>
          <p:cNvPr id="9" name="组合 8"/>
          <p:cNvGrpSpPr/>
          <p:nvPr/>
        </p:nvGrpSpPr>
        <p:grpSpPr>
          <a:xfrm>
            <a:off x="5281930" y="3234055"/>
            <a:ext cx="4264660" cy="1962785"/>
            <a:chOff x="10415" y="6077"/>
            <a:chExt cx="6716" cy="3091"/>
          </a:xfrm>
        </p:grpSpPr>
        <p:sp>
          <p:nvSpPr>
            <p:cNvPr id="10" name="文本框 9"/>
            <p:cNvSpPr txBox="1"/>
            <p:nvPr/>
          </p:nvSpPr>
          <p:spPr>
            <a:xfrm>
              <a:off x="11803" y="6212"/>
              <a:ext cx="53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模型建立与结果展示</a:t>
              </a:r>
            </a:p>
          </p:txBody>
        </p:sp>
        <p:grpSp>
          <p:nvGrpSpPr>
            <p:cNvPr id="11" name="组 76"/>
            <p:cNvGrpSpPr/>
            <p:nvPr/>
          </p:nvGrpSpPr>
          <p:grpSpPr>
            <a:xfrm>
              <a:off x="10415" y="6077"/>
              <a:ext cx="1126" cy="1327"/>
              <a:chOff x="6528664" y="1618363"/>
              <a:chExt cx="714896" cy="842464"/>
            </a:xfrm>
          </p:grpSpPr>
          <p:sp>
            <p:nvSpPr>
              <p:cNvPr id="1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3" name="文本框 12"/>
              <p:cNvSpPr txBox="1"/>
              <p:nvPr/>
            </p:nvSpPr>
            <p:spPr>
              <a:xfrm>
                <a:off x="6722231" y="1808762"/>
                <a:ext cx="335227" cy="460276"/>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5</a:t>
                </a:r>
              </a:p>
            </p:txBody>
          </p:sp>
        </p:grpSp>
        <p:sp>
          <p:nvSpPr>
            <p:cNvPr id="14" name="文本框 13"/>
            <p:cNvSpPr txBox="1"/>
            <p:nvPr/>
          </p:nvSpPr>
          <p:spPr>
            <a:xfrm>
              <a:off x="12762" y="7976"/>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模型评估</a:t>
              </a:r>
            </a:p>
          </p:txBody>
        </p:sp>
        <p:grpSp>
          <p:nvGrpSpPr>
            <p:cNvPr id="15" name="组 80"/>
            <p:cNvGrpSpPr/>
            <p:nvPr/>
          </p:nvGrpSpPr>
          <p:grpSpPr>
            <a:xfrm>
              <a:off x="11374" y="7841"/>
              <a:ext cx="1126" cy="1327"/>
              <a:chOff x="6528664" y="1618363"/>
              <a:chExt cx="714896" cy="842464"/>
            </a:xfrm>
          </p:grpSpPr>
          <p:sp>
            <p:nvSpPr>
              <p:cNvPr id="16"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17" name="文本框 16"/>
              <p:cNvSpPr txBox="1"/>
              <p:nvPr/>
            </p:nvSpPr>
            <p:spPr>
              <a:xfrm>
                <a:off x="6722231" y="1808762"/>
                <a:ext cx="335227" cy="460276"/>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6</a:t>
                </a:r>
              </a:p>
            </p:txBody>
          </p:sp>
        </p:grpSp>
      </p:grpSp>
      <p:grpSp>
        <p:nvGrpSpPr>
          <p:cNvPr id="18" name="组合 17"/>
          <p:cNvGrpSpPr/>
          <p:nvPr/>
        </p:nvGrpSpPr>
        <p:grpSpPr>
          <a:xfrm>
            <a:off x="6772275" y="5507990"/>
            <a:ext cx="2486660" cy="842645"/>
            <a:chOff x="11374" y="7841"/>
            <a:chExt cx="3916" cy="1327"/>
          </a:xfrm>
        </p:grpSpPr>
        <p:sp>
          <p:nvSpPr>
            <p:cNvPr id="23" name="文本框 22"/>
            <p:cNvSpPr txBox="1"/>
            <p:nvPr/>
          </p:nvSpPr>
          <p:spPr>
            <a:xfrm>
              <a:off x="12762" y="7976"/>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未来展望</a:t>
              </a:r>
            </a:p>
          </p:txBody>
        </p:sp>
        <p:grpSp>
          <p:nvGrpSpPr>
            <p:cNvPr id="24" name="组 80"/>
            <p:cNvGrpSpPr/>
            <p:nvPr/>
          </p:nvGrpSpPr>
          <p:grpSpPr>
            <a:xfrm>
              <a:off x="11374" y="7841"/>
              <a:ext cx="1126" cy="1327"/>
              <a:chOff x="6528664" y="1618363"/>
              <a:chExt cx="714896" cy="842464"/>
            </a:xfrm>
          </p:grpSpPr>
          <p:sp>
            <p:nvSpPr>
              <p:cNvPr id="25"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26" name="文本框 25"/>
              <p:cNvSpPr txBox="1"/>
              <p:nvPr/>
            </p:nvSpPr>
            <p:spPr>
              <a:xfrm>
                <a:off x="6722231" y="1808762"/>
                <a:ext cx="335227" cy="460276"/>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7</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Effect transition="in" filter="fade">
                                      <p:cBhvr>
                                        <p:cTn id="9" dur="500"/>
                                        <p:tgtEl>
                                          <p:spTgt spid="62"/>
                                        </p:tgtEl>
                                      </p:cBhvr>
                                    </p:animEffect>
                                  </p:childTnLst>
                                </p:cTn>
                              </p:par>
                              <p:par>
                                <p:cTn id="10" presetID="53" presetClass="entr" presetSubtype="16"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nying0907 109"/>
          <p:cNvSpPr/>
          <p:nvPr/>
        </p:nvSpPr>
        <p:spPr>
          <a:xfrm>
            <a:off x="5761421" y="346976"/>
            <a:ext cx="873670" cy="83200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 name="chenying0907 109"/>
          <p:cNvSpPr/>
          <p:nvPr/>
        </p:nvSpPr>
        <p:spPr>
          <a:xfrm>
            <a:off x="5764596" y="2159465"/>
            <a:ext cx="985190" cy="83200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 name="chenying0907 148"/>
          <p:cNvSpPr/>
          <p:nvPr/>
        </p:nvSpPr>
        <p:spPr>
          <a:xfrm>
            <a:off x="6976734" y="2489020"/>
            <a:ext cx="4973965" cy="446276"/>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000">
                <a:latin typeface="萝莉体 第二版" panose="02000500000000000000" pitchFamily="2" charset="-122"/>
                <a:ea typeface="萝莉体 第二版" panose="02000500000000000000" pitchFamily="2" charset="-122"/>
                <a:cs typeface="萝莉体 第二版" panose="02000500000000000000" pitchFamily="2" charset="-122"/>
              </a:rPr>
              <a:t>平均绝对偏差 MAE （mean absolute error）</a:t>
            </a:r>
          </a:p>
        </p:txBody>
      </p:sp>
      <p:grpSp>
        <p:nvGrpSpPr>
          <p:cNvPr id="15" name="Group 44"/>
          <p:cNvGrpSpPr/>
          <p:nvPr/>
        </p:nvGrpSpPr>
        <p:grpSpPr>
          <a:xfrm>
            <a:off x="2623655" y="1326821"/>
            <a:ext cx="807367" cy="906808"/>
            <a:chOff x="0" y="0"/>
            <a:chExt cx="807366" cy="906807"/>
          </a:xfrm>
        </p:grpSpPr>
        <p:sp>
          <p:nvSpPr>
            <p:cNvPr id="16"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7"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48" name="组 47"/>
          <p:cNvGrpSpPr/>
          <p:nvPr/>
        </p:nvGrpSpPr>
        <p:grpSpPr>
          <a:xfrm>
            <a:off x="764540" y="116840"/>
            <a:ext cx="3921760" cy="3176905"/>
            <a:chOff x="829100" y="2206816"/>
            <a:chExt cx="4556482" cy="4874704"/>
          </a:xfrm>
        </p:grpSpPr>
        <p:grpSp>
          <p:nvGrpSpPr>
            <p:cNvPr id="23" name="Group 32"/>
            <p:cNvGrpSpPr/>
            <p:nvPr/>
          </p:nvGrpSpPr>
          <p:grpSpPr>
            <a:xfrm rot="20904357">
              <a:off x="829100" y="2206816"/>
              <a:ext cx="4556482" cy="4874704"/>
              <a:chOff x="88900" y="0"/>
              <a:chExt cx="2639505" cy="2823847"/>
            </a:xfrm>
          </p:grpSpPr>
          <p:sp>
            <p:nvSpPr>
              <p:cNvPr id="24" name="chenying0907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5" name="chenying0907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rgbClr val="46537A">
                    <a:alpha val="49000"/>
                  </a:srgb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42"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3"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4"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5"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6"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7"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grpSp>
      <p:sp>
        <p:nvSpPr>
          <p:cNvPr id="3" name="文本框 2"/>
          <p:cNvSpPr txBox="1"/>
          <p:nvPr/>
        </p:nvSpPr>
        <p:spPr>
          <a:xfrm>
            <a:off x="6976745" y="582930"/>
            <a:ext cx="1808480" cy="681990"/>
          </a:xfrm>
          <a:prstGeom prst="rect">
            <a:avLst/>
          </a:prstGeom>
          <a:noFill/>
        </p:spPr>
        <p:txBody>
          <a:bodyPr wrap="none" rtlCol="0">
            <a:spAutoFit/>
          </a:bodyPr>
          <a:lstStyle/>
          <a:p>
            <a:pPr algn="l"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3200">
                <a:latin typeface="萝莉体 第二版" panose="02000500000000000000" pitchFamily="2" charset="-122"/>
                <a:ea typeface="萝莉体 第二版" panose="02000500000000000000" pitchFamily="2" charset="-122"/>
                <a:cs typeface="萝莉体 第二版" panose="02000500000000000000" pitchFamily="2" charset="-122"/>
                <a:sym typeface="+mn-ea"/>
              </a:rPr>
              <a:t>聚类问题</a:t>
            </a:r>
            <a:endParaRPr lang="zh-CN" altLang="en-US" sz="32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2" name="chenying0907 148"/>
          <p:cNvSpPr/>
          <p:nvPr/>
        </p:nvSpPr>
        <p:spPr>
          <a:xfrm>
            <a:off x="2394585" y="3735070"/>
            <a:ext cx="9556115" cy="118364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计算预测的用户评分值和用户真实评分值之间的偏差来反映推荐的质量</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 MAE </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值与推荐质量呈反比关系。如果预测用户的评分集合为</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 { r1，r2, …, </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rN</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系统用户真实的评分值为</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 {p1，p2，…，</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pN</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 },</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那么</a:t>
            </a:r>
            <a:r>
              <a:rPr 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 MAE </a:t>
            </a:r>
            <a:r>
              <a:rPr lang="en-US" sz="2000" dirty="0" err="1">
                <a:latin typeface="萝莉体 第二版" panose="02000500000000000000" pitchFamily="2" charset="-122"/>
                <a:ea typeface="萝莉体 第二版" panose="02000500000000000000" pitchFamily="2" charset="-122"/>
                <a:cs typeface="萝莉体 第二版" panose="02000500000000000000" pitchFamily="2" charset="-122"/>
              </a:rPr>
              <a:t>值的计算公式</a:t>
            </a:r>
            <a:r>
              <a:rPr lang="zh-CN" alt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a:t>
            </a:r>
          </a:p>
        </p:txBody>
      </p:sp>
      <p:grpSp>
        <p:nvGrpSpPr>
          <p:cNvPr id="18" name="组合 17"/>
          <p:cNvGrpSpPr/>
          <p:nvPr/>
        </p:nvGrpSpPr>
        <p:grpSpPr>
          <a:xfrm>
            <a:off x="2351405" y="4918710"/>
            <a:ext cx="6064885" cy="1823720"/>
            <a:chOff x="3560" y="7746"/>
            <a:chExt cx="9551" cy="2872"/>
          </a:xfrm>
        </p:grpSpPr>
        <p:pic>
          <p:nvPicPr>
            <p:cNvPr id="13" name="图片 12"/>
            <p:cNvPicPr>
              <a:picLocks noChangeAspect="1"/>
            </p:cNvPicPr>
            <p:nvPr/>
          </p:nvPicPr>
          <p:blipFill>
            <a:blip r:embed="rId3"/>
            <a:stretch>
              <a:fillRect/>
            </a:stretch>
          </p:blipFill>
          <p:spPr>
            <a:xfrm>
              <a:off x="3560" y="7746"/>
              <a:ext cx="3992" cy="2872"/>
            </a:xfrm>
            <a:prstGeom prst="rect">
              <a:avLst/>
            </a:prstGeom>
          </p:spPr>
        </p:pic>
        <p:pic>
          <p:nvPicPr>
            <p:cNvPr id="14" name="图片 13"/>
            <p:cNvPicPr>
              <a:picLocks noChangeAspect="1"/>
            </p:cNvPicPr>
            <p:nvPr/>
          </p:nvPicPr>
          <p:blipFill>
            <a:blip r:embed="rId4"/>
            <a:stretch>
              <a:fillRect/>
            </a:stretch>
          </p:blipFill>
          <p:spPr>
            <a:xfrm>
              <a:off x="9073" y="7908"/>
              <a:ext cx="4039" cy="271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5422" y="3891944"/>
            <a:ext cx="2011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未来展望</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7</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07555" y="615315"/>
            <a:ext cx="3921760" cy="5174615"/>
            <a:chOff x="9360" y="1597"/>
            <a:chExt cx="6176" cy="8149"/>
          </a:xfrm>
        </p:grpSpPr>
        <p:sp>
          <p:nvSpPr>
            <p:cNvPr id="10" name="chenying0907 209"/>
            <p:cNvSpPr/>
            <p:nvPr/>
          </p:nvSpPr>
          <p:spPr>
            <a:xfrm rot="3758493">
              <a:off x="11584" y="5794"/>
              <a:ext cx="4653" cy="3252"/>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nvGrpSpPr>
            <p:cNvPr id="14" name="组 13"/>
            <p:cNvGrpSpPr/>
            <p:nvPr/>
          </p:nvGrpSpPr>
          <p:grpSpPr>
            <a:xfrm>
              <a:off x="9360" y="1597"/>
              <a:ext cx="3444" cy="4046"/>
              <a:chOff x="5943842" y="1013911"/>
              <a:chExt cx="2187025" cy="2569107"/>
            </a:xfrm>
          </p:grpSpPr>
          <p:sp>
            <p:nvSpPr>
              <p:cNvPr id="3" name="chenying0907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 name="chenying0907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rgbClr val="FCFDFD"/>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 name="chenying0907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 name="chenying0907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9" name="chenying0907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1" name="chenying0907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nvGrpSpPr>
          <p:cNvPr id="35" name="组合 34"/>
          <p:cNvGrpSpPr/>
          <p:nvPr/>
        </p:nvGrpSpPr>
        <p:grpSpPr>
          <a:xfrm>
            <a:off x="480695" y="2526030"/>
            <a:ext cx="6395720" cy="3380105"/>
            <a:chOff x="1197" y="1101"/>
            <a:chExt cx="10072" cy="5323"/>
          </a:xfrm>
        </p:grpSpPr>
        <p:grpSp>
          <p:nvGrpSpPr>
            <p:cNvPr id="24" name="组合 23"/>
            <p:cNvGrpSpPr/>
            <p:nvPr/>
          </p:nvGrpSpPr>
          <p:grpSpPr>
            <a:xfrm>
              <a:off x="1197" y="1101"/>
              <a:ext cx="10072" cy="2132"/>
              <a:chOff x="1197" y="1101"/>
              <a:chExt cx="10072" cy="2132"/>
            </a:xfrm>
          </p:grpSpPr>
          <p:grpSp>
            <p:nvGrpSpPr>
              <p:cNvPr id="15" name="组 1"/>
              <p:cNvGrpSpPr/>
              <p:nvPr/>
            </p:nvGrpSpPr>
            <p:grpSpPr>
              <a:xfrm>
                <a:off x="1197" y="1101"/>
                <a:ext cx="1809" cy="2132"/>
                <a:chOff x="3443614" y="2355399"/>
                <a:chExt cx="1148926" cy="1353942"/>
              </a:xfrm>
            </p:grpSpPr>
            <p:sp>
              <p:nvSpPr>
                <p:cNvPr id="65" name="chenying0907 232"/>
                <p:cNvSpPr/>
                <p:nvPr/>
              </p:nvSpPr>
              <p:spPr>
                <a:xfrm>
                  <a:off x="3443614" y="2355399"/>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66" name="文本框 65"/>
                <p:cNvSpPr txBox="1"/>
                <p:nvPr/>
              </p:nvSpPr>
              <p:spPr>
                <a:xfrm>
                  <a:off x="3686975" y="2550533"/>
                  <a:ext cx="667758" cy="829945"/>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19" name="chenying0907 148"/>
              <p:cNvSpPr/>
              <p:nvPr/>
            </p:nvSpPr>
            <p:spPr>
              <a:xfrm>
                <a:off x="3465" y="1235"/>
                <a:ext cx="7804" cy="1864"/>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模型</a:t>
                </a:r>
                <a:r>
                  <a:rPr lang="en-US" altLang="zh-CN" sz="2000" b="1">
                    <a:latin typeface="萝莉体 第二版" panose="02000500000000000000" pitchFamily="2" charset="-122"/>
                    <a:ea typeface="萝莉体 第二版" panose="02000500000000000000" pitchFamily="2" charset="-122"/>
                    <a:cs typeface="萝莉体 第二版" panose="02000500000000000000" pitchFamily="2" charset="-122"/>
                  </a:rPr>
                  <a:t>2</a:t>
                </a: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中 评分设计比较单一</a:t>
                </a:r>
              </a:p>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且计算值偏小，歌曲与歌曲之间区分度不明显，可以使用其他评分方式进行改进。 </a:t>
                </a:r>
              </a:p>
            </p:txBody>
          </p:sp>
        </p:grpSp>
        <p:grpSp>
          <p:nvGrpSpPr>
            <p:cNvPr id="25" name="组合 24"/>
            <p:cNvGrpSpPr/>
            <p:nvPr/>
          </p:nvGrpSpPr>
          <p:grpSpPr>
            <a:xfrm>
              <a:off x="1197" y="3978"/>
              <a:ext cx="10072" cy="2446"/>
              <a:chOff x="1197" y="947"/>
              <a:chExt cx="10072" cy="2446"/>
            </a:xfrm>
          </p:grpSpPr>
          <p:grpSp>
            <p:nvGrpSpPr>
              <p:cNvPr id="26" name="组 1"/>
              <p:cNvGrpSpPr/>
              <p:nvPr/>
            </p:nvGrpSpPr>
            <p:grpSpPr>
              <a:xfrm>
                <a:off x="1197" y="1101"/>
                <a:ext cx="1809" cy="2132"/>
                <a:chOff x="3443614" y="2355399"/>
                <a:chExt cx="1148926" cy="1353942"/>
              </a:xfrm>
            </p:grpSpPr>
            <p:sp>
              <p:nvSpPr>
                <p:cNvPr id="27" name="chenying0907 232"/>
                <p:cNvSpPr/>
                <p:nvPr/>
              </p:nvSpPr>
              <p:spPr>
                <a:xfrm>
                  <a:off x="3443614" y="2355399"/>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28" name="文本框 27"/>
                <p:cNvSpPr txBox="1"/>
                <p:nvPr/>
              </p:nvSpPr>
              <p:spPr>
                <a:xfrm>
                  <a:off x="3686975" y="2550533"/>
                  <a:ext cx="667758" cy="830020"/>
                </a:xfrm>
                <a:prstGeom prst="rect">
                  <a:avLst/>
                </a:prstGeom>
                <a:noFill/>
              </p:spPr>
              <p:txBody>
                <a:bodyPr wrap="square" rtlCol="0">
                  <a:spAutoFit/>
                </a:bodyPr>
                <a:lstStyle/>
                <a:p>
                  <a:r>
                    <a:rPr kumimoji="1" lang="en-US" sz="4800">
                      <a:latin typeface="萝莉体 第二版" panose="02000500000000000000" pitchFamily="2" charset="-122"/>
                      <a:ea typeface="萝莉体 第二版" panose="02000500000000000000" pitchFamily="2" charset="-122"/>
                      <a:cs typeface="萝莉体 第二版" panose="02000500000000000000" pitchFamily="2" charset="-122"/>
                    </a:rPr>
                    <a:t>3</a:t>
                  </a:r>
                </a:p>
              </p:txBody>
            </p:sp>
          </p:grpSp>
          <p:sp>
            <p:nvSpPr>
              <p:cNvPr id="29" name="chenying0907 148"/>
              <p:cNvSpPr/>
              <p:nvPr/>
            </p:nvSpPr>
            <p:spPr>
              <a:xfrm>
                <a:off x="3465" y="947"/>
                <a:ext cx="7804" cy="2446"/>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b="1" dirty="0">
                    <a:latin typeface="萝莉体 第二版" panose="02000500000000000000" pitchFamily="2" charset="-122"/>
                    <a:ea typeface="萝莉体 第二版" panose="02000500000000000000" pitchFamily="2" charset="-122"/>
                    <a:cs typeface="萝莉体 第二版" panose="02000500000000000000" pitchFamily="2" charset="-122"/>
                  </a:rPr>
                  <a:t>模型评价不完善</a:t>
                </a:r>
              </a:p>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dirty="0">
                    <a:latin typeface="萝莉体 第二版" panose="02000500000000000000" pitchFamily="2" charset="-122"/>
                    <a:ea typeface="萝莉体 第二版" panose="02000500000000000000" pitchFamily="2" charset="-122"/>
                    <a:cs typeface="萝莉体 第二版" panose="02000500000000000000" pitchFamily="2" charset="-122"/>
                  </a:rPr>
                  <a:t>评价指标仅有一个，且由于使用的是非监督学习，不能很好地通过用户反馈评估模型准确率</a:t>
                </a:r>
                <a:r>
                  <a:rPr lang="zh-CN" altLang="en-US" sz="2000" dirty="0" smtClean="0">
                    <a:latin typeface="萝莉体 第二版" panose="02000500000000000000" pitchFamily="2" charset="-122"/>
                    <a:ea typeface="萝莉体 第二版" panose="02000500000000000000" pitchFamily="2" charset="-122"/>
                    <a:cs typeface="萝莉体 第二版" panose="02000500000000000000" pitchFamily="2" charset="-122"/>
                  </a:rPr>
                  <a:t>。望老师同学提出建议。 </a:t>
                </a:r>
                <a:endParaRPr lang="zh-CN" altLang="en-US" sz="2000" dirty="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grpSp>
        <p:nvGrpSpPr>
          <p:cNvPr id="30" name="组合 29"/>
          <p:cNvGrpSpPr/>
          <p:nvPr/>
        </p:nvGrpSpPr>
        <p:grpSpPr>
          <a:xfrm>
            <a:off x="480695" y="541020"/>
            <a:ext cx="6395720" cy="1553210"/>
            <a:chOff x="1197" y="950"/>
            <a:chExt cx="10072" cy="2446"/>
          </a:xfrm>
        </p:grpSpPr>
        <p:grpSp>
          <p:nvGrpSpPr>
            <p:cNvPr id="31" name="组 1"/>
            <p:cNvGrpSpPr/>
            <p:nvPr/>
          </p:nvGrpSpPr>
          <p:grpSpPr>
            <a:xfrm>
              <a:off x="1197" y="1101"/>
              <a:ext cx="1809" cy="2132"/>
              <a:chOff x="3443614" y="2355399"/>
              <a:chExt cx="1148926" cy="1353942"/>
            </a:xfrm>
          </p:grpSpPr>
          <p:sp>
            <p:nvSpPr>
              <p:cNvPr id="32" name="chenying0907 232"/>
              <p:cNvSpPr/>
              <p:nvPr/>
            </p:nvSpPr>
            <p:spPr>
              <a:xfrm>
                <a:off x="3443614" y="2355399"/>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33" name="文本框 32"/>
              <p:cNvSpPr txBox="1"/>
              <p:nvPr/>
            </p:nvSpPr>
            <p:spPr>
              <a:xfrm>
                <a:off x="3686975" y="2550533"/>
                <a:ext cx="667758" cy="830997"/>
              </a:xfrm>
              <a:prstGeom prst="rect">
                <a:avLst/>
              </a:prstGeom>
              <a:noFill/>
            </p:spPr>
            <p:txBody>
              <a:bodyPr wrap="square" rtlCol="0">
                <a:spAutoFit/>
              </a:bodyPr>
              <a:lstStyle/>
              <a:p>
                <a:r>
                  <a:rPr kumimoji="1" lang="en-US" altLang="zh-CN" sz="48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48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
          <p:nvSpPr>
            <p:cNvPr id="34" name="chenying0907 148"/>
            <p:cNvSpPr/>
            <p:nvPr/>
          </p:nvSpPr>
          <p:spPr>
            <a:xfrm>
              <a:off x="3465" y="950"/>
              <a:ext cx="7804" cy="2446"/>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b="1">
                  <a:latin typeface="萝莉体 第二版" panose="02000500000000000000" pitchFamily="2" charset="-122"/>
                  <a:ea typeface="萝莉体 第二版" panose="02000500000000000000" pitchFamily="2" charset="-122"/>
                  <a:cs typeface="萝莉体 第二版" panose="02000500000000000000" pitchFamily="2" charset="-122"/>
                </a:rPr>
                <a:t>数据使用单一</a:t>
              </a:r>
            </a:p>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000">
                  <a:latin typeface="萝莉体 第二版" panose="02000500000000000000" pitchFamily="2" charset="-122"/>
                  <a:ea typeface="萝莉体 第二版" panose="02000500000000000000" pitchFamily="2" charset="-122"/>
                  <a:cs typeface="萝莉体 第二版" panose="02000500000000000000" pitchFamily="2" charset="-122"/>
                </a:rPr>
                <a:t>本次研究设计的两个模型均只涉及到了用户行为数据，且只包含三个字段，数据维度较单一。</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988" y="-311392"/>
            <a:ext cx="2091715" cy="1274195"/>
          </a:xfrm>
          <a:prstGeom prst="rect">
            <a:avLst/>
          </a:prstGeom>
        </p:spPr>
        <p:txBody>
          <a:bodyPr wrap="square">
            <a:spAutoFit/>
          </a:bodyPr>
          <a:lstStyle/>
          <a:p>
            <a:pPr marL="228600" indent="-228600" algn="just">
              <a:lnSpc>
                <a:spcPct val="240000"/>
              </a:lnSpc>
              <a:spcBef>
                <a:spcPts val="1700"/>
              </a:spcBef>
              <a:spcAft>
                <a:spcPts val="1650"/>
              </a:spcAft>
            </a:pPr>
            <a:r>
              <a:rPr lang="zh-CN" altLang="zh-CN" sz="3200" b="1" kern="2200" dirty="0">
                <a:latin typeface="宋体" panose="02010600030101010101" pitchFamily="2" charset="-122"/>
                <a:ea typeface="宋体" panose="02010600030101010101" pitchFamily="2" charset="-122"/>
                <a:cs typeface="宋体" panose="02010600030101010101" pitchFamily="2" charset="-122"/>
              </a:rPr>
              <a:t>参考文献</a:t>
            </a:r>
          </a:p>
        </p:txBody>
      </p:sp>
      <p:sp>
        <p:nvSpPr>
          <p:cNvPr id="3" name="矩形 2"/>
          <p:cNvSpPr/>
          <p:nvPr/>
        </p:nvSpPr>
        <p:spPr>
          <a:xfrm>
            <a:off x="630621" y="795858"/>
            <a:ext cx="11335406" cy="6001643"/>
          </a:xfrm>
          <a:prstGeom prst="rect">
            <a:avLst/>
          </a:prstGeom>
        </p:spPr>
        <p:txBody>
          <a:bodyPr wrap="square">
            <a:spAutoFit/>
          </a:bodyPr>
          <a:lstStyle/>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zh-CN" sz="2400" dirty="0">
                <a:latin typeface="宋体" panose="02010600030101010101" pitchFamily="2" charset="-122"/>
                <a:ea typeface="宋体" panose="02010600030101010101" pitchFamily="2" charset="-122"/>
                <a:cs typeface="宋体" panose="02010600030101010101" pitchFamily="2" charset="-122"/>
              </a:rPr>
              <a:t>于润杰</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a:t>
            </a:r>
            <a:r>
              <a:rPr lang="en-US" altLang="zh-CN" sz="2400" dirty="0">
                <a:latin typeface="宋体" panose="02010600030101010101" pitchFamily="2" charset="-122"/>
                <a:ea typeface="宋体" panose="02010600030101010101" pitchFamily="2" charset="-122"/>
                <a:cs typeface="宋体" panose="02010600030101010101" pitchFamily="2" charset="-122"/>
              </a:rPr>
              <a:t>AP</a:t>
            </a:r>
            <a:r>
              <a:rPr lang="zh-CN" altLang="zh-CN" sz="2400" dirty="0">
                <a:latin typeface="宋体" panose="02010600030101010101" pitchFamily="2" charset="-122"/>
                <a:ea typeface="宋体" panose="02010600030101010101" pitchFamily="2" charset="-122"/>
                <a:cs typeface="宋体" panose="02010600030101010101" pitchFamily="2" charset="-122"/>
              </a:rPr>
              <a:t>聚类算法的推荐系统研究</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河北大学</a:t>
            </a:r>
            <a:r>
              <a:rPr lang="en-US" altLang="zh-CN" sz="2400" dirty="0">
                <a:latin typeface="宋体" panose="02010600030101010101" pitchFamily="2" charset="-122"/>
                <a:ea typeface="宋体" panose="02010600030101010101" pitchFamily="2" charset="-122"/>
                <a:cs typeface="宋体" panose="02010600030101010101" pitchFamily="2" charset="-122"/>
              </a:rPr>
              <a:t>,2017.</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zh-CN" sz="2400" dirty="0">
                <a:latin typeface="宋体" panose="02010600030101010101" pitchFamily="2" charset="-122"/>
                <a:ea typeface="宋体" panose="02010600030101010101" pitchFamily="2" charset="-122"/>
                <a:cs typeface="宋体" panose="02010600030101010101" pitchFamily="2" charset="-122"/>
              </a:rPr>
              <a:t>吕倩倩</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基于机器学习的音乐流行趋势预测</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兰州大学</a:t>
            </a:r>
            <a:r>
              <a:rPr lang="en-US" altLang="zh-CN" sz="2400" dirty="0">
                <a:latin typeface="宋体" panose="02010600030101010101" pitchFamily="2" charset="-122"/>
                <a:ea typeface="宋体" panose="02010600030101010101" pitchFamily="2" charset="-122"/>
                <a:cs typeface="宋体" panose="02010600030101010101" pitchFamily="2" charset="-122"/>
              </a:rPr>
              <a:t>,2017</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zh-CN" sz="2400" dirty="0">
                <a:latin typeface="宋体" panose="02010600030101010101" pitchFamily="2" charset="-122"/>
                <a:ea typeface="宋体" panose="02010600030101010101" pitchFamily="2" charset="-122"/>
                <a:cs typeface="宋体" panose="02010600030101010101" pitchFamily="2" charset="-122"/>
              </a:rPr>
              <a:t>刘雨亭</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基于内容的音乐特征提取及分类技术研究</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北京邮电大学</a:t>
            </a:r>
            <a:r>
              <a:rPr lang="en-US" altLang="zh-CN" sz="2400" dirty="0">
                <a:latin typeface="宋体" panose="02010600030101010101" pitchFamily="2" charset="-122"/>
                <a:ea typeface="宋体" panose="02010600030101010101" pitchFamily="2" charset="-122"/>
                <a:cs typeface="宋体" panose="02010600030101010101" pitchFamily="2" charset="-122"/>
              </a:rPr>
              <a:t>,2016.</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zh-CN" sz="2400" dirty="0">
                <a:latin typeface="宋体" panose="02010600030101010101" pitchFamily="2" charset="-122"/>
                <a:ea typeface="宋体" panose="02010600030101010101" pitchFamily="2" charset="-122"/>
                <a:cs typeface="宋体" panose="02010600030101010101" pitchFamily="2" charset="-122"/>
              </a:rPr>
              <a:t>琚春华</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黄治移</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鲍福光</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融入音乐子人格特质和社交网络行为分析的音乐推荐方法</a:t>
            </a:r>
            <a:r>
              <a:rPr lang="en-US" altLang="zh-CN" sz="2400" dirty="0">
                <a:latin typeface="宋体" panose="02010600030101010101" pitchFamily="2" charset="-122"/>
                <a:ea typeface="宋体" panose="02010600030101010101" pitchFamily="2" charset="-122"/>
                <a:cs typeface="宋体" panose="02010600030101010101" pitchFamily="2" charset="-122"/>
              </a:rPr>
              <a:t>[J].</a:t>
            </a:r>
            <a:r>
              <a:rPr lang="zh-CN" altLang="zh-CN" sz="2400" dirty="0">
                <a:latin typeface="宋体" panose="02010600030101010101" pitchFamily="2" charset="-122"/>
                <a:ea typeface="宋体" panose="02010600030101010101" pitchFamily="2" charset="-122"/>
                <a:cs typeface="宋体" panose="02010600030101010101" pitchFamily="2" charset="-122"/>
              </a:rPr>
              <a:t>电信科学</a:t>
            </a:r>
            <a:r>
              <a:rPr lang="en-US" altLang="zh-CN" sz="2400" dirty="0">
                <a:latin typeface="宋体" panose="02010600030101010101" pitchFamily="2" charset="-122"/>
                <a:ea typeface="宋体" panose="02010600030101010101" pitchFamily="2" charset="-122"/>
                <a:cs typeface="宋体" panose="02010600030101010101" pitchFamily="2" charset="-122"/>
              </a:rPr>
              <a:t>,2015,31(10):122-130.</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zh-CN" sz="2400" dirty="0">
                <a:latin typeface="宋体" panose="02010600030101010101" pitchFamily="2" charset="-122"/>
                <a:ea typeface="宋体" panose="02010600030101010101" pitchFamily="2" charset="-122"/>
                <a:cs typeface="宋体" panose="02010600030101010101" pitchFamily="2" charset="-122"/>
              </a:rPr>
              <a:t>李碧</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基于卷积神经网络的钢琴音乐推荐算法研究</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武汉工程大学</a:t>
            </a:r>
            <a:r>
              <a:rPr lang="en-US" altLang="zh-CN" sz="2400" dirty="0">
                <a:latin typeface="宋体" panose="02010600030101010101" pitchFamily="2" charset="-122"/>
                <a:ea typeface="宋体" panose="02010600030101010101" pitchFamily="2" charset="-122"/>
                <a:cs typeface="宋体" panose="02010600030101010101" pitchFamily="2" charset="-122"/>
              </a:rPr>
              <a:t>,2017.</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zh-CN" sz="2400" dirty="0">
                <a:latin typeface="宋体" panose="02010600030101010101" pitchFamily="2" charset="-122"/>
                <a:ea typeface="宋体" panose="02010600030101010101" pitchFamily="2" charset="-122"/>
                <a:cs typeface="宋体" panose="02010600030101010101" pitchFamily="2" charset="-122"/>
              </a:rPr>
              <a:t>刘奕</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基于音乐内容语义的推荐算法的研究与实现</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北京邮电大学</a:t>
            </a:r>
            <a:r>
              <a:rPr lang="en-US" altLang="zh-CN" sz="2400" dirty="0">
                <a:latin typeface="宋体" panose="02010600030101010101" pitchFamily="2" charset="-122"/>
                <a:ea typeface="宋体" panose="02010600030101010101" pitchFamily="2" charset="-122"/>
                <a:cs typeface="宋体" panose="02010600030101010101" pitchFamily="2" charset="-122"/>
              </a:rPr>
              <a:t>,2018.</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[7]</a:t>
            </a:r>
            <a:r>
              <a:rPr lang="zh-CN" altLang="zh-CN" sz="2400" dirty="0">
                <a:latin typeface="宋体" panose="02010600030101010101" pitchFamily="2" charset="-122"/>
                <a:ea typeface="宋体" panose="02010600030101010101" pitchFamily="2" charset="-122"/>
                <a:cs typeface="宋体" panose="02010600030101010101" pitchFamily="2" charset="-122"/>
              </a:rPr>
              <a:t>邓腾飞</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个性化音乐推荐系统的研究</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华南理工大学</a:t>
            </a:r>
            <a:r>
              <a:rPr lang="en-US" altLang="zh-CN" sz="2400" dirty="0">
                <a:latin typeface="宋体" panose="02010600030101010101" pitchFamily="2" charset="-122"/>
                <a:ea typeface="宋体" panose="02010600030101010101" pitchFamily="2" charset="-122"/>
                <a:cs typeface="宋体" panose="02010600030101010101" pitchFamily="2" charset="-122"/>
              </a:rPr>
              <a:t>,2018.</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[8]</a:t>
            </a:r>
            <a:r>
              <a:rPr lang="zh-CN" altLang="zh-CN" sz="2400" dirty="0">
                <a:latin typeface="宋体" panose="02010600030101010101" pitchFamily="2" charset="-122"/>
                <a:ea typeface="宋体" panose="02010600030101010101" pitchFamily="2" charset="-122"/>
                <a:cs typeface="宋体" panose="02010600030101010101" pitchFamily="2" charset="-122"/>
              </a:rPr>
              <a:t>谭学清</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何珊</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音乐个性化推荐系统研究综述</a:t>
            </a:r>
            <a:r>
              <a:rPr lang="en-US" altLang="zh-CN" sz="2400" dirty="0">
                <a:latin typeface="宋体" panose="02010600030101010101" pitchFamily="2" charset="-122"/>
                <a:ea typeface="宋体" panose="02010600030101010101" pitchFamily="2" charset="-122"/>
                <a:cs typeface="宋体" panose="02010600030101010101" pitchFamily="2" charset="-122"/>
              </a:rPr>
              <a:t>[J].</a:t>
            </a:r>
            <a:r>
              <a:rPr lang="zh-CN" altLang="zh-CN" sz="2400" dirty="0">
                <a:latin typeface="宋体" panose="02010600030101010101" pitchFamily="2" charset="-122"/>
                <a:ea typeface="宋体" panose="02010600030101010101" pitchFamily="2" charset="-122"/>
                <a:cs typeface="宋体" panose="02010600030101010101" pitchFamily="2" charset="-122"/>
              </a:rPr>
              <a:t>现代图书情报技术</a:t>
            </a:r>
            <a:r>
              <a:rPr lang="en-US" altLang="zh-CN" sz="2400" dirty="0">
                <a:latin typeface="宋体" panose="02010600030101010101" pitchFamily="2" charset="-122"/>
                <a:ea typeface="宋体" panose="02010600030101010101" pitchFamily="2" charset="-122"/>
                <a:cs typeface="宋体" panose="02010600030101010101" pitchFamily="2" charset="-122"/>
              </a:rPr>
              <a:t>,2014(09):22-32.</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[9]</a:t>
            </a:r>
            <a:r>
              <a:rPr lang="zh-CN" altLang="zh-CN" sz="2400" dirty="0">
                <a:latin typeface="宋体" panose="02010600030101010101" pitchFamily="2" charset="-122"/>
                <a:ea typeface="宋体" panose="02010600030101010101" pitchFamily="2" charset="-122"/>
                <a:cs typeface="宋体" panose="02010600030101010101" pitchFamily="2" charset="-122"/>
              </a:rPr>
              <a:t>李瑞敏</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林鸿飞</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闫俊</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基于用户</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标签</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项目语义挖掘的个性化音乐推荐</a:t>
            </a:r>
            <a:r>
              <a:rPr lang="en-US" altLang="zh-CN" sz="2400" dirty="0">
                <a:latin typeface="宋体" panose="02010600030101010101" pitchFamily="2" charset="-122"/>
                <a:ea typeface="宋体" panose="02010600030101010101" pitchFamily="2" charset="-122"/>
                <a:cs typeface="宋体" panose="02010600030101010101" pitchFamily="2" charset="-122"/>
              </a:rPr>
              <a:t>[J].</a:t>
            </a:r>
            <a:r>
              <a:rPr lang="zh-CN" altLang="zh-CN" sz="2400" dirty="0">
                <a:latin typeface="宋体" panose="02010600030101010101" pitchFamily="2" charset="-122"/>
                <a:ea typeface="宋体" panose="02010600030101010101" pitchFamily="2" charset="-122"/>
                <a:cs typeface="宋体" panose="02010600030101010101" pitchFamily="2" charset="-122"/>
              </a:rPr>
              <a:t>计算机研究与发展</a:t>
            </a:r>
            <a:r>
              <a:rPr lang="en-US" altLang="zh-CN" sz="2400" dirty="0">
                <a:latin typeface="宋体" panose="02010600030101010101" pitchFamily="2" charset="-122"/>
                <a:ea typeface="宋体" panose="02010600030101010101" pitchFamily="2" charset="-122"/>
                <a:cs typeface="宋体" panose="02010600030101010101" pitchFamily="2" charset="-122"/>
              </a:rPr>
              <a:t>,2014,51(10):2270-2276.</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[10]</a:t>
            </a:r>
            <a:r>
              <a:rPr lang="zh-CN" altLang="zh-CN" sz="2400" dirty="0">
                <a:latin typeface="宋体" panose="02010600030101010101" pitchFamily="2" charset="-122"/>
                <a:ea typeface="宋体" panose="02010600030101010101" pitchFamily="2" charset="-122"/>
                <a:cs typeface="宋体" panose="02010600030101010101" pitchFamily="2" charset="-122"/>
              </a:rPr>
              <a:t>叶展鹏</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a:t>
            </a:r>
            <a:r>
              <a:rPr lang="en-US" altLang="zh-CN" sz="2400" dirty="0">
                <a:latin typeface="宋体" panose="02010600030101010101" pitchFamily="2" charset="-122"/>
                <a:ea typeface="宋体" panose="02010600030101010101" pitchFamily="2" charset="-122"/>
                <a:cs typeface="宋体" panose="02010600030101010101" pitchFamily="2" charset="-122"/>
              </a:rPr>
              <a:t>CNN</a:t>
            </a:r>
            <a:r>
              <a:rPr lang="zh-CN" altLang="zh-CN" sz="2400" dirty="0">
                <a:latin typeface="宋体" panose="02010600030101010101" pitchFamily="2" charset="-122"/>
                <a:ea typeface="宋体" panose="02010600030101010101" pitchFamily="2" charset="-122"/>
                <a:cs typeface="宋体" panose="02010600030101010101" pitchFamily="2" charset="-122"/>
              </a:rPr>
              <a:t>自动标注用户偏好的音乐推荐算法</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华南理工大学</a:t>
            </a:r>
            <a:r>
              <a:rPr lang="en-US" altLang="zh-CN" sz="2400" dirty="0">
                <a:latin typeface="宋体" panose="02010600030101010101" pitchFamily="2" charset="-122"/>
                <a:ea typeface="宋体" panose="02010600030101010101" pitchFamily="2" charset="-122"/>
                <a:cs typeface="宋体" panose="02010600030101010101" pitchFamily="2" charset="-122"/>
              </a:rPr>
              <a:t>,2018.</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[11]</a:t>
            </a:r>
            <a:r>
              <a:rPr lang="zh-CN" altLang="zh-CN" sz="2400" dirty="0">
                <a:latin typeface="宋体" panose="02010600030101010101" pitchFamily="2" charset="-122"/>
                <a:ea typeface="宋体" panose="02010600030101010101" pitchFamily="2" charset="-122"/>
                <a:cs typeface="宋体" panose="02010600030101010101" pitchFamily="2" charset="-122"/>
              </a:rPr>
              <a:t>李博</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陈志刚</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黄瑞</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郑祥云</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基于</a:t>
            </a:r>
            <a:r>
              <a:rPr lang="en-US" altLang="zh-CN" sz="2400" dirty="0">
                <a:latin typeface="宋体" panose="02010600030101010101" pitchFamily="2" charset="-122"/>
                <a:ea typeface="宋体" panose="02010600030101010101" pitchFamily="2" charset="-122"/>
                <a:cs typeface="宋体" panose="02010600030101010101" pitchFamily="2" charset="-122"/>
              </a:rPr>
              <a:t>LDA</a:t>
            </a:r>
            <a:r>
              <a:rPr lang="zh-CN" altLang="zh-CN" sz="2400" dirty="0">
                <a:latin typeface="宋体" panose="02010600030101010101" pitchFamily="2" charset="-122"/>
                <a:ea typeface="宋体" panose="02010600030101010101" pitchFamily="2" charset="-122"/>
                <a:cs typeface="宋体" panose="02010600030101010101" pitchFamily="2" charset="-122"/>
              </a:rPr>
              <a:t>模型的音乐推荐算法</a:t>
            </a:r>
            <a:r>
              <a:rPr lang="en-US" altLang="zh-CN" sz="2400" dirty="0">
                <a:latin typeface="宋体" panose="02010600030101010101" pitchFamily="2" charset="-122"/>
                <a:ea typeface="宋体" panose="02010600030101010101" pitchFamily="2" charset="-122"/>
                <a:cs typeface="宋体" panose="02010600030101010101" pitchFamily="2" charset="-122"/>
              </a:rPr>
              <a:t>[J].</a:t>
            </a:r>
            <a:r>
              <a:rPr lang="zh-CN" altLang="zh-CN" sz="2400" dirty="0">
                <a:latin typeface="宋体" panose="02010600030101010101" pitchFamily="2" charset="-122"/>
                <a:ea typeface="宋体" panose="02010600030101010101" pitchFamily="2" charset="-122"/>
                <a:cs typeface="宋体" panose="02010600030101010101" pitchFamily="2" charset="-122"/>
              </a:rPr>
              <a:t>计算机工程</a:t>
            </a:r>
            <a:r>
              <a:rPr lang="en-US" altLang="zh-CN" sz="2400" dirty="0">
                <a:latin typeface="宋体" panose="02010600030101010101" pitchFamily="2" charset="-122"/>
                <a:ea typeface="宋体" panose="02010600030101010101" pitchFamily="2" charset="-122"/>
                <a:cs typeface="宋体" panose="02010600030101010101" pitchFamily="2" charset="-122"/>
              </a:rPr>
              <a:t>,2016,42(06):175-179+184.</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indent="266700" algn="just">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[12]</a:t>
            </a:r>
            <a:r>
              <a:rPr lang="zh-CN" altLang="zh-CN" sz="2400" dirty="0">
                <a:latin typeface="宋体" panose="02010600030101010101" pitchFamily="2" charset="-122"/>
                <a:ea typeface="宋体" panose="02010600030101010101" pitchFamily="2" charset="-122"/>
                <a:cs typeface="宋体" panose="02010600030101010101" pitchFamily="2" charset="-122"/>
              </a:rPr>
              <a:t>刘亚林</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基于</a:t>
            </a:r>
            <a:r>
              <a:rPr lang="en-US" altLang="zh-CN" sz="2400" dirty="0">
                <a:latin typeface="宋体" panose="02010600030101010101" pitchFamily="2" charset="-122"/>
                <a:ea typeface="宋体" panose="02010600030101010101" pitchFamily="2" charset="-122"/>
                <a:cs typeface="宋体" panose="02010600030101010101" pitchFamily="2" charset="-122"/>
              </a:rPr>
              <a:t>FP-growth</a:t>
            </a:r>
            <a:r>
              <a:rPr lang="zh-CN" altLang="zh-CN" sz="2400" dirty="0">
                <a:latin typeface="宋体" panose="02010600030101010101" pitchFamily="2" charset="-122"/>
                <a:ea typeface="宋体" panose="02010600030101010101" pitchFamily="2" charset="-122"/>
                <a:cs typeface="宋体" panose="02010600030101010101" pitchFamily="2" charset="-122"/>
              </a:rPr>
              <a:t>算法的音乐推荐应用研究</a:t>
            </a:r>
            <a:r>
              <a:rPr lang="en-US" altLang="zh-CN" sz="2400" dirty="0">
                <a:latin typeface="宋体" panose="02010600030101010101" pitchFamily="2" charset="-122"/>
                <a:ea typeface="宋体" panose="02010600030101010101" pitchFamily="2" charset="-122"/>
                <a:cs typeface="宋体" panose="02010600030101010101" pitchFamily="2" charset="-122"/>
              </a:rPr>
              <a:t>[D].</a:t>
            </a:r>
            <a:r>
              <a:rPr lang="zh-CN" altLang="zh-CN" sz="2400" dirty="0">
                <a:latin typeface="宋体" panose="02010600030101010101" pitchFamily="2" charset="-122"/>
                <a:ea typeface="宋体" panose="02010600030101010101" pitchFamily="2" charset="-122"/>
                <a:cs typeface="宋体" panose="02010600030101010101" pitchFamily="2" charset="-122"/>
              </a:rPr>
              <a:t>北京交通大学</a:t>
            </a:r>
            <a:r>
              <a:rPr lang="en-US" altLang="zh-CN" sz="2400" dirty="0">
                <a:latin typeface="宋体" panose="02010600030101010101" pitchFamily="2" charset="-122"/>
                <a:ea typeface="宋体" panose="02010600030101010101" pitchFamily="2" charset="-122"/>
                <a:cs typeface="宋体" panose="02010600030101010101" pitchFamily="2" charset="-122"/>
              </a:rPr>
              <a:t>,2015.</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597766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6358" y="2854845"/>
            <a:ext cx="3698448" cy="923330"/>
          </a:xfrm>
          <a:prstGeom prst="rect">
            <a:avLst/>
          </a:prstGeom>
          <a:noFill/>
        </p:spPr>
        <p:txBody>
          <a:bodyPr wrap="none" rtlCol="0">
            <a:spAutoFit/>
          </a:bodyPr>
          <a:lstStyle/>
          <a:p>
            <a:r>
              <a:rPr kumimoji="1" lang="en-US" altLang="zh-CN"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Thank you</a:t>
            </a:r>
            <a:endParaRPr kumimoji="1" lang="zh-CN" altLang="en-US"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5" name="Group 24"/>
          <p:cNvGrpSpPr/>
          <p:nvPr/>
        </p:nvGrpSpPr>
        <p:grpSpPr>
          <a:xfrm rot="2186241">
            <a:off x="7834953" y="1807473"/>
            <a:ext cx="595560" cy="3022528"/>
            <a:chOff x="0" y="0"/>
            <a:chExt cx="221332" cy="1123292"/>
          </a:xfrm>
        </p:grpSpPr>
        <p:sp>
          <p:nvSpPr>
            <p:cNvPr id="6" name="Shape 20"/>
            <p:cNvSpPr/>
            <p:nvPr/>
          </p:nvSpPr>
          <p:spPr>
            <a:xfrm>
              <a:off x="12699" y="165100"/>
              <a:ext cx="208634" cy="742430"/>
            </a:xfrm>
            <a:custGeom>
              <a:avLst/>
              <a:gdLst/>
              <a:ahLst/>
              <a:cxnLst>
                <a:cxn ang="0">
                  <a:pos x="wd2" y="hd2"/>
                </a:cxn>
                <a:cxn ang="5400000">
                  <a:pos x="wd2" y="hd2"/>
                </a:cxn>
                <a:cxn ang="10800000">
                  <a:pos x="wd2" y="hd2"/>
                </a:cxn>
                <a:cxn ang="16200000">
                  <a:pos x="wd2" y="hd2"/>
                </a:cxn>
              </a:cxnLst>
              <a:rect l="0" t="0" r="r" b="b"/>
              <a:pathLst>
                <a:path w="20522" h="21600" extrusionOk="0">
                  <a:moveTo>
                    <a:pt x="19779" y="21600"/>
                  </a:moveTo>
                  <a:cubicBezTo>
                    <a:pt x="21308" y="19799"/>
                    <a:pt x="20061" y="18140"/>
                    <a:pt x="19699" y="16279"/>
                  </a:cubicBezTo>
                  <a:cubicBezTo>
                    <a:pt x="18646" y="10853"/>
                    <a:pt x="19061" y="5372"/>
                    <a:pt x="15824" y="0"/>
                  </a:cubicBezTo>
                  <a:lnTo>
                    <a:pt x="1" y="0"/>
                  </a:lnTo>
                  <a:lnTo>
                    <a:pt x="775" y="1843"/>
                  </a:lnTo>
                  <a:cubicBezTo>
                    <a:pt x="763" y="4727"/>
                    <a:pt x="1217" y="13025"/>
                    <a:pt x="1506" y="15903"/>
                  </a:cubicBezTo>
                  <a:cubicBezTo>
                    <a:pt x="1688" y="17715"/>
                    <a:pt x="-292" y="19629"/>
                    <a:pt x="37" y="21376"/>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21"/>
            <p:cNvSpPr/>
            <p:nvPr/>
          </p:nvSpPr>
          <p:spPr>
            <a:xfrm>
              <a:off x="12700" y="889000"/>
              <a:ext cx="199716" cy="17526"/>
            </a:xfrm>
            <a:custGeom>
              <a:avLst/>
              <a:gdLst/>
              <a:ahLst/>
              <a:cxnLst>
                <a:cxn ang="0">
                  <a:pos x="wd2" y="hd2"/>
                </a:cxn>
                <a:cxn ang="5400000">
                  <a:pos x="wd2" y="hd2"/>
                </a:cxn>
                <a:cxn ang="10800000">
                  <a:pos x="wd2" y="hd2"/>
                </a:cxn>
                <a:cxn ang="16200000">
                  <a:pos x="wd2" y="hd2"/>
                </a:cxn>
              </a:cxnLst>
              <a:rect l="0" t="0" r="r" b="b"/>
              <a:pathLst>
                <a:path w="21600" h="17274" extrusionOk="0">
                  <a:moveTo>
                    <a:pt x="21600" y="0"/>
                  </a:moveTo>
                  <a:cubicBezTo>
                    <a:pt x="18923" y="21600"/>
                    <a:pt x="5182" y="19974"/>
                    <a:pt x="0" y="11161"/>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22"/>
            <p:cNvSpPr/>
            <p:nvPr/>
          </p:nvSpPr>
          <p:spPr>
            <a:xfrm>
              <a:off x="0" y="-1"/>
              <a:ext cx="169627" cy="156940"/>
            </a:xfrm>
            <a:custGeom>
              <a:avLst/>
              <a:gdLst/>
              <a:ahLst/>
              <a:cxnLst>
                <a:cxn ang="0">
                  <a:pos x="wd2" y="hd2"/>
                </a:cxn>
                <a:cxn ang="5400000">
                  <a:pos x="wd2" y="hd2"/>
                </a:cxn>
                <a:cxn ang="10800000">
                  <a:pos x="wd2" y="hd2"/>
                </a:cxn>
                <a:cxn ang="16200000">
                  <a:pos x="wd2" y="hd2"/>
                </a:cxn>
              </a:cxnLst>
              <a:rect l="0" t="0" r="r" b="b"/>
              <a:pathLst>
                <a:path w="21600" h="21399" extrusionOk="0">
                  <a:moveTo>
                    <a:pt x="21600" y="21399"/>
                  </a:moveTo>
                  <a:cubicBezTo>
                    <a:pt x="21600" y="14641"/>
                    <a:pt x="20714" y="6540"/>
                    <a:pt x="20597" y="325"/>
                  </a:cubicBezTo>
                  <a:cubicBezTo>
                    <a:pt x="13874" y="-42"/>
                    <a:pt x="6603" y="-201"/>
                    <a:pt x="0" y="411"/>
                  </a:cubicBezTo>
                  <a:cubicBezTo>
                    <a:pt x="771" y="6724"/>
                    <a:pt x="1612" y="13779"/>
                    <a:pt x="1316" y="2012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23"/>
            <p:cNvSpPr/>
            <p:nvPr/>
          </p:nvSpPr>
          <p:spPr>
            <a:xfrm>
              <a:off x="12700" y="889000"/>
              <a:ext cx="200707" cy="2342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72" y="7302"/>
                    <a:pt x="6555" y="15634"/>
                    <a:pt x="11604" y="21600"/>
                  </a:cubicBezTo>
                  <a:cubicBezTo>
                    <a:pt x="14587" y="14593"/>
                    <a:pt x="19470" y="7960"/>
                    <a:pt x="21600" y="709"/>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sp>
        <p:nvSpPr>
          <p:cNvPr id="10" name="文本框 9"/>
          <p:cNvSpPr txBox="1"/>
          <p:nvPr/>
        </p:nvSpPr>
        <p:spPr>
          <a:xfrm>
            <a:off x="3894091" y="3788093"/>
            <a:ext cx="3025187" cy="923330"/>
          </a:xfrm>
          <a:prstGeom prst="rect">
            <a:avLst/>
          </a:prstGeom>
          <a:noFill/>
        </p:spPr>
        <p:txBody>
          <a:bodyPr wrap="none" rtlCol="0">
            <a:spAutoFit/>
          </a:bodyPr>
          <a:lstStyle/>
          <a:p>
            <a:r>
              <a:rPr kumimoji="1" lang="zh-CN" altLang="en-US" sz="54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31003 -0.14699 C -0.30612 -0.1456 -0.3 -0.14352 -0.2961 -0.14259 C -0.26927 -0.13704 -0.29545 -0.14468 -0.25925 -0.13588 C -0.25157 -0.1338 -0.24401 -0.13102 -0.23633 -0.12894 C -0.22878 -0.12709 -0.2211 -0.12616 -0.21354 -0.12454 C -0.20495 -0.12246 -0.19662 -0.11968 -0.18802 -0.11759 C -0.17331 -0.11435 -0.15847 -0.10926 -0.14362 -0.10857 L -0.08516 -0.10648 L -0.00886 -0.10857 C -0.00378 -0.10857 -0.01901 -0.10787 -0.02409 -0.10648 C -0.02709 -0.10556 -0.03008 -0.10371 -0.03295 -0.10185 C -0.03815 -0.09838 -0.04297 -0.09375 -0.04818 -0.09051 C -0.05404 -0.08704 -0.06016 -0.08496 -0.06602 -0.08148 C -0.07865 -0.07408 -0.10768 -0.05116 -0.11563 -0.04537 C -0.12018 -0.04213 -0.125 -0.03935 -0.12956 -0.03634 C -0.13295 -0.03403 -0.1362 -0.03079 -0.13972 -0.0294 C -0.1487 -0.02593 -0.15261 -0.02454 -0.16133 -0.02037 C -0.17839 -0.01227 -0.1625 -0.01968 -0.17787 -0.01134 C -0.17956 -0.01042 -0.18125 -0.00996 -0.18295 -0.00926 C -0.19076 -0.00232 -0.19688 0.00069 -0.17149 0.00208 C -0.14909 0.00347 -0.1267 0.00023 -0.10417 2.22222E-6 L 2.70833E-6 2.22222E-6 " pathEditMode="relative" rAng="0" ptsTypes="AAAAAAAAAAAAAAAAAAAAAA">
                                      <p:cBhvr>
                                        <p:cTn id="6" dur="1000" fill="hold"/>
                                        <p:tgtEl>
                                          <p:spTgt spid="5"/>
                                        </p:tgtEl>
                                        <p:attrNameLst>
                                          <p:attrName>ppt_x</p:attrName>
                                          <p:attrName>ppt_y</p:attrName>
                                        </p:attrNameLst>
                                      </p:cBhvr>
                                      <p:rCtr x="15495" y="7454"/>
                                    </p:animMotion>
                                  </p:childTnLst>
                                </p:cTn>
                              </p:par>
                              <p:par>
                                <p:cTn id="7" presetID="22" presetClass="entr" presetSubtype="8"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750"/>
                                        <p:tgtEl>
                                          <p:spTgt spid="2"/>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5422" y="3905914"/>
            <a:ext cx="2011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研究意义</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36" name="文本框 35"/>
            <p:cNvSpPr txBox="1"/>
            <p:nvPr/>
          </p:nvSpPr>
          <p:spPr>
            <a:xfrm>
              <a:off x="5508060" y="1833012"/>
              <a:ext cx="655949" cy="1323439"/>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henying0907 148"/>
          <p:cNvSpPr/>
          <p:nvPr/>
        </p:nvSpPr>
        <p:spPr>
          <a:xfrm>
            <a:off x="554989" y="3674479"/>
            <a:ext cx="4215765" cy="2736134"/>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dirty="0" err="1">
                <a:latin typeface="萝莉体 第二版" panose="02000500000000000000" pitchFamily="2" charset="-122"/>
                <a:ea typeface="萝莉体 第二版" panose="02000500000000000000" pitchFamily="2" charset="-122"/>
                <a:cs typeface="萝莉体 第二版" panose="02000500000000000000" pitchFamily="2" charset="-122"/>
              </a:rPr>
              <a:t>近年来，随着网络服务的迅速发展，用户可以方便的使用手机终端在线收听音乐</a:t>
            </a:r>
            <a:r>
              <a:rPr lang="en-US" sz="2400" dirty="0" err="1" smtClean="0">
                <a:latin typeface="萝莉体 第二版" panose="02000500000000000000" pitchFamily="2" charset="-122"/>
                <a:ea typeface="萝莉体 第二版" panose="02000500000000000000" pitchFamily="2" charset="-122"/>
                <a:cs typeface="萝莉体 第二版" panose="02000500000000000000" pitchFamily="2" charset="-122"/>
              </a:rPr>
              <a:t>。</a:t>
            </a:r>
            <a:r>
              <a:rPr lang="en-US" altLang="zh-CN" sz="2400" dirty="0" err="1">
                <a:latin typeface="萝莉体 第二版" panose="02000500000000000000" pitchFamily="2" charset="-122"/>
                <a:ea typeface="萝莉体 第二版" panose="02000500000000000000" pitchFamily="2" charset="-122"/>
                <a:cs typeface="萝莉体 第二版" panose="02000500000000000000" pitchFamily="2" charset="-122"/>
                <a:sym typeface="+mn-ea"/>
              </a:rPr>
              <a:t>用户检索自己喜欢的音乐时，面临信息过载的问题</a:t>
            </a:r>
            <a:r>
              <a:rPr lang="en-US" altLang="zh-CN" sz="2400" dirty="0">
                <a:latin typeface="萝莉体 第二版" panose="02000500000000000000" pitchFamily="2" charset="-122"/>
                <a:ea typeface="萝莉体 第二版" panose="02000500000000000000" pitchFamily="2" charset="-122"/>
                <a:cs typeface="萝莉体 第二版" panose="02000500000000000000" pitchFamily="2" charset="-122"/>
                <a:sym typeface="+mn-ea"/>
              </a:rPr>
              <a:t>。</a:t>
            </a:r>
          </a:p>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endParaRPr lang="en-US" sz="2400" dirty="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63" name="chenying0907 148"/>
          <p:cNvSpPr/>
          <p:nvPr/>
        </p:nvSpPr>
        <p:spPr>
          <a:xfrm>
            <a:off x="5225606" y="3844384"/>
            <a:ext cx="2858655" cy="140525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2400" dirty="0" err="1">
                <a:latin typeface="萝莉体 第二版" panose="02000500000000000000" pitchFamily="2" charset="-122"/>
                <a:ea typeface="萝莉体 第二版" panose="02000500000000000000" pitchFamily="2" charset="-122"/>
                <a:cs typeface="萝莉体 第二版" panose="02000500000000000000" pitchFamily="2" charset="-122"/>
                <a:sym typeface="+mn-ea"/>
              </a:rPr>
              <a:t>因此,为用户提供有效的个性化推荐是一项必要的音乐服务</a:t>
            </a:r>
            <a:r>
              <a:rPr lang="en-US" sz="2400" dirty="0">
                <a:latin typeface="萝莉体 第二版" panose="02000500000000000000" pitchFamily="2" charset="-122"/>
                <a:ea typeface="萝莉体 第二版" panose="02000500000000000000" pitchFamily="2" charset="-122"/>
                <a:cs typeface="萝莉体 第二版" panose="02000500000000000000" pitchFamily="2" charset="-122"/>
                <a:sym typeface="+mn-ea"/>
              </a:rPr>
              <a:t>。</a:t>
            </a:r>
          </a:p>
        </p:txBody>
      </p:sp>
      <p:grpSp>
        <p:nvGrpSpPr>
          <p:cNvPr id="64" name="Group 98"/>
          <p:cNvGrpSpPr/>
          <p:nvPr/>
        </p:nvGrpSpPr>
        <p:grpSpPr>
          <a:xfrm>
            <a:off x="5641105" y="1688436"/>
            <a:ext cx="1313377" cy="1642861"/>
            <a:chOff x="0" y="0"/>
            <a:chExt cx="1561716" cy="1953500"/>
          </a:xfrm>
        </p:grpSpPr>
        <p:grpSp>
          <p:nvGrpSpPr>
            <p:cNvPr id="65" name="Group 90"/>
            <p:cNvGrpSpPr/>
            <p:nvPr/>
          </p:nvGrpSpPr>
          <p:grpSpPr>
            <a:xfrm>
              <a:off x="622299" y="723900"/>
              <a:ext cx="539187" cy="576209"/>
              <a:chOff x="0" y="0"/>
              <a:chExt cx="539185" cy="576208"/>
            </a:xfrm>
          </p:grpSpPr>
          <p:sp>
            <p:nvSpPr>
              <p:cNvPr id="73" name="chenying0907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4" name="chenying0907 89"/>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66" name="Group 97"/>
            <p:cNvGrpSpPr/>
            <p:nvPr/>
          </p:nvGrpSpPr>
          <p:grpSpPr>
            <a:xfrm>
              <a:off x="0" y="-1"/>
              <a:ext cx="1561717" cy="1953502"/>
              <a:chOff x="0" y="0"/>
              <a:chExt cx="1561716" cy="1953500"/>
            </a:xfrm>
          </p:grpSpPr>
          <p:sp>
            <p:nvSpPr>
              <p:cNvPr id="67" name="chenying0907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8" name="chenying0907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69" name="chenying0907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0" name="chenying0907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1" name="chenying0907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2" name="chenying0907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grpSp>
        <p:nvGrpSpPr>
          <p:cNvPr id="75" name="Group 146"/>
          <p:cNvGrpSpPr/>
          <p:nvPr/>
        </p:nvGrpSpPr>
        <p:grpSpPr>
          <a:xfrm>
            <a:off x="9177267" y="1960015"/>
            <a:ext cx="2033915" cy="980638"/>
            <a:chOff x="0" y="0"/>
            <a:chExt cx="1579773" cy="761675"/>
          </a:xfrm>
        </p:grpSpPr>
        <p:sp>
          <p:nvSpPr>
            <p:cNvPr id="76" name="chenying0907 141"/>
            <p:cNvSpPr/>
            <p:nvPr/>
          </p:nvSpPr>
          <p:spPr>
            <a:xfrm>
              <a:off x="634999" y="368300"/>
              <a:ext cx="364143" cy="261894"/>
            </a:xfrm>
            <a:custGeom>
              <a:avLst/>
              <a:gdLst/>
              <a:ahLst/>
              <a:cxnLst>
                <a:cxn ang="0">
                  <a:pos x="wd2" y="hd2"/>
                </a:cxn>
                <a:cxn ang="5400000">
                  <a:pos x="wd2" y="hd2"/>
                </a:cxn>
                <a:cxn ang="10800000">
                  <a:pos x="wd2" y="hd2"/>
                </a:cxn>
                <a:cxn ang="16200000">
                  <a:pos x="wd2" y="hd2"/>
                </a:cxn>
              </a:cxnLst>
              <a:rect l="0" t="0" r="r" b="b"/>
              <a:pathLst>
                <a:path w="21281" h="21022" extrusionOk="0">
                  <a:moveTo>
                    <a:pt x="14159" y="1798"/>
                  </a:moveTo>
                  <a:cubicBezTo>
                    <a:pt x="16681" y="3577"/>
                    <a:pt x="18515" y="6261"/>
                    <a:pt x="19377" y="9996"/>
                  </a:cubicBezTo>
                  <a:cubicBezTo>
                    <a:pt x="20066" y="12984"/>
                    <a:pt x="21421" y="17931"/>
                    <a:pt x="21270" y="21022"/>
                  </a:cubicBezTo>
                  <a:cubicBezTo>
                    <a:pt x="15103" y="14127"/>
                    <a:pt x="8404" y="5305"/>
                    <a:pt x="5" y="6602"/>
                  </a:cubicBezTo>
                  <a:cubicBezTo>
                    <a:pt x="-179" y="4102"/>
                    <a:pt x="4665" y="1206"/>
                    <a:pt x="5911" y="648"/>
                  </a:cubicBezTo>
                  <a:cubicBezTo>
                    <a:pt x="8643" y="-578"/>
                    <a:pt x="11623" y="9"/>
                    <a:pt x="14159" y="179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7" name="chenying0907 142"/>
            <p:cNvSpPr/>
            <p:nvPr/>
          </p:nvSpPr>
          <p:spPr>
            <a:xfrm>
              <a:off x="685800" y="203200"/>
              <a:ext cx="166823" cy="164534"/>
            </a:xfrm>
            <a:custGeom>
              <a:avLst/>
              <a:gdLst/>
              <a:ahLst/>
              <a:cxnLst>
                <a:cxn ang="0">
                  <a:pos x="wd2" y="hd2"/>
                </a:cxn>
                <a:cxn ang="5400000">
                  <a:pos x="wd2" y="hd2"/>
                </a:cxn>
                <a:cxn ang="10800000">
                  <a:pos x="wd2" y="hd2"/>
                </a:cxn>
                <a:cxn ang="16200000">
                  <a:pos x="wd2" y="hd2"/>
                </a:cxn>
              </a:cxnLst>
              <a:rect l="0" t="0" r="r" b="b"/>
              <a:pathLst>
                <a:path w="19503" h="17631" extrusionOk="0">
                  <a:moveTo>
                    <a:pt x="14621" y="16680"/>
                  </a:moveTo>
                  <a:cubicBezTo>
                    <a:pt x="18649" y="14507"/>
                    <a:pt x="20733" y="9487"/>
                    <a:pt x="18734" y="5635"/>
                  </a:cubicBezTo>
                  <a:cubicBezTo>
                    <a:pt x="14464" y="-2596"/>
                    <a:pt x="1633" y="-1708"/>
                    <a:pt x="70" y="7634"/>
                  </a:cubicBezTo>
                  <a:cubicBezTo>
                    <a:pt x="-867" y="13225"/>
                    <a:pt x="7831" y="19004"/>
                    <a:pt x="13069" y="17340"/>
                  </a:cubicBezTo>
                  <a:cubicBezTo>
                    <a:pt x="13613" y="17167"/>
                    <a:pt x="14131" y="16945"/>
                    <a:pt x="14621" y="16680"/>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8" name="chenying0907 143"/>
            <p:cNvSpPr/>
            <p:nvPr/>
          </p:nvSpPr>
          <p:spPr>
            <a:xfrm>
              <a:off x="558800" y="368299"/>
              <a:ext cx="436905" cy="235904"/>
            </a:xfrm>
            <a:custGeom>
              <a:avLst/>
              <a:gdLst/>
              <a:ahLst/>
              <a:cxnLst>
                <a:cxn ang="0">
                  <a:pos x="wd2" y="hd2"/>
                </a:cxn>
                <a:cxn ang="5400000">
                  <a:pos x="wd2" y="hd2"/>
                </a:cxn>
                <a:cxn ang="10800000">
                  <a:pos x="wd2" y="hd2"/>
                </a:cxn>
                <a:cxn ang="16200000">
                  <a:pos x="wd2" y="hd2"/>
                </a:cxn>
              </a:cxnLst>
              <a:rect l="0" t="0" r="r" b="b"/>
              <a:pathLst>
                <a:path w="21379" h="17222" extrusionOk="0">
                  <a:moveTo>
                    <a:pt x="5" y="17222"/>
                  </a:moveTo>
                  <a:cubicBezTo>
                    <a:pt x="-221" y="5664"/>
                    <a:pt x="7024" y="-4378"/>
                    <a:pt x="15310" y="1969"/>
                  </a:cubicBezTo>
                  <a:cubicBezTo>
                    <a:pt x="21361" y="6605"/>
                    <a:pt x="20595" y="12732"/>
                    <a:pt x="21379" y="1644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9" name="chenying0907 144"/>
            <p:cNvSpPr/>
            <p:nvPr/>
          </p:nvSpPr>
          <p:spPr>
            <a:xfrm>
              <a:off x="0" y="0"/>
              <a:ext cx="1579774" cy="761676"/>
            </a:xfrm>
            <a:custGeom>
              <a:avLst/>
              <a:gdLst/>
              <a:ahLst/>
              <a:cxnLst>
                <a:cxn ang="0">
                  <a:pos x="wd2" y="hd2"/>
                </a:cxn>
                <a:cxn ang="5400000">
                  <a:pos x="wd2" y="hd2"/>
                </a:cxn>
                <a:cxn ang="10800000">
                  <a:pos x="wd2" y="hd2"/>
                </a:cxn>
                <a:cxn ang="16200000">
                  <a:pos x="wd2" y="hd2"/>
                </a:cxn>
              </a:cxnLst>
              <a:rect l="0" t="0" r="r" b="b"/>
              <a:pathLst>
                <a:path w="21600" h="19232" extrusionOk="0">
                  <a:moveTo>
                    <a:pt x="0" y="10842"/>
                  </a:moveTo>
                  <a:cubicBezTo>
                    <a:pt x="1862" y="13656"/>
                    <a:pt x="4658" y="17739"/>
                    <a:pt x="7824" y="18794"/>
                  </a:cubicBezTo>
                  <a:cubicBezTo>
                    <a:pt x="12458" y="20338"/>
                    <a:pt x="17930" y="17735"/>
                    <a:pt x="21600" y="11959"/>
                  </a:cubicBezTo>
                  <a:cubicBezTo>
                    <a:pt x="19404" y="6504"/>
                    <a:pt x="16309" y="1551"/>
                    <a:pt x="12383" y="267"/>
                  </a:cubicBezTo>
                  <a:cubicBezTo>
                    <a:pt x="7707" y="-1262"/>
                    <a:pt x="3134" y="3993"/>
                    <a:pt x="260" y="10362"/>
                  </a:cubicBezTo>
                  <a:cubicBezTo>
                    <a:pt x="260" y="10362"/>
                    <a:pt x="0" y="10842"/>
                    <a:pt x="0" y="10842"/>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0" name="chenying0907 145"/>
            <p:cNvSpPr/>
            <p:nvPr/>
          </p:nvSpPr>
          <p:spPr>
            <a:xfrm>
              <a:off x="431799" y="76200"/>
              <a:ext cx="654399" cy="603834"/>
            </a:xfrm>
            <a:custGeom>
              <a:avLst/>
              <a:gdLst/>
              <a:ahLst/>
              <a:cxnLst>
                <a:cxn ang="0">
                  <a:pos x="wd2" y="hd2"/>
                </a:cxn>
                <a:cxn ang="5400000">
                  <a:pos x="wd2" y="hd2"/>
                </a:cxn>
                <a:cxn ang="10800000">
                  <a:pos x="wd2" y="hd2"/>
                </a:cxn>
                <a:cxn ang="16200000">
                  <a:pos x="wd2" y="hd2"/>
                </a:cxn>
              </a:cxnLst>
              <a:rect l="0" t="0" r="r" b="b"/>
              <a:pathLst>
                <a:path w="13886" h="13090" extrusionOk="0">
                  <a:moveTo>
                    <a:pt x="12295" y="11065"/>
                  </a:moveTo>
                  <a:cubicBezTo>
                    <a:pt x="18131" y="5313"/>
                    <a:pt x="6423" y="-5059"/>
                    <a:pt x="1181" y="2885"/>
                  </a:cubicBezTo>
                  <a:cubicBezTo>
                    <a:pt x="-3469" y="9932"/>
                    <a:pt x="6740" y="16541"/>
                    <a:pt x="12295" y="1106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81" name="chenying0907 179"/>
          <p:cNvSpPr/>
          <p:nvPr/>
        </p:nvSpPr>
        <p:spPr>
          <a:xfrm>
            <a:off x="1736667" y="1873907"/>
            <a:ext cx="1287660" cy="1327051"/>
          </a:xfrm>
          <a:custGeom>
            <a:avLst/>
            <a:gdLst/>
            <a:ahLst/>
            <a:cxnLst>
              <a:cxn ang="0">
                <a:pos x="wd2" y="hd2"/>
              </a:cxn>
              <a:cxn ang="5400000">
                <a:pos x="wd2" y="hd2"/>
              </a:cxn>
              <a:cxn ang="10800000">
                <a:pos x="wd2" y="hd2"/>
              </a:cxn>
              <a:cxn ang="16200000">
                <a:pos x="wd2" y="hd2"/>
              </a:cxn>
            </a:cxnLst>
            <a:rect l="0" t="0" r="r" b="b"/>
            <a:pathLst>
              <a:path w="17366" h="18746" extrusionOk="0">
                <a:moveTo>
                  <a:pt x="16789" y="2619"/>
                </a:moveTo>
                <a:cubicBezTo>
                  <a:pt x="19982" y="8007"/>
                  <a:pt x="9019" y="16387"/>
                  <a:pt x="5475" y="18746"/>
                </a:cubicBezTo>
                <a:cubicBezTo>
                  <a:pt x="3269" y="15480"/>
                  <a:pt x="-1618" y="5143"/>
                  <a:pt x="535" y="1577"/>
                </a:cubicBezTo>
                <a:cubicBezTo>
                  <a:pt x="3210" y="-2854"/>
                  <a:pt x="7075" y="3151"/>
                  <a:pt x="7664" y="6130"/>
                </a:cubicBezTo>
                <a:cubicBezTo>
                  <a:pt x="9500" y="3945"/>
                  <a:pt x="14312" y="-1562"/>
                  <a:pt x="16789" y="2619"/>
                </a:cubicBezTo>
                <a:close/>
              </a:path>
            </a:pathLst>
          </a:custGeom>
          <a:solidFill>
            <a:srgbClr val="E7E4E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3" name="chenying0907 148"/>
          <p:cNvSpPr/>
          <p:nvPr/>
        </p:nvSpPr>
        <p:spPr>
          <a:xfrm>
            <a:off x="8630888" y="3843742"/>
            <a:ext cx="2858655" cy="1406539"/>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altLang="en-US" sz="2400" dirty="0" smtClean="0">
                <a:latin typeface="萝莉体 第二版" panose="02000500000000000000" pitchFamily="2" charset="-122"/>
                <a:ea typeface="萝莉体 第二版" panose="02000500000000000000" pitchFamily="2" charset="-122"/>
                <a:cs typeface="萝莉体 第二版" panose="02000500000000000000" pitchFamily="2" charset="-122"/>
                <a:sym typeface="+mn-ea"/>
              </a:rPr>
              <a:t>以更简单、直观的方式研究音乐个性化推荐系统</a:t>
            </a:r>
            <a:r>
              <a:rPr lang="en-US" sz="2400" dirty="0" smtClean="0">
                <a:latin typeface="萝莉体 第二版" panose="02000500000000000000" pitchFamily="2" charset="-122"/>
                <a:ea typeface="萝莉体 第二版" panose="02000500000000000000" pitchFamily="2" charset="-122"/>
                <a:cs typeface="萝莉体 第二版" panose="02000500000000000000" pitchFamily="2" charset="-122"/>
                <a:sym typeface="+mn-ea"/>
              </a:rPr>
              <a:t>。</a:t>
            </a:r>
            <a:endParaRPr lang="en-US" sz="2400" dirty="0">
              <a:latin typeface="萝莉体 第二版" panose="02000500000000000000" pitchFamily="2" charset="-122"/>
              <a:ea typeface="萝莉体 第二版" panose="02000500000000000000" pitchFamily="2" charset="-122"/>
              <a:cs typeface="萝莉体 第二版" panose="02000500000000000000"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32" presetClass="emph" presetSubtype="0" fill="hold" grpId="1" nodeType="withEffect">
                                  <p:stCondLst>
                                    <p:cond delay="0"/>
                                  </p:stCondLst>
                                  <p:childTnLst>
                                    <p:animRot by="120000">
                                      <p:cBhvr>
                                        <p:cTn id="9" dur="100" fill="hold">
                                          <p:stCondLst>
                                            <p:cond delay="0"/>
                                          </p:stCondLst>
                                        </p:cTn>
                                        <p:tgtEl>
                                          <p:spTgt spid="81"/>
                                        </p:tgtEl>
                                        <p:attrNameLst>
                                          <p:attrName>r</p:attrName>
                                        </p:attrNameLst>
                                      </p:cBhvr>
                                    </p:animRot>
                                    <p:animRot by="-240000">
                                      <p:cBhvr>
                                        <p:cTn id="10" dur="200" fill="hold">
                                          <p:stCondLst>
                                            <p:cond delay="200"/>
                                          </p:stCondLst>
                                        </p:cTn>
                                        <p:tgtEl>
                                          <p:spTgt spid="81"/>
                                        </p:tgtEl>
                                        <p:attrNameLst>
                                          <p:attrName>r</p:attrName>
                                        </p:attrNameLst>
                                      </p:cBhvr>
                                    </p:animRot>
                                    <p:animRot by="240000">
                                      <p:cBhvr>
                                        <p:cTn id="11" dur="200" fill="hold">
                                          <p:stCondLst>
                                            <p:cond delay="400"/>
                                          </p:stCondLst>
                                        </p:cTn>
                                        <p:tgtEl>
                                          <p:spTgt spid="81"/>
                                        </p:tgtEl>
                                        <p:attrNameLst>
                                          <p:attrName>r</p:attrName>
                                        </p:attrNameLst>
                                      </p:cBhvr>
                                    </p:animRot>
                                    <p:animRot by="-240000">
                                      <p:cBhvr>
                                        <p:cTn id="12" dur="200" fill="hold">
                                          <p:stCondLst>
                                            <p:cond delay="600"/>
                                          </p:stCondLst>
                                        </p:cTn>
                                        <p:tgtEl>
                                          <p:spTgt spid="81"/>
                                        </p:tgtEl>
                                        <p:attrNameLst>
                                          <p:attrName>r</p:attrName>
                                        </p:attrNameLst>
                                      </p:cBhvr>
                                    </p:animRot>
                                    <p:animRot by="120000">
                                      <p:cBhvr>
                                        <p:cTn id="13" dur="200" fill="hold">
                                          <p:stCondLst>
                                            <p:cond delay="800"/>
                                          </p:stCondLst>
                                        </p:cTn>
                                        <p:tgtEl>
                                          <p:spTgt spid="81"/>
                                        </p:tgtEl>
                                        <p:attrNameLst>
                                          <p:attrName>r</p:attrName>
                                        </p:attrNameLst>
                                      </p:cBhvr>
                                    </p:animRo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75"/>
                                        </p:tgtEl>
                                        <p:attrNameLst>
                                          <p:attrName>r</p:attrName>
                                        </p:attrNameLst>
                                      </p:cBhvr>
                                    </p:animRot>
                                    <p:animRot by="-240000">
                                      <p:cBhvr>
                                        <p:cTn id="24" dur="200" fill="hold">
                                          <p:stCondLst>
                                            <p:cond delay="200"/>
                                          </p:stCondLst>
                                        </p:cTn>
                                        <p:tgtEl>
                                          <p:spTgt spid="75"/>
                                        </p:tgtEl>
                                        <p:attrNameLst>
                                          <p:attrName>r</p:attrName>
                                        </p:attrNameLst>
                                      </p:cBhvr>
                                    </p:animRot>
                                    <p:animRot by="240000">
                                      <p:cBhvr>
                                        <p:cTn id="25" dur="200" fill="hold">
                                          <p:stCondLst>
                                            <p:cond delay="400"/>
                                          </p:stCondLst>
                                        </p:cTn>
                                        <p:tgtEl>
                                          <p:spTgt spid="75"/>
                                        </p:tgtEl>
                                        <p:attrNameLst>
                                          <p:attrName>r</p:attrName>
                                        </p:attrNameLst>
                                      </p:cBhvr>
                                    </p:animRot>
                                    <p:animRot by="-240000">
                                      <p:cBhvr>
                                        <p:cTn id="26" dur="200" fill="hold">
                                          <p:stCondLst>
                                            <p:cond delay="600"/>
                                          </p:stCondLst>
                                        </p:cTn>
                                        <p:tgtEl>
                                          <p:spTgt spid="75"/>
                                        </p:tgtEl>
                                        <p:attrNameLst>
                                          <p:attrName>r</p:attrName>
                                        </p:attrNameLst>
                                      </p:cBhvr>
                                    </p:animRot>
                                    <p:animRot by="120000">
                                      <p:cBhvr>
                                        <p:cTn id="27" dur="200" fill="hold">
                                          <p:stCondLst>
                                            <p:cond delay="800"/>
                                          </p:stCondLst>
                                        </p:cTn>
                                        <p:tgtEl>
                                          <p:spTgt spid="75"/>
                                        </p:tgtEl>
                                        <p:attrNameLst>
                                          <p:attrName>r</p:attrName>
                                        </p:attrNameLst>
                                      </p:cBhvr>
                                    </p:animRo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32" presetClass="emph" presetSubtype="0" fill="hold" nodeType="withEffect">
                                  <p:stCondLst>
                                    <p:cond delay="0"/>
                                  </p:stCondLst>
                                  <p:childTnLst>
                                    <p:animRot by="120000">
                                      <p:cBhvr>
                                        <p:cTn id="33" dur="100" fill="hold">
                                          <p:stCondLst>
                                            <p:cond delay="0"/>
                                          </p:stCondLst>
                                        </p:cTn>
                                        <p:tgtEl>
                                          <p:spTgt spid="64"/>
                                        </p:tgtEl>
                                        <p:attrNameLst>
                                          <p:attrName>r</p:attrName>
                                        </p:attrNameLst>
                                      </p:cBhvr>
                                    </p:animRot>
                                    <p:animRot by="-240000">
                                      <p:cBhvr>
                                        <p:cTn id="34" dur="200" fill="hold">
                                          <p:stCondLst>
                                            <p:cond delay="200"/>
                                          </p:stCondLst>
                                        </p:cTn>
                                        <p:tgtEl>
                                          <p:spTgt spid="64"/>
                                        </p:tgtEl>
                                        <p:attrNameLst>
                                          <p:attrName>r</p:attrName>
                                        </p:attrNameLst>
                                      </p:cBhvr>
                                    </p:animRot>
                                    <p:animRot by="240000">
                                      <p:cBhvr>
                                        <p:cTn id="35" dur="200" fill="hold">
                                          <p:stCondLst>
                                            <p:cond delay="400"/>
                                          </p:stCondLst>
                                        </p:cTn>
                                        <p:tgtEl>
                                          <p:spTgt spid="64"/>
                                        </p:tgtEl>
                                        <p:attrNameLst>
                                          <p:attrName>r</p:attrName>
                                        </p:attrNameLst>
                                      </p:cBhvr>
                                    </p:animRot>
                                    <p:animRot by="-240000">
                                      <p:cBhvr>
                                        <p:cTn id="36" dur="200" fill="hold">
                                          <p:stCondLst>
                                            <p:cond delay="600"/>
                                          </p:stCondLst>
                                        </p:cTn>
                                        <p:tgtEl>
                                          <p:spTgt spid="64"/>
                                        </p:tgtEl>
                                        <p:attrNameLst>
                                          <p:attrName>r</p:attrName>
                                        </p:attrNameLst>
                                      </p:cBhvr>
                                    </p:animRot>
                                    <p:animRot by="120000">
                                      <p:cBhvr>
                                        <p:cTn id="37" dur="200" fill="hold">
                                          <p:stCondLst>
                                            <p:cond delay="800"/>
                                          </p:stCondLst>
                                        </p:cTn>
                                        <p:tgtEl>
                                          <p:spTgt spid="64"/>
                                        </p:tgtEl>
                                        <p:attrNameLst>
                                          <p:attrName>r</p:attrName>
                                        </p:attrNameLst>
                                      </p:cBhvr>
                                    </p:animRo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3" grpId="0" bldLvl="0" animBg="1"/>
      <p:bldP spid="81" grpId="0" bldLvl="0" animBg="1"/>
      <p:bldP spid="81" grpId="1" bldLvl="0" animBg="1"/>
      <p:bldP spid="2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5422" y="3905914"/>
            <a:ext cx="2011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文献综述</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17195" y="1135380"/>
            <a:ext cx="4761230" cy="5092700"/>
            <a:chOff x="1245" y="2229"/>
            <a:chExt cx="7498" cy="8020"/>
          </a:xfrm>
        </p:grpSpPr>
        <p:grpSp>
          <p:nvGrpSpPr>
            <p:cNvPr id="15" name="Group 44"/>
            <p:cNvGrpSpPr/>
            <p:nvPr/>
          </p:nvGrpSpPr>
          <p:grpSpPr>
            <a:xfrm>
              <a:off x="4615" y="3308"/>
              <a:ext cx="1271" cy="1428"/>
              <a:chOff x="0" y="0"/>
              <a:chExt cx="807366" cy="906807"/>
            </a:xfrm>
          </p:grpSpPr>
          <p:sp>
            <p:nvSpPr>
              <p:cNvPr id="16" name="chenying0907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7" name="chenying0907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48" name="组 47"/>
            <p:cNvGrpSpPr/>
            <p:nvPr/>
          </p:nvGrpSpPr>
          <p:grpSpPr>
            <a:xfrm>
              <a:off x="1245" y="2229"/>
              <a:ext cx="7498" cy="8021"/>
              <a:chOff x="829100" y="2206816"/>
              <a:chExt cx="4556482" cy="4874704"/>
            </a:xfrm>
          </p:grpSpPr>
          <p:grpSp>
            <p:nvGrpSpPr>
              <p:cNvPr id="23" name="Group 32"/>
              <p:cNvGrpSpPr/>
              <p:nvPr/>
            </p:nvGrpSpPr>
            <p:grpSpPr>
              <a:xfrm rot="20904357">
                <a:off x="829100" y="2206816"/>
                <a:ext cx="4556482" cy="4874704"/>
                <a:chOff x="88900" y="0"/>
                <a:chExt cx="2639505" cy="2823847"/>
              </a:xfrm>
            </p:grpSpPr>
            <p:sp>
              <p:nvSpPr>
                <p:cNvPr id="24" name="chenying0907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25" name="chenying0907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rgbClr val="46537A">
                      <a:alpha val="49000"/>
                    </a:srgb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42"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3"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4"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5"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6"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sp>
            <p:nvSpPr>
              <p:cNvPr id="47"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a:srgbClr val="000000">
                        <a:alpha val="50000"/>
                      </a:srgbClr>
                    </a:outerShdw>
                  </a:effectLst>
                </a:endParaRPr>
              </a:p>
            </p:txBody>
          </p:sp>
        </p:grpSp>
      </p:grpSp>
      <p:grpSp>
        <p:nvGrpSpPr>
          <p:cNvPr id="11" name="组合 10"/>
          <p:cNvGrpSpPr/>
          <p:nvPr/>
        </p:nvGrpSpPr>
        <p:grpSpPr>
          <a:xfrm>
            <a:off x="5996305" y="1882140"/>
            <a:ext cx="6109335" cy="3535680"/>
            <a:chOff x="10136" y="2964"/>
            <a:chExt cx="9621" cy="5568"/>
          </a:xfrm>
        </p:grpSpPr>
        <p:sp>
          <p:nvSpPr>
            <p:cNvPr id="2" name="chenying0907 109"/>
            <p:cNvSpPr/>
            <p:nvPr/>
          </p:nvSpPr>
          <p:spPr>
            <a:xfrm>
              <a:off x="10136" y="2964"/>
              <a:ext cx="1376" cy="131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148"/>
            <p:cNvSpPr/>
            <p:nvPr/>
          </p:nvSpPr>
          <p:spPr>
            <a:xfrm>
              <a:off x="12045" y="3362"/>
              <a:ext cx="6946" cy="10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sz="3200">
                  <a:latin typeface="萝莉体 第二版" panose="02000500000000000000" pitchFamily="2" charset="-122"/>
                  <a:ea typeface="萝莉体 第二版" panose="02000500000000000000" pitchFamily="2" charset="-122"/>
                  <a:cs typeface="萝莉体 第二版" panose="02000500000000000000" pitchFamily="2" charset="-122"/>
                </a:rPr>
                <a:t>基于内容过滤的推荐</a:t>
              </a:r>
            </a:p>
          </p:txBody>
        </p:sp>
        <p:sp>
          <p:nvSpPr>
            <p:cNvPr id="5" name="chenying0907 109"/>
            <p:cNvSpPr/>
            <p:nvPr/>
          </p:nvSpPr>
          <p:spPr>
            <a:xfrm>
              <a:off x="10136" y="5093"/>
              <a:ext cx="1376" cy="131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 name="chenying0907 109"/>
            <p:cNvSpPr/>
            <p:nvPr/>
          </p:nvSpPr>
          <p:spPr>
            <a:xfrm>
              <a:off x="10136" y="7222"/>
              <a:ext cx="1376" cy="1310"/>
            </a:xfrm>
            <a:custGeom>
              <a:avLst/>
              <a:gdLst/>
              <a:ahLst/>
              <a:cxnLst>
                <a:cxn ang="0">
                  <a:pos x="wd2" y="hd2"/>
                </a:cxn>
                <a:cxn ang="5400000">
                  <a:pos x="wd2" y="hd2"/>
                </a:cxn>
                <a:cxn ang="10800000">
                  <a:pos x="wd2" y="hd2"/>
                </a:cxn>
                <a:cxn ang="16200000">
                  <a:pos x="wd2" y="hd2"/>
                </a:cxn>
              </a:cxnLst>
              <a:rect l="0" t="0" r="r" b="b"/>
              <a:pathLst>
                <a:path w="21394" h="21252" extrusionOk="0">
                  <a:moveTo>
                    <a:pt x="0" y="11486"/>
                  </a:moveTo>
                  <a:cubicBezTo>
                    <a:pt x="6297" y="11810"/>
                    <a:pt x="8452" y="9094"/>
                    <a:pt x="10432" y="6445"/>
                  </a:cubicBezTo>
                  <a:cubicBezTo>
                    <a:pt x="11413" y="5133"/>
                    <a:pt x="12361" y="62"/>
                    <a:pt x="14424" y="1"/>
                  </a:cubicBezTo>
                  <a:cubicBezTo>
                    <a:pt x="15769" y="-39"/>
                    <a:pt x="16223" y="2237"/>
                    <a:pt x="16082" y="3272"/>
                  </a:cubicBezTo>
                  <a:cubicBezTo>
                    <a:pt x="15861" y="4889"/>
                    <a:pt x="14041" y="6135"/>
                    <a:pt x="14194" y="7965"/>
                  </a:cubicBezTo>
                  <a:cubicBezTo>
                    <a:pt x="14390" y="10301"/>
                    <a:pt x="17861" y="9673"/>
                    <a:pt x="19260" y="10227"/>
                  </a:cubicBezTo>
                  <a:cubicBezTo>
                    <a:pt x="19766" y="10428"/>
                    <a:pt x="21231" y="11033"/>
                    <a:pt x="21376" y="11673"/>
                  </a:cubicBezTo>
                  <a:cubicBezTo>
                    <a:pt x="21570" y="12535"/>
                    <a:pt x="20193" y="13225"/>
                    <a:pt x="19575" y="13518"/>
                  </a:cubicBezTo>
                  <a:cubicBezTo>
                    <a:pt x="20100" y="13794"/>
                    <a:pt x="21600" y="14815"/>
                    <a:pt x="21175" y="15661"/>
                  </a:cubicBezTo>
                  <a:cubicBezTo>
                    <a:pt x="20946" y="16116"/>
                    <a:pt x="20069" y="16279"/>
                    <a:pt x="19912" y="16721"/>
                  </a:cubicBezTo>
                  <a:cubicBezTo>
                    <a:pt x="19755" y="17170"/>
                    <a:pt x="20477" y="17215"/>
                    <a:pt x="20793" y="17467"/>
                  </a:cubicBezTo>
                  <a:cubicBezTo>
                    <a:pt x="21207" y="17798"/>
                    <a:pt x="21392" y="18222"/>
                    <a:pt x="21094" y="18674"/>
                  </a:cubicBezTo>
                  <a:cubicBezTo>
                    <a:pt x="20996" y="18822"/>
                    <a:pt x="20711" y="18995"/>
                    <a:pt x="20448" y="19175"/>
                  </a:cubicBezTo>
                  <a:cubicBezTo>
                    <a:pt x="20191" y="19349"/>
                    <a:pt x="19956" y="19529"/>
                    <a:pt x="19937" y="19697"/>
                  </a:cubicBezTo>
                  <a:cubicBezTo>
                    <a:pt x="19902" y="20016"/>
                    <a:pt x="20352" y="20019"/>
                    <a:pt x="20495" y="20232"/>
                  </a:cubicBezTo>
                  <a:cubicBezTo>
                    <a:pt x="21389" y="21561"/>
                    <a:pt x="18668" y="21213"/>
                    <a:pt x="18243" y="21207"/>
                  </a:cubicBezTo>
                  <a:cubicBezTo>
                    <a:pt x="15548" y="21174"/>
                    <a:pt x="12492" y="21415"/>
                    <a:pt x="9278" y="20028"/>
                  </a:cubicBezTo>
                  <a:cubicBezTo>
                    <a:pt x="6757" y="18941"/>
                    <a:pt x="4040" y="19440"/>
                    <a:pt x="1192" y="19163"/>
                  </a:cubicBezTo>
                </a:path>
              </a:pathLst>
            </a:custGeom>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9" name="chenying0907 148"/>
            <p:cNvSpPr/>
            <p:nvPr/>
          </p:nvSpPr>
          <p:spPr>
            <a:xfrm>
              <a:off x="12045" y="5455"/>
              <a:ext cx="7713" cy="10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sz="3200">
                  <a:latin typeface="萝莉体 第二版" panose="02000500000000000000" pitchFamily="2" charset="-122"/>
                  <a:ea typeface="萝莉体 第二版" panose="02000500000000000000" pitchFamily="2" charset="-122"/>
                  <a:cs typeface="萝莉体 第二版" panose="02000500000000000000" pitchFamily="2" charset="-122"/>
                </a:rPr>
                <a:t>基于用户协同过滤的推荐</a:t>
              </a:r>
            </a:p>
          </p:txBody>
        </p:sp>
        <p:sp>
          <p:nvSpPr>
            <p:cNvPr id="10" name="chenying0907 148"/>
            <p:cNvSpPr/>
            <p:nvPr/>
          </p:nvSpPr>
          <p:spPr>
            <a:xfrm>
              <a:off x="12045" y="7452"/>
              <a:ext cx="6946" cy="1050"/>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zh-CN" sz="3200">
                  <a:latin typeface="萝莉体 第二版" panose="02000500000000000000" pitchFamily="2" charset="-122"/>
                  <a:ea typeface="萝莉体 第二版" panose="02000500000000000000" pitchFamily="2" charset="-122"/>
                  <a:cs typeface="萝莉体 第二版" panose="02000500000000000000" pitchFamily="2" charset="-122"/>
                </a:rPr>
                <a:t>基于语境的推荐</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线连接符 22"/>
          <p:cNvCxnSpPr/>
          <p:nvPr/>
        </p:nvCxnSpPr>
        <p:spPr>
          <a:xfrm flipH="1">
            <a:off x="7625549" y="3133575"/>
            <a:ext cx="2051166" cy="4284878"/>
          </a:xfrm>
          <a:prstGeom prst="line">
            <a:avLst/>
          </a:prstGeom>
          <a:noFill/>
          <a:ln w="38100" cap="flat">
            <a:solidFill>
              <a:schemeClr val="accent4"/>
            </a:solidFill>
            <a:prstDash val="lgDashDot"/>
            <a:miter lim="400000"/>
          </a:ln>
          <a:effectLst/>
        </p:spPr>
      </p:cxnSp>
      <p:cxnSp>
        <p:nvCxnSpPr>
          <p:cNvPr id="25" name="直线连接符 24"/>
          <p:cNvCxnSpPr/>
          <p:nvPr/>
        </p:nvCxnSpPr>
        <p:spPr>
          <a:xfrm flipH="1" flipV="1">
            <a:off x="-361500" y="135125"/>
            <a:ext cx="8933378" cy="1099869"/>
          </a:xfrm>
          <a:prstGeom prst="line">
            <a:avLst/>
          </a:prstGeom>
          <a:noFill/>
          <a:ln w="38100" cap="flat">
            <a:solidFill>
              <a:schemeClr val="accent4"/>
            </a:solidFill>
            <a:prstDash val="lgDashDot"/>
            <a:miter lim="400000"/>
          </a:ln>
          <a:effectLst/>
        </p:spPr>
      </p:cxnSp>
      <p:grpSp>
        <p:nvGrpSpPr>
          <p:cNvPr id="21" name="组 20"/>
          <p:cNvGrpSpPr/>
          <p:nvPr/>
        </p:nvGrpSpPr>
        <p:grpSpPr>
          <a:xfrm>
            <a:off x="8452406" y="1936096"/>
            <a:ext cx="775336" cy="938951"/>
            <a:chOff x="8012351" y="1936096"/>
            <a:chExt cx="775336" cy="938951"/>
          </a:xfrm>
        </p:grpSpPr>
        <p:sp>
          <p:nvSpPr>
            <p:cNvPr id="6" name="chenying0907 63"/>
            <p:cNvSpPr/>
            <p:nvPr/>
          </p:nvSpPr>
          <p:spPr>
            <a:xfrm>
              <a:off x="8012351" y="1936096"/>
              <a:ext cx="775336" cy="938951"/>
            </a:xfrm>
            <a:custGeom>
              <a:avLst/>
              <a:gdLst/>
              <a:ahLst/>
              <a:cxnLst>
                <a:cxn ang="0">
                  <a:pos x="wd2" y="hd2"/>
                </a:cxn>
                <a:cxn ang="5400000">
                  <a:pos x="wd2" y="hd2"/>
                </a:cxn>
                <a:cxn ang="10800000">
                  <a:pos x="wd2" y="hd2"/>
                </a:cxn>
                <a:cxn ang="16200000">
                  <a:pos x="wd2" y="hd2"/>
                </a:cxn>
              </a:cxnLst>
              <a:rect l="0" t="0" r="r" b="b"/>
              <a:pathLst>
                <a:path w="20272" h="20210" extrusionOk="0">
                  <a:moveTo>
                    <a:pt x="5196" y="0"/>
                  </a:moveTo>
                  <a:cubicBezTo>
                    <a:pt x="-562" y="3892"/>
                    <a:pt x="-1328" y="9064"/>
                    <a:pt x="1882" y="14521"/>
                  </a:cubicBezTo>
                  <a:cubicBezTo>
                    <a:pt x="5509" y="20686"/>
                    <a:pt x="15589" y="21600"/>
                    <a:pt x="20272" y="18419"/>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2" name="chenying0907 69"/>
            <p:cNvSpPr/>
            <p:nvPr/>
          </p:nvSpPr>
          <p:spPr>
            <a:xfrm>
              <a:off x="8171505" y="2254404"/>
              <a:ext cx="248368" cy="344488"/>
            </a:xfrm>
            <a:custGeom>
              <a:avLst/>
              <a:gdLst/>
              <a:ahLst/>
              <a:cxnLst>
                <a:cxn ang="0">
                  <a:pos x="wd2" y="hd2"/>
                </a:cxn>
                <a:cxn ang="5400000">
                  <a:pos x="wd2" y="hd2"/>
                </a:cxn>
                <a:cxn ang="10800000">
                  <a:pos x="wd2" y="hd2"/>
                </a:cxn>
                <a:cxn ang="16200000">
                  <a:pos x="wd2" y="hd2"/>
                </a:cxn>
              </a:cxnLst>
              <a:rect l="0" t="0" r="r" b="b"/>
              <a:pathLst>
                <a:path w="21600" h="21336" extrusionOk="0">
                  <a:moveTo>
                    <a:pt x="3804" y="0"/>
                  </a:moveTo>
                  <a:cubicBezTo>
                    <a:pt x="1682" y="2528"/>
                    <a:pt x="720" y="6989"/>
                    <a:pt x="0" y="9644"/>
                  </a:cubicBezTo>
                  <a:cubicBezTo>
                    <a:pt x="3959" y="9042"/>
                    <a:pt x="9361" y="10535"/>
                    <a:pt x="13386" y="9998"/>
                  </a:cubicBezTo>
                  <a:cubicBezTo>
                    <a:pt x="11808" y="13338"/>
                    <a:pt x="13382" y="17337"/>
                    <a:pt x="10481" y="20910"/>
                  </a:cubicBezTo>
                  <a:cubicBezTo>
                    <a:pt x="13735" y="21163"/>
                    <a:pt x="18256" y="21600"/>
                    <a:pt x="21600" y="21123"/>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0" name="组 19"/>
          <p:cNvGrpSpPr/>
          <p:nvPr/>
        </p:nvGrpSpPr>
        <p:grpSpPr>
          <a:xfrm>
            <a:off x="8539416" y="1026643"/>
            <a:ext cx="3586589" cy="5083192"/>
            <a:chOff x="8126031" y="1026643"/>
            <a:chExt cx="3586589" cy="5083192"/>
          </a:xfrm>
        </p:grpSpPr>
        <p:sp>
          <p:nvSpPr>
            <p:cNvPr id="3" name="chenying0907 60"/>
            <p:cNvSpPr/>
            <p:nvPr/>
          </p:nvSpPr>
          <p:spPr>
            <a:xfrm>
              <a:off x="8535286" y="1299479"/>
              <a:ext cx="1626209" cy="1841776"/>
            </a:xfrm>
            <a:custGeom>
              <a:avLst/>
              <a:gdLst/>
              <a:ahLst/>
              <a:cxnLst>
                <a:cxn ang="0">
                  <a:pos x="wd2" y="hd2"/>
                </a:cxn>
                <a:cxn ang="5400000">
                  <a:pos x="wd2" y="hd2"/>
                </a:cxn>
                <a:cxn ang="10800000">
                  <a:pos x="wd2" y="hd2"/>
                </a:cxn>
                <a:cxn ang="16200000">
                  <a:pos x="wd2" y="hd2"/>
                </a:cxn>
              </a:cxnLst>
              <a:rect l="0" t="0" r="r" b="b"/>
              <a:pathLst>
                <a:path w="21542" h="21600" extrusionOk="0">
                  <a:moveTo>
                    <a:pt x="20714" y="0"/>
                  </a:moveTo>
                  <a:cubicBezTo>
                    <a:pt x="20560" y="340"/>
                    <a:pt x="21409" y="1795"/>
                    <a:pt x="21485" y="2244"/>
                  </a:cubicBezTo>
                  <a:cubicBezTo>
                    <a:pt x="21600" y="2926"/>
                    <a:pt x="21557" y="3608"/>
                    <a:pt x="21211" y="4236"/>
                  </a:cubicBezTo>
                  <a:cubicBezTo>
                    <a:pt x="20383" y="5739"/>
                    <a:pt x="18269" y="6573"/>
                    <a:pt x="16661" y="7258"/>
                  </a:cubicBezTo>
                  <a:cubicBezTo>
                    <a:pt x="17031" y="7100"/>
                    <a:pt x="12271" y="14800"/>
                    <a:pt x="9563" y="21600"/>
                  </a:cubicBezTo>
                  <a:cubicBezTo>
                    <a:pt x="7479" y="20527"/>
                    <a:pt x="5410" y="19314"/>
                    <a:pt x="3640" y="17857"/>
                  </a:cubicBezTo>
                  <a:cubicBezTo>
                    <a:pt x="2045" y="16544"/>
                    <a:pt x="471" y="15283"/>
                    <a:pt x="0" y="13334"/>
                  </a:cubicBezTo>
                  <a:cubicBezTo>
                    <a:pt x="5847" y="14455"/>
                    <a:pt x="10463" y="9898"/>
                    <a:pt x="13582" y="6209"/>
                  </a:cubicBezTo>
                  <a:cubicBezTo>
                    <a:pt x="14725" y="4857"/>
                    <a:pt x="16375" y="4288"/>
                    <a:pt x="17836" y="3260"/>
                  </a:cubicBezTo>
                  <a:cubicBezTo>
                    <a:pt x="19094" y="2376"/>
                    <a:pt x="20115" y="1325"/>
                    <a:pt x="20714" y="0"/>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4" name="chenying0907 61"/>
            <p:cNvSpPr/>
            <p:nvPr/>
          </p:nvSpPr>
          <p:spPr>
            <a:xfrm>
              <a:off x="11218173" y="3459429"/>
              <a:ext cx="494447" cy="456062"/>
            </a:xfrm>
            <a:custGeom>
              <a:avLst/>
              <a:gdLst/>
              <a:ahLst/>
              <a:cxnLst>
                <a:cxn ang="0">
                  <a:pos x="wd2" y="hd2"/>
                </a:cxn>
                <a:cxn ang="5400000">
                  <a:pos x="wd2" y="hd2"/>
                </a:cxn>
                <a:cxn ang="10800000">
                  <a:pos x="wd2" y="hd2"/>
                </a:cxn>
                <a:cxn ang="16200000">
                  <a:pos x="wd2" y="hd2"/>
                </a:cxn>
              </a:cxnLst>
              <a:rect l="0" t="0" r="r" b="b"/>
              <a:pathLst>
                <a:path w="21437" h="20996" extrusionOk="0">
                  <a:moveTo>
                    <a:pt x="21399" y="9595"/>
                  </a:moveTo>
                  <a:cubicBezTo>
                    <a:pt x="21600" y="7156"/>
                    <a:pt x="21001" y="4989"/>
                    <a:pt x="19823" y="2927"/>
                  </a:cubicBezTo>
                  <a:cubicBezTo>
                    <a:pt x="19477" y="2320"/>
                    <a:pt x="19164" y="1448"/>
                    <a:pt x="18637" y="1004"/>
                  </a:cubicBezTo>
                  <a:cubicBezTo>
                    <a:pt x="18088" y="540"/>
                    <a:pt x="16063" y="423"/>
                    <a:pt x="15795" y="0"/>
                  </a:cubicBezTo>
                  <a:cubicBezTo>
                    <a:pt x="17162" y="2167"/>
                    <a:pt x="16400" y="6177"/>
                    <a:pt x="15405" y="8322"/>
                  </a:cubicBezTo>
                  <a:cubicBezTo>
                    <a:pt x="12323" y="14966"/>
                    <a:pt x="5515" y="13694"/>
                    <a:pt x="0" y="15734"/>
                  </a:cubicBezTo>
                  <a:cubicBezTo>
                    <a:pt x="1943" y="20095"/>
                    <a:pt x="5426" y="21600"/>
                    <a:pt x="9623" y="20783"/>
                  </a:cubicBezTo>
                  <a:cubicBezTo>
                    <a:pt x="10510" y="20611"/>
                    <a:pt x="11429" y="20334"/>
                    <a:pt x="12372" y="19941"/>
                  </a:cubicBezTo>
                  <a:cubicBezTo>
                    <a:pt x="15962" y="18450"/>
                    <a:pt x="21035" y="13980"/>
                    <a:pt x="21399" y="9595"/>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5" name="chenying0907 62"/>
            <p:cNvSpPr/>
            <p:nvPr/>
          </p:nvSpPr>
          <p:spPr>
            <a:xfrm>
              <a:off x="9535685" y="5755798"/>
              <a:ext cx="1580309" cy="354037"/>
            </a:xfrm>
            <a:custGeom>
              <a:avLst/>
              <a:gdLst/>
              <a:ahLst/>
              <a:cxnLst>
                <a:cxn ang="0">
                  <a:pos x="wd2" y="hd2"/>
                </a:cxn>
                <a:cxn ang="5400000">
                  <a:pos x="wd2" y="hd2"/>
                </a:cxn>
                <a:cxn ang="10800000">
                  <a:pos x="wd2" y="hd2"/>
                </a:cxn>
                <a:cxn ang="16200000">
                  <a:pos x="wd2" y="hd2"/>
                </a:cxn>
              </a:cxnLst>
              <a:rect l="0" t="0" r="r" b="b"/>
              <a:pathLst>
                <a:path w="21600" h="20611" extrusionOk="0">
                  <a:moveTo>
                    <a:pt x="10806" y="11088"/>
                  </a:moveTo>
                  <a:cubicBezTo>
                    <a:pt x="11834" y="10437"/>
                    <a:pt x="12850" y="9582"/>
                    <a:pt x="13838" y="8316"/>
                  </a:cubicBezTo>
                  <a:cubicBezTo>
                    <a:pt x="14557" y="7396"/>
                    <a:pt x="17518" y="4422"/>
                    <a:pt x="17477" y="0"/>
                  </a:cubicBezTo>
                  <a:cubicBezTo>
                    <a:pt x="17783" y="2619"/>
                    <a:pt x="18348" y="3388"/>
                    <a:pt x="18792" y="5333"/>
                  </a:cubicBezTo>
                  <a:cubicBezTo>
                    <a:pt x="19218" y="7200"/>
                    <a:pt x="19515" y="9991"/>
                    <a:pt x="19897" y="12067"/>
                  </a:cubicBezTo>
                  <a:cubicBezTo>
                    <a:pt x="20113" y="13238"/>
                    <a:pt x="21239" y="20345"/>
                    <a:pt x="21600" y="20316"/>
                  </a:cubicBezTo>
                  <a:cubicBezTo>
                    <a:pt x="18674" y="20549"/>
                    <a:pt x="16112" y="20413"/>
                    <a:pt x="13392" y="20232"/>
                  </a:cubicBezTo>
                  <a:cubicBezTo>
                    <a:pt x="8972" y="19939"/>
                    <a:pt x="4397" y="21600"/>
                    <a:pt x="0" y="19638"/>
                  </a:cubicBezTo>
                  <a:cubicBezTo>
                    <a:pt x="3364" y="13159"/>
                    <a:pt x="7167" y="13393"/>
                    <a:pt x="10806" y="1108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7" name="chenying0907 64"/>
            <p:cNvSpPr/>
            <p:nvPr/>
          </p:nvSpPr>
          <p:spPr>
            <a:xfrm>
              <a:off x="8126031" y="1026643"/>
              <a:ext cx="2063237" cy="2106932"/>
            </a:xfrm>
            <a:custGeom>
              <a:avLst/>
              <a:gdLst/>
              <a:ahLst/>
              <a:cxnLst>
                <a:cxn ang="0">
                  <a:pos x="wd2" y="hd2"/>
                </a:cxn>
                <a:cxn ang="5400000">
                  <a:pos x="wd2" y="hd2"/>
                </a:cxn>
                <a:cxn ang="10800000">
                  <a:pos x="wd2" y="hd2"/>
                </a:cxn>
                <a:cxn ang="16200000">
                  <a:pos x="wd2" y="hd2"/>
                </a:cxn>
              </a:cxnLst>
              <a:rect l="0" t="0" r="r" b="b"/>
              <a:pathLst>
                <a:path w="19841" h="21595" extrusionOk="0">
                  <a:moveTo>
                    <a:pt x="15936" y="45"/>
                  </a:moveTo>
                  <a:cubicBezTo>
                    <a:pt x="17139" y="254"/>
                    <a:pt x="18196" y="1159"/>
                    <a:pt x="18862" y="2228"/>
                  </a:cubicBezTo>
                  <a:cubicBezTo>
                    <a:pt x="21142" y="5887"/>
                    <a:pt x="19099" y="7580"/>
                    <a:pt x="16211" y="9061"/>
                  </a:cubicBezTo>
                  <a:cubicBezTo>
                    <a:pt x="16480" y="8923"/>
                    <a:pt x="13025" y="15652"/>
                    <a:pt x="11059" y="21595"/>
                  </a:cubicBezTo>
                  <a:cubicBezTo>
                    <a:pt x="6046" y="18488"/>
                    <a:pt x="3336" y="15042"/>
                    <a:pt x="1442" y="9710"/>
                  </a:cubicBezTo>
                  <a:cubicBezTo>
                    <a:pt x="1090" y="8720"/>
                    <a:pt x="-458" y="4146"/>
                    <a:pt x="133" y="2061"/>
                  </a:cubicBezTo>
                  <a:cubicBezTo>
                    <a:pt x="3247" y="2705"/>
                    <a:pt x="7613" y="2486"/>
                    <a:pt x="11476" y="2408"/>
                  </a:cubicBezTo>
                  <a:cubicBezTo>
                    <a:pt x="11747" y="2496"/>
                    <a:pt x="14442" y="25"/>
                    <a:pt x="15333" y="1"/>
                  </a:cubicBezTo>
                  <a:cubicBezTo>
                    <a:pt x="15537" y="-5"/>
                    <a:pt x="15738" y="10"/>
                    <a:pt x="15936" y="45"/>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8" name="chenying0907 65"/>
            <p:cNvSpPr/>
            <p:nvPr/>
          </p:nvSpPr>
          <p:spPr>
            <a:xfrm>
              <a:off x="9422003" y="1458633"/>
              <a:ext cx="393380" cy="454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340" y="14850"/>
                    <a:pt x="6069" y="7961"/>
                    <a:pt x="0" y="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9" name="chenying0907 66"/>
            <p:cNvSpPr/>
            <p:nvPr/>
          </p:nvSpPr>
          <p:spPr>
            <a:xfrm>
              <a:off x="9922202" y="1731467"/>
              <a:ext cx="350438" cy="286401"/>
            </a:xfrm>
            <a:custGeom>
              <a:avLst/>
              <a:gdLst/>
              <a:ahLst/>
              <a:cxnLst>
                <a:cxn ang="0">
                  <a:pos x="wd2" y="hd2"/>
                </a:cxn>
                <a:cxn ang="5400000">
                  <a:pos x="wd2" y="hd2"/>
                </a:cxn>
                <a:cxn ang="10800000">
                  <a:pos x="wd2" y="hd2"/>
                </a:cxn>
                <a:cxn ang="16200000">
                  <a:pos x="wd2" y="hd2"/>
                </a:cxn>
              </a:cxnLst>
              <a:rect l="0" t="0" r="r" b="b"/>
              <a:pathLst>
                <a:path w="21600" h="13828" extrusionOk="0">
                  <a:moveTo>
                    <a:pt x="14014" y="0"/>
                  </a:moveTo>
                  <a:cubicBezTo>
                    <a:pt x="16818" y="2910"/>
                    <a:pt x="18719" y="4860"/>
                    <a:pt x="21600" y="7730"/>
                  </a:cubicBezTo>
                  <a:cubicBezTo>
                    <a:pt x="18569" y="8782"/>
                    <a:pt x="6620" y="21600"/>
                    <a:pt x="0" y="6587"/>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0" name="chenying0907 67"/>
            <p:cNvSpPr/>
            <p:nvPr/>
          </p:nvSpPr>
          <p:spPr>
            <a:xfrm>
              <a:off x="10058620" y="2027041"/>
              <a:ext cx="1109418" cy="1514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124" y="3783"/>
                    <a:pt x="9398" y="9521"/>
                    <a:pt x="13730" y="13804"/>
                  </a:cubicBezTo>
                  <a:cubicBezTo>
                    <a:pt x="15527" y="15581"/>
                    <a:pt x="19594" y="19943"/>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1" name="chenying0907 68"/>
            <p:cNvSpPr/>
            <p:nvPr/>
          </p:nvSpPr>
          <p:spPr>
            <a:xfrm>
              <a:off x="10263247" y="1890623"/>
              <a:ext cx="1215573" cy="1506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49" y="1811"/>
                    <a:pt x="7912" y="7379"/>
                    <a:pt x="9609" y="9367"/>
                  </a:cubicBezTo>
                  <a:cubicBezTo>
                    <a:pt x="13603" y="14049"/>
                    <a:pt x="17366" y="17210"/>
                    <a:pt x="2160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3" name="chenying0907 70"/>
            <p:cNvSpPr/>
            <p:nvPr/>
          </p:nvSpPr>
          <p:spPr>
            <a:xfrm>
              <a:off x="11127226" y="3391221"/>
              <a:ext cx="579574" cy="519738"/>
            </a:xfrm>
            <a:custGeom>
              <a:avLst/>
              <a:gdLst/>
              <a:ahLst/>
              <a:cxnLst>
                <a:cxn ang="0">
                  <a:pos x="wd2" y="hd2"/>
                </a:cxn>
                <a:cxn ang="5400000">
                  <a:pos x="wd2" y="hd2"/>
                </a:cxn>
                <a:cxn ang="10800000">
                  <a:pos x="wd2" y="hd2"/>
                </a:cxn>
                <a:cxn ang="16200000">
                  <a:pos x="wd2" y="hd2"/>
                </a:cxn>
              </a:cxnLst>
              <a:rect l="0" t="0" r="r" b="b"/>
              <a:pathLst>
                <a:path w="17749" h="17575" extrusionOk="0">
                  <a:moveTo>
                    <a:pt x="17720" y="9189"/>
                  </a:moveTo>
                  <a:cubicBezTo>
                    <a:pt x="18363" y="1069"/>
                    <a:pt x="8297" y="-2458"/>
                    <a:pt x="3053" y="1850"/>
                  </a:cubicBezTo>
                  <a:cubicBezTo>
                    <a:pt x="-3237" y="7018"/>
                    <a:pt x="837" y="19142"/>
                    <a:pt x="9402" y="17407"/>
                  </a:cubicBezTo>
                  <a:cubicBezTo>
                    <a:pt x="10029" y="17280"/>
                    <a:pt x="10677" y="17076"/>
                    <a:pt x="11344" y="16788"/>
                  </a:cubicBezTo>
                  <a:cubicBezTo>
                    <a:pt x="13879" y="15693"/>
                    <a:pt x="17463" y="12409"/>
                    <a:pt x="17720" y="918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4" name="chenying0907 71"/>
            <p:cNvSpPr/>
            <p:nvPr/>
          </p:nvSpPr>
          <p:spPr>
            <a:xfrm>
              <a:off x="9944939" y="3891420"/>
              <a:ext cx="1282604" cy="15805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42" y="102"/>
                    <a:pt x="21062" y="339"/>
                    <a:pt x="20541" y="978"/>
                  </a:cubicBezTo>
                  <a:cubicBezTo>
                    <a:pt x="19239" y="2577"/>
                    <a:pt x="17284" y="4091"/>
                    <a:pt x="15796" y="5561"/>
                  </a:cubicBezTo>
                  <a:cubicBezTo>
                    <a:pt x="10441" y="10852"/>
                    <a:pt x="5279" y="16260"/>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5" name="chenying0907 72"/>
            <p:cNvSpPr/>
            <p:nvPr/>
          </p:nvSpPr>
          <p:spPr>
            <a:xfrm>
              <a:off x="10376929" y="3868683"/>
              <a:ext cx="1205025" cy="16096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69" y="1652"/>
                    <a:pt x="17653" y="3878"/>
                    <a:pt x="16203" y="5064"/>
                  </a:cubicBezTo>
                  <a:cubicBezTo>
                    <a:pt x="12693" y="7935"/>
                    <a:pt x="10181" y="11364"/>
                    <a:pt x="6620" y="14221"/>
                  </a:cubicBezTo>
                  <a:cubicBezTo>
                    <a:pt x="3787" y="16494"/>
                    <a:pt x="2462" y="19311"/>
                    <a:pt x="0" y="21600"/>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6" name="chenying0907 73"/>
            <p:cNvSpPr/>
            <p:nvPr/>
          </p:nvSpPr>
          <p:spPr>
            <a:xfrm>
              <a:off x="9262849" y="5460224"/>
              <a:ext cx="252300" cy="225645"/>
            </a:xfrm>
            <a:custGeom>
              <a:avLst/>
              <a:gdLst/>
              <a:ahLst/>
              <a:cxnLst>
                <a:cxn ang="0">
                  <a:pos x="wd2" y="hd2"/>
                </a:cxn>
                <a:cxn ang="5400000">
                  <a:pos x="wd2" y="hd2"/>
                </a:cxn>
                <a:cxn ang="10800000">
                  <a:pos x="wd2" y="hd2"/>
                </a:cxn>
                <a:cxn ang="16200000">
                  <a:pos x="wd2" y="hd2"/>
                </a:cxn>
              </a:cxnLst>
              <a:rect l="0" t="0" r="r" b="b"/>
              <a:pathLst>
                <a:path w="21600" h="20521" extrusionOk="0">
                  <a:moveTo>
                    <a:pt x="5467" y="20521"/>
                  </a:moveTo>
                  <a:cubicBezTo>
                    <a:pt x="3631" y="15109"/>
                    <a:pt x="3342" y="13320"/>
                    <a:pt x="0" y="8678"/>
                  </a:cubicBezTo>
                  <a:cubicBezTo>
                    <a:pt x="2108" y="5304"/>
                    <a:pt x="10453" y="-1079"/>
                    <a:pt x="14584" y="157"/>
                  </a:cubicBezTo>
                  <a:cubicBezTo>
                    <a:pt x="19138" y="1518"/>
                    <a:pt x="19726" y="8016"/>
                    <a:pt x="21600" y="12706"/>
                  </a:cubicBezTo>
                </a:path>
              </a:pathLst>
            </a:custGeom>
            <a:solidFill>
              <a:srgbClr val="FDD67A"/>
            </a:solid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17" name="chenying0907 74"/>
            <p:cNvSpPr/>
            <p:nvPr/>
          </p:nvSpPr>
          <p:spPr>
            <a:xfrm>
              <a:off x="8671704" y="5460224"/>
              <a:ext cx="2448196" cy="645678"/>
            </a:xfrm>
            <a:custGeom>
              <a:avLst/>
              <a:gdLst/>
              <a:ahLst/>
              <a:cxnLst>
                <a:cxn ang="0">
                  <a:pos x="wd2" y="hd2"/>
                </a:cxn>
                <a:cxn ang="5400000">
                  <a:pos x="wd2" y="hd2"/>
                </a:cxn>
                <a:cxn ang="10800000">
                  <a:pos x="wd2" y="hd2"/>
                </a:cxn>
                <a:cxn ang="16200000">
                  <a:pos x="wd2" y="hd2"/>
                </a:cxn>
              </a:cxnLst>
              <a:rect l="0" t="0" r="r" b="b"/>
              <a:pathLst>
                <a:path w="21600" h="20469" extrusionOk="0">
                  <a:moveTo>
                    <a:pt x="14009" y="252"/>
                  </a:moveTo>
                  <a:cubicBezTo>
                    <a:pt x="16943" y="1606"/>
                    <a:pt x="20097" y="11755"/>
                    <a:pt x="21600" y="20402"/>
                  </a:cubicBezTo>
                  <a:cubicBezTo>
                    <a:pt x="19711" y="20529"/>
                    <a:pt x="18057" y="20455"/>
                    <a:pt x="16301" y="20357"/>
                  </a:cubicBezTo>
                  <a:cubicBezTo>
                    <a:pt x="14010" y="20228"/>
                    <a:pt x="11629" y="20256"/>
                    <a:pt x="9330" y="20212"/>
                  </a:cubicBezTo>
                  <a:cubicBezTo>
                    <a:pt x="6212" y="20152"/>
                    <a:pt x="3110" y="20667"/>
                    <a:pt x="0" y="20050"/>
                  </a:cubicBezTo>
                  <a:cubicBezTo>
                    <a:pt x="933" y="18635"/>
                    <a:pt x="2612" y="13591"/>
                    <a:pt x="3266" y="12086"/>
                  </a:cubicBezTo>
                  <a:cubicBezTo>
                    <a:pt x="4290" y="9732"/>
                    <a:pt x="5377" y="7783"/>
                    <a:pt x="6484" y="5988"/>
                  </a:cubicBezTo>
                  <a:cubicBezTo>
                    <a:pt x="8792" y="2247"/>
                    <a:pt x="11443" y="-933"/>
                    <a:pt x="14009" y="252"/>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sp>
        <p:nvSpPr>
          <p:cNvPr id="18" name="chenying0907 148"/>
          <p:cNvSpPr/>
          <p:nvPr/>
        </p:nvSpPr>
        <p:spPr>
          <a:xfrm>
            <a:off x="194945" y="1743710"/>
            <a:ext cx="4604385" cy="962025"/>
          </a:xfrm>
          <a:prstGeom prst="rect">
            <a:avLst/>
          </a:prstGeom>
          <a:noFill/>
          <a:ln w="12700" cap="flat">
            <a:noFill/>
            <a:miter lim="400000"/>
          </a:ln>
          <a:effectLst/>
        </p:spPr>
        <p:txBody>
          <a:bodyPr wrap="square" lIns="38100" tIns="38100" rIns="38100" bIns="38100" numCol="1" anchor="ctr">
            <a:spAutoFit/>
          </a:bodyPr>
          <a:lstStyle/>
          <a:p>
            <a:pPr marL="285750" indent="-28575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rPr>
              <a:t>数据集的选取</a:t>
            </a:r>
          </a:p>
          <a:p>
            <a:pPr marL="285750" indent="-28575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rPr>
              <a:t>数据异常值对模型质量的影响</a:t>
            </a:r>
          </a:p>
        </p:txBody>
      </p:sp>
      <p:sp>
        <p:nvSpPr>
          <p:cNvPr id="19" name="chenying0907 148"/>
          <p:cNvSpPr/>
          <p:nvPr/>
        </p:nvSpPr>
        <p:spPr>
          <a:xfrm>
            <a:off x="4652645" y="2414270"/>
            <a:ext cx="4043045" cy="2291080"/>
          </a:xfrm>
          <a:prstGeom prst="rect">
            <a:avLst/>
          </a:prstGeom>
          <a:noFill/>
          <a:ln w="12700" cap="flat">
            <a:noFill/>
            <a:miter lim="400000"/>
          </a:ln>
          <a:effectLst/>
        </p:spPr>
        <p:txBody>
          <a:bodyPr wrap="square" lIns="38100" tIns="38100" rIns="38100" bIns="38100" numCol="1" anchor="ctr">
            <a:spAutoFit/>
          </a:bodyPr>
          <a:lstStyle/>
          <a:p>
            <a:pPr marL="342900" indent="-34290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CNN（卷积神经网络）</a:t>
            </a:r>
          </a:p>
          <a:p>
            <a:pPr marL="342900" indent="-34290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CRNN（卷积-循环神经网络）</a:t>
            </a:r>
          </a:p>
          <a:p>
            <a:pPr marL="342900" indent="-34290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KNN（最近邻算法）</a:t>
            </a:r>
          </a:p>
          <a:p>
            <a:pPr marL="342900" indent="-34290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决策树</a:t>
            </a:r>
          </a:p>
          <a:p>
            <a:pPr marL="342900" indent="-34290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VSM（支持向量机）</a:t>
            </a:r>
          </a:p>
        </p:txBody>
      </p:sp>
      <p:grpSp>
        <p:nvGrpSpPr>
          <p:cNvPr id="26" name="组合 25"/>
          <p:cNvGrpSpPr/>
          <p:nvPr/>
        </p:nvGrpSpPr>
        <p:grpSpPr>
          <a:xfrm>
            <a:off x="467360" y="774065"/>
            <a:ext cx="2487295" cy="842010"/>
            <a:chOff x="1065" y="430"/>
            <a:chExt cx="3917" cy="1326"/>
          </a:xfrm>
        </p:grpSpPr>
        <p:sp>
          <p:nvSpPr>
            <p:cNvPr id="22" name="文本框 21"/>
            <p:cNvSpPr txBox="1"/>
            <p:nvPr/>
          </p:nvSpPr>
          <p:spPr>
            <a:xfrm>
              <a:off x="2454" y="565"/>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研究过程</a:t>
              </a:r>
            </a:p>
          </p:txBody>
        </p:sp>
        <p:grpSp>
          <p:nvGrpSpPr>
            <p:cNvPr id="68" name="组 67"/>
            <p:cNvGrpSpPr/>
            <p:nvPr/>
          </p:nvGrpSpPr>
          <p:grpSpPr>
            <a:xfrm>
              <a:off x="1065" y="430"/>
              <a:ext cx="1126" cy="1327"/>
              <a:chOff x="6528664" y="1618363"/>
              <a:chExt cx="714896" cy="842464"/>
            </a:xfrm>
          </p:grpSpPr>
          <p:sp>
            <p:nvSpPr>
              <p:cNvPr id="2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28" name="文本框 27"/>
              <p:cNvSpPr txBox="1"/>
              <p:nvPr/>
            </p:nvSpPr>
            <p:spPr>
              <a:xfrm>
                <a:off x="6722231" y="1808762"/>
                <a:ext cx="325730"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grpSp>
        <p:nvGrpSpPr>
          <p:cNvPr id="29" name="组合 28"/>
          <p:cNvGrpSpPr/>
          <p:nvPr/>
        </p:nvGrpSpPr>
        <p:grpSpPr>
          <a:xfrm>
            <a:off x="5099050" y="1504950"/>
            <a:ext cx="2486660" cy="842645"/>
            <a:chOff x="2025" y="2194"/>
            <a:chExt cx="3916" cy="1327"/>
          </a:xfrm>
        </p:grpSpPr>
        <p:sp>
          <p:nvSpPr>
            <p:cNvPr id="72" name="文本框 71"/>
            <p:cNvSpPr txBox="1"/>
            <p:nvPr/>
          </p:nvSpPr>
          <p:spPr>
            <a:xfrm>
              <a:off x="3413" y="2329"/>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算法选择</a:t>
              </a:r>
            </a:p>
          </p:txBody>
        </p:sp>
        <p:grpSp>
          <p:nvGrpSpPr>
            <p:cNvPr id="73" name="组 72"/>
            <p:cNvGrpSpPr/>
            <p:nvPr/>
          </p:nvGrpSpPr>
          <p:grpSpPr>
            <a:xfrm>
              <a:off x="2025" y="2194"/>
              <a:ext cx="1126" cy="1327"/>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75" name="文本框 74"/>
              <p:cNvSpPr txBox="1"/>
              <p:nvPr/>
            </p:nvSpPr>
            <p:spPr>
              <a:xfrm>
                <a:off x="6722231" y="1808762"/>
                <a:ext cx="338554" cy="461665"/>
              </a:xfrm>
              <a:prstGeom prst="rect">
                <a:avLst/>
              </a:prstGeom>
              <a:noFill/>
            </p:spPr>
            <p:txBody>
              <a:bodyPr wrap="none" rtlCol="0">
                <a:spAutoFit/>
              </a:bodyPr>
              <a:lstStyle/>
              <a:p>
                <a:r>
                  <a:rPr kumimoji="1" lang="en-US" altLang="zh-CN" sz="2400">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zh-CN" altLang="en-US" sz="2400">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grpSp>
      <p:grpSp>
        <p:nvGrpSpPr>
          <p:cNvPr id="30" name="组合 29"/>
          <p:cNvGrpSpPr/>
          <p:nvPr/>
        </p:nvGrpSpPr>
        <p:grpSpPr>
          <a:xfrm>
            <a:off x="1182370" y="3915410"/>
            <a:ext cx="2487295" cy="842645"/>
            <a:chOff x="1065" y="430"/>
            <a:chExt cx="3917" cy="1327"/>
          </a:xfrm>
        </p:grpSpPr>
        <p:sp>
          <p:nvSpPr>
            <p:cNvPr id="31" name="文本框 30"/>
            <p:cNvSpPr txBox="1"/>
            <p:nvPr/>
          </p:nvSpPr>
          <p:spPr>
            <a:xfrm>
              <a:off x="2454" y="565"/>
              <a:ext cx="2528" cy="822"/>
            </a:xfrm>
            <a:prstGeom prst="rect">
              <a:avLst/>
            </a:prstGeom>
            <a:noFill/>
          </p:spPr>
          <p:txBody>
            <a:bodyPr wrap="none" rtlCol="0">
              <a:spAutoFit/>
            </a:bodyPr>
            <a:lstStyle/>
            <a:p>
              <a:r>
                <a:rPr kumimoji="1" lang="zh-CN" altLang="en-US" sz="28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模型评价</a:t>
              </a:r>
            </a:p>
          </p:txBody>
        </p:sp>
        <p:grpSp>
          <p:nvGrpSpPr>
            <p:cNvPr id="32" name="组 67"/>
            <p:cNvGrpSpPr/>
            <p:nvPr/>
          </p:nvGrpSpPr>
          <p:grpSpPr>
            <a:xfrm>
              <a:off x="1065" y="430"/>
              <a:ext cx="1126" cy="1327"/>
              <a:chOff x="6528664" y="1618363"/>
              <a:chExt cx="714896" cy="842464"/>
            </a:xfrm>
          </p:grpSpPr>
          <p:sp>
            <p:nvSpPr>
              <p:cNvPr id="33"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accent4"/>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p>
            </p:txBody>
          </p:sp>
          <p:sp>
            <p:nvSpPr>
              <p:cNvPr id="34" name="文本框 33"/>
              <p:cNvSpPr txBox="1"/>
              <p:nvPr/>
            </p:nvSpPr>
            <p:spPr>
              <a:xfrm>
                <a:off x="6722231" y="1808762"/>
                <a:ext cx="335227" cy="460276"/>
              </a:xfrm>
              <a:prstGeom prst="rect">
                <a:avLst/>
              </a:prstGeom>
              <a:noFill/>
            </p:spPr>
            <p:txBody>
              <a:bodyPr wrap="none" rtlCol="0">
                <a:spAutoFit/>
              </a:bodyPr>
              <a:lstStyle/>
              <a:p>
                <a:r>
                  <a:rPr kumimoji="1" lang="en-US" sz="2400">
                    <a:latin typeface="萝莉体 第二版" panose="02000500000000000000" pitchFamily="2" charset="-122"/>
                    <a:ea typeface="萝莉体 第二版" panose="02000500000000000000" pitchFamily="2" charset="-122"/>
                    <a:cs typeface="萝莉体 第二版" panose="02000500000000000000" pitchFamily="2" charset="-122"/>
                  </a:rPr>
                  <a:t>3</a:t>
                </a:r>
              </a:p>
            </p:txBody>
          </p:sp>
        </p:grpSp>
      </p:grpSp>
      <p:sp>
        <p:nvSpPr>
          <p:cNvPr id="35" name="chenying0907 148"/>
          <p:cNvSpPr/>
          <p:nvPr/>
        </p:nvSpPr>
        <p:spPr>
          <a:xfrm>
            <a:off x="467360" y="4987290"/>
            <a:ext cx="4604385" cy="1405255"/>
          </a:xfrm>
          <a:prstGeom prst="rect">
            <a:avLst/>
          </a:prstGeom>
          <a:noFill/>
          <a:ln w="12700" cap="flat">
            <a:noFill/>
            <a:miter lim="400000"/>
          </a:ln>
          <a:effectLst/>
        </p:spPr>
        <p:txBody>
          <a:bodyPr wrap="square" lIns="38100" tIns="38100" rIns="38100" bIns="38100" numCol="1" anchor="ctr">
            <a:spAutoFit/>
          </a:bodyPr>
          <a:lstStyle/>
          <a:p>
            <a:pPr marL="285750" indent="-285750" defTabSz="457200">
              <a:lnSpc>
                <a:spcPct val="120000"/>
              </a:lnSpc>
              <a:buFont typeface="Wingdings" panose="05000000000000000000" charset="0"/>
              <a:buChar char="l"/>
              <a:tabLst>
                <a:tab pos="1066800" algn="l"/>
              </a:tabLst>
              <a:defRPr sz="3600">
                <a:solidFill>
                  <a:srgbClr val="475278"/>
                </a:solidFill>
                <a:latin typeface="Noteworthy Bold"/>
                <a:ea typeface="Noteworthy Bold"/>
                <a:cs typeface="Noteworthy Bold"/>
                <a:sym typeface="Noteworthy Bold"/>
              </a:defRPr>
            </a:pPr>
            <a:r>
              <a:rPr lang="zh-CN" altLang="en-US" sz="2400" dirty="0">
                <a:latin typeface="萝莉体 第二版" panose="02000500000000000000" pitchFamily="2" charset="-122"/>
                <a:ea typeface="萝莉体 第二版" panose="02000500000000000000" pitchFamily="2" charset="-122"/>
                <a:cs typeface="萝莉体 第二版" panose="02000500000000000000" pitchFamily="2" charset="-122"/>
              </a:rPr>
              <a:t>真值表：</a:t>
            </a: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zh-CN" altLang="en-US" sz="2400" dirty="0">
                <a:latin typeface="萝莉体 第二版" panose="02000500000000000000" pitchFamily="2" charset="-122"/>
                <a:ea typeface="萝莉体 第二版" panose="02000500000000000000" pitchFamily="2" charset="-122"/>
                <a:cs typeface="萝莉体 第二版" panose="02000500000000000000" pitchFamily="2" charset="-122"/>
              </a:rPr>
              <a:t>准确率（Precision）、召回率（Recall）、F值、覆盖率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22" presetClass="entr" presetSubtype="2" fill="hold" nodeType="withEffect">
                                  <p:stCondLst>
                                    <p:cond delay="100"/>
                                  </p:stCondLst>
                                  <p:childTnLst>
                                    <p:set>
                                      <p:cBhvr>
                                        <p:cTn id="12" dur="1" fill="hold">
                                          <p:stCondLst>
                                            <p:cond delay="0"/>
                                          </p:stCondLst>
                                        </p:cTn>
                                        <p:tgtEl>
                                          <p:spTgt spid="23"/>
                                        </p:tgtEl>
                                        <p:attrNameLst>
                                          <p:attrName>style.visibility</p:attrName>
                                        </p:attrNameLst>
                                      </p:cBhvr>
                                      <p:to>
                                        <p:strVal val="visible"/>
                                      </p:to>
                                    </p:set>
                                    <p:animEffect transition="in" filter="wipe(right)">
                                      <p:cBhvr>
                                        <p:cTn id="13" dur="500"/>
                                        <p:tgtEl>
                                          <p:spTgt spid="23"/>
                                        </p:tgtEl>
                                      </p:cBhvr>
                                    </p:animEffect>
                                  </p:childTnLst>
                                </p:cTn>
                              </p:par>
                              <p:par>
                                <p:cTn id="14" presetID="22" presetClass="entr" presetSubtype="2" fill="hold" nodeType="withEffect">
                                  <p:stCondLst>
                                    <p:cond delay="10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3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65422" y="3905914"/>
            <a:ext cx="2011680" cy="645160"/>
          </a:xfrm>
          <a:prstGeom prst="rect">
            <a:avLst/>
          </a:prstGeom>
          <a:noFill/>
        </p:spPr>
        <p:txBody>
          <a:bodyPr wrap="none" rtlCol="0">
            <a:spAutoFit/>
          </a:bodyPr>
          <a:lstStyle/>
          <a:p>
            <a:pPr algn="r"/>
            <a:r>
              <a:rPr kumimoji="1" lang="zh-CN" altLang="en-US" sz="3600">
                <a:solidFill>
                  <a:schemeClr val="tx2">
                    <a:lumMod val="75000"/>
                  </a:schemeClr>
                </a:solidFill>
                <a:latin typeface="萝莉体 第二版" panose="02000500000000000000" pitchFamily="2" charset="-122"/>
                <a:ea typeface="萝莉体 第二版" panose="02000500000000000000" pitchFamily="2" charset="-122"/>
                <a:cs typeface="萝莉体 第二版" panose="02000500000000000000" pitchFamily="2" charset="-122"/>
              </a:rPr>
              <a:t>研究思路</a:t>
            </a:r>
          </a:p>
        </p:txBody>
      </p:sp>
      <p:grpSp>
        <p:nvGrpSpPr>
          <p:cNvPr id="31" name="Group 70"/>
          <p:cNvGrpSpPr/>
          <p:nvPr/>
        </p:nvGrpSpPr>
        <p:grpSpPr>
          <a:xfrm>
            <a:off x="1798278" y="-226774"/>
            <a:ext cx="8602626" cy="8079856"/>
            <a:chOff x="0" y="0"/>
            <a:chExt cx="2335459" cy="2193537"/>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4" name="chenying0907 68"/>
            <p:cNvSpPr/>
            <p:nvPr/>
          </p:nvSpPr>
          <p:spPr>
            <a:xfrm>
              <a:off x="1130300" y="1600199"/>
              <a:ext cx="16672" cy="335486"/>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5" name="chenying0907 69"/>
            <p:cNvSpPr/>
            <p:nvPr/>
          </p:nvSpPr>
          <p:spPr>
            <a:xfrm>
              <a:off x="990600" y="1955799"/>
              <a:ext cx="284801" cy="237739"/>
            </a:xfrm>
            <a:custGeom>
              <a:avLst/>
              <a:gdLst/>
              <a:ahLst/>
              <a:cxnLst>
                <a:cxn ang="0">
                  <a:pos x="wd2" y="hd2"/>
                </a:cxn>
                <a:cxn ang="5400000">
                  <a:pos x="wd2" y="hd2"/>
                </a:cxn>
                <a:cxn ang="10800000">
                  <a:pos x="wd2" y="hd2"/>
                </a:cxn>
                <a:cxn ang="16200000">
                  <a:pos x="wd2" y="hd2"/>
                </a:cxn>
              </a:cxnLst>
              <a:rect l="0" t="0" r="r" b="b"/>
              <a:pathLst>
                <a:path w="15635" h="17669" extrusionOk="0">
                  <a:moveTo>
                    <a:pt x="13789" y="13529"/>
                  </a:moveTo>
                  <a:cubicBezTo>
                    <a:pt x="19485" y="4044"/>
                    <a:pt x="10745" y="-2666"/>
                    <a:pt x="4561" y="1034"/>
                  </a:cubicBezTo>
                  <a:cubicBezTo>
                    <a:pt x="-65" y="3803"/>
                    <a:pt x="-2115" y="11785"/>
                    <a:pt x="2972" y="15848"/>
                  </a:cubicBezTo>
                  <a:cubicBezTo>
                    <a:pt x="6834" y="18934"/>
                    <a:pt x="11071" y="18055"/>
                    <a:pt x="13789" y="13529"/>
                  </a:cubicBezTo>
                  <a:close/>
                </a:path>
              </a:pathLst>
            </a:custGeom>
            <a:noFill/>
            <a:ln w="38100" cap="flat">
              <a:solidFill>
                <a:srgbClr val="46537A"/>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sz="1800"/>
            </a:p>
          </p:txBody>
        </p:sp>
      </p:grpSp>
      <p:grpSp>
        <p:nvGrpSpPr>
          <p:cNvPr id="2" name="组 1"/>
          <p:cNvGrpSpPr/>
          <p:nvPr/>
        </p:nvGrpSpPr>
        <p:grpSpPr>
          <a:xfrm>
            <a:off x="4431238" y="1508012"/>
            <a:ext cx="2360904" cy="2195308"/>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rgbClr val="FDD67A"/>
            </a:solidFill>
            <a:ln w="38100">
              <a:solidFill>
                <a:srgbClr val="46537A"/>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1800"/>
            </a:p>
          </p:txBody>
        </p:sp>
        <p:sp>
          <p:nvSpPr>
            <p:cNvPr id="36" name="文本框 35"/>
            <p:cNvSpPr txBox="1"/>
            <p:nvPr/>
          </p:nvSpPr>
          <p:spPr>
            <a:xfrm>
              <a:off x="5473129" y="1833012"/>
              <a:ext cx="690880" cy="1322070"/>
            </a:xfrm>
            <a:prstGeom prst="rect">
              <a:avLst/>
            </a:prstGeom>
            <a:noFill/>
          </p:spPr>
          <p:txBody>
            <a:bodyPr wrap="none" rtlCol="0">
              <a:spAutoFit/>
            </a:bodyPr>
            <a:lstStyle/>
            <a:p>
              <a:pPr algn="r"/>
              <a:r>
                <a:rPr kumimoji="1" lang="en-US" altLang="zh-CN"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zh-CN" altLang="en-US" sz="8000">
                <a:solidFill>
                  <a:schemeClr val="tx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100000">
                                          <p:val>
                                            <p:strVal val="#ppt_x"/>
                                          </p:val>
                                        </p:tav>
                                      </p:tavLst>
                                    </p:anim>
                                    <p:anim calcmode="lin" valueType="num">
                                      <p:cBhvr>
                                        <p:cTn id="8" dur="500" fill="hold"/>
                                        <p:tgtEl>
                                          <p:spTgt spid="31"/>
                                        </p:tgtEl>
                                        <p:attrNameLst>
                                          <p:attrName>ppt_y</p:attrName>
                                        </p:attrNameLst>
                                      </p:cBhvr>
                                      <p:tavLst>
                                        <p:tav tm="0">
                                          <p:val>
                                            <p:strVal val="#ppt_y-#ppt_h/2"/>
                                          </p:val>
                                        </p:tav>
                                        <p:tav tm="100000">
                                          <p:val>
                                            <p:strVal val="#ppt_y"/>
                                          </p:val>
                                        </p:tav>
                                      </p:tavLst>
                                    </p:anim>
                                    <p:anim calcmode="lin" valueType="num">
                                      <p:cBhvr>
                                        <p:cTn id="9" dur="500" fill="hold"/>
                                        <p:tgtEl>
                                          <p:spTgt spid="31"/>
                                        </p:tgtEl>
                                        <p:attrNameLst>
                                          <p:attrName>ppt_w</p:attrName>
                                        </p:attrNameLst>
                                      </p:cBhvr>
                                      <p:tavLst>
                                        <p:tav tm="0">
                                          <p:val>
                                            <p:strVal val="#ppt_w"/>
                                          </p:val>
                                        </p:tav>
                                        <p:tav tm="100000">
                                          <p:val>
                                            <p:strVal val="#ppt_w"/>
                                          </p:val>
                                        </p:tav>
                                      </p:tavLst>
                                    </p:anim>
                                    <p:anim calcmode="lin" valueType="num">
                                      <p:cBhvr>
                                        <p:cTn id="10" dur="500" fill="hold"/>
                                        <p:tgtEl>
                                          <p:spTgt spid="31"/>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3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32" presetClass="emph" presetSubtype="0" fill="hold" nodeType="withEffect">
                                  <p:stCondLst>
                                    <p:cond delay="30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par>
                                <p:cTn id="20" presetID="22" presetClass="entr" presetSubtype="8"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9662C1C-F846-4778-A890-1AF178AAD3C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INzh0lEcWpARkUAAIaqAAAXAAAAdW5pdmVyc2FsL3VuaXZlcnNhbC5wbmftvQk4FGr7P45KsoQjhWzlpEWF7MsgKuckS0hKSFP2sUS2MTMptFimTovdNHVE2RKGLDMay7QwMyVZBiNThjKGhhnMDL9R5/2+hzTvef/X/3td/0XXlZZ55n6e534+931/7me95mBnLSGqICogICDx+28HHAUE1lgJCKyKEhHm/c/Iixks7w/BMEdrS4ESvOII7x+rffbb7hcQKIOLcbzW8P69LuS3E2ECAusbF34L4oILzgoIPN78+4H9zlEetD46IfD4ibWcOVuO4JygOuTBNf0Wg6E6naHxw5tvTK8KuHjA6LT/7ceCvzhyDj5JtxDpyLy3EXi5R2oDaMshkat5BXsSXEKUS9nRLoi+vozuMBq4LTvg/Vzvy5wwPCCA3s3OJLReGKOfBA/F9X38stZ8+vlYZacHqX72c6EBmcwdi4QUCq4S12oQ+OHHqZS4u6BDePlo6uSXOCa8+uj0Ts65i4LCcqeX/oi7KX5grBsdhCXSYfPsSw4jZstLFPdT/UqYjhmAzbNgV0yf33wbQD2jn7isRJL8VcVJwTQcueSq1GOVZcVNSRxYP9vAQrMAGlZ7YN7Ltwy5UOjiuxqoP037q5z2Mo3SCgGvwhIvXZsvLEXXsAsxs4XIW1H2/Y32HvB5mmfXtKPVD3K7fCzkdonL1mzUURWfOlPspbNUbEO0ePg6KxXI5Ju+SXY7Yq7iTkqVSNde6UTulOf8VNActy0YGtZ1Whc/9Y4BHsrwCfJnfNKEzaDfUX6Bw0w9zZllcBoAMz2DJN31uArE1H/ZiNsHS/Gb9wBn00zxoXU2eufZ0ZkZNY81ltS7U7gmHhkc/dotwnyeYT4fc3rifRX6QiQVn5NFd1qPTTc4U39AjpmFmcmqFSlWm0wyN599Ax8b9CGYsQMzcKONKnMhVaf34Gm3b4wVenI/2yodkrSiGG0mMy4azimZe7J7U0BgTHOjrjj3g8rchyzgF9nEXEpUfa4feqla3+kR94jnrFWVfszpgnO7bInCFusb8rDEaEO5/b6rbxxTLnVa1eqUynoHOWi7Vc7sHIKqEHYNZ27ZEAXFH3dpwbgNVA9x8Ep7UarhbWU00lAvjvTFkLadpfDY43PzkgF80dCNJVY3iridWXOcA7B8ozKLVKk5cWEjWbq64vJ10iCZhvKzYCAlIcNTiCrZAlBt9I03LknNNOnMOnYfHd2tP2YAfX8pl1m+caAEgAoDlPFGiia2Vk0kGYGLrpR9gGGYYMIY5SJVFJ8JFhMgUUNB6evPJcveLTY7yhqJAE35Bcp8CHC7Y+yeYdz3MAGFY8rg9gHezwB1AORpNmJuBIGGHgmdn59BzM88ZCRBmiBV3JaINJEkzYlpXJhqrhtD9h4tWocbbVraE6aTa0MzUiIg5DYRGCjMSNg+5VI5sjJdjsSUgaGoM2iuYkyQkqgVUG8WDcFB7SASGWNq+JF3VccMO79c5Pr3Lh2ISYOFgfBQV/H6fbWYdHyFqgYW7xelL3GYgtqYXPE6XE31GkhtwPeDTe9GduCWIUe5npYW6MmB7lTkmgdx/m1lOTKUbdgnIszBeu0H+jQTISzTsGJA51JRNcBfBXk6PjF0bMJHTI4nLL0FND9pPz8ZU6BAsj9+sgUEMqeZDfqUuSva9773N5HQsu+2N3kPgbehtXRTTfBqQvhq+kaoXeN09Z7Pb/EmQUkUNBOHAUQ+JLyJyqY8I2JfGuKmwabHSTOHUoCkCDcOQF1piPCywCnQQOJpPtuPgIsSP0Oage7z8hVzJ4WZMDdRZdlmU3pnZ2OkWErUCmaxEN6vEc022K93zGmRDZ92E65JREqrHhCRJpcpFBYX+Qsejt9Aq00BeZ1dLcmwoamtTgl1uj1BFzlJ8bHx8t3ciU2ZQQ/OvVcmGSF2pIla5RfqUejSJ1GyOaA8HxOCiBiF6RelIOgoJkoC38Afb+dBy9G2KqmhHPLbG92oQMEvaK1wP/N2qanbWuGzGwXtAVPvvgj6cOqU2tE2Q27pYBocBh5r+vWQ6XFK7CBhYyD+csPGk6iB8wqJdmQfVHF/kNfZQifTTRT0w1JB2oX7NMZtVmFf1T5dqD7MJFXEgxLLg4FfnH9y1dZwN9vxbMI5tve1RR6rwOeem5yxxD61yfQSoQAva7ZD3ggibqtlftdD90MqMLjFmZhucKOMecD+Nh4AXG63oK7sLXUHB1KbYh9pTXatFT3I+/YuN8MeM786rvz+M++2Wr6LGIkWM6FQtfe6HMdXJQ0EQFW00e4PyXNm7ifSuwmciYxS8ZxcsKK1G81I0opKf2QE0YgLk69uopBzTaS3oqj+HHn46/BzvqaSpE8UmpGup7xxsRVY8+2IP53JCaAfNIbMWUPyBb842komIBnXbo9c2W3rufbM/BUPqx7/90x95X56tUfjya8fIuDyS9zgH3Hl8cjQfOmiijvpoKlP4c3H3Pw2At1uvIG+d0luflUicih/uzQ70Px1PFJ6uPV44qEdv8RZj24HB9ok1LfR0kQa75o5+Co7o+4g2xnXMw+KKGgYu1XLmSfhat31VQT9xI6QUGW2YMm30V1RO8TbxvKt5RRwRjA40VU+ZowlUd9EMYeMNZFJbCaKCswKSS9pSiX1kFwrQvfIgaaC2KC0xwab2LkwGkgiaHNiC5qa2nPFKmdW4a3LXlx0U6jt8RLy0LNAN9v0pcHspDB+YyKK9TmgsPDMsS7druxENWmo3eVXqMdFtAdrlKQdj5B1dJlvXCCVpB4MVePFkMrQPhiBOMqz4a88Gw6U6+nfVOH+SlHQt0ggJUTLsrHLE0wn6Ou3NE2PrN3V3DXN2unl6+ZV420OwBK7rFcj2kIUreuONfxGl1egdvWTq9z3mrvL9+wNDp5Kpv6eZdq16Yyd1fsuVMJjBtUTjG4J46C8htFUJgdgJVmfWEFJCUOgYZ85gAOEmdgq+knbN5QPE4tDaYs+cZt4SgOQzOYebCD2V+kEBSOM+8x25324TnqIUDeXUKciJs3cBd8L3Yk4EdDrWQvAdsz4l43kn8FxK4EePIDGnD+1VTyl54j5BAS69+itmet4JjRDOtZOMwEOIl1RqWRtyYlJh4pC4pNoUFYfjvOWMx0pdkKHnYEgTMZSqcq4N6kGqaCY/gn6SH4fIeD8+lVpUZx8QndUajOGtAuP2ve0+I9AQhvqjEluO40bwYIoQArPre5vZzFMmRyTqcbrTEApxVCSZhJkwlTYV2w1WgvZCsn+spPuFZOKI5vhgmqUPeGai+MVTILHDgBXISpNNvFeyuVo+AlCTAzni5k+QMWH/dVwKZ0IieYRlHk3IxeJXK2ifuD539WU50Hmc2kVQ2hX4BJmkinoVaBVcUqurnL7B05sAlLhzXvEKjw5bAkxGjglHI/EOnj5aq/COmhOU2OeV3miltAcVJCF3MndIiTj36j0gxnLsKu/hGhYyZ9ehnx1xQt67RjOuggt6V7N1nNqXoZgwhca6yz3ahlS1tCgLi5itZ+8OlxHt1PHilL21fUH8tbwjFckgdeCZYifoLC+l4Wc6Kz6PUSA/nNom/My1K8TOBCnGftBzITsvxwv5P14sFkqUfRywodl2Wwg9qLWhklbCxWIS+NMxjPgj024K/EP2pclfyJX/qia3pkfuOubf/J1uFnhB05r7zLde/19iHcs27MsLVXxNRAZYlvybkJywU2FH5U7/E++bo3oCIF6jy1DvM/xgMUb3dvLsnJbOanES+h1w96H7vocevdbyt8/vXc/jpoLDmINJmmOeUBnPuVoyjoIyl7tvBRle7UzUa/0BE/u8C7DgCfdLbCiJbL3CaOnm3lfg0wdG4GLFlwUrXskNNEjVSqd0XlbTkNcNvHhm7M35enmJku6EyDO6YRx00R+W+NssWa9i6qH2tPSPQvmoWC7MWNirr1xsQKetFwU/1b07q4bEJB0oihvmJZq6bbukw2Xqt0XSsUjFVxfCt9N8Ks7AVyiDe1vrdx9TJWkUSQumytqv9SUdvid3rk6tHahlIiV3pM/JHaLtUfpNCyp7Yzygo5cH1ugjrvK7zKVzd23ZMgc3jY4igxGLJSSSvQ/vW2z68aHE94Xl9TWZLrrntCuJ85xgaVP9jlH7TJdmu7d+zMuT6qJtlBKVbyj4bD+k91HKG0CSxzW1Whep51PPxLq9vA6VzDuHLXUwC1+X2Wz5SrpGK+UhdzjuDuBp0+kt2QJLknhpBi8Thc0OK55Wo995fDh0fhSLMX9IXzXUqqqkFfqopbzKo3uhqdaKQarWhfXpjp0VFDWIS5P9Cw44Q4S6/Rh51Iwb5PYnaAadJxXiuePhF2exp3zUggWXhJ9LVofCPH6bSP7gimqYZWQj3VaCuzDCq6i+3tLFkphHSSKzq56jdXtF9daXNvFdOu/gEOTdUkUtU/I/0fAkT+9ApwV4PzfAhzCBeeBvDSPHsBEk0xtVT0NZECWBEwSx56vVdk9pYR7l6qZqpfa3SnHr71yao/l2bu3OteBWUGPBhi3VfVTT6gaJ9r+XAunkwu8R8urI+n9HWuQe3anAFkXuPxqqJ5L9+boFET9ztmpYQU8osjOLN2OiD3f5o0ycuLTvTidc9sjSGVC+cLwY7hzNtL7fbOTSo35VVQgU2X4h5VsgcL53JhTGdaoNUgs8UgH3tzl5/gyhCUPKge5xVkhgbFn2OUEMzCpjxzDpiJgc0O3xiSVqI8itSQsE5D5LrR9FD4Y3CuTV51Gch5AbaGAxkzKaaDUMOV4USudO+bzrj/X5ABH+zq4GrQmSGZfPxOtQyoF4CH7C7R0nWYY8Laf9/Nfja7kVUY3qOVmUkw38Cor7zCnR/GprE76ej2roCHzRhmO6826CcADF+py4zJSCXzqCo4/QwfsuiEhD+6lZkLOpobtFJFNLIleja9K+bm9haCnm3LBx1Rl9jFrCHpsoylD+3U8LQYoxzFAt34O+r++NvDuRlknt7iPsBMX7S+1S9ydvSPbx4RPz0zfXKtnFjXs3AIksN1qS/Morat5Q18Jx0ajXvPpmn34mVKAxpMN+5h1paTRL12h3pd5fASkfG2OJPpzP8sFyoBH3eMCJK06F2rpvx5UheHjK0kHf0WhD6wpAYgDwjk25pgDoD6cHz8HbJdkmVyD4JXoJ3yupRf85c5tH7zcqtMPO72kF+/lpKbelV7UqpgD6s5Ke3u6LU/0tkkkKw8mh0CxRGnl5i9ma/+ty/dLdVmjlglSrNcK3wwP+1TeysfYFBsMUfNVQp3Kif21kfQBI0W21DY4LIdfiLowuNH6fMHCV1qii9cduFbgxC/KGIcmqckbibvLXP3laD4fd2qRU918M1k50XvV0a2fnflE0Xt2vYO/oaQSvYUWCvKJOt8cSXE8Ml/4/oF3j/gE1G9VB+4UB2yT2nbfjp8zW+hM90m5mg3fOsMnKC7o6Gmz1qSr6uED/1GZTzu0Jh2+FeQT2N5dc1P8XV8cMnht+6sNtJfbEb2A6YHLYIw94AWYNVbvxXaq0hnj8IMkXuVB9RWSy4DDi6g95oTseV2ptkCf0WgNPvErpF+kuR/sPHDSkkAqEQdV+sf5wnu6rRH8egS5/wvYyGfNWH89ePyXyc/7/RZChcgBSMd/HALFxw0UuDm00stXsbb0SykfJhDC1W6b9hl/a6NJG+t9FnYhzlcx7Nt3+NGmKZwuyfCyiKxK9MebhesOUFzXICldG36ur5ZrAdnXeLTlGb8IH1Iy3gTl0Z+WR3yaq2V3inKExwLwx/hZSljCdmah0C4tvggMHVTwuS+0K6SEH1ayNUzLPHlMKZQft0uW6TSU4RUK40dZB059uMZ9fFE02YkPoTqdXd2SwWN42YX8TIIqaj96nEcms/mBh9Kkhz+wxnngFD+GYHg86gyGx80o/KxfbntJqDqvEJUvlX6GlWEfE5SV4+eZGgxDU3R4zNPwOD/+ipfN7SrlocWQnwn+U0idTWJzWwzQZWBmtw95sj7hZN3kWxsDqhJsjO1fhQPlp5Is+0o+KSb8HCcB64AlHwxVYJyJvsuSZtMP6SaRY6O5sLmZP/KlcL0UDSz+inKML6tJxn60z72XQOpnorJI9w9JXx1jX0fgaGh/fqi45/LxfJ91O5Y4cuLAb3JbTq9OkMXECMNZY32kvnpwJN3vkCrn4y37/t6IwHMFWhX3/3CfrbSRe/wh781ZmUhK29CSgSjSdtCJeYZ/0LMpsSXDlDvZblCoBLzge+qwCvI0Z3dLlewfEz6cWgiumikb5x/YHpTled2sfo+Lt10wHHTGE0SqJjM7UqtS/PZ/QlKusq+F+VYRVPKq9+DDYkZBiHatqBhYKDscUezSHgYP82d1C3VEsCd7H07V2e2/ADdm92wVl00UtVqml0Gc8xDriB3iKQKl7grKSJ+iP5LprtoKHzzFpFXAo2VZxNK+fss2V9DMCzV4b+97lwwUaeuO5HvaQUk0Cl0bBal8zQQitNWDguOGTcXdjVOr6RG97ex0M8fQIoYNHdjsq0iaTD8pooh7i/KjmrkXK7Dag+DcJhDNkVOwv7BjklOI3vZ86trcPNz13zjXW4Lz6qGLD3vK7BubRz6/ElFdmLjfNz7y+aWIPDUtrWp8H15bqGHGnxDxKHoUrKDbAs2nv5SHIRJvaaPqI31IkYWUt6FNNOnflNnXBwxSITVPdVJDY9DtlKzE8jLb1Tl7eD4/s8Q7hYvTPwqfedbEbGepFw9RMuHb+biMzFWZ/rh+LFFEIp88wdjoPQa2bxWZP8PRtUgJqUi4C9Lz5SmSRy5LUfcrQGSX66gnYbNeBxlPQmpEGbcp6aWz2ebCtMu3ez63Gvb7TRsDHm7sxbPepPp5VitSe7DvXMpHmP1hk6YEUb5c8qU+K2Z430zek73YetdQIwkrCr2dhQtEnklOuZMmPVs5EIzum6zXoSJ60RsSlU1SIR8oaOuYmBOxgTowBGHETXiULZDvJ9fj8gJP0L7k7DX8KdeHj3dLS3JqweRXeg1P3nrvdmfw7fh0kIqUbrFH/MWywxXFRdmw00dP+fe7eHtjiUCcNAvmL6fAUip0IiHYLlDUaw5VpVrXfY8x5qMZU0bDnnSY5LrNGBMII+tTXpvMy/PhsVT4UVSYZEAjkfn80J6GQJWz4cOQ/fkqju/6qeXuxuYQ+zYnzVvBCAvYqOE+L99kUNqMPZlQ8Xu6cIW0d0ukIiwWFwE651v7EaoQdUikd28tfPbAcE+/sOqldxCVgQqlOKpJO5+QxWjeTiIx0Cxc9vEtl/AzYN+W9I1/HpKSEyRPvv3ape4CQtknItDBPqsTpaXszPWgs36fQz3bYThovuC51Sk0J1paqhoqy/MrdPho6rHiMvLM446Nj1HATJX5ukTtkjV/0gC2+SrqsiyZKf9glSeasX25TXM+u38e0ybhtqNHeTGmgl90TN7YY6jCC3xz/Dz1LE6dWcALxif5+fxDYqBsuGiBxTy/kLaQaTjzQkwxv+D4IEEfb73G+R6MX+yfK7sGWIjFLvxYxBvLzdQHQruIGH5ce76rSZlHWg4V8ouNvsgUBi/sDXvyCf33YIFn4Lwo+4DvvFcFsWWGxw8m+VE6orl+mTVvVN7wC41aJ30psTwiNXucT+QfVsnqesALsr58J0z2VISa8RrO1VBdgdMKnFbg9P9bOA18SvNU3lP1bfiUNKRKpXkt252imtQSVV6+RFlpWuO9YQQaep5Lj0y2Gz3MG8vbok0BVnWHznomLcj/azXr96WrWRKxIzaePfVfX2k8+GiAt+Kp0mrNoN4Wj83v60oWlhQLB4qee2+en/FaZtm2GvFP1v3o1OTLbH3KMou673glliO4i9aEg5h5LaNJuOeUH2tgtfPMTG6X+LI7DU/L8Bp3L1holpsdGkL2rltmaVHhH616ot+lQyYMoxR/XNOGKkgtu563aMkXg9BZP0ZK3vRjJQ6N/6D5Nd1pCuWaymvhqxbnJeOfNGHRLFowDMz6+lqTHMuOAa7xANMqOwNkLsx2wridbvMl888IkCCWNWzSutZaBRLO6mehI1njjZKSbCVqJ5qSTentNKxsu1CHXsfrRO7AD15IT+pDbmnsGjS7jz6WCx57dgz+bVOo12WCk2VfZB1FqbYgLoRhjG0bpfwq3jFu+mwZCBd6cv3N1lQ0f5F1lbnacpjoJNS4J/nasfvd99qmZwUfazk3Mpq8f7RGEUZsX4lQ6DruJsx08y1lsmTswKpLxG6SYOzXWwjTRxGWxNktvuBkntHnbtf70VX17hWuuFBoUdfR4OjK4uV7opasOk3/U/swziZVnvZSCvA7CxX/+WPFgqHeGNEFkzCelYPPbfm96lnR/LXtuTtmOFLYEjGvhIX6dH+sbzJJiLazHzblELURkQvNehIyCaLQVq2Gf7mEu35BJtE/Kpf4o49XxY4ej0vzhM4MAOum7OHm21q5HKq551cjR+3AIugRnrETbmX86DxnD8YxN8gahj/imJBn7DSsWHWew7q/XnhUdwe5zfPXwu2E1ODs7am4t8CXi+rLJjf0iDA2k6dbxrp9EPUzqRh7jEfMSF4Wwnyew7CGKVdVQUbZOsz2MR+oSrtSFYhEGJo3m2QAWZDRudSO0YRNHlFOueXMy7d4MGLRBr9OeHKaPWOtbsQMU6V3o79tjlRHA3t1A7P737ccmU8mUdDMvvdQfcDdmblBcn6RAEBXvd+pI2yOQ5ixedf1yqEcltv6o1ZuSFgBp/qtJAEV4PHna8nj3C4gvB5dKCJPYS6sQAV38ZQUyo4153H1aZwKjON9hBM9XAhqDwqeT5U6P3vBtxcNNIyA4fyZPQGl9SOhqaqhtr91YT/65EYPSZCqEPaszTDYRPMmcrivdGylAEMHMdP65ooJL71VZPuz5J/zLINZaSDBbTTnNB6j9nyWoRfHXHuCh2QbhMsuDOSLZZq8zkpNJGVAi5dYipEixazdpqN4SRSFZLYwA1hOX5gEnSt3zYnO0tJN1XBJw1u9ncHkU9/OKVOfML88o+aCG4Hc1Mg64DELQ/cTJhJmVC/fIgGQJ4I76hMp7d8SKabhlq7A9q2qhDQhaD6gKZ9RjUsdTMYIgvdXMQ8SKFRlYuqVRmlvkZ27zFyL/kT/40uvGMJ30gpKF1B+YBnzclqFEVF3G56ZbLfHeJVPR67OkPZt6XzkNRy+HXRn2DS+zlZOAafrXhbje274kZ7hhd5JxxmRG53Cl9u1dC+1oRDRcj2WBBFLalqztaG8J+Pi0+JfUszzSRV3kKEqV1JrU65ZhBurW6K6gqDR0CEOpf6YpvT7Z3CGcMkCqGWWAbWdxHTPY+LGKHxVgIYJiX0x93wG51kjMeIIjWsumYBk95tMvqsZ3WxQ7zz3xlql/gIv+/VC2RDzeS0+NoyWzQA1D203m7hmoIhzlFMQ/MKpt3J7IZ/WV3Wjslg1pazqhLSxxBFg85MnX+u8Pj37orHgra4t463eEUuLidkYSV8StOZp+atXRNSZSqWwIYCVffFrZGjoI559zs907PeNv7xnMllKF4ubTlX9tvOSEkYWbbVCUh3lauh1DwsPqskBcODEFqMmoxyTovJ5RmLxN3NOX67n3BJt8ZQw8Meb1kF7PwQ/9+XUQypDKliviF2wU7tgWTYf8714FZY91UEPOk7bxCNxLol4zUJ4R3776XDa2kO2rM37nzZ8rYv7ZPS9Y3HLdUyrIuEaQ3LbdRrF6noP+1oLubBIPAUYQL/QszeDvCkx9+Tl1moVzsDaWp5x17u7JKJCytak0p7OTEcXbQB5si1fbMyGTjeq2LmrYyZzkWVPw9EEEX9KIeS001C9JRWo9puZj6sPmSpx8puL1PrRRZ4VQo9sR9tXJdlfRGCsfd0uGHGl7unvdcnAY/ATgodpZj2P39tALjrWkqNd0yXWUlVu69b/ajb2IAFBg+xX250SUtFnf8pDxZP2dXaEq+muDtstnsLw92xnBxQeV/Ntzf0SG7v6pdBrhvBdatE33K9eBvdHeOA44SYYwxrrc1+dPuETnzzB8BvvxrZt/MNuHjDfNG2YmKdVsSaj3TytXyw8JohmyCoWB6DoRyBDwOBay/PKiYdOd7l42jUSRX7NLzwErB0BvjGL2imTqGxMZ44wcGN01JYQEzwBMha2DaFDFZe27q5aaMvHZQhnYNemtOf2l9s2RrQQqJ4M2Qzp38bELIG1OGXwqDemXUoTqozYrWxOZimRKlQvzD63A41ORg1CqebmFeTpaFIkyqx9omwrQ1/jVxL7Mso+FA6plHS4bmwLM5M8TDEcPD87kz7y+E0XznRHysSeI30sn80quDcuf6LCUi9WHJdSwM08l4Q++RjmfbvhazZ1ywJwopcBjr4XApSmQdRRrLN9EpNCQjNy6Ltnso18rhq+Qn8bas1ldjrgog/1PhSq4hmrglVrLk5R47L1OpGqcOVv1p/2ow0EyUx2MytEj5ifLfBxqE6ANF85ANp5QPHTqW817F1mGWEjVf5ClijnuQrneXG/SbgYkooMi8WZ9B/9Gq1z2De6hCG14Kurl5nCzrpBQOUfUzW76vs6bghE4N5CcM6+pOKfXWqSZn4zH79ltFBhSCgguQy402PSLCbnzbZAbbU+O85o3o6lGW7sEbXSqyu0MsHujg+rRm+ygWfgkv/Wu9ebq0EvfNjtu8a7CdCIY1LV6qaKoVkE2Bzj6R2NV53xyOOTp/3q0oLr/EuGFk/uc3VCTt72eQfSGB9M0hS1Ol4inhLC4pERqUSPo2h18fr7a21WoWESrrSO3MW0vC6OlBiLMq8XwnBJmD1S7vJXzWaHH2CJ/7G6mNs+H3nVteoQRKyOJyLLjN/lfWXRL2xlK+zhEfXM+tPLLD8Lx6KO87K0UiFNDOfr3v6eD7yA5jZVs42nSpfnLx+OtXgSxK/hXgEX8f9j4smbKIZqvGTSQzZqquN4pCdncFP7s7s8Ppx5yClvp/H6+f3Apbt/NXTLFtJPbY1xz/kpz5FTNjzubPtgApFSNl/+YWJq+u+pmIXsKmCLAZ6XB93zWfO09PiyGwx5yIsRVmfm8dJV77/ljxm+S4ppP9jswytELOeXiQJWybAdeYoo57dek/4mpZxXaPgEv0w0N+4a5BEvXT3BJ38ccA1n8PgNDc2lBdM9Yiea+zDzbAzbZZWwsI4UgRaVigvjdh3nk6SWCXw0n6OYR5Bn8JERpejZz+mv+7LviAbWCU30plKjTDsTkJnOL9Xv2A6mGLx+vWSNs5X39V9dLs8u9BcjZEOYClQp2+f8ZJfrj70R9Bqe3p+m4xyXt5DrF/whsSsLuzmYucQJnH55USt8p/r5WtFkz+U3+n7b44uTrMlGiu4+ZiH3+APo/oc9betr+sT3LV7QRPNqdDzyMWKhZcuP+sKO0lSVcCMrWdfHvAyskXSgUafRZE68FNcFXDRXY8NLwWy0b5KO3YtYw4uKdFouhNnd9+2Mzhx3xB4Ww8rThIx8XLVp2SwwENuwDUsshdACapmQ88ZhiXGh4tKKM45xR3eNk+e55FpJyLDVgrcPpLNU5idUEOGPecgJlpEI9osg0rxvLHJDcRMS2RriKcSJ0vnZ0mChTJGArbevmQPXkLjT14k7UrfNTeYJqTmr5gIn6kQ7CaaM1s2X5kKUC60oqPzcGP+J8IRlE90srZASLV0ekwM+9JTuOmAoo6GryZ26Uxr7ST15Kk/ogfM9AGJ9Qk77k/ARo+08g9Z/M946nmre+EWbKaez+BBFWAJyYi6hbF/4nKw5Ap3mFa8r/bmJxQGsB15wq90zly1sHOqWHEyqIvWwt+NZm+ZT2dAPvJSCTHW00D3sO2TaUvRthV1mXAX85YoW9NVnh5/BYEEPd5DS2CbEFWymiI0a0S/OJxn+5CmkeVvDhFJVVRkN1RVcdDVJa4clXsRabfoaDEcgPX7mKq3gqa3O7BgrhXS1pmtnlPdYrhmc+SU1DW0n/1ff7nqv7QsSXsxO5cgNz7DELvokwIqK9I2/zWCNJ0/Q3s66ThlhWs0utaIydYQI05FgSaLIKTUR0AefXtjog2K7FNJDjWOk68/yVF/SdjlUCuXHZ4eO5ifL/AwpRo3ErsjaQMCl164Z3S5Qu+N+qDtIRkdmu80wlW6gQLLnET6MyuzHUeaH39uP5ZdhnMz9av3lhqpR7nG8/8LtvRV8az27/+mZkwCvgsSqa4k+iZEceQ94GW6R47grnq0mnnIvlJyPqrLpIvlXRhix0aw1KaSebV+lhytej7k1KBT2PdzikGy+YbqJKd1ih1lfnz+Couj5wGxlX8RefBu+9TTZSHTZveb6XgOKXr7gUuIMWq03EBELwPwJuNS28f6YmCZprWqzGQl8Gd/YJteO3pqc0lBOi5y7RgpNbrf5XLpzdVjRLuIuossV/S80qjS0ZbWFIZwuFxm45tF383TLVAqvlT+72GXErqKKWJHWbq60B8PHnxaPBtJn5Olre3i24fdwv19yypOKYu8kcx48vKi6ciCcOfdi3sZ4lIDupft+Dj1MA4krg65UlUMy7OygTRTS9rdJFOd7lmuwZ03TTg5HjxKAcQXLTs6clhHGSycesmgXejPyqmLkcGv0VR0JJUr6GTYKFP+H9I2WyNjmrhF2AsqGqlYQSDpg8Q6LnwaLeQEDFXGxeb6jYXPlXeTJdKBKfmxMZMKNVu3AQqEPFfXUII78XYrRL7dE2y9OOqju+g/GFo8kXUdmF4u+K7YoupQrfL9dtrP9wcafgOuiVkXQjU8vnO9ZrzmpGrNDJIW9QI6yfKNsyi8HGVxePD2dHGwh16MW9FRStnpMVOQn42whF9O35e6D43HKsn+J8o7CIT5MyYGT5Zd49Qrr22dVdoX0yUr9tHWTNVa7rUuFAAtbQn5uhv+XRP1MgcD9r5I00dVsfCS6XS2gTJJHK+7LXl0Ie3DInvrU1mCYam3cRKbsj+dQsAuRc+FUNISRRe5tfqxN9ueFdeFBI2XCBa+CDqTLlaXBVqsu7n5Sh+Jd0QILpOjZ7d5F4h2mV4Jzu7cnTHhXyy+ZkBT9tGf9QR5p8eWRls6fkZbr3prrbXiFHP5NWmJTTrjCL+Pi/l54LD/OMjrJ6qig7I6TcaMBt382r7+hzeOv1v17Nr6csKRYwteNV+4L7XKo4MeBDpZvusIjSg4F/ObQkXXNyIKLohuK+W26ejPa7MXjQBse81lIcdgRHLpj1z2hg/z2iTnogkNdeYUS+G042vDKTfE6TwNv+C1/LKemHxYtbKJfa5TWPWWXm7PL++hzY/QxKK0TCmKlRtY1VilohXwSHnymSBiJCsKFxY5o8Jn6dxX5ihXTHFWGTn/o66v9dvL+ssJfCF338/pxQjfgsR/VhJ7sX6UlWHUR5q+a+wXrEJffcGspjD5IKIpZFInKpq+zrfL6VkoieDrRR7jrB9JaJnBACpWi2koZDV2//EkdnjARqzVePFcRj8zsG2/Dj5Z2ey4povVEXZx7U2XmZg69LEBVtc/Dwv9cgYWz6g8Rflz4fSKSPPu+KgKNK3q+3WxinUp25XNJ/C88T9NoYFre4L10giMeCRTOrFr3OAFJcpP9vC96f4HqsqRP1Ir6nBdR5Ixh7i/ssgE3+hqidMJ+POO/7nsnw7M+UDkQL3f1YOEQGZ2Lab5FY42wgcVSa76vIBRovTv39ZLD/h3LLSLIJn4PlwvUjtAa2JdxAp6CW3STwd5z3+4I+Kuc13+UQncsTx7DJesvtobO76sJ/yq4nNf+16cK/eoKuRndNTrlypvhEov826v/Tkp/nrd8H1wetJj1l3zn8P8quJyn/tenenW2uqY65Rd8vAH6ypsXpbG3/zspdTZt+2pUdHoWexv374P5r4Lyy6wy/evT74HM+wu+NSbQVH8RJHb+l1LSMs+Fm3tXyC8Plu8Fl3q9J+v+Xcn34NX6PidjqisqcFHi5/hfStmr93oY2uq72ONd+Ou4oNdPSc7/VPIt08rIKDbR+VI20bXIUvPE/zsp7v5333DT3yyel/v81yIa1uHned+/Pv2Wqum4RXq/B1LK/r4iGWcj/99JqX23+wFb+0Hbknso/m1nP0sc//XpN47tjRprLcK1ABed+Uvb999JiXx04hALeChr8Q7xgP/OJfyvO5YeHXHuC2uzp0l0kc676IXrKaIN5qGfH+UHoZIQmiBzDNcASjFwJDVB6qkAulEMLIPhh2OMN0pi0OQRJmbSBlORRJer8sZ0x5zFqYD3vEAnmvMc8HSNLXbJWC6wvZffqtQQ53bhzCIaR24hOB9/R55NThEIm+3Dvgx80u2i7y3UIHKKxFWswRimORHy+1jhWX4CxvUYPXZbNimzDOtQaFW8/gdIRi1Yhy9ca1Jl7oNKxDwzeB6VZG4vIdnYjySW0NSwTa4HZ0wwDBOD5+fcLnRjm6Yj3fyid1xN0S6Dd6kz28fClO1QCBykBXJQy0RyD8VnTx2IBQBc6UIVR+SsrdesG8eOhSHYvW2fiTPQfGDn6gwASvpb3Kq76b0vJykjenFzcr4dwbaW63EJ93YxHXOT7xFq2Xj70G9yW87EWr+Q2z8YiWbkZGlp7w2DY3CEwTnS3NDz06tv7PkzpSEiZifUTbpnTHMMk3C3rE/3dMqd0lBYGYSXfxbmsCZ/mekKUo5p0W6Z7rLuxVXYhQaGImg+EyzI/gB4A6PLbPmV78aFQ8xW4Hgke6+0pygd288BWLlVGy5sUdyjmKyljW1E0VEnJ7vOfZU+jeKiBirqNUdMxVMszs/m5kv7o449lnbEByeRqFQjCeN8GDkyI1bRPraS9UsKpI3u8yi1PmjTX0H84Rdv2w7bvkXK+HVhbIa54laSa6LbtcJnvQ5LXz8kIC/ow4lVsFOuGTXbmwI/ltH++p1kArK9YV/LkcZWCOEORGXy9jorteQ+1oXPbhKTopZu6bHDU6rsTOqq26sLLx37cUfMQhdLd4rnJMKkfz30olvoDZC+X4HU/Pm16wkF5DBSS/fS+xH2dXwj0QmLC5Sr0XQAfILGwMv2Od/a1f3n09/rJryLlgSA1G/ehyCfiJIU69nUqySmKVksnvJknxARhak+ayaERz0NnXs0Tts3uTGk5dPXsseTDnI9exuD04qrWF+TJ2gQa9I2djtLJSfXk6d6sx07LQkQurwCrj1Vk6nk2W6BihyODtQruYMUOhr3w5hZfR+zRGTZ4bCYkZh4+BUXM2U36e6gJBpprfLBq5u8vOJv0DRaKkP2YV+NYNyGN+F4KXhUIG4TG0TfZgy4Ox3NS1lF9EjT1YhqOFMPUOLXILffW8wsf+rqDV2ocpU9TBlHxPvFxKaJ7idxXeUfd0v0jbaKZ8kvWWAR+WZbBK3Jt4K57Fr2Q8mQk24yy7vj8b+uFMBYhIKkTniZ8DyhQWyjjljgxqUnIv/yX5DMOlVnqf8cHFYFCv9Ewj/0o+JPfjgG+V9ymYYf9kT9l2Ff4MdTqv9dhFxRwooSVpTw/24lBDQSebmySveMcrnwwkINOimklYXyDxmtVDUJZVpErKK0tf54Ecc2cV5Srwyd9opLd7gRJyF3lVqj9U58QN1bQPONa9+V+QbtJWkAr7jZ15twEay+VPwJwZpi2XtsZXpUidiyyV+iQchugegPCZsiXK6IvorPA26++n2lSKF//KcMdMBX6CvMYI6E4ZLGFihikVSl5e04QYmmMJNcio1nd6caXX6Xq2zRP7tNIPP/A7cJ3IBUzTd7cprxrC49VwpWn+LCR6SrDPmA1GxxMOQ1657edNN2s7LEBJBwCb/9p5mcQ3LGEVK7xd0ZRXLgzXxOx9nGq/HQVxIKzPpSzFdi1CEeTt0pLfqdbvxO29marshbkbcib0Xe/6Y8fF8sZTO5CzDz8Vbtwg7QIfYMFeH559Rkuz1dOfrjzb5vR0bpCyvroVlhklcpeEVceGxg5HAdhVMyw2fS/bStxXf5vc/CqOriEGa3TzCWlwViaiPp/avhZbaxOLKaYj3CM1QxXxFs0jIyLWLpGTOSV39lfuCyZD+hvWYKIvbzufkAx18WppU/qws9X9gSGvfWcXqTxu/AIxwjbqbwTendqHvh6MF9KJNwN/ZMOFmaiAL1kElcOzrVVU4BR3RBo4hhxmbYgREIinK1rD3mCBwCnQvIhad1qfPr0o2FQ6TKYTLIgZ2FGsBzvslJrz9RPaVVW/zbqwFCL0Yev4lwW/0klGQlCQgv36qDxU2D2dGB800y9r2jxtgX1Rg5lUJ7Coopy5ImNUGamOxUgOXr6mIlG059QiYoliOPk/LULunz7D0uZqXmkIKpAiaDerRLovd6+PMNPenf2nVexsszHpZf5+O7On2PbvJFLVSA15nVj9sbztf8oYu6RiIdj38UCpPWsoP1Y99sTLTT9Ar+8DH22BekqoHQ65FtnDJ3sdOsBCSvUalqqaE11yOguf9QJWNh7ZfqnS4RISTcq1aRnSR2aguZSqY9ndyYidcsQ8zXJeQyXjNJGNI5Osj8yt5b8AEdy1bU+YqEkvYJ0LlhNKSCnaTNxge0Mcb/IPFZEQoQkl0Y9TF17POIkemdD89w0JI2/ml3CVavgEifeDjoIHXyD7aIFiW95xVxxOykobyGWT5CGfZq7Y7mdEM8M+4o4w6y7LpeEDkS1m4zYv/I6Y42H5YSgN34DWQP3bHKz8+wifdQljpBSafD5jouvZr5NLbHIcczSGWLT22x+9N+s9iC+tJhDpUGsYAnIGnQHvTWe32sXGRZqV+DPKVnZqz2iFlq5Zry0NT2cT0UiLVp/6ipoTsj25Slz2ePU6bUQZ4x59Rcc9ASej4TmXztyQTxys5K2du0pxMi6/LTuqoEKuoRw5Moke2kiPY7Oe0I3FwPOx4P95qlR0TDRjWZen2eJoQu+/i7NDMge/qEotNmFRgKGLglIBmxtkh6PYFVPhQd9RLEh2S9X71rYS5JwQD1rJ/fcl3AoPyCtlI2k04F8yNt75t0/jfkaRvQbn2kAtdzY1P2k06h+O0cy/ztm1ZrM6DGbCQGt72AXYPnt1pZdM2bl2IQn2VZ7adOUrFEPQJKgS9M73/HzVAZTpl0kNjtEo8iMogEIGl7btSgd2ys+dcXaiZpxNJodY+gLD5kWy/0Oi+piQk8N4zsuEejEsznObZRPULEadbClv7E+6C9znw9/N0F2+znOV/OBC4ycqy3uxlBAyuklmj7ZTFc+B29s43/9k198ZTXlHwvXw534aiDQirqGb8rruL0jL41N0trcuHekj6eo59y/3ajwXOeMtrKJ/aR+OrYcUHHEK9hzqrbZ1rRki7XxxljfbUGKtkbtvgGGkhYd6ZXtEXzO3hXdM3h+zBNS/05bfGniHE+Qhw2TC2DxN6PjUeWOb47TuM/yqcXvq4XFBhWz+9U3iL88pXnsyJvRd6KvBV5K/L4y5NOnFWuEoaxq2C1/3FGpmEmxclJUHaYX+i75+RyxmDXPaFVx/lFuQFOy6NHF0XD+e2LIu7UKNss6xAXx29flFYIlPLO2WKN8TF+B8xv3+lKES1oaOB7wNwQE+rPa3gOvwm28FeHRw+tcT49wE/74tlkQz1ew+34qd743LaIB0K7tEL48SthfHB2pmiBRT4/spbz9Jfao4KyctX8Zv1WUQ3sbNc43+N7k6TdiWt9BRdFxU/xm4aMY2zOfyi0i/iI3+a4/KKmIN6orMBpBU4rcFqB0wqcVuC0AqcVOK3AaQVOK3BagdMKnFbgtAKnFTitwGkFTitwWoHTCpxW4LQCpxU4rcBpBU4rcFqB0wqcVuC0AqcVOK3AaQVOK3BagdMKnFbgtAKnFTitwGkFTitwWoHTCpxW4LTMZfKf0jzHNqR9G76rslc7r35vWeahWwe96+YbtJa+ifs/T43B0z8YbucNgpuLqsfmQb2t31+s/eupMcDPnxqrSrYNLOGNi+PKU2P/z3hqTHl6LBJTyygWXla+llbNwoU3rnL4ZT77fuHOfvLqyTc+etmIDJNlKuj+Jw+dZdz8lCGt56j2QxG5vn+i++FyBTyhVenHBj4JtFj2kp1/XzdENBDsa33xtfWqwiPpH4okB/H/eiGWGAxjk2rtIZ+dasmzxeSe+i/u9B4AZ7zxE5pSPTg9aEiJsravzEFkbP4ReY/j/FyOaecbT6VvfX2dDodxKI9MNfDmKD8SIgYmi8sxIdhcQXrOz3ZGYqaTMK57OabMgeaJltDgqTXPowMSfxypx3GlsZ80zm360qcemMwTBRoJTdLuvNuR45jmOhz1akazwwcKNhbnDlubxxzb76sRpBiJMsxPnu/CmaGS6E4tcxzCPGfstefc16yWuQ5PbsfYwntLM3PEK2bhb9F2z8yBdzf3lRPM2DE0c+6IPQbJbMdta1F67GPqTZtgDxlgZhJDu3FTN24qs8rCd9OhrNpIHJ6Byo0p3eFZO0sK3W2uGcR2JXmkyC++1PTMhFtH4V37dZy7LbHjl1VOtV470/oWWjLFjAoEa4YcuYLszNTFhbKgWw9ZTN2tqvukLmJyjhw51hvdXi3iSKFK1zWzJOfHJcmc6Fdzyc8gYdd6rEUU9GBf3MgxDFZBQHwmrewqCTqKg46evqFEak7v0m+pxG07daChy7Jjmv0WiCL8ZoIi9eLKgNfCUsJEXlOfRo7JfsovmYtQrILhd8tH1CroLL77tOlMGpg1JrF5NUog7FFup0J4bkzvhBwrVqw1XC7mc5yLYlX89jBwvLV0bDMiPx5ZtjXcU26jhmC+oLNbfZrRRmCnXubG86jZ5scvRCwo5D2mgVUHx5XgxzgmQqPM9EqtyhQxSVBeSHxS+5375pNW5hUGDiCS8r6nTLNBxZ7DH4G4X6i9pggN8fqm61+dXGAmqRcIsqXan1v+jgdZiSZqk3MrIkal3ZEGJns2c5uB9c5XnII3JZZw/nwSYTTx6MO5eD/G6ycswG8uiR4lzytsCPlwq/jECXr0b0pbvNwq5ZERYqZqA9lBZNMDIkaen7pdBFRizn9vxxx25G1ZRUP4yLQd5Gi3wdgvGq/sT3BphntZnJqUTaSY7MVPfFjUpZ1tJo4p4iqck8J6fSohubNzj2wqr5MSkBqNRJdep0aia7QBzPzlzKoNgqfcIFGvLvu00jIb0biSBCTjdIhC4piYPVWZmeIpullS3g9XwTSzA9zNo9SmVNnUX92r9IBS3Rfm/QgddHzR3dPV8XHVZ2M+stblzI/VOLfbcEvAGPr2vWmej5t3VolZaW5IHANrvmAKHPxNoUrMUpOk+zgBeSVZxErFLBoVPHKQ7qjZG5AKjBz4soAve7P5wMZTxnZVnky93+s7/nZpa1y7eDInbj8bGux+PvQR+YJGLwFnPjfhtvY+ligWjwyN5iBZsimquv3gyduSnSewdGa7h65bzqAjy08AACEQp6NrN5i12JN1wk9So9wuR2REc+rqfXw5RfXzvpthowAruPwzGiQ7ZjcLfG74ijnnQ98m9HhCH4NgjnHbLLAXsHbvFLZ+yJB5DhnwJeRzVqCmUj4prHTn5zyPxY8Attub18c8f5EH3T4KMbcpiSF7TnG5fWRuX7HQG/bGRDxsArFxtgtUFW1xd7zoGff2649qw4F0bWMMXKRvqzgIoa4Cs2us1MOdzWr3iH2Al3ZA4bxn9ddIx7dQfvG6IFbkZmjMFcgb0S9D+A3IbxkKz4o2NIZk302uIOqHqbRLOhh/ch07LjeLZtUHsypLITQJezYhdkinMJP0B1evVOVK6rb108S594o4zoVgkMRDXEW4YpA5rdIy5921RfEUPTdVSt87cUIqABppStW3mcNHk2VZSsJYrKP7+r694vWfXhFFah9qiLBkZ4mfCLSv09WQ2foKTKUkitbPGVSqTH1NpNQmIIrtpC1QpDPNPuyZyVW3Tzr0tNiq1G481QKS/kOZ/Sczr+roVeDrfmu2QJ7hmFPqJ1dVsJvJFQ9TyprR5k2esYC1yRi6m/zsNfvYQe9TRbdN30/fTdVhbFVmyeDO75g0jZSbfaVROrp1B16x/PXHAM5a0EskCWD3dzqlI0WXf8aM/NM1ZN98qsYG0txg5OAIbQI8vNZsPM6A64EKNp8on4ZU0oDkY9CyUrlNMG+C10ubCJi2Weo2fGgNyKTFED4dnY1DMlJID6Ch7IrUCUZXMMcUWmpWwe05WUGpb2NfEbUKlk/cGxfOrtlkeGFzYdAVj3S3Lrnng2V3boTOcCa/ZPjkdm/esPeZUeX+A6uuaj2FtB0vwWEIsoktzypLDRNJrTF7OxppQADBNFfZ/t/jcFOiCXwwd9akDx16xSwfuebSBHgAWTqdU0FjENOnufotFeRtVMzrSo2tbsR0o7Q8nF556Uz0kcbu6XpTdA/hIaacXnvdZON4U+dkZKfIIUphB+X00U3nLzrh/WgLjeaxwjRZTYB8X4m0wSq2R9OZxEeQgwJRowljxCSqqYX7vqohsyGkD5tlhCXqgw2LbXVbK+OGHQG9Y0aLCHrn6YGFN3aCZeNRa/bsuRdQuCkf6S5mlY/xORTSXeIduABUCAaIWrO3/VhaGSi2mR6ZHx/bXTj3frScm6tE7USZb0hUJsFI6ngTaCTIa9x0EjSVYyYckApG23a9UFh4e6Pd9+mL5M5TrPqGyo7cCSx492hA+eH2jj8mztQG64Ne9oCwxGiRHhPxHM9D0jqBbw4EhT3jLLT02cvFLb2Hy8fRxbRJ/m3T7qGecgrm86M+5uzEjj9svHzd9hhJmKnJpZRWqvxROylXvE42Pyn1pECdungKO+hCoMbvLPeZ6BIt3cDdvDhf++05rQUSPxQz+kuC726cR3V+Wopm2597ThQqJo6ZoHzvV0WTiXkxPMe56IGAkucNmU+C0bZsyD7LZ9NBW3x2W2QkIqWHK1nPsuF+GkdY7vWGEgIk/7dM9ikxMcKFDnLmbIWDQeoef2I/XReKDs/gxF7wEbsIJI0cbh8JzdHgNW9BScrrrOY/ec6dY3UB4X0X06E4wiAqsCyl8yzKf8BVrmby0QitLZ0kfowum0HrWu9+HeZ7cPhZKvDRtXP9nt6F/dlVnSf//ibYvieT4Lc7q1Rmc0oh0/ZiXx6qfN28xetUhyEXsJspYw63CJkFuE91W76bLnffiplkhuDwXi8ZO6kYTcVUSjBViRrte26Yc4qalPkwDadSI+4hNzsPmX6xYXByf8Yqd8a9MZL3OvtawCV8w8KLgX3gfkZuH5s8P2cQO/+5dO7zWD5sNj+4ReQgLiYO0HE19BmOq69hRUIVZ2RrxNclaulmUtGvhySLlT/pUp3r3yX9zX9lCvdPlUQWx5S2Rb/fUKhKekWcya8haN4Kfj5gOu1Wc8RsLGz2uSXtl5mZ7SU+T0u2pWVAbDetrhx46n6ze28YolTcvWd+EjR+34xh/whRWufe4znEfFLmjJihuSTiXRKhPN7Twx0lzI3uFSJcjBlms6B0VlBLU1eXulsUJQDdEHMKz6geBW8J0Hx65S6RUOWXJqsIbhzJw9G7xD47yhmD5Ghvr1qxa9tCFXuok7ck8uN8wcFvSEcE9iiVkgiMOofjF/5Gxwd0V9kDppzTtCa7rrBGwQQiEzzMaf9oPyN1b0S03QlGr/9IT293iKx5GkY+9xUHTQtSEVDUy0hsYBw0oZ6UV9B/SlDzGt4tnnLs3gKXhgsj2y/qtrTod2M3w3rEco1TjuZDNLPb7Y941jhDZ7ccZnun98yl1WUb1+rW/wpD/3IB2s3JlPr6jpIOz3q/W+jNdCT7T7QersxZswo+wWEYxij+m20e0hp3w0y5VYkeSHMJV57VnUGFPCy+a8pDrKkqSMMSyHnrc243N7V6cnoPCDbs3zaibQ+j55byrFadfIlQfaYGMh4M1oiL6GckHKGKWDU2OYKYvHCTE4/kkeLRtk90nEv8WC1tO+zr9kjeb9hTNhszDyYfd7lsPvvAvCbaZDX5SoBUuVGAx6mHJMUYr1z8bSXRAxSjTiHMNKNrs52mks/D/U1iU2X3Jk6lfdFUouhKASZd1PITG22mztfO6+osfuWOPMesgs+ZVU/WOq+Owlm+nO4zaGk1nwBg65nIw6Eq7EvPmeUj2gcMu6C5M6NX9MTc7+K5xI5MRkzTp697hpNBg0wr6uap62QKhTlzPw+FGHFbVTHbry8XRP2l2yLdleIkZ7zOinL55iDAkhrnY1oNm0mDRTP6zFrPGQ8dh346HoHhvMbsFql/qlqR0HmJ+Ekrqi3p9U4v39qm2oQY7bB3ZpWac4F0k7dBnjHwO3mUVv2rUaGA8JlGrqgVRXFI47ik0usFH2iOWvTegq3w3ATPX7sUWpVjZFzkMZNyx4zwNso4Hk0hF4taPrjL2iNefzbOzn3blI45Q8cg+E8TCWO1vtzS6WSELa7paS9i+hpiIWO+4u5VM4mtDWeXUcGtNypZXkaT6Jwyy7C5ofdpmXvcGCcvZMXs7iObWgTpuTnB8yjhtfOL3gqy0FuFmH2Xr7/p6l6AsA3GOjWCbW0++6Zjf4FWOBOK/JaAPCZapaEJx+Fzw/C57ze65gDye8SYb8WCixqSf08cOceQ/tqMAa7jPkrb4OwnRTVOtdpfcAc5d7nmLJ6W/LdU8+xAfz04i4dM5do88jPrGoAZAEr7NFGc6pJoh93sNaxPZrw795VF3zfTr/nimEJTpSLubWhNHyz978nUvftxpTDul6qYeWI/JikXDLOBP39Gx7ydw3y9U9rrf4xXc/mxQPbeW3DWUFbp+hxMcMHrj6UmB2QTc83FAUykdb2HM8XsrkI8ZVzl2Ta1IJ/4v/mtL1o8ttL9hfXyM/vEvhPcabASeYFQToPnHYvjkeVak1w6bL5f0mGWYT7P6Fz1ZprN+WVmWiCvCsOl7b0VmVH3+qPkKXUVOvXNl2Y6EWoXTZDChSrNPzLKi5anlJ1d9KQDJzVyjHzOvnv+jyknZigNaDeTA3tkR2NOnvua5nriQura4dvHgAh2LzUIWxTd9WySjph9hOjhztHn0VqToo1EzEwWRl6/YbRycIoKHaMGARjnx2zkBmeUWGWTWKohx8fv5VWS/N9mmwZqxJs6aqgvbj4e1elXC3t5NvnR+TqqYWpUcpr/jWcApUSPgM9Q/0scMcy4WC0vNfYEGEmllJXZPhxu8egUK8QVEiiy9C+hqeqy7NY6n6uUYUZUjEeB2t8TdGetkLGDmlQR1j626TZCzfuisdvG2TXTO4HaPOlqT498QM92lI4N1lstvMuoLHEARud5bu8jySmgfQcNXBqXmb2albt6ULMzZhujzGL8nekXhfIap8vE1sF8J4T9iJZuRGzJnWP5G7aaqNf678ZrYtui5onVpoZz2Z7q818wc18M0lxwoEtEM81T+Zf07Op/mB47HTSQ+fSx09PiwNzKKQahTr1I1EonMqQNiIj5/Kivlswd68sxiewfVzJPIpXM9CrWtjxfbppEbxWWuAoBrdcTwXcmqSw3iTT8bYJM4xTfCTqz2aJEhk4Y7scqdm+OGgCT2blaR354UOh/rsm/qjgZ1+kBBg3fun1Vc/ug/5+Hliv34Fu5haeQsQ6PzJcVJS4OUj1PXBsxzzp3oeAjbPIjeUZ7mamxwE6Lj4iJCzKJLZ3zHMK8eA4Hi3YfVQbDActoyH3VTTCqtLOROP2chZnn9hWWondtqPw1c5kprwV+1mPxMftmpB1mTuVU7Qc76ya/6wK8X78ftDtQYnn60v8BUEsDBBQAAgAIAINzh0mZ25pjTQAAAGsAAAAbAAAAdW5pdmVyc2FsL3VuaXZlcnNhbC5wbmcueG1ss7GvyM1RKEstKs7Mz7NVMtQzULK34+WyKShKLctMLVeoAIoZ6RlAgJJCpa2SCRK3PDOlJAOowsDEFCGYkZqZnlFiq2RuYQIX1AeaCQBQSwECAAAUAAIACABElFdHI7RO+/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
  <p:tag name="ISPRING_PRESENTATION_TITLE" val="2"/>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25">
      <a:dk1>
        <a:srgbClr val="000000"/>
      </a:dk1>
      <a:lt1>
        <a:srgbClr val="FFFFFF"/>
      </a:lt1>
      <a:dk2>
        <a:srgbClr val="51647E"/>
      </a:dk2>
      <a:lt2>
        <a:srgbClr val="E7E6E6"/>
      </a:lt2>
      <a:accent1>
        <a:srgbClr val="5B9BD5"/>
      </a:accent1>
      <a:accent2>
        <a:srgbClr val="ED7D31"/>
      </a:accent2>
      <a:accent3>
        <a:srgbClr val="A5A5A5"/>
      </a:accent3>
      <a:accent4>
        <a:srgbClr val="FFD77A"/>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1229</Words>
  <Application>Microsoft Office PowerPoint</Application>
  <PresentationFormat>宽屏</PresentationFormat>
  <Paragraphs>153</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Noteworthy Bold</vt:lpstr>
      <vt:lpstr>DengXian</vt:lpstr>
      <vt:lpstr>萝莉体 第二版</vt:lpstr>
      <vt:lpstr>宋体</vt:lpstr>
      <vt:lpstr>Arial</vt:lpstr>
      <vt:lpstr>Calibri</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雷 文瑶</cp:lastModifiedBy>
  <cp:revision>77</cp:revision>
  <dcterms:created xsi:type="dcterms:W3CDTF">2016-08-03T07:39:00Z</dcterms:created>
  <dcterms:modified xsi:type="dcterms:W3CDTF">2019-06-13T07:29:27Z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