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Click to move the slide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BC6C3E8-A84E-4AD8-AEAE-784B1FF1413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94BB52-98B4-4CC3-8AEA-B441AF684FC0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13892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712260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13892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712260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13892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712260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413892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712260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1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CustomShape 11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1" name="Group 1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" name="CustomShape 13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396759E1-5843-401F-AB68-D96AEB91A566}" type="datetime">
              <a:rPr lang="en-US" sz="1000" b="0" strike="noStrike" spc="-1">
                <a:solidFill>
                  <a:srgbClr val="FFFFFF"/>
                </a:solidFill>
                <a:latin typeface="Century Gothic"/>
              </a:rPr>
              <a:t>9/9/2019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7" name="CustomShape 18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1A5DCB04-511D-4F67-AA5E-ECFD5AAEC2A6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57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PlaceHolder 12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1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69" name="PlaceHolder 14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523380F-0129-43DE-965C-B6138E7CDF94}" type="datetime">
              <a:rPr lang="en-US" sz="1000" b="1" strike="noStrike" spc="-1">
                <a:solidFill>
                  <a:srgbClr val="B31166"/>
                </a:solidFill>
                <a:latin typeface="Century Gothic"/>
              </a:rPr>
              <a:t>9/9/2019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0" name="PlaceHolder 15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1" name="PlaceHolder 1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CF8EDAD2-E45C-4AA8-9E54-97FCAD39C4BF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manju/Data_Science_Bootcamp_2019/blob/master/Data%20Story%20Telling.ipynb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f4stats.com/leaderboards/xon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latin typeface="Century Gothic"/>
              </a:rPr>
              <a:t>What makes a BF4 player great?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cap="all" spc="-1">
                <a:solidFill>
                  <a:srgbClr val="EF53A5"/>
                </a:solidFill>
                <a:latin typeface="Century Gothic"/>
              </a:rPr>
              <a:t>BF4 Data Science Analysis – Story Telling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641160" y="643320"/>
            <a:ext cx="1970640" cy="5570640"/>
          </a:xfrm>
          <a:custGeom>
            <a:avLst/>
            <a:gdLst/>
            <a:ahLst/>
            <a:cxnLst/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 rot="15922200">
            <a:off x="969120" y="1702440"/>
            <a:ext cx="3208680" cy="612360"/>
          </a:xfrm>
          <a:custGeom>
            <a:avLst/>
            <a:gdLst/>
            <a:ahLst/>
            <a:cxnLst/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Content Placeholder 3"/>
          <p:cNvPicPr/>
          <p:nvPr/>
        </p:nvPicPr>
        <p:blipFill>
          <a:blip r:embed="rId2"/>
          <a:stretch/>
        </p:blipFill>
        <p:spPr>
          <a:xfrm>
            <a:off x="3666240" y="384480"/>
            <a:ext cx="6874920" cy="596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44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3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CustomShape 4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Picture 4"/>
          <p:cNvPicPr/>
          <p:nvPr/>
        </p:nvPicPr>
        <p:blipFill>
          <a:blip r:embed="rId3"/>
          <a:stretch/>
        </p:blipFill>
        <p:spPr>
          <a:xfrm>
            <a:off x="6095880" y="502560"/>
            <a:ext cx="3908160" cy="3439080"/>
          </a:xfrm>
          <a:prstGeom prst="rect">
            <a:avLst/>
          </a:prstGeom>
          <a:ln>
            <a:noFill/>
          </a:ln>
        </p:spPr>
      </p:pic>
      <p:pic>
        <p:nvPicPr>
          <p:cNvPr id="150" name="Picture 3"/>
          <p:cNvPicPr/>
          <p:nvPr/>
        </p:nvPicPr>
        <p:blipFill>
          <a:blip r:embed="rId4"/>
          <a:stretch/>
        </p:blipFill>
        <p:spPr>
          <a:xfrm>
            <a:off x="1651680" y="464400"/>
            <a:ext cx="3387600" cy="3439080"/>
          </a:xfrm>
          <a:prstGeom prst="rect">
            <a:avLst/>
          </a:prstGeom>
          <a:ln>
            <a:noFill/>
          </a:ln>
        </p:spPr>
      </p:pic>
      <p:sp>
        <p:nvSpPr>
          <p:cNvPr id="151" name="CustomShape 7"/>
          <p:cNvSpPr/>
          <p:nvPr/>
        </p:nvSpPr>
        <p:spPr>
          <a:xfrm>
            <a:off x="457200" y="4133880"/>
            <a:ext cx="11277360" cy="2249640"/>
          </a:xfrm>
          <a:custGeom>
            <a:avLst/>
            <a:gdLst/>
            <a:ahLst/>
            <a:cxnLst/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2" name="CustomShape 8"/>
          <p:cNvSpPr/>
          <p:nvPr/>
        </p:nvSpPr>
        <p:spPr>
          <a:xfrm rot="10371600">
            <a:off x="263880" y="4117320"/>
            <a:ext cx="3299040" cy="44064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TextShape 9"/>
          <p:cNvSpPr txBox="1"/>
          <p:nvPr/>
        </p:nvSpPr>
        <p:spPr>
          <a:xfrm>
            <a:off x="649800" y="4517280"/>
            <a:ext cx="10892880" cy="1174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Noob vs Expert, how are they different?</a:t>
            </a:r>
            <a:endParaRPr lang="en-US" sz="4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8" name="TextShape 5"/>
          <p:cNvSpPr txBox="1"/>
          <p:nvPr/>
        </p:nvSpPr>
        <p:spPr>
          <a:xfrm>
            <a:off x="639000" y="629280"/>
            <a:ext cx="5132160" cy="1621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Most players can’t or don’t make consistent headshots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59" name="Picture 3"/>
          <p:cNvPicPr/>
          <p:nvPr/>
        </p:nvPicPr>
        <p:blipFill>
          <a:blip r:embed="rId3"/>
          <a:stretch/>
        </p:blipFill>
        <p:spPr>
          <a:xfrm>
            <a:off x="6973920" y="223920"/>
            <a:ext cx="3255840" cy="6231600"/>
          </a:xfrm>
          <a:prstGeom prst="rect">
            <a:avLst/>
          </a:prstGeom>
          <a:ln>
            <a:noFill/>
          </a:ln>
        </p:spPr>
      </p:pic>
      <p:sp>
        <p:nvSpPr>
          <p:cNvPr id="161" name="TextShape 7"/>
          <p:cNvSpPr txBox="1"/>
          <p:nvPr/>
        </p:nvSpPr>
        <p:spPr>
          <a:xfrm>
            <a:off x="639000" y="2418840"/>
            <a:ext cx="5132160" cy="381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In the plots below, we compare the relations between "kills/minute" vs "headshots/minute", and "kills/minute" vs "deaths/minute". 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We compare the data of two groups, players with high of over 350 and players with low skills below 100. 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We can see from the data that low skill players have trouble making kills and getting head shots. Whereas high skilled player can make significant more headshots and kills. 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While it does seem that there is a linear relation between headshots and kills made, there are still a good amount of high skilled players making kills </a:t>
            </a:r>
            <a:r>
              <a:rPr lang="en-US" spc="-1" dirty="0">
                <a:solidFill>
                  <a:srgbClr val="FFFFFF"/>
                </a:solidFill>
                <a:latin typeface="Century Gothic"/>
              </a:rPr>
              <a:t>via plain hits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If you are new to the game, focus on body shots or vehicle kills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154880" y="2603520"/>
            <a:ext cx="8825400" cy="307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Headshots per effective hit ratio seems to negatively affect the overall score and score per minute of the player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Majority of BF4 players rely on body shots instead of headshots to make kills.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A theory circulating around the gaming 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community is that kills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requires multiple headshots, which only players on the highest skill level can achieve.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68" name="TextShape 5"/>
          <p:cNvSpPr txBox="1"/>
          <p:nvPr/>
        </p:nvSpPr>
        <p:spPr>
          <a:xfrm>
            <a:off x="639000" y="629280"/>
            <a:ext cx="5132160" cy="1621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3000"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Death is inevitable, better to not think about it and ramp up more kills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0" name="TextShape 7"/>
          <p:cNvSpPr txBox="1"/>
          <p:nvPr/>
        </p:nvSpPr>
        <p:spPr>
          <a:xfrm>
            <a:off x="639000" y="2418840"/>
            <a:ext cx="5132160" cy="381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On the other hand, if we look at survivability, which is counted using deaths per minute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We can see that being able to survive doesn't seem to contribute that much to the ability to make kills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The only difference here is that high skilled players kill more people, that’s all.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Players of all level die are very likely to die within 1 minute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6892200" y="127800"/>
            <a:ext cx="3290760" cy="632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76" name="TextShape 5"/>
          <p:cNvSpPr txBox="1"/>
          <p:nvPr/>
        </p:nvSpPr>
        <p:spPr>
          <a:xfrm>
            <a:off x="639000" y="629280"/>
            <a:ext cx="5132160" cy="1621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Auto matchmaking -  the glass ceiling of higher win rates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77" name="Picture 3"/>
          <p:cNvPicPr/>
          <p:nvPr/>
        </p:nvPicPr>
        <p:blipFill>
          <a:blip r:embed="rId3"/>
          <a:stretch/>
        </p:blipFill>
        <p:spPr>
          <a:xfrm>
            <a:off x="6805440" y="188280"/>
            <a:ext cx="3475080" cy="6405840"/>
          </a:xfrm>
          <a:prstGeom prst="rect">
            <a:avLst/>
          </a:prstGeom>
          <a:ln>
            <a:noFill/>
          </a:ln>
        </p:spPr>
      </p:pic>
      <p:sp>
        <p:nvSpPr>
          <p:cNvPr id="179" name="TextShape 7"/>
          <p:cNvSpPr txBox="1"/>
          <p:nvPr/>
        </p:nvSpPr>
        <p:spPr>
          <a:xfrm>
            <a:off x="639000" y="2418840"/>
            <a:ext cx="5132160" cy="381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High level players are able to make significantly more kills than low level players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However, their high skill level pits them against other high level players, which reduces their chances of winning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This shows that in order to move to high level rankings, you need to make more kills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, </a:t>
            </a:r>
            <a:r>
              <a:rPr lang="en-US" spc="-1" dirty="0">
                <a:solidFill>
                  <a:srgbClr val="FFFFFF"/>
                </a:solidFill>
                <a:latin typeface="Century Gothic"/>
              </a:rPr>
              <a:t>b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ut don’t expect to win more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84" name="TextShape 5"/>
          <p:cNvSpPr txBox="1"/>
          <p:nvPr/>
        </p:nvSpPr>
        <p:spPr>
          <a:xfrm>
            <a:off x="639000" y="629280"/>
            <a:ext cx="5132160" cy="1621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BEBEB"/>
                </a:solidFill>
                <a:latin typeface="Century Gothic"/>
              </a:rPr>
              <a:t>Destroy more vehicles that’s what the experts are doing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85" name="Picture 3"/>
          <p:cNvPicPr/>
          <p:nvPr/>
        </p:nvPicPr>
        <p:blipFill>
          <a:blip r:embed="rId3"/>
          <a:stretch/>
        </p:blipFill>
        <p:spPr>
          <a:xfrm>
            <a:off x="7116120" y="267480"/>
            <a:ext cx="3126600" cy="6414120"/>
          </a:xfrm>
          <a:prstGeom prst="rect">
            <a:avLst/>
          </a:prstGeom>
          <a:ln>
            <a:noFill/>
          </a:ln>
        </p:spPr>
      </p:pic>
      <p:sp>
        <p:nvSpPr>
          <p:cNvPr id="187" name="TextShape 7"/>
          <p:cNvSpPr txBox="1"/>
          <p:nvPr/>
        </p:nvSpPr>
        <p:spPr>
          <a:xfrm>
            <a:off x="639000" y="2418840"/>
            <a:ext cx="5132160" cy="381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Highly skilled players are more likely to target and destroy vehicles than low level players 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Though the win rate is capped, high level players understand that destroying vehicles are the key to winning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Win rate doesn’t improve even if your skill level is higher due to auto matchmaking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What a correlation matrix can tell us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154880" y="2603520"/>
            <a:ext cx="8825400" cy="3450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A few conclusions we can draw are: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the more time spent playing the game, the higher score you'll get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conquest mode gives the most score per minute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headshots, assists both help with generating effective kills per minute</a:t>
            </a:r>
            <a:endParaRPr lang="en-US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the game rewards players on both skill and teamplay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nemesis kills, which means killing a player repeatedly without being killed by that player, seems to contribute to kills per minute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In a matchup, there might be a low-level players that is unlucky enough to be 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targeted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by the same high-level player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641160" y="643320"/>
            <a:ext cx="1970640" cy="5570640"/>
          </a:xfrm>
          <a:custGeom>
            <a:avLst/>
            <a:gdLst/>
            <a:ahLst/>
            <a:cxnLst/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93" name="CustomShape 4"/>
          <p:cNvSpPr/>
          <p:nvPr/>
        </p:nvSpPr>
        <p:spPr>
          <a:xfrm rot="15922200">
            <a:off x="969120" y="1702440"/>
            <a:ext cx="3208680" cy="612360"/>
          </a:xfrm>
          <a:custGeom>
            <a:avLst/>
            <a:gdLst/>
            <a:ahLst/>
            <a:cxnLst/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" name="Content Placeholder 3"/>
          <p:cNvPicPr/>
          <p:nvPr/>
        </p:nvPicPr>
        <p:blipFill>
          <a:blip r:embed="rId2"/>
          <a:stretch/>
        </p:blipFill>
        <p:spPr>
          <a:xfrm>
            <a:off x="3468240" y="303840"/>
            <a:ext cx="7655040" cy="646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What we’d like to know next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415800" y="2603520"/>
            <a:ext cx="4219920" cy="3416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What kind of weapons do players use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What kind of vehicles do players use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What are the characteristics of players who frequently play different game modes</a:t>
            </a:r>
          </a:p>
        </p:txBody>
      </p:sp>
      <p:pic>
        <p:nvPicPr>
          <p:cNvPr id="197" name="Picture 8"/>
          <p:cNvPicPr/>
          <p:nvPr/>
        </p:nvPicPr>
        <p:blipFill>
          <a:blip r:embed="rId2"/>
          <a:srcRect l="443" r="8644" b="7"/>
          <a:stretch/>
        </p:blipFill>
        <p:spPr>
          <a:xfrm>
            <a:off x="4984920" y="2769120"/>
            <a:ext cx="2350080" cy="1453680"/>
          </a:xfrm>
          <a:prstGeom prst="rect">
            <a:avLst/>
          </a:prstGeom>
          <a:ln>
            <a:noFill/>
          </a:ln>
          <a:effectLst>
            <a:outerShdw blurRad="50800" dist="5076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8" name="Picture 4"/>
          <p:cNvPicPr/>
          <p:nvPr/>
        </p:nvPicPr>
        <p:blipFill>
          <a:blip r:embed="rId3"/>
          <a:srcRect t="7375" b="10144"/>
          <a:stretch/>
        </p:blipFill>
        <p:spPr>
          <a:xfrm>
            <a:off x="4984920" y="4389120"/>
            <a:ext cx="2350080" cy="1453680"/>
          </a:xfrm>
          <a:prstGeom prst="rect">
            <a:avLst/>
          </a:prstGeom>
          <a:ln>
            <a:noFill/>
          </a:ln>
          <a:effectLst>
            <a:outerShdw blurRad="50800" dist="5076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9" name="Picture 2"/>
          <p:cNvPicPr/>
          <p:nvPr/>
        </p:nvPicPr>
        <p:blipFill>
          <a:blip r:embed="rId4"/>
          <a:srcRect l="33968" t="-177" r="-760" b="177"/>
          <a:stretch/>
        </p:blipFill>
        <p:spPr>
          <a:xfrm>
            <a:off x="7493400" y="2769120"/>
            <a:ext cx="3650040" cy="3073680"/>
          </a:xfrm>
          <a:prstGeom prst="rect">
            <a:avLst/>
          </a:prstGeom>
          <a:ln>
            <a:noFill/>
          </a:ln>
          <a:effectLst>
            <a:outerShdw blurRad="50800" dist="5076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Overview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Rules of the game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BF4 player data-set features (36,000+ players)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Data Subsets (high level vs low level players; long hours vs standard players)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Basic Analysis (scatter plot; histograms; correlation matrices)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Further questions that need to be asked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>
                <a:solidFill>
                  <a:srgbClr val="ABABAB"/>
                </a:solidFill>
                <a:uFillTx/>
                <a:latin typeface="Century Gothic"/>
                <a:hlinkClick r:id="rId2"/>
              </a:rPr>
              <a:t>Link to </a:t>
            </a:r>
            <a:r>
              <a:rPr lang="en-US" sz="1800" b="0" u="sng" strike="noStrike" spc="-1">
                <a:solidFill>
                  <a:srgbClr val="ABABAB"/>
                </a:solidFill>
                <a:uFillTx/>
                <a:latin typeface="Century Gothic"/>
                <a:hlinkClick r:id="rId2"/>
              </a:rPr>
              <a:t>Jupyter</a:t>
            </a:r>
            <a:r>
              <a:rPr lang="en-US" sz="1800" b="0" u="sng" strike="noStrike" spc="-1">
                <a:solidFill>
                  <a:srgbClr val="ABABAB"/>
                </a:solidFill>
                <a:uFillTx/>
                <a:latin typeface="Century Gothic"/>
                <a:hlinkClick r:id="rId2"/>
              </a:rPr>
              <a:t> Notebook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Battlefield 4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Players complete objectives with squad mates to win the game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While completing objectives players need to eliminate enemies in their way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Players get to choose different game modes that contain different objectives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Players can use different weapons and vehicles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Theoretically, winning the game requires a combination of kills, vehicle usage, heals, repair and supply collection, just like a real battlefield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However, the game stats may show that one play style triumphs the other, which is what we are trying to explore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The dataset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Contains 36,000+ xbox one player performance data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Feature Examples: player_id, score, time, kills per minute, deaths per minute, game mode, weapon usage, kit usage, vehicle usage, etc.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>
                <a:solidFill>
                  <a:srgbClr val="ABABAB"/>
                </a:solidFill>
                <a:uFillTx/>
                <a:latin typeface="Century Gothic"/>
                <a:hlinkClick r:id="rId2"/>
              </a:rPr>
              <a:t>Link to stat site page 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22" name="Picture 4"/>
          <p:cNvPicPr/>
          <p:nvPr/>
        </p:nvPicPr>
        <p:blipFill>
          <a:blip r:embed="rId3"/>
          <a:stretch/>
        </p:blipFill>
        <p:spPr>
          <a:xfrm>
            <a:off x="1197720" y="4140360"/>
            <a:ext cx="9838800" cy="250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Player skill is very spread out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49240" y="2350440"/>
            <a:ext cx="10492920" cy="185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In the plot below we can see that player skill level and the time spent on the game are very spread out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75% of players have a skill level below 237, have less than 180 hours of gameplay and have a spm below 540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Many top level players have over 1000 hours of play time and scores of up to hundreds of million</a:t>
            </a:r>
          </a:p>
        </p:txBody>
      </p:sp>
      <p:pic>
        <p:nvPicPr>
          <p:cNvPr id="125" name="Picture 3"/>
          <p:cNvPicPr/>
          <p:nvPr/>
        </p:nvPicPr>
        <p:blipFill>
          <a:blip r:embed="rId2"/>
          <a:stretch/>
        </p:blipFill>
        <p:spPr>
          <a:xfrm>
            <a:off x="1154880" y="4415760"/>
            <a:ext cx="4577400" cy="2062080"/>
          </a:xfrm>
          <a:prstGeom prst="rect">
            <a:avLst/>
          </a:prstGeom>
          <a:ln>
            <a:noFill/>
          </a:ln>
        </p:spPr>
      </p:pic>
      <p:pic>
        <p:nvPicPr>
          <p:cNvPr id="126" name="Picture 4"/>
          <p:cNvPicPr/>
          <p:nvPr/>
        </p:nvPicPr>
        <p:blipFill>
          <a:blip r:embed="rId3"/>
          <a:stretch/>
        </p:blipFill>
        <p:spPr>
          <a:xfrm>
            <a:off x="6168960" y="4507560"/>
            <a:ext cx="4577400" cy="197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Sub-setting the Data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In the analysis below, we used histograms to analyze player skill level, time played, K/D, W/L, H/H.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We want to see if more time spent playing the game lead to increase in stats.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Here, we've split the player base into three groups: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strike="noStrike" spc="-1">
                <a:solidFill>
                  <a:srgbClr val="404040"/>
                </a:solidFill>
                <a:latin typeface="Century Gothic"/>
              </a:rPr>
              <a:t>          the generic player base;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strike="noStrike" spc="-1">
                <a:solidFill>
                  <a:srgbClr val="404040"/>
                </a:solidFill>
                <a:latin typeface="Century Gothic"/>
              </a:rPr>
              <a:t>          the 1000-hour player;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strike="noStrike" spc="-1">
                <a:solidFill>
                  <a:srgbClr val="404040"/>
                </a:solidFill>
                <a:latin typeface="Century Gothic"/>
              </a:rPr>
              <a:t>          the highly skilled players;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strike="noStrike" spc="-1">
                <a:solidFill>
                  <a:srgbClr val="404040"/>
                </a:solidFill>
                <a:latin typeface="Century Gothic"/>
              </a:rPr>
              <a:t>          the low skilled players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More hours doesn’t mean more skillful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In the charts in the next page, we compare the stats of 1000 hour player vs generic players.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We can see small improvements made by the 1000 hour players in terms of skill, K/D, W/L.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However, there are still a good portion of 1000 hour players that are not seeing improvements in these stats, and their numbers overlap with the generic populous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We can see that headshots/hits doesn't seem to have improved.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In fact, based on the data in the chart, 1000 hour players are making less headshots within the game.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641160" y="643320"/>
            <a:ext cx="1970640" cy="5570640"/>
          </a:xfrm>
          <a:custGeom>
            <a:avLst/>
            <a:gdLst/>
            <a:ahLst/>
            <a:cxnLst/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 rot="15922200">
            <a:off x="969120" y="1702440"/>
            <a:ext cx="3208680" cy="612360"/>
          </a:xfrm>
          <a:custGeom>
            <a:avLst/>
            <a:gdLst/>
            <a:ahLst/>
            <a:cxnLst/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5" name="Content Placeholder 3"/>
          <p:cNvPicPr/>
          <p:nvPr/>
        </p:nvPicPr>
        <p:blipFill>
          <a:blip r:embed="rId2"/>
          <a:stretch/>
        </p:blipFill>
        <p:spPr>
          <a:xfrm>
            <a:off x="3764880" y="246600"/>
            <a:ext cx="6547320" cy="622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The game is balanced with good matchmaking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154880" y="2603520"/>
            <a:ext cx="8825400" cy="275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In the second series of charts, we see that highly skilled players in general seems to be making less progress in terms of Wins/Losses.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this could be that the game is auto matching high skilled players against each other to make sure the game is well-balanced.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We do see that for high skilled players, there’s an improvement in H/H, which means that H/H does play a part </a:t>
            </a: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in improvin skill level and K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/D, </a:t>
            </a: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but not as much as one would think in terms of W/L.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1131</Words>
  <Application>Microsoft Office PowerPoint</Application>
  <PresentationFormat>Widescreen</PresentationFormat>
  <Paragraphs>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Century Gothic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BF4 player great?</dc:title>
  <dc:subject/>
  <dc:creator>Alan Luo</dc:creator>
  <dc:description/>
  <cp:lastModifiedBy>Alan Luo</cp:lastModifiedBy>
  <cp:revision>16</cp:revision>
  <dcterms:created xsi:type="dcterms:W3CDTF">2019-09-09T05:43:44Z</dcterms:created>
  <dcterms:modified xsi:type="dcterms:W3CDTF">2019-09-10T00:06:34Z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