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70" r:id="rId12"/>
    <p:sldId id="267" r:id="rId13"/>
    <p:sldId id="274" r:id="rId14"/>
    <p:sldId id="269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527CB-7538-40A7-AAE7-AC9BECCD26FE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C1EA-DB42-40BC-987D-36FD71E1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4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CC1EA-DB42-40BC-987D-36FD71E1C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9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4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3BDB31-A147-4153-8093-6F9F2510D8D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9085B8-A839-4F05-B84A-FCEE1AA1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manju/Data_Science_Bootcamp_2019/blob/master/Data%20Story%20Telling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f4stats.com/leaderboards/x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5C85-A301-45E5-A881-72D1EA86D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a BF4 player great?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35BA4-ED65-4323-8F4D-2B5C7153E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BF4 Data Science Analysis – Story Telling</a:t>
            </a:r>
          </a:p>
        </p:txBody>
      </p:sp>
    </p:spTree>
    <p:extLst>
      <p:ext uri="{BB962C8B-B14F-4D97-AF65-F5344CB8AC3E}">
        <p14:creationId xmlns:p14="http://schemas.microsoft.com/office/powerpoint/2010/main" val="108165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A168D-4898-4FBC-BDA0-B51710326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353" y="384424"/>
            <a:ext cx="6875368" cy="59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5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ky, outdoor, tree, grass&#10;&#10;Description automatically generated">
            <a:extLst>
              <a:ext uri="{FF2B5EF4-FFF2-40B4-BE49-F238E27FC236}">
                <a16:creationId xmlns:a16="http://schemas.microsoft.com/office/drawing/2014/main" id="{BB78D60D-984C-407B-821E-B858BD5A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2589"/>
            <a:ext cx="3908655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military vehicle, transport, truck, sky&#10;&#10;Description automatically generated">
            <a:extLst>
              <a:ext uri="{FF2B5EF4-FFF2-40B4-BE49-F238E27FC236}">
                <a16:creationId xmlns:a16="http://schemas.microsoft.com/office/drawing/2014/main" id="{8B413646-578F-4BF7-A2B8-9C4B635F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708" y="464279"/>
            <a:ext cx="3388022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1D9CD-B7A5-4610-9760-979A14A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Noob vs Expert, how are they different?</a:t>
            </a:r>
          </a:p>
        </p:txBody>
      </p:sp>
    </p:spTree>
    <p:extLst>
      <p:ext uri="{BB962C8B-B14F-4D97-AF65-F5344CB8AC3E}">
        <p14:creationId xmlns:p14="http://schemas.microsoft.com/office/powerpoint/2010/main" val="287681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55108-88BE-4E27-8867-AE13C3D5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Most players can’t or don’t make consistent headshots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A0BBB-23F2-4B3B-A53B-FEB59CB1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057" y="224020"/>
            <a:ext cx="3256123" cy="62318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BA98-A8EA-46A7-8017-E0B8CC31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 fontScale="85000" lnSpcReduction="10000"/>
          </a:bodyPr>
          <a:lstStyle/>
          <a:p>
            <a:r>
              <a:rPr lang="en-US" dirty="0"/>
              <a:t>In the plots below, we compare the relations between "kills/minute" vs "headshots/minute", and "kills/minute" vs "deaths/minute". </a:t>
            </a:r>
          </a:p>
          <a:p>
            <a:r>
              <a:rPr lang="en-US" dirty="0"/>
              <a:t>We compare the data of two groups, players with high of over 350 and players with low skills below 100. </a:t>
            </a:r>
          </a:p>
          <a:p>
            <a:r>
              <a:rPr lang="en-US" dirty="0"/>
              <a:t>We can see from the data that low skill players have trouble making kills and getting head shots. Whereas high skilled player can make significant more headshots and kills. </a:t>
            </a:r>
          </a:p>
          <a:p>
            <a:r>
              <a:rPr lang="en-US" dirty="0"/>
              <a:t>While it does seem that there is a linear relation between headshots and kills made, there are still a significant amount of players that are making kills with less headshots per minute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28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1A3F-7B18-4BE4-9F47-9C8B9CE4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new to the game, focus on body shots or vehicle 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58775-8562-4F69-9737-A8E7C710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078209"/>
          </a:xfrm>
        </p:spPr>
        <p:txBody>
          <a:bodyPr/>
          <a:lstStyle/>
          <a:p>
            <a:r>
              <a:rPr lang="en-US" dirty="0"/>
              <a:t>Headshots per effective hit ratio seems to negatively affect the overall score and score per minute of the player</a:t>
            </a:r>
          </a:p>
          <a:p>
            <a:r>
              <a:rPr lang="en-US" dirty="0"/>
              <a:t>In combination with the previous conclusion we got about high-level players getting more kills with headshots…</a:t>
            </a:r>
          </a:p>
          <a:p>
            <a:r>
              <a:rPr lang="en-US" dirty="0"/>
              <a:t>We can see that the majority of BF4 players rely on body shots and instead of headshots to make kills. </a:t>
            </a:r>
          </a:p>
          <a:p>
            <a:r>
              <a:rPr lang="en-US" dirty="0"/>
              <a:t>The theory a kill requires multiple headshots, which only the players with on the highest skill level can achieve.</a:t>
            </a:r>
          </a:p>
        </p:txBody>
      </p:sp>
    </p:spTree>
    <p:extLst>
      <p:ext uri="{BB962C8B-B14F-4D97-AF65-F5344CB8AC3E}">
        <p14:creationId xmlns:p14="http://schemas.microsoft.com/office/powerpoint/2010/main" val="6245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F40B7-842F-40AB-AC52-E87218D2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Death is inevitable, better to not think about it and ramp up more kills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0738-02C3-45E6-AFB9-2422F8C4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 the other hand, if we look at survivability, which is counted using deaths per minute</a:t>
            </a:r>
          </a:p>
          <a:p>
            <a:r>
              <a:rPr lang="en-US" dirty="0">
                <a:solidFill>
                  <a:srgbClr val="FFFFFF"/>
                </a:solidFill>
              </a:rPr>
              <a:t>We can see that being able to survive doesn't seem to contribute that much to the ability to make kills</a:t>
            </a:r>
          </a:p>
          <a:p>
            <a:r>
              <a:rPr lang="en-US" dirty="0">
                <a:solidFill>
                  <a:srgbClr val="FFFFFF"/>
                </a:solidFill>
              </a:rPr>
              <a:t>The only difference here is that high skilled players kill more people, that’s all.</a:t>
            </a:r>
          </a:p>
          <a:p>
            <a:r>
              <a:rPr lang="en-US" dirty="0">
                <a:solidFill>
                  <a:srgbClr val="FFFFFF"/>
                </a:solidFill>
              </a:rPr>
              <a:t>Players of all level die quickly within 1 minute, either being killed by another player or from randomly falling to their death.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DBFFA-0B04-45F2-95E2-332541E2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343" y="127771"/>
            <a:ext cx="3291295" cy="63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94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E8F2D-8528-4233-9624-E852BDBA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Auto matchmaking -  the glass ceiling of higher win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BF2A3-DB09-4B34-B180-9883CD51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54" y="188231"/>
            <a:ext cx="3475454" cy="6406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29F3-83C3-4CDB-9197-8ACE5741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 level players are able to make significantly more kills than low level players</a:t>
            </a:r>
          </a:p>
          <a:p>
            <a:r>
              <a:rPr lang="en-US" dirty="0">
                <a:solidFill>
                  <a:srgbClr val="FFFFFF"/>
                </a:solidFill>
              </a:rPr>
              <a:t>However, their high skill level pits them against other high level players, which reduces their chances of winning</a:t>
            </a:r>
          </a:p>
          <a:p>
            <a:r>
              <a:rPr lang="en-US" dirty="0">
                <a:solidFill>
                  <a:srgbClr val="FFFFFF"/>
                </a:solidFill>
              </a:rPr>
              <a:t>This does show that in order to move to high level ranking, you need to make more kills</a:t>
            </a:r>
          </a:p>
          <a:p>
            <a:r>
              <a:rPr lang="en-US" dirty="0">
                <a:solidFill>
                  <a:srgbClr val="FFFFFF"/>
                </a:solidFill>
              </a:rPr>
              <a:t>But don’t expect to win more</a:t>
            </a:r>
          </a:p>
        </p:txBody>
      </p:sp>
    </p:spTree>
    <p:extLst>
      <p:ext uri="{BB962C8B-B14F-4D97-AF65-F5344CB8AC3E}">
        <p14:creationId xmlns:p14="http://schemas.microsoft.com/office/powerpoint/2010/main" val="137592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988F2-3608-4FDE-B667-07D2DE71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Destroy more vehicles that’s what the experts say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2B68F-E28D-42A8-9CEA-B80F0D32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090" y="267381"/>
            <a:ext cx="3126988" cy="64143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AC7A-75E2-47EC-85CF-1CA4C957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Highly skilled players are more likely to target and destroy vehicles than low level players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Though the win rate is capped, high level players understand that destroying vehicles are the key to winning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However, win rate doesn’t improve due to auto matchmaking</a:t>
            </a:r>
          </a:p>
        </p:txBody>
      </p:sp>
    </p:spTree>
    <p:extLst>
      <p:ext uri="{BB962C8B-B14F-4D97-AF65-F5344CB8AC3E}">
        <p14:creationId xmlns:p14="http://schemas.microsoft.com/office/powerpoint/2010/main" val="2468651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199D-1B26-4443-8309-05F2D30C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correlation matrix can tell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BF8E-E8E1-440B-875A-97E3A2B9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4510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few conclusions we can draw are: </a:t>
            </a:r>
          </a:p>
          <a:p>
            <a:r>
              <a:rPr lang="en-US" dirty="0"/>
              <a:t>the more time spent playing the game, the higher score you'll get; </a:t>
            </a:r>
          </a:p>
          <a:p>
            <a:r>
              <a:rPr lang="en-US" dirty="0"/>
              <a:t>conquest mode gives the most score per minute;</a:t>
            </a:r>
          </a:p>
          <a:p>
            <a:r>
              <a:rPr lang="en-US" dirty="0"/>
              <a:t>headshots, assists both helps with generating effective kills per minute, meaning that the game rewards players on both skill and teamplay; </a:t>
            </a:r>
          </a:p>
          <a:p>
            <a:r>
              <a:rPr lang="en-US" dirty="0"/>
              <a:t>nemesis kills, which means killing a player repeatedly without being killed by that player, seems to contribute to kills per minute as well, </a:t>
            </a:r>
          </a:p>
          <a:p>
            <a:r>
              <a:rPr lang="en-US" dirty="0"/>
              <a:t>which means within a matchup, there might be a low-level players that is unlucky enough to be picked on by the same high-level player; </a:t>
            </a:r>
          </a:p>
          <a:p>
            <a:r>
              <a:rPr lang="en-US" dirty="0"/>
              <a:t>If you’re new to the game, be prepared for the occasional gameplay bullying</a:t>
            </a:r>
          </a:p>
        </p:txBody>
      </p:sp>
    </p:spTree>
    <p:extLst>
      <p:ext uri="{BB962C8B-B14F-4D97-AF65-F5344CB8AC3E}">
        <p14:creationId xmlns:p14="http://schemas.microsoft.com/office/powerpoint/2010/main" val="274607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EA6A2-8E59-46CF-A63C-ADB6F4EB8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340" y="303698"/>
            <a:ext cx="7655272" cy="64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23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610B-40DE-438D-B94E-91BE7175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What we’d like to know 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FBB8-B885-44AE-ABA6-677AA0A1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603500"/>
            <a:ext cx="4220373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What kind of weapons do players use </a:t>
            </a:r>
          </a:p>
          <a:p>
            <a:r>
              <a:rPr lang="en-US" sz="1600" dirty="0"/>
              <a:t>What kind of vehicles do players use</a:t>
            </a:r>
          </a:p>
          <a:p>
            <a:r>
              <a:rPr lang="en-US" sz="1600" dirty="0"/>
              <a:t>What are the characteristics of players who frequently play different game modes</a:t>
            </a:r>
          </a:p>
        </p:txBody>
      </p:sp>
      <p:pic>
        <p:nvPicPr>
          <p:cNvPr id="2056" name="Picture 8" descr="Image result for bf4  vehicles">
            <a:extLst>
              <a:ext uri="{FF2B5EF4-FFF2-40B4-BE49-F238E27FC236}">
                <a16:creationId xmlns:a16="http://schemas.microsoft.com/office/drawing/2014/main" id="{EA33AFD3-013F-4176-84D8-F0572FEF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r="8643" b="6"/>
          <a:stretch/>
        </p:blipFill>
        <p:spPr bwMode="auto">
          <a:xfrm>
            <a:off x="4984956" y="2769213"/>
            <a:ext cx="2350326" cy="145409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f4 best weapon">
            <a:extLst>
              <a:ext uri="{FF2B5EF4-FFF2-40B4-BE49-F238E27FC236}">
                <a16:creationId xmlns:a16="http://schemas.microsoft.com/office/drawing/2014/main" id="{B3D8FF49-004F-4408-8BD8-D013A3184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3" r="3" b="10139"/>
          <a:stretch/>
        </p:blipFill>
        <p:spPr bwMode="auto">
          <a:xfrm>
            <a:off x="4984956" y="4389019"/>
            <a:ext cx="2350326" cy="145409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f4 game modes">
            <a:extLst>
              <a:ext uri="{FF2B5EF4-FFF2-40B4-BE49-F238E27FC236}">
                <a16:creationId xmlns:a16="http://schemas.microsoft.com/office/drawing/2014/main" id="{BB6AC1C4-01AD-4C6D-BE93-295E62070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5" t="-177" r="-762" b="179"/>
          <a:stretch/>
        </p:blipFill>
        <p:spPr bwMode="auto">
          <a:xfrm>
            <a:off x="7493420" y="2769212"/>
            <a:ext cx="3650338" cy="3073902"/>
          </a:xfrm>
          <a:prstGeom prst="roundRect">
            <a:avLst>
              <a:gd name="adj" fmla="val 0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1D64-4332-4ACE-89C9-029E7716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FF6A-B94C-4995-B9B2-D4FA3DE2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</a:t>
            </a:r>
          </a:p>
          <a:p>
            <a:r>
              <a:rPr lang="en-US" dirty="0"/>
              <a:t>BF4 player dataset (36,000+ players)</a:t>
            </a:r>
          </a:p>
          <a:p>
            <a:r>
              <a:rPr lang="en-US" dirty="0"/>
              <a:t>Data Subsets (high level vs low level players; long hours vs few hours played)</a:t>
            </a:r>
          </a:p>
          <a:p>
            <a:r>
              <a:rPr lang="en-US" dirty="0"/>
              <a:t>Basic Analysis (scatter plot; histograms; correlation matrixes)</a:t>
            </a:r>
          </a:p>
          <a:p>
            <a:r>
              <a:rPr lang="en-US" dirty="0"/>
              <a:t>Further questions that need to be asked</a:t>
            </a:r>
          </a:p>
          <a:p>
            <a:r>
              <a:rPr lang="en-US" dirty="0">
                <a:hlinkClick r:id="rId2"/>
              </a:rPr>
              <a:t>Link to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BA08-C799-4485-86DC-4D9B754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Battlefield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8B30-27D4-4BA3-8591-8EC4200F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complete objectives with squamates to win the game</a:t>
            </a:r>
          </a:p>
          <a:p>
            <a:r>
              <a:rPr lang="en-US" dirty="0"/>
              <a:t>While completing objectives players need to eliminate the enemy</a:t>
            </a:r>
          </a:p>
          <a:p>
            <a:r>
              <a:rPr lang="en-US" dirty="0"/>
              <a:t>Players get to play different game modes that have different objectives</a:t>
            </a:r>
          </a:p>
          <a:p>
            <a:r>
              <a:rPr lang="en-US" dirty="0"/>
              <a:t>Players can use different weapons and vehicles</a:t>
            </a:r>
          </a:p>
          <a:p>
            <a:r>
              <a:rPr lang="en-US" dirty="0"/>
              <a:t>Theoretically, winning the game requires a combination of kills, vehicle usage, heals, repair, and supply collection, just like a real battlefield</a:t>
            </a:r>
          </a:p>
          <a:p>
            <a:r>
              <a:rPr lang="en-US" dirty="0"/>
              <a:t>However, the game stats may show that one play style triumphs the other, which is what we are trying to explore.</a:t>
            </a:r>
          </a:p>
        </p:txBody>
      </p:sp>
    </p:spTree>
    <p:extLst>
      <p:ext uri="{BB962C8B-B14F-4D97-AF65-F5344CB8AC3E}">
        <p14:creationId xmlns:p14="http://schemas.microsoft.com/office/powerpoint/2010/main" val="209430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6EA-CB73-4407-B273-E287B8F8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D338-476A-48F8-BD16-F2E53EE9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40,000+ </a:t>
            </a:r>
            <a:r>
              <a:rPr lang="en-US" dirty="0" err="1"/>
              <a:t>xbox</a:t>
            </a:r>
            <a:r>
              <a:rPr lang="en-US" dirty="0"/>
              <a:t> one player performance data</a:t>
            </a:r>
          </a:p>
          <a:p>
            <a:r>
              <a:rPr lang="en-US" dirty="0"/>
              <a:t>Examples: </a:t>
            </a:r>
            <a:r>
              <a:rPr lang="en-US" dirty="0" err="1"/>
              <a:t>player_id</a:t>
            </a:r>
            <a:r>
              <a:rPr lang="en-US" dirty="0"/>
              <a:t>, score, time, kills per minute, deaths per minute, game mode, weapon usage, kit usage, vehicle usage, etc.</a:t>
            </a:r>
          </a:p>
          <a:p>
            <a:r>
              <a:rPr lang="en-US" dirty="0">
                <a:hlinkClick r:id="rId2"/>
              </a:rPr>
              <a:t>Link to stat site page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52031-2CE9-4912-995E-7C23ED90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21" y="4140344"/>
            <a:ext cx="98393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7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AC3F-E416-4267-B00C-FF4748F6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skill is very spread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7D7F-F616-4080-8720-4F4CCB5A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72" y="2350533"/>
            <a:ext cx="10493255" cy="18540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plot below we can see that skill and time of the players are very spread out. 75% of players have a skill level below 237, have less than 180 hours of gameplay and have a </a:t>
            </a:r>
            <a:r>
              <a:rPr lang="en-US" dirty="0" err="1"/>
              <a:t>spm</a:t>
            </a:r>
            <a:r>
              <a:rPr lang="en-US" dirty="0"/>
              <a:t> below 540. On the other hand, many top players </a:t>
            </a:r>
            <a:r>
              <a:rPr lang="en-US" dirty="0" err="1"/>
              <a:t>players</a:t>
            </a:r>
            <a:r>
              <a:rPr lang="en-US" dirty="0"/>
              <a:t> have over 1000 hours of play time and scores of up to hundreds of millions.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E19C1-6EB4-467C-8A68-D6471960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15586"/>
            <a:ext cx="4577737" cy="20624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08A3E-8E85-4237-ACD0-3BE79FFD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10" y="4507467"/>
            <a:ext cx="4577737" cy="1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6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E606-7FB6-498B-9EB2-2D2F63A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Sub-setting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207EE-A921-4AEE-912A-B61747BA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analysis below, we used histograms to analyze player skill level, time played, K/D, W/L, H/H. We want to see if more time spent playing the game led to the increase of these stats. Here, we've split the player base into three groups:</a:t>
            </a:r>
          </a:p>
          <a:p>
            <a:pPr marL="0" indent="0">
              <a:buNone/>
            </a:pPr>
            <a:r>
              <a:rPr lang="en-US" b="1" dirty="0"/>
              <a:t>          the generic player base;</a:t>
            </a:r>
          </a:p>
          <a:p>
            <a:pPr marL="0" indent="0">
              <a:buNone/>
            </a:pPr>
            <a:r>
              <a:rPr lang="en-US" b="1" dirty="0"/>
              <a:t>          the 1000-hour player;</a:t>
            </a:r>
          </a:p>
          <a:p>
            <a:pPr marL="0" indent="0">
              <a:buNone/>
            </a:pPr>
            <a:r>
              <a:rPr lang="en-US" b="1" dirty="0"/>
              <a:t>          the highly skilled players.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6B33-1FD2-48D6-B725-417D29E1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hours doesn’t mean more skillful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79FF-33C3-475B-83BB-D4550B58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charts in the next page, we compare the stats of 1000 hour player vs generic players.</a:t>
            </a:r>
          </a:p>
          <a:p>
            <a:r>
              <a:rPr lang="en-US" dirty="0"/>
              <a:t>We can see improvements made by the 1000 hour players in terms of skill, K/D, W/L. </a:t>
            </a:r>
          </a:p>
          <a:p>
            <a:r>
              <a:rPr lang="en-US" dirty="0"/>
              <a:t>However, we can see that headshots/hits doesn't seem to have improved. </a:t>
            </a:r>
          </a:p>
          <a:p>
            <a:r>
              <a:rPr lang="en-US" dirty="0"/>
              <a:t>In fact, based on the data in the chart, in order to gain improved wins and kills, 1000 hour players are making less headshots within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6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2B5F8D-A9F5-4649-9645-7688AB65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916" y="246423"/>
            <a:ext cx="6547737" cy="62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04C4-6842-416D-BDD3-24138FA4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is balanced with good matchmaking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DE5F-9B89-4BA8-8442-507949D2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58613"/>
          </a:xfrm>
        </p:spPr>
        <p:txBody>
          <a:bodyPr/>
          <a:lstStyle/>
          <a:p>
            <a:r>
              <a:rPr lang="en-US" dirty="0"/>
              <a:t>In the second series of charts, we see that high skilled players in general seems to be making less progress in terms of W/L.</a:t>
            </a:r>
          </a:p>
          <a:p>
            <a:r>
              <a:rPr lang="en-US" dirty="0"/>
              <a:t>this could be that the game is auto matching high skilled players against each other to make sure the game is well-balanced. </a:t>
            </a:r>
          </a:p>
          <a:p>
            <a:r>
              <a:rPr lang="en-US" dirty="0"/>
              <a:t>We do see that for high skilled players, an improvement in H/H which means that H/H does play a part in improve in skill level and K/D, but not as much as one would think in terms of W/L.</a:t>
            </a:r>
          </a:p>
        </p:txBody>
      </p:sp>
    </p:spTree>
    <p:extLst>
      <p:ext uri="{BB962C8B-B14F-4D97-AF65-F5344CB8AC3E}">
        <p14:creationId xmlns:p14="http://schemas.microsoft.com/office/powerpoint/2010/main" val="219333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1161</Words>
  <Application>Microsoft Office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What makes a BF4 player great?</vt:lpstr>
      <vt:lpstr>Overview</vt:lpstr>
      <vt:lpstr>Battlefield 4</vt:lpstr>
      <vt:lpstr>The dataset</vt:lpstr>
      <vt:lpstr>Player skill is very spread out</vt:lpstr>
      <vt:lpstr>Sub-setting the Data</vt:lpstr>
      <vt:lpstr>More hours doesn’t mean more skillful</vt:lpstr>
      <vt:lpstr>PowerPoint Presentation</vt:lpstr>
      <vt:lpstr>The game is balanced with good matchmaking</vt:lpstr>
      <vt:lpstr>PowerPoint Presentation</vt:lpstr>
      <vt:lpstr>Noob vs Expert, how are they different?</vt:lpstr>
      <vt:lpstr>Most players can’t or don’t make consistent headshots</vt:lpstr>
      <vt:lpstr>If you are new to the game, focus on body shots or vehicle kills</vt:lpstr>
      <vt:lpstr>Death is inevitable, better to not think about it and ramp up more kills</vt:lpstr>
      <vt:lpstr>Auto matchmaking -  the glass ceiling of higher win rates</vt:lpstr>
      <vt:lpstr>Destroy more vehicles that’s what the experts say</vt:lpstr>
      <vt:lpstr>What a correlation matrix can tell us</vt:lpstr>
      <vt:lpstr>PowerPoint Presentation</vt:lpstr>
      <vt:lpstr>What we’d like to know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BF4 player great?</dc:title>
  <dc:creator>Alan Luo</dc:creator>
  <cp:lastModifiedBy>Alan Luo</cp:lastModifiedBy>
  <cp:revision>1</cp:revision>
  <dcterms:created xsi:type="dcterms:W3CDTF">2019-09-09T05:43:44Z</dcterms:created>
  <dcterms:modified xsi:type="dcterms:W3CDTF">2019-09-09T05:44:53Z</dcterms:modified>
</cp:coreProperties>
</file>