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9"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6896"/>
    <a:srgbClr val="008394"/>
    <a:srgbClr val="CFB991"/>
    <a:srgbClr val="B1810B"/>
    <a:srgbClr val="DDC69A"/>
    <a:srgbClr val="035FA0"/>
    <a:srgbClr val="D23A43"/>
    <a:srgbClr val="10253F"/>
    <a:srgbClr val="DEC699"/>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4F5B8E-04AC-8840-827C-973E911A29C3}" v="99" dt="2022-03-29T20:51:23.337"/>
    <p1510:client id="{F63E9649-6617-C648-B8CB-648DCDF58BC9}" v="71" dt="2022-03-29T20:53:09.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9"/>
    <p:restoredTop sz="94710"/>
  </p:normalViewPr>
  <p:slideViewPr>
    <p:cSldViewPr snapToGrid="0" snapToObjects="1">
      <p:cViewPr>
        <p:scale>
          <a:sx n="43" d="100"/>
          <a:sy n="43" d="100"/>
        </p:scale>
        <p:origin x="-2576" y="448"/>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Column1</c:v>
                </c:pt>
              </c:strCache>
            </c:strRef>
          </c:tx>
          <c:explosion val="4"/>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CB88-1C4B-A8A0-3B20E50DFE3B}"/>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CB88-1C4B-A8A0-3B20E50DFE3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Succesfully Deployed</c:v>
                </c:pt>
                <c:pt idx="1">
                  <c:v>Not Succesfully Deployed</c:v>
                </c:pt>
              </c:strCache>
            </c:strRef>
          </c:cat>
          <c:val>
            <c:numRef>
              <c:f>Sheet1!$B$2:$B$3</c:f>
              <c:numCache>
                <c:formatCode>0%</c:formatCode>
                <c:ptCount val="2"/>
                <c:pt idx="0">
                  <c:v>0.22</c:v>
                </c:pt>
                <c:pt idx="1">
                  <c:v>0.88</c:v>
                </c:pt>
              </c:numCache>
            </c:numRef>
          </c:val>
          <c:extLst>
            <c:ext xmlns:c16="http://schemas.microsoft.com/office/drawing/2014/chart" uri="{C3380CC4-5D6E-409C-BE32-E72D297353CC}">
              <c16:uniqueId val="{00000000-790C-824F-9DE6-928FB3BB3E3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5642237049561427"/>
          <c:y val="0.27070664277866313"/>
          <c:w val="0.43192014654771749"/>
          <c:h val="0.4585863185089134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4.3754153848656351E-2"/>
          <c:y val="0.15048712859994032"/>
          <c:w val="0.95158644496700895"/>
          <c:h val="0.69249074514295261"/>
        </c:manualLayout>
      </c:layout>
      <c:barChart>
        <c:barDir val="col"/>
        <c:grouping val="stacked"/>
        <c:varyColors val="0"/>
        <c:ser>
          <c:idx val="0"/>
          <c:order val="0"/>
          <c:tx>
            <c:strRef>
              <c:f>Sheet1!$B$1</c:f>
              <c:strCache>
                <c:ptCount val="1"/>
                <c:pt idx="0">
                  <c:v>Increase in Promotional Lift</c:v>
                </c:pt>
              </c:strCache>
            </c:strRef>
          </c:tx>
          <c:spPr>
            <a:solidFill>
              <a:srgbClr val="3A6896"/>
            </a:solidFill>
            <a:ln>
              <a:noFill/>
            </a:ln>
            <a:effectLst>
              <a:outerShdw blurRad="40000" dist="23000" dir="5400000" rotWithShape="0">
                <a:srgbClr val="000000">
                  <a:alpha val="35000"/>
                </a:srgbClr>
              </a:outerShdw>
            </a:effectLst>
          </c:spPr>
          <c:invertIfNegative val="0"/>
          <c:dPt>
            <c:idx val="0"/>
            <c:invertIfNegative val="0"/>
            <c:bubble3D val="0"/>
            <c:spPr>
              <a:solidFill>
                <a:srgbClr val="3A6896"/>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6-FA47-D843-89DB-2332650F8735}"/>
              </c:ext>
            </c:extLst>
          </c:dPt>
          <c:dPt>
            <c:idx val="1"/>
            <c:invertIfNegative val="0"/>
            <c:bubble3D val="0"/>
            <c:spPr>
              <a:solidFill>
                <a:srgbClr val="3A6896"/>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FA47-D843-89DB-2332650F8735}"/>
              </c:ext>
            </c:extLst>
          </c:dPt>
          <c:cat>
            <c:strRef>
              <c:f>Sheet1!$A$2:$A$3</c:f>
              <c:strCache>
                <c:ptCount val="2"/>
                <c:pt idx="0">
                  <c:v>Conversion Rate Before Recommendation Engine Implementation</c:v>
                </c:pt>
                <c:pt idx="1">
                  <c:v>Conversion Rate After Recommendation Engine Implementation</c:v>
                </c:pt>
              </c:strCache>
            </c:strRef>
          </c:cat>
          <c:val>
            <c:numRef>
              <c:f>Sheet1!$B$2:$B$3</c:f>
              <c:numCache>
                <c:formatCode>General</c:formatCode>
                <c:ptCount val="2"/>
                <c:pt idx="0">
                  <c:v>3.5</c:v>
                </c:pt>
                <c:pt idx="1">
                  <c:v>3.9</c:v>
                </c:pt>
              </c:numCache>
            </c:numRef>
          </c:val>
          <c:extLst>
            <c:ext xmlns:c16="http://schemas.microsoft.com/office/drawing/2014/chart" uri="{C3380CC4-5D6E-409C-BE32-E72D297353CC}">
              <c16:uniqueId val="{00000000-FA47-D843-89DB-2332650F8735}"/>
            </c:ext>
          </c:extLst>
        </c:ser>
        <c:dLbls>
          <c:showLegendKey val="0"/>
          <c:showVal val="0"/>
          <c:showCatName val="0"/>
          <c:showSerName val="0"/>
          <c:showPercent val="0"/>
          <c:showBubbleSize val="0"/>
        </c:dLbls>
        <c:gapWidth val="150"/>
        <c:overlap val="100"/>
        <c:axId val="1541621023"/>
        <c:axId val="1542054255"/>
      </c:barChart>
      <c:catAx>
        <c:axId val="154162102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542054255"/>
        <c:crosses val="autoZero"/>
        <c:auto val="1"/>
        <c:lblAlgn val="ctr"/>
        <c:lblOffset val="100"/>
        <c:noMultiLvlLbl val="0"/>
      </c:catAx>
      <c:valAx>
        <c:axId val="1542054255"/>
        <c:scaling>
          <c:orientation val="minMax"/>
          <c:min val="3"/>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41621023"/>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3/29/22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3/29/22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25"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sv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svg"/><Relationship Id="rId42" Type="http://schemas.openxmlformats.org/officeDocument/2006/relationships/image" Target="../media/image42.svg"/><Relationship Id="rId47" Type="http://schemas.openxmlformats.org/officeDocument/2006/relationships/image" Target="../media/image46.png"/><Relationship Id="rId50" Type="http://schemas.openxmlformats.org/officeDocument/2006/relationships/image" Target="../media/image49.png"/><Relationship Id="rId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16.svg"/><Relationship Id="rId29" Type="http://schemas.openxmlformats.org/officeDocument/2006/relationships/image" Target="../media/image29.png"/><Relationship Id="rId11" Type="http://schemas.openxmlformats.org/officeDocument/2006/relationships/image" Target="../media/image11.png"/><Relationship Id="rId24" Type="http://schemas.openxmlformats.org/officeDocument/2006/relationships/image" Target="../media/image24.svg"/><Relationship Id="rId32" Type="http://schemas.openxmlformats.org/officeDocument/2006/relationships/image" Target="../media/image32.svg"/><Relationship Id="rId37" Type="http://schemas.openxmlformats.org/officeDocument/2006/relationships/image" Target="../media/image37.png"/><Relationship Id="rId40" Type="http://schemas.openxmlformats.org/officeDocument/2006/relationships/image" Target="../media/image40.svg"/><Relationship Id="rId45" Type="http://schemas.openxmlformats.org/officeDocument/2006/relationships/chart" Target="../charts/chart1.xml"/><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svg"/><Relationship Id="rId36" Type="http://schemas.openxmlformats.org/officeDocument/2006/relationships/image" Target="../media/image36.svg"/><Relationship Id="rId49" Type="http://schemas.openxmlformats.org/officeDocument/2006/relationships/image" Target="../media/image48.jpeg"/><Relationship Id="rId10" Type="http://schemas.openxmlformats.org/officeDocument/2006/relationships/image" Target="../media/image10.sv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svg"/><Relationship Id="rId4" Type="http://schemas.openxmlformats.org/officeDocument/2006/relationships/image" Target="../media/image4.emf"/><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27.png"/><Relationship Id="rId30" Type="http://schemas.openxmlformats.org/officeDocument/2006/relationships/image" Target="../media/image30.sv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7.jpeg"/><Relationship Id="rId8" Type="http://schemas.openxmlformats.org/officeDocument/2006/relationships/image" Target="../media/image8.svg"/><Relationship Id="rId51" Type="http://schemas.openxmlformats.org/officeDocument/2006/relationships/chart" Target="../charts/chart2.xml"/><Relationship Id="rId3" Type="http://schemas.openxmlformats.org/officeDocument/2006/relationships/image" Target="../media/image3.jpe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svg"/><Relationship Id="rId46" Type="http://schemas.openxmlformats.org/officeDocument/2006/relationships/image" Target="../media/image45.png"/><Relationship Id="rId20" Type="http://schemas.openxmlformats.org/officeDocument/2006/relationships/image" Target="../media/image20.svg"/><Relationship Id="rId41"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ounded Rectangle 171">
            <a:extLst>
              <a:ext uri="{FF2B5EF4-FFF2-40B4-BE49-F238E27FC236}">
                <a16:creationId xmlns:a16="http://schemas.microsoft.com/office/drawing/2014/main" id="{852C353F-54B3-C848-925C-303162324887}"/>
              </a:ext>
            </a:extLst>
          </p:cNvPr>
          <p:cNvSpPr/>
          <p:nvPr/>
        </p:nvSpPr>
        <p:spPr bwMode="auto">
          <a:xfrm>
            <a:off x="17802882" y="15921174"/>
            <a:ext cx="3384278" cy="5420786"/>
          </a:xfrm>
          <a:prstGeom prst="roundRect">
            <a:avLst/>
          </a:prstGeom>
          <a:solidFill>
            <a:schemeClr val="accent3">
              <a:lumMod val="20000"/>
              <a:lumOff val="80000"/>
            </a:schemeClr>
          </a:solidFill>
          <a:ln w="9525" cap="flat" cmpd="sng" algn="ctr">
            <a:solidFill>
              <a:schemeClr val="accent3">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4" name="Rounded Rectangle 163">
            <a:extLst>
              <a:ext uri="{FF2B5EF4-FFF2-40B4-BE49-F238E27FC236}">
                <a16:creationId xmlns:a16="http://schemas.microsoft.com/office/drawing/2014/main" id="{A6A7A370-F062-3241-A20E-FA6DF32073AE}"/>
              </a:ext>
            </a:extLst>
          </p:cNvPr>
          <p:cNvSpPr/>
          <p:nvPr/>
        </p:nvSpPr>
        <p:spPr bwMode="auto">
          <a:xfrm>
            <a:off x="9380682" y="15904570"/>
            <a:ext cx="8341917" cy="5437389"/>
          </a:xfrm>
          <a:prstGeom prst="roundRect">
            <a:avLst/>
          </a:prstGeom>
          <a:solidFill>
            <a:schemeClr val="accent6">
              <a:lumMod val="20000"/>
              <a:lumOff val="80000"/>
            </a:schemeClr>
          </a:solidFill>
          <a:ln w="9525" cap="flat" cmpd="sng" algn="ctr">
            <a:solidFill>
              <a:schemeClr val="accent6">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3" name="Rounded Rectangle 162">
            <a:extLst>
              <a:ext uri="{FF2B5EF4-FFF2-40B4-BE49-F238E27FC236}">
                <a16:creationId xmlns:a16="http://schemas.microsoft.com/office/drawing/2014/main" id="{E7B3CFF9-91B5-4E40-BC8D-BFF86CD80510}"/>
              </a:ext>
            </a:extLst>
          </p:cNvPr>
          <p:cNvSpPr/>
          <p:nvPr/>
        </p:nvSpPr>
        <p:spPr bwMode="auto">
          <a:xfrm>
            <a:off x="9328724" y="10145801"/>
            <a:ext cx="12030272" cy="5623988"/>
          </a:xfrm>
          <a:prstGeom prst="roundRect">
            <a:avLst/>
          </a:prstGeom>
          <a:solidFill>
            <a:schemeClr val="tx2">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Rectangle 1">
            <a:extLst>
              <a:ext uri="{FF2B5EF4-FFF2-40B4-BE49-F238E27FC236}">
                <a16:creationId xmlns:a16="http://schemas.microsoft.com/office/drawing/2014/main" id="{68A8EA28-9D87-FE49-87F1-02109BD5E989}"/>
              </a:ext>
            </a:extLst>
          </p:cNvPr>
          <p:cNvSpPr>
            <a:spLocks/>
          </p:cNvSpPr>
          <p:nvPr/>
        </p:nvSpPr>
        <p:spPr bwMode="auto">
          <a:xfrm>
            <a:off x="-100148" y="0"/>
            <a:ext cx="9291538" cy="21945600"/>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 name="Text Box 126">
            <a:extLst>
              <a:ext uri="{FF2B5EF4-FFF2-40B4-BE49-F238E27FC236}">
                <a16:creationId xmlns:a16="http://schemas.microsoft.com/office/drawing/2014/main" id="{D349624F-D4BF-384A-8C7B-0CD27EA08063}"/>
              </a:ext>
            </a:extLst>
          </p:cNvPr>
          <p:cNvSpPr txBox="1">
            <a:spLocks noChangeArrowheads="1"/>
          </p:cNvSpPr>
          <p:nvPr/>
        </p:nvSpPr>
        <p:spPr bwMode="auto">
          <a:xfrm>
            <a:off x="-121757" y="4679510"/>
            <a:ext cx="92915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b="1" dirty="0">
                <a:latin typeface="+mj-lt"/>
                <a:cs typeface="Arial" panose="020B0604020202020204" pitchFamily="34" charset="0"/>
              </a:rPr>
              <a:t>Streamlining Machine Learning Lifecycle to Improve Retail Sales Performance Using MLflow</a:t>
            </a:r>
          </a:p>
        </p:txBody>
      </p:sp>
      <p:sp>
        <p:nvSpPr>
          <p:cNvPr id="4" name="TextBox 3">
            <a:extLst>
              <a:ext uri="{FF2B5EF4-FFF2-40B4-BE49-F238E27FC236}">
                <a16:creationId xmlns:a16="http://schemas.microsoft.com/office/drawing/2014/main" id="{20CEA435-E150-5348-BD12-BCDA91050022}"/>
              </a:ext>
            </a:extLst>
          </p:cNvPr>
          <p:cNvSpPr txBox="1"/>
          <p:nvPr/>
        </p:nvSpPr>
        <p:spPr>
          <a:xfrm>
            <a:off x="459029" y="6413093"/>
            <a:ext cx="8306714" cy="1938992"/>
          </a:xfrm>
          <a:prstGeom prst="rect">
            <a:avLst/>
          </a:prstGeom>
          <a:noFill/>
        </p:spPr>
        <p:txBody>
          <a:bodyPr wrap="square">
            <a:spAutoFit/>
          </a:bodyPr>
          <a:lstStyle/>
          <a:p>
            <a:r>
              <a:rPr lang="en-US" sz="2000">
                <a:latin typeface="+mn-lt"/>
              </a:rPr>
              <a:t>Sagar Baronia, Shubham Goyanka, Abhishek Jani, Aditya Roy Choudhary, Shirish Shinde, Matthew A. Lanham</a:t>
            </a:r>
          </a:p>
          <a:p>
            <a:r>
              <a:rPr lang="en-US" sz="2000">
                <a:latin typeface="+mn-lt"/>
              </a:rPr>
              <a:t>Purdue University, Department of Management, 403 W. State Street, West Lafayette, IN 47907</a:t>
            </a:r>
          </a:p>
          <a:p>
            <a:r>
              <a:rPr lang="en-US" sz="2000">
                <a:latin typeface="+mn-lt"/>
              </a:rPr>
              <a:t>sbaronia@purdue.edu; sgoyanka@purdue.edu; jania@purdue.edu; roychoua@purdue.edu; shinde1@purdue.edu; lanhamm@purdue.edu</a:t>
            </a:r>
          </a:p>
        </p:txBody>
      </p:sp>
      <p:sp>
        <p:nvSpPr>
          <p:cNvPr id="6" name="Rectangle 5">
            <a:extLst>
              <a:ext uri="{FF2B5EF4-FFF2-40B4-BE49-F238E27FC236}">
                <a16:creationId xmlns:a16="http://schemas.microsoft.com/office/drawing/2014/main" id="{DDB039CA-7F76-8649-A53F-557878608912}"/>
              </a:ext>
            </a:extLst>
          </p:cNvPr>
          <p:cNvSpPr/>
          <p:nvPr/>
        </p:nvSpPr>
        <p:spPr bwMode="auto">
          <a:xfrm>
            <a:off x="-86789" y="8415090"/>
            <a:ext cx="3104529"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Rectangle 6">
            <a:extLst>
              <a:ext uri="{FF2B5EF4-FFF2-40B4-BE49-F238E27FC236}">
                <a16:creationId xmlns:a16="http://schemas.microsoft.com/office/drawing/2014/main" id="{F61566EF-EA75-7944-AC96-4B401B6C5FBF}"/>
              </a:ext>
            </a:extLst>
          </p:cNvPr>
          <p:cNvSpPr/>
          <p:nvPr/>
        </p:nvSpPr>
        <p:spPr>
          <a:xfrm>
            <a:off x="526050" y="8408830"/>
            <a:ext cx="2491690" cy="523220"/>
          </a:xfrm>
          <a:prstGeom prst="rect">
            <a:avLst/>
          </a:prstGeom>
        </p:spPr>
        <p:txBody>
          <a:bodyPr wrap="square">
            <a:spAutoFit/>
          </a:bodyPr>
          <a:lstStyle/>
          <a:p>
            <a:r>
              <a:rPr lang="en-US" altLang="en-US" sz="2800" b="1">
                <a:solidFill>
                  <a:srgbClr val="CFB991"/>
                </a:solidFill>
                <a:latin typeface="Arial" panose="020B0604020202020204" pitchFamily="34" charset="0"/>
                <a:cs typeface="Arial" panose="020B0604020202020204" pitchFamily="34" charset="0"/>
              </a:rPr>
              <a:t>ABSTRACT</a:t>
            </a:r>
            <a:endParaRPr lang="en-US" sz="2800" b="1">
              <a:solidFill>
                <a:srgbClr val="CFB991"/>
              </a:solidFill>
              <a:latin typeface="Arial" panose="020B0604020202020204" pitchFamily="34" charset="0"/>
              <a:cs typeface="Arial" panose="020B0604020202020204" pitchFamily="34" charset="0"/>
            </a:endParaRPr>
          </a:p>
        </p:txBody>
      </p:sp>
      <p:sp>
        <p:nvSpPr>
          <p:cNvPr id="8" name="Rectangle 106">
            <a:extLst>
              <a:ext uri="{FF2B5EF4-FFF2-40B4-BE49-F238E27FC236}">
                <a16:creationId xmlns:a16="http://schemas.microsoft.com/office/drawing/2014/main" id="{6B950405-38E0-004F-90C1-9A4C8E751263}"/>
              </a:ext>
            </a:extLst>
          </p:cNvPr>
          <p:cNvSpPr>
            <a:spLocks noChangeArrowheads="1"/>
          </p:cNvSpPr>
          <p:nvPr/>
        </p:nvSpPr>
        <p:spPr bwMode="auto">
          <a:xfrm>
            <a:off x="644443" y="9173478"/>
            <a:ext cx="7860379" cy="1128698"/>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sz="1800" spc="1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A54C5E86-D224-D54E-ABA7-B59057CC78D2}"/>
              </a:ext>
            </a:extLst>
          </p:cNvPr>
          <p:cNvSpPr/>
          <p:nvPr/>
        </p:nvSpPr>
        <p:spPr bwMode="auto">
          <a:xfrm>
            <a:off x="-69868" y="12765557"/>
            <a:ext cx="3902502"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ectangle 9">
            <a:extLst>
              <a:ext uri="{FF2B5EF4-FFF2-40B4-BE49-F238E27FC236}">
                <a16:creationId xmlns:a16="http://schemas.microsoft.com/office/drawing/2014/main" id="{3F31C070-5B6C-7543-BD1F-FAD3DAB522A4}"/>
              </a:ext>
            </a:extLst>
          </p:cNvPr>
          <p:cNvSpPr/>
          <p:nvPr/>
        </p:nvSpPr>
        <p:spPr>
          <a:xfrm>
            <a:off x="553334" y="12788446"/>
            <a:ext cx="3348058" cy="523220"/>
          </a:xfrm>
          <a:prstGeom prst="rect">
            <a:avLst/>
          </a:prstGeom>
        </p:spPr>
        <p:txBody>
          <a:bodyPr wrap="square">
            <a:spAutoFit/>
          </a:bodyPr>
          <a:lstStyle/>
          <a:p>
            <a:r>
              <a:rPr lang="en-US" sz="2800" b="1">
                <a:solidFill>
                  <a:srgbClr val="CFB991"/>
                </a:solidFill>
                <a:latin typeface="Arial" panose="020B0604020202020204" pitchFamily="34" charset="0"/>
                <a:cs typeface="Arial" panose="020B0604020202020204" pitchFamily="34" charset="0"/>
              </a:rPr>
              <a:t>INTRODUCTION</a:t>
            </a:r>
          </a:p>
        </p:txBody>
      </p:sp>
      <p:sp>
        <p:nvSpPr>
          <p:cNvPr id="11" name="Rectangle 106">
            <a:extLst>
              <a:ext uri="{FF2B5EF4-FFF2-40B4-BE49-F238E27FC236}">
                <a16:creationId xmlns:a16="http://schemas.microsoft.com/office/drawing/2014/main" id="{1EE7EC0E-00DB-2A40-AB8C-40B7A7A56ECA}"/>
              </a:ext>
            </a:extLst>
          </p:cNvPr>
          <p:cNvSpPr>
            <a:spLocks noChangeArrowheads="1"/>
          </p:cNvSpPr>
          <p:nvPr/>
        </p:nvSpPr>
        <p:spPr bwMode="auto">
          <a:xfrm>
            <a:off x="553334" y="13345223"/>
            <a:ext cx="8223959" cy="3422959"/>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a:latin typeface="+mn-lt"/>
                <a:cs typeface="Arial" panose="020B0604020202020204" pitchFamily="34" charset="0"/>
              </a:rPr>
              <a:t>Understanding factors that affect coupon redemption is crucial to determining the success of a promotional campaign. This paper discusses how our client can use millions of past transactions and demographics data to improve promotional campaigns efficacy using advanced recommender systems. However, getting a model into the real-world concerns more than building it. Deployment of the model into production is essential to take full advantage of the produced machine learning (ML) model; still only 22% of companies that use ML have successfully deployed an ML model into production. This paper discusses building and streamlining an entire ML pipeline and deploying the end model using a flask container using MLOps principles.</a:t>
            </a:r>
          </a:p>
        </p:txBody>
      </p:sp>
      <p:sp>
        <p:nvSpPr>
          <p:cNvPr id="42" name="Rectangle 106">
            <a:extLst>
              <a:ext uri="{FF2B5EF4-FFF2-40B4-BE49-F238E27FC236}">
                <a16:creationId xmlns:a16="http://schemas.microsoft.com/office/drawing/2014/main" id="{3DDBD9D3-B77E-3E42-9CF0-5A54222BE96F}"/>
              </a:ext>
            </a:extLst>
          </p:cNvPr>
          <p:cNvSpPr>
            <a:spLocks noChangeArrowheads="1"/>
          </p:cNvSpPr>
          <p:nvPr/>
        </p:nvSpPr>
        <p:spPr bwMode="auto">
          <a:xfrm>
            <a:off x="674042" y="17782543"/>
            <a:ext cx="7860379" cy="2759642"/>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sz="1800" b="1" spc="1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CFD014E1-60CD-BE42-A272-EFCBC20F2B87}"/>
              </a:ext>
            </a:extLst>
          </p:cNvPr>
          <p:cNvSpPr/>
          <p:nvPr/>
        </p:nvSpPr>
        <p:spPr bwMode="auto">
          <a:xfrm>
            <a:off x="-65070" y="19257462"/>
            <a:ext cx="5401799"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Rectangle 43">
            <a:extLst>
              <a:ext uri="{FF2B5EF4-FFF2-40B4-BE49-F238E27FC236}">
                <a16:creationId xmlns:a16="http://schemas.microsoft.com/office/drawing/2014/main" id="{08B7C9CE-E537-E843-81BC-E842790191E4}"/>
              </a:ext>
            </a:extLst>
          </p:cNvPr>
          <p:cNvSpPr/>
          <p:nvPr/>
        </p:nvSpPr>
        <p:spPr>
          <a:xfrm>
            <a:off x="465172" y="19304267"/>
            <a:ext cx="5401800" cy="523220"/>
          </a:xfrm>
          <a:prstGeom prst="rect">
            <a:avLst/>
          </a:prstGeom>
        </p:spPr>
        <p:txBody>
          <a:bodyPr wrap="square">
            <a:spAutoFit/>
          </a:bodyPr>
          <a:lstStyle/>
          <a:p>
            <a:r>
              <a:rPr lang="en-US" altLang="en-US" sz="2800" b="1">
                <a:solidFill>
                  <a:srgbClr val="CFB991"/>
                </a:solidFill>
                <a:latin typeface="Arial" panose="020B0604020202020204" pitchFamily="34" charset="0"/>
                <a:cs typeface="Arial" panose="020B0604020202020204" pitchFamily="34" charset="0"/>
              </a:rPr>
              <a:t>RESEARCH OBJECTIVES</a:t>
            </a:r>
            <a:endParaRPr lang="en-US" sz="2800" b="1">
              <a:solidFill>
                <a:srgbClr val="CFB99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53719D0C-20CD-4A49-9DB4-9B23CCB25437}"/>
              </a:ext>
            </a:extLst>
          </p:cNvPr>
          <p:cNvSpPr txBox="1"/>
          <p:nvPr/>
        </p:nvSpPr>
        <p:spPr>
          <a:xfrm>
            <a:off x="459029" y="19947730"/>
            <a:ext cx="8045792" cy="1831784"/>
          </a:xfrm>
          <a:prstGeom prst="rect">
            <a:avLst/>
          </a:prstGeom>
          <a:noFill/>
        </p:spPr>
        <p:txBody>
          <a:bodyPr wrap="square" rtlCol="0">
            <a:spAutoFit/>
          </a:bodyPr>
          <a:lstStyle/>
          <a:p>
            <a:pPr marL="342900" indent="-342900" algn="just">
              <a:lnSpc>
                <a:spcPct val="107000"/>
              </a:lnSpc>
              <a:spcBef>
                <a:spcPts val="0"/>
              </a:spcBef>
              <a:spcAft>
                <a:spcPts val="800"/>
              </a:spcAft>
              <a:buFont typeface="Arial" panose="020B0604020202020204" pitchFamily="34" charset="0"/>
              <a:buChar char="•"/>
            </a:pPr>
            <a:r>
              <a:rPr lang="en-US" sz="2000">
                <a:latin typeface="+mn-lt"/>
                <a:cs typeface="Arial" panose="020B0604020202020204" pitchFamily="34" charset="0"/>
              </a:rPr>
              <a:t>How can we leverage historical transactions and demographics data to build sophisticated machine learning system to improve promotional campaign efficacy?</a:t>
            </a:r>
          </a:p>
          <a:p>
            <a:pPr marL="342900" indent="-342900" algn="just">
              <a:lnSpc>
                <a:spcPct val="107000"/>
              </a:lnSpc>
              <a:spcBef>
                <a:spcPts val="0"/>
              </a:spcBef>
              <a:spcAft>
                <a:spcPts val="800"/>
              </a:spcAft>
              <a:buFont typeface="Arial" panose="020B0604020202020204" pitchFamily="34" charset="0"/>
              <a:buChar char="•"/>
            </a:pPr>
            <a:r>
              <a:rPr lang="en-US" sz="2000">
                <a:latin typeface="+mn-lt"/>
                <a:cs typeface="Arial" panose="020B0604020202020204" pitchFamily="34" charset="0"/>
              </a:rPr>
              <a:t>Is MLflow feasible MLOps tool to streamline the machine learning lifecycle?</a:t>
            </a:r>
            <a:endParaRPr lang="en-US" sz="1800" b="1">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A9D1ABBD-E6B9-2C45-AD29-34CA268774E5}"/>
              </a:ext>
            </a:extLst>
          </p:cNvPr>
          <p:cNvSpPr>
            <a:spLocks/>
          </p:cNvSpPr>
          <p:nvPr/>
        </p:nvSpPr>
        <p:spPr bwMode="auto">
          <a:xfrm>
            <a:off x="34400708" y="-13288"/>
            <a:ext cx="9485134" cy="21945600"/>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7" name="Picture 46">
            <a:extLst>
              <a:ext uri="{FF2B5EF4-FFF2-40B4-BE49-F238E27FC236}">
                <a16:creationId xmlns:a16="http://schemas.microsoft.com/office/drawing/2014/main" id="{5B0B517D-3D4F-AE46-8B41-294B4572B2EA}"/>
              </a:ext>
            </a:extLst>
          </p:cNvPr>
          <p:cNvPicPr>
            <a:picLocks noChangeAspect="1"/>
          </p:cNvPicPr>
          <p:nvPr/>
        </p:nvPicPr>
        <p:blipFill>
          <a:blip r:embed="rId2"/>
          <a:stretch>
            <a:fillRect/>
          </a:stretch>
        </p:blipFill>
        <p:spPr>
          <a:xfrm>
            <a:off x="40666992" y="18186150"/>
            <a:ext cx="2848267" cy="2743551"/>
          </a:xfrm>
          <a:prstGeom prst="rect">
            <a:avLst/>
          </a:prstGeom>
        </p:spPr>
      </p:pic>
      <p:sp>
        <p:nvSpPr>
          <p:cNvPr id="48" name="Rectangle 47">
            <a:extLst>
              <a:ext uri="{FF2B5EF4-FFF2-40B4-BE49-F238E27FC236}">
                <a16:creationId xmlns:a16="http://schemas.microsoft.com/office/drawing/2014/main" id="{37CD8AE9-DC98-6545-930C-7B4ED50D2444}"/>
              </a:ext>
            </a:extLst>
          </p:cNvPr>
          <p:cNvSpPr/>
          <p:nvPr/>
        </p:nvSpPr>
        <p:spPr bwMode="auto">
          <a:xfrm>
            <a:off x="34400708" y="992968"/>
            <a:ext cx="4301479" cy="62190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Rectangle 48">
            <a:extLst>
              <a:ext uri="{FF2B5EF4-FFF2-40B4-BE49-F238E27FC236}">
                <a16:creationId xmlns:a16="http://schemas.microsoft.com/office/drawing/2014/main" id="{D99AE288-D0C2-384F-A445-82389DB91C66}"/>
              </a:ext>
            </a:extLst>
          </p:cNvPr>
          <p:cNvSpPr/>
          <p:nvPr/>
        </p:nvSpPr>
        <p:spPr>
          <a:xfrm>
            <a:off x="34828656" y="1028431"/>
            <a:ext cx="4213035"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BUSINESS</a:t>
            </a:r>
            <a:r>
              <a:rPr lang="en-US" sz="2800" b="1">
                <a:solidFill>
                  <a:srgbClr val="CFB991"/>
                </a:solidFill>
                <a:latin typeface="Arial" panose="020B0604020202020204" pitchFamily="34" charset="0"/>
                <a:cs typeface="Arial" panose="020B0604020202020204" pitchFamily="34" charset="0"/>
              </a:rPr>
              <a:t> IMPACT</a:t>
            </a:r>
          </a:p>
        </p:txBody>
      </p:sp>
      <p:sp>
        <p:nvSpPr>
          <p:cNvPr id="50" name="Rectangle 106">
            <a:extLst>
              <a:ext uri="{FF2B5EF4-FFF2-40B4-BE49-F238E27FC236}">
                <a16:creationId xmlns:a16="http://schemas.microsoft.com/office/drawing/2014/main" id="{A49D1C16-4AB3-5F4B-A778-A38A46EC9866}"/>
              </a:ext>
            </a:extLst>
          </p:cNvPr>
          <p:cNvSpPr>
            <a:spLocks noChangeArrowheads="1"/>
          </p:cNvSpPr>
          <p:nvPr/>
        </p:nvSpPr>
        <p:spPr bwMode="auto">
          <a:xfrm>
            <a:off x="34784500" y="1650337"/>
            <a:ext cx="8824097" cy="4588749"/>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altLang="en-US" sz="2000" spc="10">
                <a:latin typeface="+mn-lt"/>
                <a:cs typeface="Arial"/>
              </a:rPr>
              <a:t>Leveraging ML flow to implement recommender system on continuously expanding data reduced a lot of effort as ML Engineer against conventional method of CI/CD lifecycle resulting in saving work hours by more than 90% and establishing higher sense of reliability/robustness towards the process.</a:t>
            </a:r>
          </a:p>
          <a:p>
            <a:pPr algn="just"/>
            <a:endParaRPr lang="en-US" altLang="en-US" sz="2000" spc="10">
              <a:latin typeface="+mn-lt"/>
              <a:cs typeface="Arial"/>
            </a:endParaRPr>
          </a:p>
          <a:p>
            <a:pPr algn="just"/>
            <a:r>
              <a:rPr lang="en-US" altLang="en-US" sz="2000" spc="10">
                <a:latin typeface="+mn-lt"/>
                <a:cs typeface="Arial"/>
              </a:rPr>
              <a:t>Using recommender system, we will generate the likeliness of a product to be purchased by a customer. Using that likeliness to broadly classifying into two categories in order to create an impact in business.</a:t>
            </a:r>
          </a:p>
          <a:p>
            <a:pPr algn="just"/>
            <a:endParaRPr lang="en-US" altLang="en-US" sz="2000" spc="10">
              <a:latin typeface="+mn-lt"/>
              <a:cs typeface="Arial"/>
            </a:endParaRPr>
          </a:p>
          <a:p>
            <a:pPr marL="285750" indent="-285750" algn="just">
              <a:buFont typeface="Wingdings" pitchFamily="2" charset="2"/>
              <a:buChar char="v"/>
            </a:pPr>
            <a:r>
              <a:rPr lang="en-US" altLang="en-US" sz="2000" spc="10">
                <a:latin typeface="+mn-lt"/>
                <a:cs typeface="Arial"/>
              </a:rPr>
              <a:t>Highly likely products to be purchased by a customer (0.9&lt;p&lt;1) based on probability will be shown to the customer with higher visibility to ensure our client secure business through these products</a:t>
            </a:r>
          </a:p>
          <a:p>
            <a:pPr marL="285750" indent="-285750" algn="just">
              <a:buFont typeface="Wingdings" pitchFamily="2" charset="2"/>
              <a:buChar char="v"/>
            </a:pPr>
            <a:r>
              <a:rPr lang="en-US" altLang="en-US" sz="2000" spc="10">
                <a:latin typeface="+mn-lt"/>
                <a:cs typeface="Arial"/>
              </a:rPr>
              <a:t>Products that have likeliness between 0.7 to 0.9 to be purchased by a customer is the segment of products that our client will offer discount coupon</a:t>
            </a:r>
          </a:p>
        </p:txBody>
      </p:sp>
      <p:sp>
        <p:nvSpPr>
          <p:cNvPr id="51" name="Rectangle 50">
            <a:extLst>
              <a:ext uri="{FF2B5EF4-FFF2-40B4-BE49-F238E27FC236}">
                <a16:creationId xmlns:a16="http://schemas.microsoft.com/office/drawing/2014/main" id="{50C9CBDD-6FC8-4B44-8B30-953B4C4E8AE8}"/>
              </a:ext>
            </a:extLst>
          </p:cNvPr>
          <p:cNvSpPr/>
          <p:nvPr/>
        </p:nvSpPr>
        <p:spPr bwMode="auto">
          <a:xfrm>
            <a:off x="34400708" y="11953425"/>
            <a:ext cx="3544944" cy="55110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Rectangle 51">
            <a:extLst>
              <a:ext uri="{FF2B5EF4-FFF2-40B4-BE49-F238E27FC236}">
                <a16:creationId xmlns:a16="http://schemas.microsoft.com/office/drawing/2014/main" id="{F3707400-7926-F14B-9886-C9AB4F8BAE8C}"/>
              </a:ext>
            </a:extLst>
          </p:cNvPr>
          <p:cNvSpPr/>
          <p:nvPr/>
        </p:nvSpPr>
        <p:spPr>
          <a:xfrm>
            <a:off x="34695922" y="11981313"/>
            <a:ext cx="3480990" cy="523220"/>
          </a:xfrm>
          <a:prstGeom prst="rect">
            <a:avLst/>
          </a:prstGeom>
        </p:spPr>
        <p:txBody>
          <a:bodyPr wrap="square">
            <a:spAutoFit/>
          </a:bodyPr>
          <a:lstStyle/>
          <a:p>
            <a:r>
              <a:rPr lang="en-US" sz="2800" b="1">
                <a:solidFill>
                  <a:srgbClr val="CFB991"/>
                </a:solidFill>
                <a:latin typeface="Arial" panose="020B0604020202020204" pitchFamily="34" charset="0"/>
                <a:cs typeface="Arial" panose="020B0604020202020204" pitchFamily="34" charset="0"/>
              </a:rPr>
              <a:t>CONCLUSIONS</a:t>
            </a:r>
          </a:p>
        </p:txBody>
      </p:sp>
      <p:sp>
        <p:nvSpPr>
          <p:cNvPr id="80" name="TextBox 79">
            <a:extLst>
              <a:ext uri="{FF2B5EF4-FFF2-40B4-BE49-F238E27FC236}">
                <a16:creationId xmlns:a16="http://schemas.microsoft.com/office/drawing/2014/main" id="{44798AB1-520C-BB48-B40B-B4D93D8ADAA1}"/>
              </a:ext>
            </a:extLst>
          </p:cNvPr>
          <p:cNvSpPr txBox="1"/>
          <p:nvPr/>
        </p:nvSpPr>
        <p:spPr>
          <a:xfrm>
            <a:off x="34732912" y="12749769"/>
            <a:ext cx="8824097" cy="2862322"/>
          </a:xfrm>
          <a:prstGeom prst="rect">
            <a:avLst/>
          </a:prstGeom>
          <a:noFill/>
        </p:spPr>
        <p:txBody>
          <a:bodyPr wrap="square" rtlCol="0">
            <a:spAutoFit/>
          </a:bodyPr>
          <a:lstStyle/>
          <a:p>
            <a:pPr algn="just"/>
            <a:r>
              <a:rPr lang="en-US" sz="2000">
                <a:latin typeface="+mn-lt"/>
              </a:rPr>
              <a:t>Streamlining the development of a recommender system using a hybrid collaborative filtering technique to improve retail sales performance using MLflow is feasible. Out of the many functionalities evaluated, role-based access controls, real-time prediction, batch inferences, and </a:t>
            </a:r>
            <a:r>
              <a:rPr lang="en-US" sz="2000" dirty="0">
                <a:latin typeface="+mn-lt"/>
              </a:rPr>
              <a:t>model</a:t>
            </a:r>
            <a:r>
              <a:rPr lang="en-US" sz="2000">
                <a:latin typeface="+mn-lt"/>
              </a:rPr>
              <a:t> registry are the top strength of MLflow.</a:t>
            </a:r>
            <a:br>
              <a:rPr lang="en-US" sz="2000">
                <a:latin typeface="+mn-lt"/>
              </a:rPr>
            </a:br>
            <a:endParaRPr lang="en-US" sz="2000">
              <a:latin typeface="+mn-lt"/>
            </a:endParaRPr>
          </a:p>
          <a:p>
            <a:pPr algn="just"/>
            <a:r>
              <a:rPr lang="en-US" sz="2000">
                <a:latin typeface="+mn-lt"/>
              </a:rPr>
              <a:t>Furthermore, many functionalities like Model Bias detection, Data drift, Concept Drift, and Resource </a:t>
            </a:r>
            <a:r>
              <a:rPr lang="en-US" sz="2000" dirty="0">
                <a:latin typeface="+mn-lt"/>
              </a:rPr>
              <a:t>Monitoring</a:t>
            </a:r>
            <a:r>
              <a:rPr lang="en-US" sz="2000">
                <a:latin typeface="+mn-lt"/>
              </a:rPr>
              <a:t> can be seamlessly integrated with ML flow using open-source libraries and tools like why logs, shap</a:t>
            </a:r>
            <a:r>
              <a:rPr lang="en-US" sz="2000" b="1">
                <a:latin typeface="+mn-lt"/>
              </a:rPr>
              <a:t>, </a:t>
            </a:r>
            <a:r>
              <a:rPr lang="en-US" sz="2000">
                <a:latin typeface="+mn-lt"/>
              </a:rPr>
              <a:t>Azure monitor, delta lake.</a:t>
            </a:r>
          </a:p>
          <a:p>
            <a:endParaRPr lang="en-US" sz="2000" b="1">
              <a:latin typeface="+mn-lt"/>
            </a:endParaRPr>
          </a:p>
        </p:txBody>
      </p:sp>
      <p:sp>
        <p:nvSpPr>
          <p:cNvPr id="81" name="Rectangle 80">
            <a:extLst>
              <a:ext uri="{FF2B5EF4-FFF2-40B4-BE49-F238E27FC236}">
                <a16:creationId xmlns:a16="http://schemas.microsoft.com/office/drawing/2014/main" id="{4520EE9E-6A65-494B-B60B-8F2BC62F1956}"/>
              </a:ext>
            </a:extLst>
          </p:cNvPr>
          <p:cNvSpPr/>
          <p:nvPr/>
        </p:nvSpPr>
        <p:spPr bwMode="auto">
          <a:xfrm>
            <a:off x="34403388" y="15800469"/>
            <a:ext cx="5122892" cy="596122"/>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2" name="Rectangle 81">
            <a:extLst>
              <a:ext uri="{FF2B5EF4-FFF2-40B4-BE49-F238E27FC236}">
                <a16:creationId xmlns:a16="http://schemas.microsoft.com/office/drawing/2014/main" id="{A2339058-AD91-3640-B25A-B1554B263155}"/>
              </a:ext>
            </a:extLst>
          </p:cNvPr>
          <p:cNvSpPr/>
          <p:nvPr/>
        </p:nvSpPr>
        <p:spPr>
          <a:xfrm>
            <a:off x="34784500" y="15836375"/>
            <a:ext cx="4507106" cy="523220"/>
          </a:xfrm>
          <a:prstGeom prst="rect">
            <a:avLst/>
          </a:prstGeom>
        </p:spPr>
        <p:txBody>
          <a:bodyPr wrap="square">
            <a:spAutoFit/>
          </a:bodyPr>
          <a:lstStyle/>
          <a:p>
            <a:r>
              <a:rPr lang="en-US" sz="2800" b="1">
                <a:solidFill>
                  <a:srgbClr val="CFB991"/>
                </a:solidFill>
                <a:latin typeface="Arial" panose="020B0604020202020204" pitchFamily="34" charset="0"/>
                <a:cs typeface="Arial" panose="020B0604020202020204" pitchFamily="34" charset="0"/>
              </a:rPr>
              <a:t>ACKNOWLEDGEMENTS</a:t>
            </a:r>
          </a:p>
        </p:txBody>
      </p:sp>
      <p:sp>
        <p:nvSpPr>
          <p:cNvPr id="83" name="TextBox 82">
            <a:extLst>
              <a:ext uri="{FF2B5EF4-FFF2-40B4-BE49-F238E27FC236}">
                <a16:creationId xmlns:a16="http://schemas.microsoft.com/office/drawing/2014/main" id="{91FC6699-8CC3-8F45-9DCF-9D2C56647227}"/>
              </a:ext>
            </a:extLst>
          </p:cNvPr>
          <p:cNvSpPr txBox="1"/>
          <p:nvPr/>
        </p:nvSpPr>
        <p:spPr>
          <a:xfrm>
            <a:off x="34828656" y="16623465"/>
            <a:ext cx="8689221" cy="707886"/>
          </a:xfrm>
          <a:prstGeom prst="rect">
            <a:avLst/>
          </a:prstGeom>
          <a:noFill/>
        </p:spPr>
        <p:txBody>
          <a:bodyPr wrap="square">
            <a:spAutoFit/>
          </a:bodyPr>
          <a:lstStyle/>
          <a:p>
            <a:pPr algn="just"/>
            <a:r>
              <a:rPr lang="en-IN" sz="2000" spc="10" dirty="0">
                <a:latin typeface="+mn-lt"/>
                <a:cs typeface="Arial"/>
              </a:rPr>
              <a:t>We would like to thank Professor Matthew Lanham and our industry partner for this opportunity, their guidance, and support on this project.</a:t>
            </a:r>
          </a:p>
        </p:txBody>
      </p:sp>
      <p:pic>
        <p:nvPicPr>
          <p:cNvPr id="84" name="Picture 83">
            <a:extLst>
              <a:ext uri="{FF2B5EF4-FFF2-40B4-BE49-F238E27FC236}">
                <a16:creationId xmlns:a16="http://schemas.microsoft.com/office/drawing/2014/main" id="{317C0BCC-E345-0C4C-8478-1F2C9E0571D5}"/>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10748" y="0"/>
            <a:ext cx="9299459" cy="4618655"/>
          </a:xfrm>
          <a:prstGeom prst="rect">
            <a:avLst/>
          </a:prstGeom>
        </p:spPr>
      </p:pic>
      <p:sp>
        <p:nvSpPr>
          <p:cNvPr id="85" name="Rectangle 84">
            <a:extLst>
              <a:ext uri="{FF2B5EF4-FFF2-40B4-BE49-F238E27FC236}">
                <a16:creationId xmlns:a16="http://schemas.microsoft.com/office/drawing/2014/main" id="{BD9C05AA-017B-254C-BC15-E92E138174BF}"/>
              </a:ext>
            </a:extLst>
          </p:cNvPr>
          <p:cNvSpPr/>
          <p:nvPr/>
        </p:nvSpPr>
        <p:spPr bwMode="auto">
          <a:xfrm>
            <a:off x="9229829" y="992968"/>
            <a:ext cx="4789126"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6" name="Rectangle 85">
            <a:extLst>
              <a:ext uri="{FF2B5EF4-FFF2-40B4-BE49-F238E27FC236}">
                <a16:creationId xmlns:a16="http://schemas.microsoft.com/office/drawing/2014/main" id="{BC9FDF4D-E332-1746-891A-1DBD5BC539A0}"/>
              </a:ext>
            </a:extLst>
          </p:cNvPr>
          <p:cNvSpPr/>
          <p:nvPr/>
        </p:nvSpPr>
        <p:spPr>
          <a:xfrm>
            <a:off x="9698408" y="992968"/>
            <a:ext cx="4311534" cy="523220"/>
          </a:xfrm>
          <a:prstGeom prst="rect">
            <a:avLst/>
          </a:prstGeom>
        </p:spPr>
        <p:txBody>
          <a:bodyPr wrap="square">
            <a:spAutoFit/>
          </a:bodyPr>
          <a:lstStyle/>
          <a:p>
            <a:r>
              <a:rPr lang="en-US" sz="2800" b="1">
                <a:solidFill>
                  <a:srgbClr val="CFB991"/>
                </a:solidFill>
                <a:latin typeface="Arial" panose="020B0604020202020204" pitchFamily="34" charset="0"/>
                <a:cs typeface="Arial" panose="020B0604020202020204" pitchFamily="34" charset="0"/>
              </a:rPr>
              <a:t>LITERATURE REVIEW</a:t>
            </a:r>
          </a:p>
        </p:txBody>
      </p:sp>
      <p:sp>
        <p:nvSpPr>
          <p:cNvPr id="87" name="Rectangle 106">
            <a:extLst>
              <a:ext uri="{FF2B5EF4-FFF2-40B4-BE49-F238E27FC236}">
                <a16:creationId xmlns:a16="http://schemas.microsoft.com/office/drawing/2014/main" id="{A7AE97E0-D740-3149-80B7-EB0878F05322}"/>
              </a:ext>
            </a:extLst>
          </p:cNvPr>
          <p:cNvSpPr>
            <a:spLocks noChangeArrowheads="1"/>
          </p:cNvSpPr>
          <p:nvPr/>
        </p:nvSpPr>
        <p:spPr bwMode="auto">
          <a:xfrm>
            <a:off x="9698408" y="1533259"/>
            <a:ext cx="11449160" cy="2580606"/>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dirty="0">
                <a:latin typeface="+mn-lt"/>
                <a:cs typeface="Arial"/>
              </a:rPr>
              <a:t>Following resources were studied and referred to understand importance of coupon distribution optimization to improve retail performance, MLflow, MLOps, and Recommender Systems.</a:t>
            </a:r>
          </a:p>
          <a:p>
            <a:pPr marL="342900" indent="-342900" algn="just">
              <a:buFont typeface="Arial" panose="020B0604020202020204" pitchFamily="34" charset="0"/>
              <a:buChar char="•"/>
            </a:pPr>
            <a:r>
              <a:rPr lang="en-US" sz="2000" dirty="0">
                <a:latin typeface="+mn-lt"/>
                <a:cs typeface="Arial"/>
              </a:rPr>
              <a:t>Johnson et al., 2013</a:t>
            </a:r>
          </a:p>
          <a:p>
            <a:pPr marL="342900" indent="-342900" algn="just">
              <a:buFont typeface="Arial" panose="020B0604020202020204" pitchFamily="34" charset="0"/>
              <a:buChar char="•"/>
            </a:pPr>
            <a:r>
              <a:rPr lang="en-US" sz="2000" dirty="0">
                <a:latin typeface="+mn-lt"/>
                <a:cs typeface="Arial"/>
              </a:rPr>
              <a:t>Algorithmia</a:t>
            </a:r>
            <a:r>
              <a:rPr lang="en-US" sz="2000">
                <a:latin typeface="+mn-lt"/>
                <a:cs typeface="Arial"/>
              </a:rPr>
              <a:t>, 2020 </a:t>
            </a:r>
          </a:p>
          <a:p>
            <a:pPr marL="342900" indent="-342900" algn="just">
              <a:buFont typeface="Arial" panose="020B0604020202020204" pitchFamily="34" charset="0"/>
              <a:buChar char="•"/>
            </a:pPr>
            <a:r>
              <a:rPr lang="en-US" sz="2000" dirty="0">
                <a:latin typeface="+mn-lt"/>
                <a:cs typeface="Arial"/>
              </a:rPr>
              <a:t>Dr. Larysa et al., DDD Advisor </a:t>
            </a:r>
          </a:p>
          <a:p>
            <a:pPr marL="342900" indent="-342900" algn="just">
              <a:buFont typeface="Arial" panose="020B0604020202020204" pitchFamily="34" charset="0"/>
              <a:buChar char="•"/>
            </a:pPr>
            <a:r>
              <a:rPr lang="en-US" sz="2000" dirty="0">
                <a:latin typeface="+mn-lt"/>
                <a:cs typeface="Arial"/>
              </a:rPr>
              <a:t>Wang et al., 2020 </a:t>
            </a:r>
          </a:p>
          <a:p>
            <a:pPr marL="342900" indent="-342900" algn="just">
              <a:buFont typeface="Arial" panose="020B0604020202020204" pitchFamily="34" charset="0"/>
              <a:buChar char="•"/>
            </a:pPr>
            <a:r>
              <a:rPr lang="en-US" sz="2000" dirty="0">
                <a:latin typeface="+mn-lt"/>
                <a:cs typeface="Arial"/>
              </a:rPr>
              <a:t>Doshi, S (2019)</a:t>
            </a:r>
          </a:p>
          <a:p>
            <a:pPr marL="342900" indent="-342900" algn="just">
              <a:buFont typeface="Arial" panose="020B0604020202020204" pitchFamily="34" charset="0"/>
              <a:buChar char="•"/>
            </a:pPr>
            <a:r>
              <a:rPr lang="en-US" sz="2000" dirty="0">
                <a:latin typeface="+mn-lt"/>
                <a:cs typeface="Arial"/>
              </a:rPr>
              <a:t>MLflow Documentation</a:t>
            </a:r>
          </a:p>
          <a:p>
            <a:pPr algn="just"/>
            <a:endParaRPr lang="en-US" sz="2000" dirty="0">
              <a:latin typeface="+mn-lt"/>
              <a:cs typeface="Arial"/>
            </a:endParaRPr>
          </a:p>
          <a:p>
            <a:pPr algn="just"/>
            <a:endParaRPr lang="en-US" sz="2000" dirty="0">
              <a:latin typeface="+mn-lt"/>
              <a:cs typeface="Arial"/>
            </a:endParaRPr>
          </a:p>
        </p:txBody>
      </p:sp>
      <p:graphicFrame>
        <p:nvGraphicFramePr>
          <p:cNvPr id="88" name="Table 87">
            <a:extLst>
              <a:ext uri="{FF2B5EF4-FFF2-40B4-BE49-F238E27FC236}">
                <a16:creationId xmlns:a16="http://schemas.microsoft.com/office/drawing/2014/main" id="{1ADDCFA0-201A-9742-AC8D-A2900983A885}"/>
              </a:ext>
            </a:extLst>
          </p:cNvPr>
          <p:cNvGraphicFramePr>
            <a:graphicFrameLocks noGrp="1"/>
          </p:cNvGraphicFramePr>
          <p:nvPr>
            <p:extLst>
              <p:ext uri="{D42A27DB-BD31-4B8C-83A1-F6EECF244321}">
                <p14:modId xmlns:p14="http://schemas.microsoft.com/office/powerpoint/2010/main" val="301372637"/>
              </p:ext>
            </p:extLst>
          </p:nvPr>
        </p:nvGraphicFramePr>
        <p:xfrm>
          <a:off x="9883955" y="4227079"/>
          <a:ext cx="10919810" cy="4540625"/>
        </p:xfrm>
        <a:graphic>
          <a:graphicData uri="http://schemas.openxmlformats.org/drawingml/2006/table">
            <a:tbl>
              <a:tblPr>
                <a:tableStyleId>{2D5ABB26-0587-4C30-8999-92F81FD0307C}</a:tableStyleId>
              </a:tblPr>
              <a:tblGrid>
                <a:gridCol w="6960969">
                  <a:extLst>
                    <a:ext uri="{9D8B030D-6E8A-4147-A177-3AD203B41FA5}">
                      <a16:colId xmlns:a16="http://schemas.microsoft.com/office/drawing/2014/main" val="1362220680"/>
                    </a:ext>
                  </a:extLst>
                </a:gridCol>
                <a:gridCol w="3958841">
                  <a:extLst>
                    <a:ext uri="{9D8B030D-6E8A-4147-A177-3AD203B41FA5}">
                      <a16:colId xmlns:a16="http://schemas.microsoft.com/office/drawing/2014/main" val="1136442080"/>
                    </a:ext>
                  </a:extLst>
                </a:gridCol>
              </a:tblGrid>
              <a:tr h="562985">
                <a:tc>
                  <a:txBody>
                    <a:bodyPr/>
                    <a:lstStyle/>
                    <a:p>
                      <a:pPr algn="ctr" fontAlgn="ctr"/>
                      <a:r>
                        <a:rPr lang="en-US" sz="2000" b="1" u="none" strike="noStrike">
                          <a:solidFill>
                            <a:schemeClr val="tx1"/>
                          </a:solidFill>
                          <a:effectLst/>
                          <a:latin typeface="Arial" panose="020B0604020202020204" pitchFamily="34" charset="0"/>
                          <a:cs typeface="Arial" panose="020B0604020202020204" pitchFamily="34" charset="0"/>
                        </a:rPr>
                        <a:t>Feature Name</a:t>
                      </a:r>
                      <a:endParaRPr lang="en-US" sz="2000" b="1" i="0" u="none" strike="noStrike">
                        <a:solidFill>
                          <a:schemeClr val="tx1"/>
                        </a:solidFill>
                        <a:effectLst/>
                        <a:latin typeface="Arial" panose="020B0604020202020204" pitchFamily="34" charset="0"/>
                        <a:cs typeface="Arial" panose="020B0604020202020204" pitchFamily="34" charset="0"/>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B991"/>
                    </a:solidFill>
                  </a:tcPr>
                </a:tc>
                <a:tc>
                  <a:txBody>
                    <a:bodyPr/>
                    <a:lstStyle/>
                    <a:p>
                      <a:pPr algn="ctr" fontAlgn="ctr"/>
                      <a:r>
                        <a:rPr lang="en-US" sz="2000" b="1" u="none" strike="noStrike">
                          <a:solidFill>
                            <a:schemeClr val="tx1"/>
                          </a:solidFill>
                          <a:effectLst/>
                          <a:latin typeface="Arial" panose="020B0604020202020204" pitchFamily="34" charset="0"/>
                          <a:cs typeface="Arial" panose="020B0604020202020204" pitchFamily="34" charset="0"/>
                        </a:rPr>
                        <a:t>ML Flow Support</a:t>
                      </a:r>
                      <a:endParaRPr lang="en-US" sz="2000" b="1" i="0" u="none" strike="noStrike">
                        <a:solidFill>
                          <a:schemeClr val="tx1"/>
                        </a:solidFill>
                        <a:effectLst/>
                        <a:latin typeface="Arial" panose="020B0604020202020204" pitchFamily="34" charset="0"/>
                        <a:cs typeface="Arial" panose="020B0604020202020204" pitchFamily="34" charset="0"/>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B991"/>
                    </a:solidFill>
                  </a:tcPr>
                </a:tc>
                <a:extLst>
                  <a:ext uri="{0D108BD9-81ED-4DB2-BD59-A6C34878D82A}">
                    <a16:rowId xmlns:a16="http://schemas.microsoft.com/office/drawing/2014/main" val="3480475937"/>
                  </a:ext>
                </a:extLst>
              </a:tr>
              <a:tr h="342384">
                <a:tc>
                  <a:txBody>
                    <a:bodyPr/>
                    <a:lstStyle/>
                    <a:p>
                      <a:pPr algn="ctr" fontAlgn="b"/>
                      <a:r>
                        <a:rPr lang="en-US" sz="2000" b="0" i="0" u="none" strike="noStrike">
                          <a:solidFill>
                            <a:srgbClr val="000000"/>
                          </a:solidFill>
                          <a:effectLst/>
                          <a:latin typeface="+mn-lt"/>
                        </a:rPr>
                        <a:t>Real-time &amp; Batch Prediction</a:t>
                      </a:r>
                      <a:endParaRPr lang="en-US" sz="2000" b="0" i="0" u="none" strike="noStrike" dirty="0">
                        <a:solidFill>
                          <a:srgbClr val="000000"/>
                        </a:solidFill>
                        <a:effectLst/>
                        <a:latin typeface="+mn-lt"/>
                      </a:endParaRPr>
                    </a:p>
                  </a:txBody>
                  <a:tcPr marL="0" marR="0" marT="0" marB="0"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2000" u="none" strike="noStrike">
                          <a:effectLst/>
                          <a:latin typeface="Arial" panose="020B0604020202020204" pitchFamily="34" charset="0"/>
                          <a:cs typeface="Arial" panose="020B0604020202020204" pitchFamily="34" charset="0"/>
                        </a:rPr>
                        <a:t>                           </a:t>
                      </a:r>
                      <a:r>
                        <a:rPr lang="en-US" sz="2400" u="none" strike="noStrike">
                          <a:effectLst/>
                          <a:latin typeface="Arial" panose="020B0604020202020204" pitchFamily="34" charset="0"/>
                          <a:cs typeface="Arial" panose="020B0604020202020204" pitchFamily="34" charset="0"/>
                        </a:rPr>
                        <a:t>✓</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5681605"/>
                  </a:ext>
                </a:extLst>
              </a:tr>
              <a:tr h="371549">
                <a:tc>
                  <a:txBody>
                    <a:bodyPr/>
                    <a:lstStyle/>
                    <a:p>
                      <a:pPr algn="ctr" fontAlgn="b"/>
                      <a:r>
                        <a:rPr lang="en-US" sz="2000" b="0" i="0" u="none" strike="noStrike">
                          <a:solidFill>
                            <a:srgbClr val="000000"/>
                          </a:solidFill>
                          <a:effectLst/>
                          <a:latin typeface="+mn-lt"/>
                        </a:rPr>
                        <a:t>GIT Integration</a:t>
                      </a:r>
                      <a:endParaRPr lang="en-US" sz="2000" b="0" i="0" u="none" strike="noStrike" dirty="0">
                        <a:solidFill>
                          <a:srgbClr val="000000"/>
                        </a:solidFill>
                        <a:effectLst/>
                        <a:latin typeface="+mn-lt"/>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522475"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                                               </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t>
                      </a:r>
                      <a:endParaRPr lang="en-US" sz="1400" b="0" i="0" u="none" strike="noStrike" dirty="0">
                        <a:solidFill>
                          <a:srgbClr val="000000"/>
                        </a:solidFill>
                        <a:effectLst/>
                        <a:latin typeface="Calibri" panose="020F0502020204030204" pitchFamily="34" charset="0"/>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4158502"/>
                  </a:ext>
                </a:extLst>
              </a:tr>
              <a:tr h="371549">
                <a:tc>
                  <a:txBody>
                    <a:bodyPr/>
                    <a:lstStyle/>
                    <a:p>
                      <a:pPr algn="ctr" fontAlgn="b"/>
                      <a:r>
                        <a:rPr lang="en-US" sz="2000" b="0" i="0" u="none" strike="noStrike">
                          <a:solidFill>
                            <a:srgbClr val="000000"/>
                          </a:solidFill>
                          <a:effectLst/>
                          <a:latin typeface="+mn-lt"/>
                        </a:rPr>
                        <a:t>Model Registry</a:t>
                      </a:r>
                      <a:endParaRPr lang="en-US" sz="2000" b="0" i="0" u="none" strike="noStrike" dirty="0">
                        <a:solidFill>
                          <a:srgbClr val="000000"/>
                        </a:solidFill>
                        <a:effectLst/>
                        <a:latin typeface="+mn-lt"/>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522475"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                                               </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t>
                      </a:r>
                      <a:endParaRPr lang="en-US" sz="1400" b="0" i="0" u="none" strike="noStrike" dirty="0">
                        <a:solidFill>
                          <a:srgbClr val="000000"/>
                        </a:solidFill>
                        <a:effectLst/>
                        <a:latin typeface="Calibri" panose="020F0502020204030204" pitchFamily="34" charset="0"/>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185230"/>
                  </a:ext>
                </a:extLst>
              </a:tr>
              <a:tr h="371549">
                <a:tc>
                  <a:txBody>
                    <a:bodyPr/>
                    <a:lstStyle/>
                    <a:p>
                      <a:pPr algn="ctr" fontAlgn="b"/>
                      <a:r>
                        <a:rPr lang="en-US" sz="2000" b="0" i="0" u="none" strike="noStrike">
                          <a:solidFill>
                            <a:srgbClr val="000000"/>
                          </a:solidFill>
                          <a:effectLst/>
                          <a:latin typeface="+mn-lt"/>
                        </a:rPr>
                        <a:t>Role Based Access Controls</a:t>
                      </a:r>
                      <a:endParaRPr lang="en-US" sz="2000" b="0" i="0" u="none" strike="noStrike" dirty="0">
                        <a:solidFill>
                          <a:srgbClr val="000000"/>
                        </a:solidFill>
                        <a:effectLst/>
                        <a:latin typeface="+mn-lt"/>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522475"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                                               </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t>
                      </a:r>
                      <a:endParaRPr lang="en-US" sz="1400" b="0" i="0" u="none" strike="noStrike" dirty="0">
                        <a:solidFill>
                          <a:srgbClr val="000000"/>
                        </a:solidFill>
                        <a:effectLst/>
                        <a:latin typeface="Calibri" panose="020F0502020204030204" pitchFamily="34" charset="0"/>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7426832"/>
                  </a:ext>
                </a:extLst>
              </a:tr>
              <a:tr h="371549">
                <a:tc>
                  <a:txBody>
                    <a:bodyPr/>
                    <a:lstStyle/>
                    <a:p>
                      <a:pPr algn="ctr" fontAlgn="b"/>
                      <a:r>
                        <a:rPr lang="en-US" sz="2000" b="0" i="0" u="none" strike="noStrike">
                          <a:solidFill>
                            <a:srgbClr val="000000"/>
                          </a:solidFill>
                          <a:effectLst/>
                          <a:latin typeface="+mn-lt"/>
                        </a:rPr>
                        <a:t>Event Based Alerts &amp; Notifications</a:t>
                      </a:r>
                      <a:endParaRPr lang="en-US" sz="2000" b="0" i="0" u="none" strike="noStrike" dirty="0">
                        <a:solidFill>
                          <a:srgbClr val="000000"/>
                        </a:solidFill>
                        <a:effectLst/>
                        <a:latin typeface="+mn-lt"/>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522475"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                                               </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t>
                      </a:r>
                      <a:endParaRPr lang="en-US" sz="1400" b="0" i="0" u="none" strike="noStrike" dirty="0">
                        <a:solidFill>
                          <a:srgbClr val="000000"/>
                        </a:solidFill>
                        <a:effectLst/>
                        <a:latin typeface="Calibri" panose="020F0502020204030204" pitchFamily="34" charset="0"/>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405035"/>
                  </a:ext>
                </a:extLst>
              </a:tr>
              <a:tr h="371549">
                <a:tc>
                  <a:txBody>
                    <a:bodyPr/>
                    <a:lstStyle/>
                    <a:p>
                      <a:pPr algn="ctr" fontAlgn="b"/>
                      <a:r>
                        <a:rPr lang="en-US" sz="2000" b="0" i="0" u="none" strike="noStrike">
                          <a:solidFill>
                            <a:srgbClr val="000000"/>
                          </a:solidFill>
                          <a:effectLst/>
                          <a:latin typeface="+mn-lt"/>
                        </a:rPr>
                        <a:t>A/B testing and Multi-Arm Bandit Testing</a:t>
                      </a:r>
                      <a:endParaRPr lang="en-US" sz="2000" b="0" i="0" u="none" strike="noStrike" dirty="0">
                        <a:solidFill>
                          <a:srgbClr val="000000"/>
                        </a:solidFill>
                        <a:effectLst/>
                        <a:latin typeface="+mn-lt"/>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mn-lt"/>
                        </a:rPr>
                        <a:t>                     ⨯</a:t>
                      </a:r>
                      <a:endParaRPr lang="en-US" sz="2800" b="0" i="0" u="none" strike="noStrike" dirty="0">
                        <a:solidFill>
                          <a:srgbClr val="000000"/>
                        </a:solidFill>
                        <a:effectLst/>
                        <a:latin typeface="+mn-lt"/>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700368"/>
                  </a:ext>
                </a:extLst>
              </a:tr>
              <a:tr h="371549">
                <a:tc>
                  <a:txBody>
                    <a:bodyPr/>
                    <a:lstStyle/>
                    <a:p>
                      <a:pPr algn="ctr" fontAlgn="b"/>
                      <a:r>
                        <a:rPr lang="en-US" sz="2000" b="0" i="0" u="none" strike="noStrike">
                          <a:solidFill>
                            <a:srgbClr val="000000"/>
                          </a:solidFill>
                          <a:effectLst/>
                          <a:latin typeface="+mn-lt"/>
                        </a:rPr>
                        <a:t>Data Drift</a:t>
                      </a:r>
                      <a:endParaRPr lang="en-US" sz="2000" b="0" i="0" u="none" strike="noStrike" dirty="0">
                        <a:solidFill>
                          <a:srgbClr val="000000"/>
                        </a:solidFill>
                        <a:effectLst/>
                        <a:latin typeface="+mn-lt"/>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522475"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                                               </a:t>
                      </a:r>
                      <a:r>
                        <a:rPr kumimoji="0" lang="en-US" sz="2800" b="0" i="0" u="none" strike="noStrike" kern="1200" cap="none" spc="0" normalizeH="0" baseline="0" noProof="0">
                          <a:ln>
                            <a:noFill/>
                          </a:ln>
                          <a:solidFill>
                            <a:srgbClr val="000000"/>
                          </a:solidFill>
                          <a:effectLst/>
                          <a:uLnTx/>
                          <a:uFillTx/>
                          <a:latin typeface="+mn-lt"/>
                          <a:ea typeface="+mn-ea"/>
                          <a:cs typeface="+mn-cs"/>
                        </a:rPr>
                        <a:t>⨯</a:t>
                      </a:r>
                      <a:endParaRPr lang="en-US" sz="1400" b="0" i="0" u="none" strike="noStrike" dirty="0">
                        <a:solidFill>
                          <a:srgbClr val="000000"/>
                        </a:solidFill>
                        <a:effectLst/>
                        <a:latin typeface="Calibri" panose="020F0502020204030204" pitchFamily="34" charset="0"/>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1525785"/>
                  </a:ext>
                </a:extLst>
              </a:tr>
              <a:tr h="371549">
                <a:tc>
                  <a:txBody>
                    <a:bodyPr/>
                    <a:lstStyle/>
                    <a:p>
                      <a:pPr algn="ctr" fontAlgn="b"/>
                      <a:r>
                        <a:rPr lang="en-US" sz="2000" b="0" i="0" u="none" strike="noStrike">
                          <a:solidFill>
                            <a:srgbClr val="000000"/>
                          </a:solidFill>
                          <a:effectLst/>
                          <a:latin typeface="+mn-lt"/>
                        </a:rPr>
                        <a:t>Detection of Model Bias</a:t>
                      </a:r>
                      <a:endParaRPr lang="en-US" sz="2000" b="0" i="0" u="none" strike="noStrike" dirty="0">
                        <a:solidFill>
                          <a:srgbClr val="000000"/>
                        </a:solidFill>
                        <a:effectLst/>
                        <a:latin typeface="+mn-lt"/>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522475"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                                               </a:t>
                      </a:r>
                      <a:r>
                        <a:rPr kumimoji="0" lang="en-US" sz="2800" b="0" i="0" u="none" strike="noStrike" kern="1200" cap="none" spc="0" normalizeH="0" baseline="0" noProof="0">
                          <a:ln>
                            <a:noFill/>
                          </a:ln>
                          <a:solidFill>
                            <a:srgbClr val="000000"/>
                          </a:solidFill>
                          <a:effectLst/>
                          <a:uLnTx/>
                          <a:uFillTx/>
                          <a:latin typeface="+mn-lt"/>
                          <a:ea typeface="+mn-ea"/>
                          <a:cs typeface="+mn-cs"/>
                        </a:rPr>
                        <a:t>⨯</a:t>
                      </a:r>
                      <a:endParaRPr lang="en-US" sz="1400" b="0" i="0" u="none" strike="noStrike" dirty="0">
                        <a:solidFill>
                          <a:srgbClr val="000000"/>
                        </a:solidFill>
                        <a:effectLst/>
                        <a:latin typeface="Calibri" panose="020F0502020204030204" pitchFamily="34" charset="0"/>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831937"/>
                  </a:ext>
                </a:extLst>
              </a:tr>
              <a:tr h="420362">
                <a:tc>
                  <a:txBody>
                    <a:bodyPr/>
                    <a:lstStyle/>
                    <a:p>
                      <a:pPr algn="ctr" fontAlgn="b"/>
                      <a:r>
                        <a:rPr lang="en-US" sz="2000" b="0" i="0" u="none" strike="noStrike">
                          <a:solidFill>
                            <a:srgbClr val="000000"/>
                          </a:solidFill>
                          <a:effectLst/>
                          <a:latin typeface="+mn-lt"/>
                        </a:rPr>
                        <a:t>Model Accuracy, Health and Prediction Stability</a:t>
                      </a:r>
                      <a:endParaRPr lang="en-US" sz="2000" b="0" i="0" u="none" strike="noStrike" dirty="0">
                        <a:solidFill>
                          <a:srgbClr val="000000"/>
                        </a:solidFill>
                        <a:effectLst/>
                        <a:latin typeface="+mn-lt"/>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522475" rtl="0" eaLnBrk="1" fontAlgn="b"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mn-lt"/>
                          <a:ea typeface="+mn-ea"/>
                          <a:cs typeface="+mn-cs"/>
                        </a:rPr>
                        <a:t>                     ⨯        </a:t>
                      </a:r>
                      <a:endParaRPr lang="en-US" sz="1400" b="0" i="0" u="none" strike="noStrike" dirty="0">
                        <a:solidFill>
                          <a:srgbClr val="000000"/>
                        </a:solidFill>
                        <a:effectLst/>
                        <a:latin typeface="Calibri" panose="020F0502020204030204" pitchFamily="34" charset="0"/>
                      </a:endParaRPr>
                    </a:p>
                  </a:txBody>
                  <a:tcPr marL="9525" marR="9525" marT="9525"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1921313"/>
                  </a:ext>
                </a:extLst>
              </a:tr>
            </a:tbl>
          </a:graphicData>
        </a:graphic>
      </p:graphicFrame>
      <p:sp>
        <p:nvSpPr>
          <p:cNvPr id="89" name="Rectangle 88">
            <a:extLst>
              <a:ext uri="{FF2B5EF4-FFF2-40B4-BE49-F238E27FC236}">
                <a16:creationId xmlns:a16="http://schemas.microsoft.com/office/drawing/2014/main" id="{9EE66A51-47FE-B643-AFB2-6FC4D2D9ED86}"/>
              </a:ext>
            </a:extLst>
          </p:cNvPr>
          <p:cNvSpPr/>
          <p:nvPr/>
        </p:nvSpPr>
        <p:spPr>
          <a:xfrm>
            <a:off x="10065088" y="8889328"/>
            <a:ext cx="10397599" cy="409374"/>
          </a:xfrm>
          <a:prstGeom prst="rect">
            <a:avLst/>
          </a:prstGeom>
        </p:spPr>
        <p:txBody>
          <a:bodyPr wrap="square">
            <a:spAutoFit/>
          </a:bodyPr>
          <a:lstStyle/>
          <a:p>
            <a:pPr algn="ctr"/>
            <a:r>
              <a:rPr lang="en-US" sz="2000">
                <a:latin typeface="+mn-lt"/>
                <a:ea typeface="Arial" charset="0"/>
                <a:cs typeface="Arial" panose="020B0604020202020204" pitchFamily="34" charset="0"/>
              </a:rPr>
              <a:t>Table 1. ML Flow feature availability for deploying Recommendation Engine</a:t>
            </a:r>
          </a:p>
        </p:txBody>
      </p:sp>
      <p:cxnSp>
        <p:nvCxnSpPr>
          <p:cNvPr id="93" name="Straight Connector 92">
            <a:extLst>
              <a:ext uri="{FF2B5EF4-FFF2-40B4-BE49-F238E27FC236}">
                <a16:creationId xmlns:a16="http://schemas.microsoft.com/office/drawing/2014/main" id="{D082C4DD-6DC9-3D4B-9567-E305AC557D66}"/>
              </a:ext>
            </a:extLst>
          </p:cNvPr>
          <p:cNvCxnSpPr/>
          <p:nvPr/>
        </p:nvCxnSpPr>
        <p:spPr bwMode="auto">
          <a:xfrm flipH="1">
            <a:off x="21479090" y="975072"/>
            <a:ext cx="40571" cy="20384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Rectangle 93">
            <a:extLst>
              <a:ext uri="{FF2B5EF4-FFF2-40B4-BE49-F238E27FC236}">
                <a16:creationId xmlns:a16="http://schemas.microsoft.com/office/drawing/2014/main" id="{050EF953-5B0D-CA4D-8776-B782ED209250}"/>
              </a:ext>
            </a:extLst>
          </p:cNvPr>
          <p:cNvSpPr/>
          <p:nvPr/>
        </p:nvSpPr>
        <p:spPr bwMode="auto">
          <a:xfrm>
            <a:off x="21527674" y="901096"/>
            <a:ext cx="5160694" cy="58531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5" name="Rectangle 94">
            <a:extLst>
              <a:ext uri="{FF2B5EF4-FFF2-40B4-BE49-F238E27FC236}">
                <a16:creationId xmlns:a16="http://schemas.microsoft.com/office/drawing/2014/main" id="{12066501-D654-A040-8290-AD80B1189E49}"/>
              </a:ext>
            </a:extLst>
          </p:cNvPr>
          <p:cNvSpPr/>
          <p:nvPr/>
        </p:nvSpPr>
        <p:spPr>
          <a:xfrm>
            <a:off x="22061521" y="949890"/>
            <a:ext cx="4789126" cy="523220"/>
          </a:xfrm>
          <a:prstGeom prst="rect">
            <a:avLst/>
          </a:prstGeom>
        </p:spPr>
        <p:txBody>
          <a:bodyPr wrap="square">
            <a:spAutoFit/>
          </a:bodyPr>
          <a:lstStyle/>
          <a:p>
            <a:r>
              <a:rPr lang="en-US" sz="2800" b="1">
                <a:solidFill>
                  <a:srgbClr val="CFB991"/>
                </a:solidFill>
                <a:latin typeface="Arial" panose="020B0604020202020204" pitchFamily="34" charset="0"/>
                <a:cs typeface="Arial" panose="020B0604020202020204" pitchFamily="34" charset="0"/>
              </a:rPr>
              <a:t>STATISTICAL RESULTS</a:t>
            </a:r>
          </a:p>
        </p:txBody>
      </p:sp>
      <p:sp>
        <p:nvSpPr>
          <p:cNvPr id="96" name="TextBox 19">
            <a:extLst>
              <a:ext uri="{FF2B5EF4-FFF2-40B4-BE49-F238E27FC236}">
                <a16:creationId xmlns:a16="http://schemas.microsoft.com/office/drawing/2014/main" id="{AC2A595B-7EDC-7A45-9B70-30AB267BADC7}"/>
              </a:ext>
            </a:extLst>
          </p:cNvPr>
          <p:cNvSpPr txBox="1"/>
          <p:nvPr/>
        </p:nvSpPr>
        <p:spPr>
          <a:xfrm>
            <a:off x="21945599" y="1845555"/>
            <a:ext cx="11883369" cy="400110"/>
          </a:xfrm>
          <a:prstGeom prst="rect">
            <a:avLst/>
          </a:prstGeom>
          <a:noFill/>
        </p:spPr>
        <p:txBody>
          <a:bodyPr wrap="square" rtlCol="0" anchor="t">
            <a:spAutoFit/>
          </a:bodyPr>
          <a:lstStyle/>
          <a:p>
            <a:pPr algn="just"/>
            <a:r>
              <a:rPr lang="en-US" altLang="en-US" sz="2000" spc="10">
                <a:latin typeface="+mn-lt"/>
                <a:cs typeface="Arial"/>
              </a:rPr>
              <a:t>Extracting Top Products Recommendations for a Household using Collaborative Filtering Recommender System</a:t>
            </a:r>
          </a:p>
        </p:txBody>
      </p:sp>
      <p:sp>
        <p:nvSpPr>
          <p:cNvPr id="102" name="Rectangle 101">
            <a:extLst>
              <a:ext uri="{FF2B5EF4-FFF2-40B4-BE49-F238E27FC236}">
                <a16:creationId xmlns:a16="http://schemas.microsoft.com/office/drawing/2014/main" id="{10F2AE31-AD08-774D-B2A2-6B4882E175B3}"/>
              </a:ext>
            </a:extLst>
          </p:cNvPr>
          <p:cNvSpPr/>
          <p:nvPr/>
        </p:nvSpPr>
        <p:spPr>
          <a:xfrm>
            <a:off x="27392508" y="14269789"/>
            <a:ext cx="5394917"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4. Probability Calibration Plot</a:t>
            </a:r>
          </a:p>
        </p:txBody>
      </p:sp>
      <p:sp>
        <p:nvSpPr>
          <p:cNvPr id="107" name="TextBox 19">
            <a:extLst>
              <a:ext uri="{FF2B5EF4-FFF2-40B4-BE49-F238E27FC236}">
                <a16:creationId xmlns:a16="http://schemas.microsoft.com/office/drawing/2014/main" id="{6E61A719-EB48-1E44-8359-A27A3A50CD8B}"/>
              </a:ext>
            </a:extLst>
          </p:cNvPr>
          <p:cNvSpPr txBox="1"/>
          <p:nvPr/>
        </p:nvSpPr>
        <p:spPr>
          <a:xfrm>
            <a:off x="22022029" y="8955705"/>
            <a:ext cx="11621900" cy="400110"/>
          </a:xfrm>
          <a:prstGeom prst="rect">
            <a:avLst/>
          </a:prstGeom>
          <a:noFill/>
        </p:spPr>
        <p:txBody>
          <a:bodyPr wrap="square" rtlCol="0" anchor="t">
            <a:spAutoFit/>
          </a:bodyPr>
          <a:lstStyle/>
          <a:p>
            <a:pPr algn="just"/>
            <a:r>
              <a:rPr lang="en-US" altLang="en-US" sz="2000" spc="10">
                <a:cs typeface="Arial"/>
              </a:rPr>
              <a:t>Extracting Top Similar Products using Collaborative Filtering Recommendation System</a:t>
            </a:r>
          </a:p>
        </p:txBody>
      </p:sp>
      <p:sp>
        <p:nvSpPr>
          <p:cNvPr id="108" name="Rectangle 107">
            <a:extLst>
              <a:ext uri="{FF2B5EF4-FFF2-40B4-BE49-F238E27FC236}">
                <a16:creationId xmlns:a16="http://schemas.microsoft.com/office/drawing/2014/main" id="{D12AD9FA-D354-144A-A556-C9388F3C74C5}"/>
              </a:ext>
            </a:extLst>
          </p:cNvPr>
          <p:cNvSpPr/>
          <p:nvPr/>
        </p:nvSpPr>
        <p:spPr>
          <a:xfrm>
            <a:off x="21844893" y="14215036"/>
            <a:ext cx="5427521"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3. Model Results</a:t>
            </a:r>
          </a:p>
        </p:txBody>
      </p:sp>
      <p:pic>
        <p:nvPicPr>
          <p:cNvPr id="111" name="Picture 110">
            <a:extLst>
              <a:ext uri="{FF2B5EF4-FFF2-40B4-BE49-F238E27FC236}">
                <a16:creationId xmlns:a16="http://schemas.microsoft.com/office/drawing/2014/main" id="{D43B72FF-846D-AE4D-8384-AE6597EFFB5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4356741" y="18406649"/>
            <a:ext cx="3669073" cy="2894238"/>
          </a:xfrm>
          <a:prstGeom prst="rect">
            <a:avLst/>
          </a:prstGeom>
        </p:spPr>
      </p:pic>
      <p:sp>
        <p:nvSpPr>
          <p:cNvPr id="110" name="TextBox 109">
            <a:extLst>
              <a:ext uri="{FF2B5EF4-FFF2-40B4-BE49-F238E27FC236}">
                <a16:creationId xmlns:a16="http://schemas.microsoft.com/office/drawing/2014/main" id="{471843A5-7768-EC47-9D95-FD198DF4C1C4}"/>
              </a:ext>
            </a:extLst>
          </p:cNvPr>
          <p:cNvSpPr txBox="1"/>
          <p:nvPr/>
        </p:nvSpPr>
        <p:spPr>
          <a:xfrm>
            <a:off x="553334" y="9123271"/>
            <a:ext cx="8212408" cy="3477875"/>
          </a:xfrm>
          <a:prstGeom prst="rect">
            <a:avLst/>
          </a:prstGeom>
          <a:noFill/>
        </p:spPr>
        <p:txBody>
          <a:bodyPr wrap="square" rtlCol="0">
            <a:spAutoFit/>
          </a:bodyPr>
          <a:lstStyle/>
          <a:p>
            <a:pPr algn="just"/>
            <a:r>
              <a:rPr lang="en-US" sz="2000">
                <a:latin typeface="+mn-lt"/>
              </a:rPr>
              <a:t>Organizations leveraging machine learning seek to streamline their machine learning development lifecycle. Machine learning model development possesses additional new challenges as compared to the traditional software development lifecycle. These include tracking experiments, code &amp; data versioning, reproducing results, model management, and deployment. This paper aims to describe the implementation of MLflow on Azure databricks to streamline the process of building a recommender system to predict the user preference for a product or the likelihood of the user purchasing a product, given they are targeted with coupons in a promotional campaign. Finally, the entire machine learning pipeline is integrated with Flask using Rest API to serve the model on real-time and batch inferencing.</a:t>
            </a:r>
            <a:endParaRPr lang="en-US" sz="2400">
              <a:latin typeface="+mn-lt"/>
            </a:endParaRPr>
          </a:p>
        </p:txBody>
      </p:sp>
      <p:sp>
        <p:nvSpPr>
          <p:cNvPr id="112" name="Rectangle 111">
            <a:extLst>
              <a:ext uri="{FF2B5EF4-FFF2-40B4-BE49-F238E27FC236}">
                <a16:creationId xmlns:a16="http://schemas.microsoft.com/office/drawing/2014/main" id="{EDF1A20F-1830-A443-8C27-75A444B0DC2E}"/>
              </a:ext>
            </a:extLst>
          </p:cNvPr>
          <p:cNvSpPr/>
          <p:nvPr/>
        </p:nvSpPr>
        <p:spPr bwMode="auto">
          <a:xfrm>
            <a:off x="9245388" y="9355815"/>
            <a:ext cx="3902443" cy="556601"/>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Rectangle 112">
            <a:extLst>
              <a:ext uri="{FF2B5EF4-FFF2-40B4-BE49-F238E27FC236}">
                <a16:creationId xmlns:a16="http://schemas.microsoft.com/office/drawing/2014/main" id="{B5C23FDE-F16A-CC43-9C52-34ADA1A59042}"/>
              </a:ext>
            </a:extLst>
          </p:cNvPr>
          <p:cNvSpPr/>
          <p:nvPr/>
        </p:nvSpPr>
        <p:spPr>
          <a:xfrm>
            <a:off x="9766238" y="9389197"/>
            <a:ext cx="3642699" cy="523220"/>
          </a:xfrm>
          <a:prstGeom prst="rect">
            <a:avLst/>
          </a:prstGeom>
        </p:spPr>
        <p:txBody>
          <a:bodyPr wrap="square">
            <a:spAutoFit/>
          </a:bodyPr>
          <a:lstStyle/>
          <a:p>
            <a:r>
              <a:rPr lang="en-US" sz="2800" b="1">
                <a:solidFill>
                  <a:srgbClr val="CFB991"/>
                </a:solidFill>
                <a:latin typeface="Arial" panose="020B0604020202020204" pitchFamily="34" charset="0"/>
                <a:cs typeface="Arial" panose="020B0604020202020204" pitchFamily="34" charset="0"/>
              </a:rPr>
              <a:t>METHODOLOGY</a:t>
            </a:r>
          </a:p>
        </p:txBody>
      </p:sp>
      <p:sp>
        <p:nvSpPr>
          <p:cNvPr id="114" name="Rectangle 113">
            <a:extLst>
              <a:ext uri="{FF2B5EF4-FFF2-40B4-BE49-F238E27FC236}">
                <a16:creationId xmlns:a16="http://schemas.microsoft.com/office/drawing/2014/main" id="{2BAE6077-1A5D-C345-8ADC-14A7DF6C5D60}"/>
              </a:ext>
            </a:extLst>
          </p:cNvPr>
          <p:cNvSpPr/>
          <p:nvPr/>
        </p:nvSpPr>
        <p:spPr bwMode="auto">
          <a:xfrm>
            <a:off x="9455536" y="10918020"/>
            <a:ext cx="1764242" cy="297092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15" name="Graphic 114" descr="Database with solid fill">
            <a:extLst>
              <a:ext uri="{FF2B5EF4-FFF2-40B4-BE49-F238E27FC236}">
                <a16:creationId xmlns:a16="http://schemas.microsoft.com/office/drawing/2014/main" id="{7CAF8297-FE8D-3B42-881D-A173988082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81334" y="11101424"/>
            <a:ext cx="914400" cy="914400"/>
          </a:xfrm>
          <a:prstGeom prst="rect">
            <a:avLst/>
          </a:prstGeom>
        </p:spPr>
      </p:pic>
      <p:pic>
        <p:nvPicPr>
          <p:cNvPr id="116" name="Graphic 115" descr="Cloud with solid fill">
            <a:extLst>
              <a:ext uri="{FF2B5EF4-FFF2-40B4-BE49-F238E27FC236}">
                <a16:creationId xmlns:a16="http://schemas.microsoft.com/office/drawing/2014/main" id="{344AB36C-E133-0B4F-B038-1CDB8D2563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81334" y="12015824"/>
            <a:ext cx="914400" cy="914400"/>
          </a:xfrm>
          <a:prstGeom prst="rect">
            <a:avLst/>
          </a:prstGeom>
        </p:spPr>
      </p:pic>
      <p:pic>
        <p:nvPicPr>
          <p:cNvPr id="117" name="Graphic 116" descr="Document with solid fill">
            <a:extLst>
              <a:ext uri="{FF2B5EF4-FFF2-40B4-BE49-F238E27FC236}">
                <a16:creationId xmlns:a16="http://schemas.microsoft.com/office/drawing/2014/main" id="{CC95B9AC-BCF6-184A-B012-E9231DC3BE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81334" y="12836672"/>
            <a:ext cx="914400" cy="914400"/>
          </a:xfrm>
          <a:prstGeom prst="rect">
            <a:avLst/>
          </a:prstGeom>
        </p:spPr>
      </p:pic>
      <p:sp>
        <p:nvSpPr>
          <p:cNvPr id="118" name="Rectangle 117">
            <a:extLst>
              <a:ext uri="{FF2B5EF4-FFF2-40B4-BE49-F238E27FC236}">
                <a16:creationId xmlns:a16="http://schemas.microsoft.com/office/drawing/2014/main" id="{00961477-584D-E541-A66D-0F91CE4029F2}"/>
              </a:ext>
            </a:extLst>
          </p:cNvPr>
          <p:cNvSpPr/>
          <p:nvPr/>
        </p:nvSpPr>
        <p:spPr bwMode="auto">
          <a:xfrm>
            <a:off x="11866472" y="11724715"/>
            <a:ext cx="1764242" cy="135753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Rectangle 118">
            <a:extLst>
              <a:ext uri="{FF2B5EF4-FFF2-40B4-BE49-F238E27FC236}">
                <a16:creationId xmlns:a16="http://schemas.microsoft.com/office/drawing/2014/main" id="{2EDEF364-7DAE-644C-A070-BDD50FD00479}"/>
              </a:ext>
            </a:extLst>
          </p:cNvPr>
          <p:cNvSpPr/>
          <p:nvPr/>
        </p:nvSpPr>
        <p:spPr bwMode="auto">
          <a:xfrm>
            <a:off x="13998557" y="11732495"/>
            <a:ext cx="1764242" cy="135753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0" name="Rectangle 119">
            <a:extLst>
              <a:ext uri="{FF2B5EF4-FFF2-40B4-BE49-F238E27FC236}">
                <a16:creationId xmlns:a16="http://schemas.microsoft.com/office/drawing/2014/main" id="{9F35FBD7-F6B0-BF4F-A76F-D73382C6472D}"/>
              </a:ext>
            </a:extLst>
          </p:cNvPr>
          <p:cNvSpPr/>
          <p:nvPr/>
        </p:nvSpPr>
        <p:spPr bwMode="auto">
          <a:xfrm>
            <a:off x="18508808" y="12747651"/>
            <a:ext cx="1115451" cy="4680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charset="0"/>
              </a:rPr>
              <a:t>Train</a:t>
            </a:r>
            <a:endParaRPr kumimoji="0" lang="en-US" sz="2400" b="0" i="0" u="none" strike="noStrike" cap="none" normalizeH="0" baseline="0">
              <a:ln>
                <a:noFill/>
              </a:ln>
              <a:solidFill>
                <a:schemeClr val="tx1"/>
              </a:solidFill>
              <a:effectLst/>
              <a:latin typeface="Times" charset="0"/>
            </a:endParaRPr>
          </a:p>
        </p:txBody>
      </p:sp>
      <p:sp>
        <p:nvSpPr>
          <p:cNvPr id="121" name="Rectangle 120">
            <a:extLst>
              <a:ext uri="{FF2B5EF4-FFF2-40B4-BE49-F238E27FC236}">
                <a16:creationId xmlns:a16="http://schemas.microsoft.com/office/drawing/2014/main" id="{2AD28E61-8939-8645-891E-07063E202F7A}"/>
              </a:ext>
            </a:extLst>
          </p:cNvPr>
          <p:cNvSpPr/>
          <p:nvPr/>
        </p:nvSpPr>
        <p:spPr bwMode="auto">
          <a:xfrm>
            <a:off x="17075489" y="11068334"/>
            <a:ext cx="1363733" cy="116900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2" name="TextBox 121">
            <a:extLst>
              <a:ext uri="{FF2B5EF4-FFF2-40B4-BE49-F238E27FC236}">
                <a16:creationId xmlns:a16="http://schemas.microsoft.com/office/drawing/2014/main" id="{A5C74CCE-8FD9-C544-AA74-05FC90BD30DA}"/>
              </a:ext>
            </a:extLst>
          </p:cNvPr>
          <p:cNvSpPr txBox="1"/>
          <p:nvPr/>
        </p:nvSpPr>
        <p:spPr>
          <a:xfrm>
            <a:off x="12179198" y="11823009"/>
            <a:ext cx="1495089" cy="584775"/>
          </a:xfrm>
          <a:prstGeom prst="rect">
            <a:avLst/>
          </a:prstGeom>
          <a:noFill/>
        </p:spPr>
        <p:txBody>
          <a:bodyPr wrap="square" rtlCol="0">
            <a:spAutoFit/>
          </a:bodyPr>
          <a:lstStyle/>
          <a:p>
            <a:r>
              <a:rPr lang="en-US"/>
              <a:t>Exploration </a:t>
            </a:r>
          </a:p>
          <a:p>
            <a:r>
              <a:rPr lang="en-US"/>
              <a:t>&amp; Validation</a:t>
            </a:r>
          </a:p>
        </p:txBody>
      </p:sp>
      <p:sp>
        <p:nvSpPr>
          <p:cNvPr id="123" name="TextBox 122">
            <a:extLst>
              <a:ext uri="{FF2B5EF4-FFF2-40B4-BE49-F238E27FC236}">
                <a16:creationId xmlns:a16="http://schemas.microsoft.com/office/drawing/2014/main" id="{B6F76784-F218-6D4C-BE57-45C0B3053110}"/>
              </a:ext>
            </a:extLst>
          </p:cNvPr>
          <p:cNvSpPr txBox="1"/>
          <p:nvPr/>
        </p:nvSpPr>
        <p:spPr>
          <a:xfrm>
            <a:off x="14375285" y="11841935"/>
            <a:ext cx="1279517" cy="584775"/>
          </a:xfrm>
          <a:prstGeom prst="rect">
            <a:avLst/>
          </a:prstGeom>
          <a:noFill/>
        </p:spPr>
        <p:txBody>
          <a:bodyPr wrap="square" rtlCol="0">
            <a:spAutoFit/>
          </a:bodyPr>
          <a:lstStyle/>
          <a:p>
            <a:r>
              <a:rPr lang="en-US"/>
              <a:t>Wrangling</a:t>
            </a:r>
          </a:p>
          <a:p>
            <a:r>
              <a:rPr lang="en-US"/>
              <a:t>(Cleaning)</a:t>
            </a:r>
          </a:p>
        </p:txBody>
      </p:sp>
      <p:cxnSp>
        <p:nvCxnSpPr>
          <p:cNvPr id="124" name="Straight Arrow Connector 123">
            <a:extLst>
              <a:ext uri="{FF2B5EF4-FFF2-40B4-BE49-F238E27FC236}">
                <a16:creationId xmlns:a16="http://schemas.microsoft.com/office/drawing/2014/main" id="{67CFAB1C-8BFA-9E43-B97A-6A74EC782FCD}"/>
              </a:ext>
            </a:extLst>
          </p:cNvPr>
          <p:cNvCxnSpPr>
            <a:cxnSpLocks/>
            <a:stCxn id="114" idx="3"/>
            <a:endCxn id="118" idx="1"/>
          </p:cNvCxnSpPr>
          <p:nvPr/>
        </p:nvCxnSpPr>
        <p:spPr bwMode="auto">
          <a:xfrm>
            <a:off x="11219778" y="12403481"/>
            <a:ext cx="646694"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Arrow Connector 124">
            <a:extLst>
              <a:ext uri="{FF2B5EF4-FFF2-40B4-BE49-F238E27FC236}">
                <a16:creationId xmlns:a16="http://schemas.microsoft.com/office/drawing/2014/main" id="{BBB8DEC0-BAE0-8C47-98D6-1DBEC2B8A6AD}"/>
              </a:ext>
            </a:extLst>
          </p:cNvPr>
          <p:cNvCxnSpPr>
            <a:cxnSpLocks/>
            <a:stCxn id="118" idx="3"/>
            <a:endCxn id="119" idx="1"/>
          </p:cNvCxnSpPr>
          <p:nvPr/>
        </p:nvCxnSpPr>
        <p:spPr bwMode="auto">
          <a:xfrm>
            <a:off x="13630714" y="12403481"/>
            <a:ext cx="367843" cy="778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7" name="TextBox 126">
            <a:extLst>
              <a:ext uri="{FF2B5EF4-FFF2-40B4-BE49-F238E27FC236}">
                <a16:creationId xmlns:a16="http://schemas.microsoft.com/office/drawing/2014/main" id="{A0E70E75-003E-0444-8859-F5BA62726DA0}"/>
              </a:ext>
            </a:extLst>
          </p:cNvPr>
          <p:cNvSpPr txBox="1"/>
          <p:nvPr/>
        </p:nvSpPr>
        <p:spPr>
          <a:xfrm>
            <a:off x="17278139" y="11173909"/>
            <a:ext cx="1088081" cy="400110"/>
          </a:xfrm>
          <a:prstGeom prst="rect">
            <a:avLst/>
          </a:prstGeom>
          <a:noFill/>
        </p:spPr>
        <p:txBody>
          <a:bodyPr wrap="square" rtlCol="0">
            <a:spAutoFit/>
          </a:bodyPr>
          <a:lstStyle/>
          <a:p>
            <a:r>
              <a:rPr lang="en-US" sz="2000"/>
              <a:t> DATA</a:t>
            </a:r>
          </a:p>
        </p:txBody>
      </p:sp>
      <p:sp>
        <p:nvSpPr>
          <p:cNvPr id="128" name="Rectangle 127">
            <a:extLst>
              <a:ext uri="{FF2B5EF4-FFF2-40B4-BE49-F238E27FC236}">
                <a16:creationId xmlns:a16="http://schemas.microsoft.com/office/drawing/2014/main" id="{81781839-88FC-7D46-9271-F2E8E5A6B634}"/>
              </a:ext>
            </a:extLst>
          </p:cNvPr>
          <p:cNvSpPr/>
          <p:nvPr/>
        </p:nvSpPr>
        <p:spPr bwMode="auto">
          <a:xfrm>
            <a:off x="16452874" y="12745353"/>
            <a:ext cx="1115451" cy="4680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charset="0"/>
              </a:rPr>
              <a:t>Test</a:t>
            </a:r>
            <a:endParaRPr kumimoji="0" lang="en-US" sz="2400" b="0" i="0" u="none" strike="noStrike" cap="none" normalizeH="0" baseline="0">
              <a:ln>
                <a:noFill/>
              </a:ln>
              <a:solidFill>
                <a:schemeClr val="tx1"/>
              </a:solidFill>
              <a:effectLst/>
              <a:latin typeface="Times" charset="0"/>
            </a:endParaRPr>
          </a:p>
        </p:txBody>
      </p:sp>
      <p:pic>
        <p:nvPicPr>
          <p:cNvPr id="129" name="Graphic 128" descr="Bar chart with solid fill">
            <a:extLst>
              <a:ext uri="{FF2B5EF4-FFF2-40B4-BE49-F238E27FC236}">
                <a16:creationId xmlns:a16="http://schemas.microsoft.com/office/drawing/2014/main" id="{7BCBE11D-CCC8-8A4B-863E-31CADD29B68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436559" y="12340479"/>
            <a:ext cx="711272" cy="711272"/>
          </a:xfrm>
          <a:prstGeom prst="rect">
            <a:avLst/>
          </a:prstGeom>
        </p:spPr>
      </p:pic>
      <p:pic>
        <p:nvPicPr>
          <p:cNvPr id="130" name="Graphic 129" descr="Research with solid fill">
            <a:extLst>
              <a:ext uri="{FF2B5EF4-FFF2-40B4-BE49-F238E27FC236}">
                <a16:creationId xmlns:a16="http://schemas.microsoft.com/office/drawing/2014/main" id="{772B32CF-5327-FD40-BCF2-DA55EBF153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569935" y="12394629"/>
            <a:ext cx="664902" cy="664902"/>
          </a:xfrm>
          <a:prstGeom prst="rect">
            <a:avLst/>
          </a:prstGeom>
        </p:spPr>
      </p:pic>
      <p:pic>
        <p:nvPicPr>
          <p:cNvPr id="131" name="Graphic 130" descr="Table with solid fill">
            <a:extLst>
              <a:ext uri="{FF2B5EF4-FFF2-40B4-BE49-F238E27FC236}">
                <a16:creationId xmlns:a16="http://schemas.microsoft.com/office/drawing/2014/main" id="{727792FC-9076-BF48-8FAB-1C9C32DEDDA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7317817" y="11376428"/>
            <a:ext cx="914400" cy="914400"/>
          </a:xfrm>
          <a:prstGeom prst="rect">
            <a:avLst/>
          </a:prstGeom>
        </p:spPr>
      </p:pic>
      <p:sp>
        <p:nvSpPr>
          <p:cNvPr id="132" name="Rectangle 131">
            <a:extLst>
              <a:ext uri="{FF2B5EF4-FFF2-40B4-BE49-F238E27FC236}">
                <a16:creationId xmlns:a16="http://schemas.microsoft.com/office/drawing/2014/main" id="{17D5EB8F-A6CE-0A49-A833-6E1AFF1F987E}"/>
              </a:ext>
            </a:extLst>
          </p:cNvPr>
          <p:cNvSpPr/>
          <p:nvPr/>
        </p:nvSpPr>
        <p:spPr bwMode="auto">
          <a:xfrm>
            <a:off x="17730779" y="13502164"/>
            <a:ext cx="1764242" cy="135753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3" name="TextBox 132">
            <a:extLst>
              <a:ext uri="{FF2B5EF4-FFF2-40B4-BE49-F238E27FC236}">
                <a16:creationId xmlns:a16="http://schemas.microsoft.com/office/drawing/2014/main" id="{3C8E5AA4-57A1-4B42-95D3-AABE313C0D4D}"/>
              </a:ext>
            </a:extLst>
          </p:cNvPr>
          <p:cNvSpPr txBox="1"/>
          <p:nvPr/>
        </p:nvSpPr>
        <p:spPr>
          <a:xfrm>
            <a:off x="18107507" y="13611604"/>
            <a:ext cx="1279517" cy="584775"/>
          </a:xfrm>
          <a:prstGeom prst="rect">
            <a:avLst/>
          </a:prstGeom>
          <a:noFill/>
        </p:spPr>
        <p:txBody>
          <a:bodyPr wrap="square" rtlCol="0">
            <a:spAutoFit/>
          </a:bodyPr>
          <a:lstStyle/>
          <a:p>
            <a:r>
              <a:rPr lang="en-US"/>
              <a:t>Model</a:t>
            </a:r>
          </a:p>
          <a:p>
            <a:r>
              <a:rPr lang="en-US"/>
              <a:t>Engineering</a:t>
            </a:r>
          </a:p>
        </p:txBody>
      </p:sp>
      <p:pic>
        <p:nvPicPr>
          <p:cNvPr id="134" name="Graphic 133" descr="Blueprint with solid fill">
            <a:extLst>
              <a:ext uri="{FF2B5EF4-FFF2-40B4-BE49-F238E27FC236}">
                <a16:creationId xmlns:a16="http://schemas.microsoft.com/office/drawing/2014/main" id="{2C2CCBF0-4271-F04D-933C-D58168F03E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8241869" y="14031221"/>
            <a:ext cx="828474" cy="828474"/>
          </a:xfrm>
          <a:prstGeom prst="rect">
            <a:avLst/>
          </a:prstGeom>
        </p:spPr>
      </p:pic>
      <p:sp>
        <p:nvSpPr>
          <p:cNvPr id="135" name="Rectangle 134">
            <a:extLst>
              <a:ext uri="{FF2B5EF4-FFF2-40B4-BE49-F238E27FC236}">
                <a16:creationId xmlns:a16="http://schemas.microsoft.com/office/drawing/2014/main" id="{D4D79E72-C8A9-2D4E-8B71-C68DF122C543}"/>
              </a:ext>
            </a:extLst>
          </p:cNvPr>
          <p:cNvSpPr/>
          <p:nvPr/>
        </p:nvSpPr>
        <p:spPr bwMode="auto">
          <a:xfrm>
            <a:off x="15704793" y="13502164"/>
            <a:ext cx="1764242" cy="135753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6" name="TextBox 135">
            <a:extLst>
              <a:ext uri="{FF2B5EF4-FFF2-40B4-BE49-F238E27FC236}">
                <a16:creationId xmlns:a16="http://schemas.microsoft.com/office/drawing/2014/main" id="{2109BFB7-3D38-EA49-86C7-EB5F917FE68D}"/>
              </a:ext>
            </a:extLst>
          </p:cNvPr>
          <p:cNvSpPr txBox="1"/>
          <p:nvPr/>
        </p:nvSpPr>
        <p:spPr>
          <a:xfrm>
            <a:off x="16081521" y="13611604"/>
            <a:ext cx="1279517" cy="584775"/>
          </a:xfrm>
          <a:prstGeom prst="rect">
            <a:avLst/>
          </a:prstGeom>
          <a:noFill/>
        </p:spPr>
        <p:txBody>
          <a:bodyPr wrap="square" rtlCol="0">
            <a:spAutoFit/>
          </a:bodyPr>
          <a:lstStyle/>
          <a:p>
            <a:r>
              <a:rPr lang="en-US"/>
              <a:t>Model</a:t>
            </a:r>
          </a:p>
          <a:p>
            <a:r>
              <a:rPr lang="en-US"/>
              <a:t>Evaluation</a:t>
            </a:r>
          </a:p>
        </p:txBody>
      </p:sp>
      <p:sp>
        <p:nvSpPr>
          <p:cNvPr id="137" name="Rectangle 136">
            <a:extLst>
              <a:ext uri="{FF2B5EF4-FFF2-40B4-BE49-F238E27FC236}">
                <a16:creationId xmlns:a16="http://schemas.microsoft.com/office/drawing/2014/main" id="{2BC07AC9-59C9-F248-B7D1-7434E377062B}"/>
              </a:ext>
            </a:extLst>
          </p:cNvPr>
          <p:cNvSpPr/>
          <p:nvPr/>
        </p:nvSpPr>
        <p:spPr bwMode="auto">
          <a:xfrm>
            <a:off x="13607643" y="13502164"/>
            <a:ext cx="1764242" cy="135753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8" name="TextBox 137">
            <a:extLst>
              <a:ext uri="{FF2B5EF4-FFF2-40B4-BE49-F238E27FC236}">
                <a16:creationId xmlns:a16="http://schemas.microsoft.com/office/drawing/2014/main" id="{7D6ACED7-1D05-6543-8D20-A5CB9189D857}"/>
              </a:ext>
            </a:extLst>
          </p:cNvPr>
          <p:cNvSpPr txBox="1"/>
          <p:nvPr/>
        </p:nvSpPr>
        <p:spPr>
          <a:xfrm>
            <a:off x="13984371" y="13611604"/>
            <a:ext cx="1279517" cy="584775"/>
          </a:xfrm>
          <a:prstGeom prst="rect">
            <a:avLst/>
          </a:prstGeom>
          <a:noFill/>
        </p:spPr>
        <p:txBody>
          <a:bodyPr wrap="square" rtlCol="0">
            <a:spAutoFit/>
          </a:bodyPr>
          <a:lstStyle/>
          <a:p>
            <a:r>
              <a:rPr lang="en-US"/>
              <a:t>Model</a:t>
            </a:r>
          </a:p>
          <a:p>
            <a:r>
              <a:rPr lang="en-US"/>
              <a:t>Packaging</a:t>
            </a:r>
          </a:p>
        </p:txBody>
      </p:sp>
      <p:pic>
        <p:nvPicPr>
          <p:cNvPr id="139" name="Graphic 138" descr="Clipboard Partially Crossed with solid fill">
            <a:extLst>
              <a:ext uri="{FF2B5EF4-FFF2-40B4-BE49-F238E27FC236}">
                <a16:creationId xmlns:a16="http://schemas.microsoft.com/office/drawing/2014/main" id="{22D28B64-68D1-0645-9F96-6C012BF5232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199318" y="14103659"/>
            <a:ext cx="671641" cy="671641"/>
          </a:xfrm>
          <a:prstGeom prst="rect">
            <a:avLst/>
          </a:prstGeom>
        </p:spPr>
      </p:pic>
      <p:pic>
        <p:nvPicPr>
          <p:cNvPr id="140" name="Graphic 139" descr="Box with solid fill">
            <a:extLst>
              <a:ext uri="{FF2B5EF4-FFF2-40B4-BE49-F238E27FC236}">
                <a16:creationId xmlns:a16="http://schemas.microsoft.com/office/drawing/2014/main" id="{1B4E5826-BA89-514B-9286-58102BCBEEE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4156423" y="14120785"/>
            <a:ext cx="631924" cy="631924"/>
          </a:xfrm>
          <a:prstGeom prst="rect">
            <a:avLst/>
          </a:prstGeom>
        </p:spPr>
      </p:pic>
      <p:sp>
        <p:nvSpPr>
          <p:cNvPr id="141" name="Rectangle 140">
            <a:extLst>
              <a:ext uri="{FF2B5EF4-FFF2-40B4-BE49-F238E27FC236}">
                <a16:creationId xmlns:a16="http://schemas.microsoft.com/office/drawing/2014/main" id="{015FBDAE-48F9-A148-8FAC-4BA9B5B2C018}"/>
              </a:ext>
            </a:extLst>
          </p:cNvPr>
          <p:cNvSpPr/>
          <p:nvPr/>
        </p:nvSpPr>
        <p:spPr bwMode="auto">
          <a:xfrm>
            <a:off x="11356906" y="13443571"/>
            <a:ext cx="1827403" cy="146032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42" name="Graphic 141" descr="Server with solid fill">
            <a:extLst>
              <a:ext uri="{FF2B5EF4-FFF2-40B4-BE49-F238E27FC236}">
                <a16:creationId xmlns:a16="http://schemas.microsoft.com/office/drawing/2014/main" id="{75040A04-42DF-3045-80B2-DC5A81CDD59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881219" y="14029783"/>
            <a:ext cx="749508" cy="749508"/>
          </a:xfrm>
          <a:prstGeom prst="rect">
            <a:avLst/>
          </a:prstGeom>
        </p:spPr>
      </p:pic>
      <p:sp>
        <p:nvSpPr>
          <p:cNvPr id="143" name="TextBox 142">
            <a:extLst>
              <a:ext uri="{FF2B5EF4-FFF2-40B4-BE49-F238E27FC236}">
                <a16:creationId xmlns:a16="http://schemas.microsoft.com/office/drawing/2014/main" id="{31A5DE1E-0427-4D4A-93C7-D0DB7F0F3010}"/>
              </a:ext>
            </a:extLst>
          </p:cNvPr>
          <p:cNvSpPr txBox="1"/>
          <p:nvPr/>
        </p:nvSpPr>
        <p:spPr>
          <a:xfrm>
            <a:off x="11773340" y="13631318"/>
            <a:ext cx="1020406" cy="369332"/>
          </a:xfrm>
          <a:prstGeom prst="rect">
            <a:avLst/>
          </a:prstGeom>
          <a:noFill/>
        </p:spPr>
        <p:txBody>
          <a:bodyPr wrap="square" rtlCol="0">
            <a:spAutoFit/>
          </a:bodyPr>
          <a:lstStyle/>
          <a:p>
            <a:r>
              <a:rPr lang="en-US" sz="1800"/>
              <a:t>MODEL</a:t>
            </a:r>
            <a:endParaRPr lang="en-US" sz="1200"/>
          </a:p>
        </p:txBody>
      </p:sp>
      <p:sp>
        <p:nvSpPr>
          <p:cNvPr id="144" name="Rectangle 143">
            <a:extLst>
              <a:ext uri="{FF2B5EF4-FFF2-40B4-BE49-F238E27FC236}">
                <a16:creationId xmlns:a16="http://schemas.microsoft.com/office/drawing/2014/main" id="{5583B2AA-0187-7F40-BE6F-A780F0342C16}"/>
              </a:ext>
            </a:extLst>
          </p:cNvPr>
          <p:cNvSpPr/>
          <p:nvPr/>
        </p:nvSpPr>
        <p:spPr bwMode="auto">
          <a:xfrm>
            <a:off x="18382231" y="19213123"/>
            <a:ext cx="2291434" cy="179671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46" name="Graphic 145" descr="Security camera with solid fill">
            <a:extLst>
              <a:ext uri="{FF2B5EF4-FFF2-40B4-BE49-F238E27FC236}">
                <a16:creationId xmlns:a16="http://schemas.microsoft.com/office/drawing/2014/main" id="{A79E9E17-04AA-C146-8D82-03188C21BD3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3120425" y="17458411"/>
            <a:ext cx="761858" cy="761858"/>
          </a:xfrm>
          <a:prstGeom prst="rect">
            <a:avLst/>
          </a:prstGeom>
        </p:spPr>
      </p:pic>
      <p:sp>
        <p:nvSpPr>
          <p:cNvPr id="147" name="Rectangle 146">
            <a:extLst>
              <a:ext uri="{FF2B5EF4-FFF2-40B4-BE49-F238E27FC236}">
                <a16:creationId xmlns:a16="http://schemas.microsoft.com/office/drawing/2014/main" id="{27AD5D6F-0182-C94D-A3CA-5381B3CC51E4}"/>
              </a:ext>
            </a:extLst>
          </p:cNvPr>
          <p:cNvSpPr/>
          <p:nvPr/>
        </p:nvSpPr>
        <p:spPr bwMode="auto">
          <a:xfrm>
            <a:off x="18790934" y="16612636"/>
            <a:ext cx="1507613" cy="1015137"/>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8" name="TextBox 147">
            <a:extLst>
              <a:ext uri="{FF2B5EF4-FFF2-40B4-BE49-F238E27FC236}">
                <a16:creationId xmlns:a16="http://schemas.microsoft.com/office/drawing/2014/main" id="{932DE99B-EAB2-1B40-B178-CB86FB047B8B}"/>
              </a:ext>
            </a:extLst>
          </p:cNvPr>
          <p:cNvSpPr txBox="1"/>
          <p:nvPr/>
        </p:nvSpPr>
        <p:spPr>
          <a:xfrm>
            <a:off x="19109041" y="16716950"/>
            <a:ext cx="1093397" cy="369332"/>
          </a:xfrm>
          <a:prstGeom prst="rect">
            <a:avLst/>
          </a:prstGeom>
          <a:noFill/>
        </p:spPr>
        <p:txBody>
          <a:bodyPr wrap="square" rtlCol="0">
            <a:spAutoFit/>
          </a:bodyPr>
          <a:lstStyle/>
          <a:p>
            <a:r>
              <a:rPr lang="en-US" sz="1800"/>
              <a:t>CODE</a:t>
            </a:r>
            <a:endParaRPr lang="en-US"/>
          </a:p>
        </p:txBody>
      </p:sp>
      <p:sp>
        <p:nvSpPr>
          <p:cNvPr id="149" name="Rectangle 148">
            <a:extLst>
              <a:ext uri="{FF2B5EF4-FFF2-40B4-BE49-F238E27FC236}">
                <a16:creationId xmlns:a16="http://schemas.microsoft.com/office/drawing/2014/main" id="{F677B519-5B16-3141-9338-0F76B23448AF}"/>
              </a:ext>
            </a:extLst>
          </p:cNvPr>
          <p:cNvSpPr/>
          <p:nvPr/>
        </p:nvSpPr>
        <p:spPr bwMode="auto">
          <a:xfrm>
            <a:off x="9828726" y="16760300"/>
            <a:ext cx="2106041" cy="1604295"/>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0" name="TextBox 149">
            <a:extLst>
              <a:ext uri="{FF2B5EF4-FFF2-40B4-BE49-F238E27FC236}">
                <a16:creationId xmlns:a16="http://schemas.microsoft.com/office/drawing/2014/main" id="{62D660D3-F13A-DA40-8BD5-F449DB828C7E}"/>
              </a:ext>
            </a:extLst>
          </p:cNvPr>
          <p:cNvSpPr txBox="1"/>
          <p:nvPr/>
        </p:nvSpPr>
        <p:spPr>
          <a:xfrm>
            <a:off x="10128274" y="16866991"/>
            <a:ext cx="1527407" cy="646331"/>
          </a:xfrm>
          <a:prstGeom prst="rect">
            <a:avLst/>
          </a:prstGeom>
          <a:noFill/>
        </p:spPr>
        <p:txBody>
          <a:bodyPr wrap="square" rtlCol="0">
            <a:spAutoFit/>
          </a:bodyPr>
          <a:lstStyle/>
          <a:p>
            <a:pPr algn="ctr"/>
            <a:r>
              <a:rPr lang="en-US" sz="1800"/>
              <a:t>Model Deployment</a:t>
            </a:r>
          </a:p>
        </p:txBody>
      </p:sp>
      <p:sp>
        <p:nvSpPr>
          <p:cNvPr id="151" name="Rectangle 150">
            <a:extLst>
              <a:ext uri="{FF2B5EF4-FFF2-40B4-BE49-F238E27FC236}">
                <a16:creationId xmlns:a16="http://schemas.microsoft.com/office/drawing/2014/main" id="{17C1E2C2-9CFE-994B-BA4C-7F6A3F220240}"/>
              </a:ext>
            </a:extLst>
          </p:cNvPr>
          <p:cNvSpPr/>
          <p:nvPr/>
        </p:nvSpPr>
        <p:spPr bwMode="auto">
          <a:xfrm>
            <a:off x="18959340" y="17851998"/>
            <a:ext cx="1152301" cy="868723"/>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2" name="TextBox 151">
            <a:extLst>
              <a:ext uri="{FF2B5EF4-FFF2-40B4-BE49-F238E27FC236}">
                <a16:creationId xmlns:a16="http://schemas.microsoft.com/office/drawing/2014/main" id="{1B96D651-81FF-5548-9734-15BD43B73A2C}"/>
              </a:ext>
            </a:extLst>
          </p:cNvPr>
          <p:cNvSpPr txBox="1"/>
          <p:nvPr/>
        </p:nvSpPr>
        <p:spPr>
          <a:xfrm>
            <a:off x="18761030" y="17876584"/>
            <a:ext cx="1569360" cy="338554"/>
          </a:xfrm>
          <a:prstGeom prst="rect">
            <a:avLst/>
          </a:prstGeom>
          <a:noFill/>
        </p:spPr>
        <p:txBody>
          <a:bodyPr wrap="square" rtlCol="0">
            <a:spAutoFit/>
          </a:bodyPr>
          <a:lstStyle/>
          <a:p>
            <a:pPr algn="ctr"/>
            <a:r>
              <a:rPr lang="en-US"/>
              <a:t>APIs</a:t>
            </a:r>
          </a:p>
        </p:txBody>
      </p:sp>
      <p:pic>
        <p:nvPicPr>
          <p:cNvPr id="153" name="Graphic 152" descr="Programmer male with solid fill">
            <a:extLst>
              <a:ext uri="{FF2B5EF4-FFF2-40B4-BE49-F238E27FC236}">
                <a16:creationId xmlns:a16="http://schemas.microsoft.com/office/drawing/2014/main" id="{95D82F0F-D241-2747-9D75-0700895B3DA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9257845" y="18114119"/>
            <a:ext cx="602454" cy="602454"/>
          </a:xfrm>
          <a:prstGeom prst="rect">
            <a:avLst/>
          </a:prstGeom>
        </p:spPr>
      </p:pic>
      <p:cxnSp>
        <p:nvCxnSpPr>
          <p:cNvPr id="154" name="Elbow Connector 153">
            <a:extLst>
              <a:ext uri="{FF2B5EF4-FFF2-40B4-BE49-F238E27FC236}">
                <a16:creationId xmlns:a16="http://schemas.microsoft.com/office/drawing/2014/main" id="{BF01D7F5-F027-1B4B-9358-06AB445D4FA3}"/>
              </a:ext>
            </a:extLst>
          </p:cNvPr>
          <p:cNvCxnSpPr>
            <a:stCxn id="121" idx="2"/>
            <a:endCxn id="120" idx="0"/>
          </p:cNvCxnSpPr>
          <p:nvPr/>
        </p:nvCxnSpPr>
        <p:spPr bwMode="auto">
          <a:xfrm rot="16200000" flipH="1">
            <a:off x="18156787" y="11837904"/>
            <a:ext cx="510316" cy="1309178"/>
          </a:xfrm>
          <a:prstGeom prst="bentConnector3">
            <a:avLst>
              <a:gd name="adj1" fmla="val 5000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Elbow Connector 154">
            <a:extLst>
              <a:ext uri="{FF2B5EF4-FFF2-40B4-BE49-F238E27FC236}">
                <a16:creationId xmlns:a16="http://schemas.microsoft.com/office/drawing/2014/main" id="{19F0B338-2082-A74B-BEC5-E1C6EE75FFD8}"/>
              </a:ext>
            </a:extLst>
          </p:cNvPr>
          <p:cNvCxnSpPr>
            <a:stCxn id="121" idx="2"/>
            <a:endCxn id="128" idx="0"/>
          </p:cNvCxnSpPr>
          <p:nvPr/>
        </p:nvCxnSpPr>
        <p:spPr bwMode="auto">
          <a:xfrm rot="5400000">
            <a:off x="17129969" y="12117966"/>
            <a:ext cx="508018" cy="746756"/>
          </a:xfrm>
          <a:prstGeom prst="bentConnector3">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Elbow Connector 155">
            <a:extLst>
              <a:ext uri="{FF2B5EF4-FFF2-40B4-BE49-F238E27FC236}">
                <a16:creationId xmlns:a16="http://schemas.microsoft.com/office/drawing/2014/main" id="{C4E881B3-AEDB-E446-A05F-E08AE4CDAC64}"/>
              </a:ext>
            </a:extLst>
          </p:cNvPr>
          <p:cNvCxnSpPr>
            <a:stCxn id="120" idx="2"/>
            <a:endCxn id="132" idx="0"/>
          </p:cNvCxnSpPr>
          <p:nvPr/>
        </p:nvCxnSpPr>
        <p:spPr bwMode="auto">
          <a:xfrm rot="5400000">
            <a:off x="18696489" y="13132118"/>
            <a:ext cx="286457" cy="453634"/>
          </a:xfrm>
          <a:prstGeom prst="bentConnector3">
            <a:avLst>
              <a:gd name="adj1" fmla="val 5000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Elbow Connector 156">
            <a:extLst>
              <a:ext uri="{FF2B5EF4-FFF2-40B4-BE49-F238E27FC236}">
                <a16:creationId xmlns:a16="http://schemas.microsoft.com/office/drawing/2014/main" id="{51401CC5-ECF7-A847-A928-1D2E7C52D54F}"/>
              </a:ext>
            </a:extLst>
          </p:cNvPr>
          <p:cNvCxnSpPr>
            <a:stCxn id="128" idx="2"/>
            <a:endCxn id="135" idx="0"/>
          </p:cNvCxnSpPr>
          <p:nvPr/>
        </p:nvCxnSpPr>
        <p:spPr bwMode="auto">
          <a:xfrm rot="5400000">
            <a:off x="16654380" y="13145943"/>
            <a:ext cx="288755" cy="423686"/>
          </a:xfrm>
          <a:prstGeom prst="bentConnector3">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9" name="Graphic 158" descr="Acquisition with solid fill">
            <a:extLst>
              <a:ext uri="{FF2B5EF4-FFF2-40B4-BE49-F238E27FC236}">
                <a16:creationId xmlns:a16="http://schemas.microsoft.com/office/drawing/2014/main" id="{3CE4748C-F763-3A4B-8537-8340BDD2670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0420254" y="17376742"/>
            <a:ext cx="914400" cy="914400"/>
          </a:xfrm>
          <a:prstGeom prst="rect">
            <a:avLst/>
          </a:prstGeom>
        </p:spPr>
      </p:pic>
      <p:cxnSp>
        <p:nvCxnSpPr>
          <p:cNvPr id="160" name="Elbow Connector 159">
            <a:extLst>
              <a:ext uri="{FF2B5EF4-FFF2-40B4-BE49-F238E27FC236}">
                <a16:creationId xmlns:a16="http://schemas.microsoft.com/office/drawing/2014/main" id="{7F1693C9-8497-BD45-9B13-9BBAD46BB584}"/>
              </a:ext>
            </a:extLst>
          </p:cNvPr>
          <p:cNvCxnSpPr>
            <a:cxnSpLocks/>
            <a:stCxn id="132" idx="3"/>
            <a:endCxn id="114" idx="2"/>
          </p:cNvCxnSpPr>
          <p:nvPr/>
        </p:nvCxnSpPr>
        <p:spPr bwMode="auto">
          <a:xfrm flipH="1" flipV="1">
            <a:off x="10337657" y="13888941"/>
            <a:ext cx="9157364" cy="291989"/>
          </a:xfrm>
          <a:prstGeom prst="bentConnector4">
            <a:avLst>
              <a:gd name="adj1" fmla="val -2496"/>
              <a:gd name="adj2" fmla="val -310753"/>
            </a:avLst>
          </a:prstGeom>
          <a:solidFill>
            <a:schemeClr val="accent1"/>
          </a:solidFill>
          <a:ln w="3810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Elbow Connector 160">
            <a:extLst>
              <a:ext uri="{FF2B5EF4-FFF2-40B4-BE49-F238E27FC236}">
                <a16:creationId xmlns:a16="http://schemas.microsoft.com/office/drawing/2014/main" id="{6DFF72C7-12AA-9F44-A47C-4B16CCAEE0D4}"/>
              </a:ext>
            </a:extLst>
          </p:cNvPr>
          <p:cNvCxnSpPr>
            <a:stCxn id="135" idx="2"/>
            <a:endCxn id="132" idx="2"/>
          </p:cNvCxnSpPr>
          <p:nvPr/>
        </p:nvCxnSpPr>
        <p:spPr bwMode="auto">
          <a:xfrm rot="16200000" flipH="1">
            <a:off x="17599907" y="13846702"/>
            <a:ext cx="12700" cy="2025986"/>
          </a:xfrm>
          <a:prstGeom prst="bentConnector3">
            <a:avLst>
              <a:gd name="adj1" fmla="val 1800000"/>
            </a:avLst>
          </a:prstGeom>
          <a:solidFill>
            <a:schemeClr val="accent1"/>
          </a:solidFill>
          <a:ln w="3810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Elbow Connector 23">
            <a:extLst>
              <a:ext uri="{FF2B5EF4-FFF2-40B4-BE49-F238E27FC236}">
                <a16:creationId xmlns:a16="http://schemas.microsoft.com/office/drawing/2014/main" id="{DDE76E32-8C24-A74F-A5B6-39D51FE1FBB1}"/>
              </a:ext>
            </a:extLst>
          </p:cNvPr>
          <p:cNvCxnSpPr>
            <a:cxnSpLocks/>
            <a:stCxn id="141" idx="1"/>
            <a:endCxn id="149" idx="0"/>
          </p:cNvCxnSpPr>
          <p:nvPr/>
        </p:nvCxnSpPr>
        <p:spPr bwMode="auto">
          <a:xfrm rot="10800000" flipV="1">
            <a:off x="10881748" y="14173734"/>
            <a:ext cx="475159" cy="2586566"/>
          </a:xfrm>
          <a:prstGeom prst="bent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Elbow Connector 169">
            <a:extLst>
              <a:ext uri="{FF2B5EF4-FFF2-40B4-BE49-F238E27FC236}">
                <a16:creationId xmlns:a16="http://schemas.microsoft.com/office/drawing/2014/main" id="{03143353-83F9-CE42-B759-DC2F895CBA75}"/>
              </a:ext>
            </a:extLst>
          </p:cNvPr>
          <p:cNvCxnSpPr>
            <a:stCxn id="119" idx="0"/>
            <a:endCxn id="118" idx="0"/>
          </p:cNvCxnSpPr>
          <p:nvPr/>
        </p:nvCxnSpPr>
        <p:spPr bwMode="auto">
          <a:xfrm rot="16200000" flipV="1">
            <a:off x="13810746" y="10662562"/>
            <a:ext cx="7780" cy="2132085"/>
          </a:xfrm>
          <a:prstGeom prst="bentConnector3">
            <a:avLst>
              <a:gd name="adj1" fmla="val 3038303"/>
            </a:avLst>
          </a:prstGeom>
          <a:solidFill>
            <a:schemeClr val="accent1"/>
          </a:solidFill>
          <a:ln w="3810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 name="TextBox 173">
            <a:extLst>
              <a:ext uri="{FF2B5EF4-FFF2-40B4-BE49-F238E27FC236}">
                <a16:creationId xmlns:a16="http://schemas.microsoft.com/office/drawing/2014/main" id="{7F0A556E-B89C-4146-AF6C-3A1261036436}"/>
              </a:ext>
            </a:extLst>
          </p:cNvPr>
          <p:cNvSpPr txBox="1"/>
          <p:nvPr/>
        </p:nvSpPr>
        <p:spPr>
          <a:xfrm>
            <a:off x="18040533" y="10283779"/>
            <a:ext cx="2661691" cy="400110"/>
          </a:xfrm>
          <a:prstGeom prst="rect">
            <a:avLst/>
          </a:prstGeom>
          <a:noFill/>
        </p:spPr>
        <p:txBody>
          <a:bodyPr wrap="square" rtlCol="0">
            <a:spAutoFit/>
          </a:bodyPr>
          <a:lstStyle/>
          <a:p>
            <a:r>
              <a:rPr lang="en-US" sz="2000" b="1"/>
              <a:t>ML DEVELOPMENT</a:t>
            </a:r>
          </a:p>
        </p:txBody>
      </p:sp>
      <p:cxnSp>
        <p:nvCxnSpPr>
          <p:cNvPr id="187" name="Elbow Connector 186">
            <a:extLst>
              <a:ext uri="{FF2B5EF4-FFF2-40B4-BE49-F238E27FC236}">
                <a16:creationId xmlns:a16="http://schemas.microsoft.com/office/drawing/2014/main" id="{CFD08EC5-2CE0-2B49-A7D4-9C6641C35656}"/>
              </a:ext>
            </a:extLst>
          </p:cNvPr>
          <p:cNvCxnSpPr>
            <a:stCxn id="119" idx="3"/>
            <a:endCxn id="121" idx="1"/>
          </p:cNvCxnSpPr>
          <p:nvPr/>
        </p:nvCxnSpPr>
        <p:spPr bwMode="auto">
          <a:xfrm flipV="1">
            <a:off x="15762799" y="11652835"/>
            <a:ext cx="1312690" cy="758426"/>
          </a:xfrm>
          <a:prstGeom prst="bentConnector3">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Straight Arrow Connector 216">
            <a:extLst>
              <a:ext uri="{FF2B5EF4-FFF2-40B4-BE49-F238E27FC236}">
                <a16:creationId xmlns:a16="http://schemas.microsoft.com/office/drawing/2014/main" id="{6D1C9927-9D14-6847-B2F9-9F6D0D7E87BF}"/>
              </a:ext>
            </a:extLst>
          </p:cNvPr>
          <p:cNvCxnSpPr>
            <a:stCxn id="132" idx="1"/>
            <a:endCxn id="135" idx="3"/>
          </p:cNvCxnSpPr>
          <p:nvPr/>
        </p:nvCxnSpPr>
        <p:spPr bwMode="auto">
          <a:xfrm flipH="1">
            <a:off x="17469035" y="14180930"/>
            <a:ext cx="261744"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Straight Arrow Connector 222">
            <a:extLst>
              <a:ext uri="{FF2B5EF4-FFF2-40B4-BE49-F238E27FC236}">
                <a16:creationId xmlns:a16="http://schemas.microsoft.com/office/drawing/2014/main" id="{DC2BA38C-6875-D742-9C94-ACF8878C3C81}"/>
              </a:ext>
            </a:extLst>
          </p:cNvPr>
          <p:cNvCxnSpPr>
            <a:stCxn id="135" idx="1"/>
            <a:endCxn id="137" idx="3"/>
          </p:cNvCxnSpPr>
          <p:nvPr/>
        </p:nvCxnSpPr>
        <p:spPr bwMode="auto">
          <a:xfrm flipH="1">
            <a:off x="15371885" y="14180930"/>
            <a:ext cx="332908"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9" name="Rectangle 238">
            <a:extLst>
              <a:ext uri="{FF2B5EF4-FFF2-40B4-BE49-F238E27FC236}">
                <a16:creationId xmlns:a16="http://schemas.microsoft.com/office/drawing/2014/main" id="{A4355510-3524-8143-B44F-CA337EAD4BAF}"/>
              </a:ext>
            </a:extLst>
          </p:cNvPr>
          <p:cNvSpPr/>
          <p:nvPr/>
        </p:nvSpPr>
        <p:spPr bwMode="auto">
          <a:xfrm>
            <a:off x="12359601" y="16763533"/>
            <a:ext cx="2106041" cy="1604295"/>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0" name="TextBox 239">
            <a:extLst>
              <a:ext uri="{FF2B5EF4-FFF2-40B4-BE49-F238E27FC236}">
                <a16:creationId xmlns:a16="http://schemas.microsoft.com/office/drawing/2014/main" id="{1940098F-3717-2743-8A41-277F39A251A5}"/>
              </a:ext>
            </a:extLst>
          </p:cNvPr>
          <p:cNvSpPr txBox="1"/>
          <p:nvPr/>
        </p:nvSpPr>
        <p:spPr>
          <a:xfrm>
            <a:off x="12659149" y="16870224"/>
            <a:ext cx="1527407" cy="646331"/>
          </a:xfrm>
          <a:prstGeom prst="rect">
            <a:avLst/>
          </a:prstGeom>
          <a:noFill/>
        </p:spPr>
        <p:txBody>
          <a:bodyPr wrap="square" rtlCol="0">
            <a:spAutoFit/>
          </a:bodyPr>
          <a:lstStyle/>
          <a:p>
            <a:pPr algn="ctr"/>
            <a:r>
              <a:rPr lang="en-US" sz="1800"/>
              <a:t>Performance Monitoring</a:t>
            </a:r>
          </a:p>
        </p:txBody>
      </p:sp>
      <p:sp>
        <p:nvSpPr>
          <p:cNvPr id="242" name="Rectangle 241">
            <a:extLst>
              <a:ext uri="{FF2B5EF4-FFF2-40B4-BE49-F238E27FC236}">
                <a16:creationId xmlns:a16="http://schemas.microsoft.com/office/drawing/2014/main" id="{201BF9BE-2660-5D45-9634-A3978926B948}"/>
              </a:ext>
            </a:extLst>
          </p:cNvPr>
          <p:cNvSpPr/>
          <p:nvPr/>
        </p:nvSpPr>
        <p:spPr bwMode="auto">
          <a:xfrm>
            <a:off x="14871404" y="16760300"/>
            <a:ext cx="2106041" cy="1604295"/>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3" name="TextBox 242">
            <a:extLst>
              <a:ext uri="{FF2B5EF4-FFF2-40B4-BE49-F238E27FC236}">
                <a16:creationId xmlns:a16="http://schemas.microsoft.com/office/drawing/2014/main" id="{A5E008E9-6933-9F47-9F4B-3B04427E6345}"/>
              </a:ext>
            </a:extLst>
          </p:cNvPr>
          <p:cNvSpPr txBox="1"/>
          <p:nvPr/>
        </p:nvSpPr>
        <p:spPr>
          <a:xfrm>
            <a:off x="15170952" y="16866991"/>
            <a:ext cx="1527407" cy="646331"/>
          </a:xfrm>
          <a:prstGeom prst="rect">
            <a:avLst/>
          </a:prstGeom>
          <a:noFill/>
        </p:spPr>
        <p:txBody>
          <a:bodyPr wrap="square" rtlCol="0">
            <a:spAutoFit/>
          </a:bodyPr>
          <a:lstStyle/>
          <a:p>
            <a:pPr algn="ctr"/>
            <a:r>
              <a:rPr lang="en-US" sz="1800"/>
              <a:t>Lifecycle Management</a:t>
            </a:r>
          </a:p>
        </p:txBody>
      </p:sp>
      <p:cxnSp>
        <p:nvCxnSpPr>
          <p:cNvPr id="248" name="Elbow Connector 247">
            <a:extLst>
              <a:ext uri="{FF2B5EF4-FFF2-40B4-BE49-F238E27FC236}">
                <a16:creationId xmlns:a16="http://schemas.microsoft.com/office/drawing/2014/main" id="{926823DA-9F0D-ED46-9E95-C34062616924}"/>
              </a:ext>
            </a:extLst>
          </p:cNvPr>
          <p:cNvCxnSpPr>
            <a:stCxn id="149" idx="3"/>
            <a:endCxn id="239" idx="1"/>
          </p:cNvCxnSpPr>
          <p:nvPr/>
        </p:nvCxnSpPr>
        <p:spPr bwMode="auto">
          <a:xfrm>
            <a:off x="11934767" y="17562448"/>
            <a:ext cx="424834" cy="3233"/>
          </a:xfrm>
          <a:prstGeom prst="bentConnector3">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 name="Elbow Connector 248">
            <a:extLst>
              <a:ext uri="{FF2B5EF4-FFF2-40B4-BE49-F238E27FC236}">
                <a16:creationId xmlns:a16="http://schemas.microsoft.com/office/drawing/2014/main" id="{8A55CA23-8E51-AB40-A26D-5F6E76C33203}"/>
              </a:ext>
            </a:extLst>
          </p:cNvPr>
          <p:cNvCxnSpPr>
            <a:stCxn id="239" idx="3"/>
            <a:endCxn id="242" idx="1"/>
          </p:cNvCxnSpPr>
          <p:nvPr/>
        </p:nvCxnSpPr>
        <p:spPr bwMode="auto">
          <a:xfrm flipV="1">
            <a:off x="14465642" y="17562448"/>
            <a:ext cx="405762" cy="3233"/>
          </a:xfrm>
          <a:prstGeom prst="bentConnector3">
            <a:avLst>
              <a:gd name="adj1" fmla="val 50000"/>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 name="Rectangle 251">
            <a:extLst>
              <a:ext uri="{FF2B5EF4-FFF2-40B4-BE49-F238E27FC236}">
                <a16:creationId xmlns:a16="http://schemas.microsoft.com/office/drawing/2014/main" id="{6946A29F-AFD6-9148-B3F8-FD2B7CAFCB78}"/>
              </a:ext>
            </a:extLst>
          </p:cNvPr>
          <p:cNvSpPr/>
          <p:nvPr/>
        </p:nvSpPr>
        <p:spPr bwMode="auto">
          <a:xfrm>
            <a:off x="9845379" y="18950014"/>
            <a:ext cx="7148719" cy="175494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56" name="Graphic 255" descr="Register with solid fill">
            <a:extLst>
              <a:ext uri="{FF2B5EF4-FFF2-40B4-BE49-F238E27FC236}">
                <a16:creationId xmlns:a16="http://schemas.microsoft.com/office/drawing/2014/main" id="{A64F19EE-E6CA-C946-942C-18E443F73317}"/>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0477184" y="19579448"/>
            <a:ext cx="548640" cy="548640"/>
          </a:xfrm>
          <a:prstGeom prst="rect">
            <a:avLst/>
          </a:prstGeom>
        </p:spPr>
      </p:pic>
      <p:pic>
        <p:nvPicPr>
          <p:cNvPr id="258" name="Graphic 257" descr="Checkmark with solid fill">
            <a:extLst>
              <a:ext uri="{FF2B5EF4-FFF2-40B4-BE49-F238E27FC236}">
                <a16:creationId xmlns:a16="http://schemas.microsoft.com/office/drawing/2014/main" id="{D64CB82B-B5ED-F345-98D3-C47E5E241C5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3050884" y="19579448"/>
            <a:ext cx="548640" cy="548640"/>
          </a:xfrm>
          <a:prstGeom prst="rect">
            <a:avLst/>
          </a:prstGeom>
        </p:spPr>
      </p:pic>
      <p:pic>
        <p:nvPicPr>
          <p:cNvPr id="260" name="Graphic 259" descr="Paper with solid fill">
            <a:extLst>
              <a:ext uri="{FF2B5EF4-FFF2-40B4-BE49-F238E27FC236}">
                <a16:creationId xmlns:a16="http://schemas.microsoft.com/office/drawing/2014/main" id="{3AE6B15F-1BF2-8C4B-804C-D75227CA1816}"/>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5554860" y="19534649"/>
            <a:ext cx="548640" cy="548640"/>
          </a:xfrm>
          <a:prstGeom prst="rect">
            <a:avLst/>
          </a:prstGeom>
        </p:spPr>
      </p:pic>
      <p:sp>
        <p:nvSpPr>
          <p:cNvPr id="261" name="TextBox 260">
            <a:extLst>
              <a:ext uri="{FF2B5EF4-FFF2-40B4-BE49-F238E27FC236}">
                <a16:creationId xmlns:a16="http://schemas.microsoft.com/office/drawing/2014/main" id="{28A4E5A8-FD97-1D45-9113-F2766F17AB8D}"/>
              </a:ext>
            </a:extLst>
          </p:cNvPr>
          <p:cNvSpPr txBox="1"/>
          <p:nvPr/>
        </p:nvSpPr>
        <p:spPr>
          <a:xfrm>
            <a:off x="10081384" y="20128088"/>
            <a:ext cx="1535846" cy="338554"/>
          </a:xfrm>
          <a:prstGeom prst="rect">
            <a:avLst/>
          </a:prstGeom>
          <a:noFill/>
        </p:spPr>
        <p:txBody>
          <a:bodyPr wrap="square" rtlCol="0">
            <a:spAutoFit/>
          </a:bodyPr>
          <a:lstStyle/>
          <a:p>
            <a:r>
              <a:rPr lang="en-US"/>
              <a:t>Central Registry</a:t>
            </a:r>
          </a:p>
        </p:txBody>
      </p:sp>
      <p:sp>
        <p:nvSpPr>
          <p:cNvPr id="262" name="TextBox 261">
            <a:extLst>
              <a:ext uri="{FF2B5EF4-FFF2-40B4-BE49-F238E27FC236}">
                <a16:creationId xmlns:a16="http://schemas.microsoft.com/office/drawing/2014/main" id="{C3DFF7E4-5ADD-7042-8570-473C452F7B4E}"/>
              </a:ext>
            </a:extLst>
          </p:cNvPr>
          <p:cNvSpPr txBox="1"/>
          <p:nvPr/>
        </p:nvSpPr>
        <p:spPr>
          <a:xfrm>
            <a:off x="12413134" y="20098695"/>
            <a:ext cx="1938275" cy="338554"/>
          </a:xfrm>
          <a:prstGeom prst="rect">
            <a:avLst/>
          </a:prstGeom>
          <a:noFill/>
        </p:spPr>
        <p:txBody>
          <a:bodyPr wrap="square" rtlCol="0">
            <a:spAutoFit/>
          </a:bodyPr>
          <a:lstStyle/>
          <a:p>
            <a:r>
              <a:rPr lang="en-US"/>
              <a:t>Workflow Approvals</a:t>
            </a:r>
          </a:p>
        </p:txBody>
      </p:sp>
      <p:sp>
        <p:nvSpPr>
          <p:cNvPr id="263" name="TextBox 262">
            <a:extLst>
              <a:ext uri="{FF2B5EF4-FFF2-40B4-BE49-F238E27FC236}">
                <a16:creationId xmlns:a16="http://schemas.microsoft.com/office/drawing/2014/main" id="{DD596850-F7A5-B14E-81AF-5FADDEFD4B71}"/>
              </a:ext>
            </a:extLst>
          </p:cNvPr>
          <p:cNvSpPr txBox="1"/>
          <p:nvPr/>
        </p:nvSpPr>
        <p:spPr>
          <a:xfrm>
            <a:off x="14943533" y="20120982"/>
            <a:ext cx="1938275" cy="338554"/>
          </a:xfrm>
          <a:prstGeom prst="rect">
            <a:avLst/>
          </a:prstGeom>
          <a:noFill/>
        </p:spPr>
        <p:txBody>
          <a:bodyPr wrap="square" rtlCol="0">
            <a:spAutoFit/>
          </a:bodyPr>
          <a:lstStyle/>
          <a:p>
            <a:r>
              <a:rPr lang="en-US"/>
              <a:t>Compliance Reports</a:t>
            </a:r>
          </a:p>
        </p:txBody>
      </p:sp>
      <p:cxnSp>
        <p:nvCxnSpPr>
          <p:cNvPr id="264" name="Elbow Connector 263">
            <a:extLst>
              <a:ext uri="{FF2B5EF4-FFF2-40B4-BE49-F238E27FC236}">
                <a16:creationId xmlns:a16="http://schemas.microsoft.com/office/drawing/2014/main" id="{99E0C241-1FFB-4B48-A265-BA2651DA16A9}"/>
              </a:ext>
            </a:extLst>
          </p:cNvPr>
          <p:cNvCxnSpPr>
            <a:cxnSpLocks/>
            <a:stCxn id="252" idx="0"/>
            <a:endCxn id="242" idx="2"/>
          </p:cNvCxnSpPr>
          <p:nvPr/>
        </p:nvCxnSpPr>
        <p:spPr bwMode="auto">
          <a:xfrm rot="5400000" flipH="1" flipV="1">
            <a:off x="14379373" y="17404962"/>
            <a:ext cx="585419" cy="2504686"/>
          </a:xfrm>
          <a:prstGeom prst="bentConnector3">
            <a:avLst>
              <a:gd name="adj1" fmla="val 50000"/>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 name="Elbow Connector 264">
            <a:extLst>
              <a:ext uri="{FF2B5EF4-FFF2-40B4-BE49-F238E27FC236}">
                <a16:creationId xmlns:a16="http://schemas.microsoft.com/office/drawing/2014/main" id="{98A1E0AA-CD1F-E742-A27D-9E38FAFAEEB0}"/>
              </a:ext>
            </a:extLst>
          </p:cNvPr>
          <p:cNvCxnSpPr>
            <a:cxnSpLocks/>
            <a:stCxn id="252" idx="0"/>
            <a:endCxn id="239" idx="2"/>
          </p:cNvCxnSpPr>
          <p:nvPr/>
        </p:nvCxnSpPr>
        <p:spPr bwMode="auto">
          <a:xfrm rot="16200000" flipV="1">
            <a:off x="13125088" y="18655362"/>
            <a:ext cx="582186" cy="7117"/>
          </a:xfrm>
          <a:prstGeom prst="bentConnector3">
            <a:avLst>
              <a:gd name="adj1" fmla="val 50000"/>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 name="Elbow Connector 265">
            <a:extLst>
              <a:ext uri="{FF2B5EF4-FFF2-40B4-BE49-F238E27FC236}">
                <a16:creationId xmlns:a16="http://schemas.microsoft.com/office/drawing/2014/main" id="{055B5172-31DA-0B4C-B9A6-B236F9AE3183}"/>
              </a:ext>
            </a:extLst>
          </p:cNvPr>
          <p:cNvCxnSpPr>
            <a:cxnSpLocks/>
            <a:stCxn id="149" idx="2"/>
            <a:endCxn id="252" idx="0"/>
          </p:cNvCxnSpPr>
          <p:nvPr/>
        </p:nvCxnSpPr>
        <p:spPr bwMode="auto">
          <a:xfrm rot="16200000" flipH="1">
            <a:off x="11858034" y="17388308"/>
            <a:ext cx="585419" cy="2537992"/>
          </a:xfrm>
          <a:prstGeom prst="bentConnector3">
            <a:avLst>
              <a:gd name="adj1" fmla="val 50000"/>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2" name="TextBox 271">
            <a:extLst>
              <a:ext uri="{FF2B5EF4-FFF2-40B4-BE49-F238E27FC236}">
                <a16:creationId xmlns:a16="http://schemas.microsoft.com/office/drawing/2014/main" id="{E1D34D22-C1C6-D344-ACDA-4823DC870ADA}"/>
              </a:ext>
            </a:extLst>
          </p:cNvPr>
          <p:cNvSpPr txBox="1"/>
          <p:nvPr/>
        </p:nvSpPr>
        <p:spPr>
          <a:xfrm>
            <a:off x="12323768" y="19096914"/>
            <a:ext cx="2170338" cy="369332"/>
          </a:xfrm>
          <a:prstGeom prst="rect">
            <a:avLst/>
          </a:prstGeom>
          <a:noFill/>
        </p:spPr>
        <p:txBody>
          <a:bodyPr wrap="none" rtlCol="0">
            <a:spAutoFit/>
          </a:bodyPr>
          <a:lstStyle/>
          <a:p>
            <a:r>
              <a:rPr lang="en-US" sz="1800"/>
              <a:t>ML GOVERNANCE</a:t>
            </a:r>
          </a:p>
        </p:txBody>
      </p:sp>
      <p:pic>
        <p:nvPicPr>
          <p:cNvPr id="283" name="Graphic 282" descr="Continuous Improvement with solid fill">
            <a:extLst>
              <a:ext uri="{FF2B5EF4-FFF2-40B4-BE49-F238E27FC236}">
                <a16:creationId xmlns:a16="http://schemas.microsoft.com/office/drawing/2014/main" id="{D17D720C-4B94-AB4E-A283-0F3F0E216688}"/>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5506527" y="17357377"/>
            <a:ext cx="828773" cy="828773"/>
          </a:xfrm>
          <a:prstGeom prst="rect">
            <a:avLst/>
          </a:prstGeom>
        </p:spPr>
      </p:pic>
      <p:pic>
        <p:nvPicPr>
          <p:cNvPr id="285" name="Graphic 284" descr="Laptop with solid fill">
            <a:extLst>
              <a:ext uri="{FF2B5EF4-FFF2-40B4-BE49-F238E27FC236}">
                <a16:creationId xmlns:a16="http://schemas.microsoft.com/office/drawing/2014/main" id="{C56A2297-DD62-324A-A5CF-43AF976439F3}"/>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9164113" y="16960797"/>
            <a:ext cx="742754" cy="742754"/>
          </a:xfrm>
          <a:prstGeom prst="rect">
            <a:avLst/>
          </a:prstGeom>
        </p:spPr>
      </p:pic>
      <p:sp>
        <p:nvSpPr>
          <p:cNvPr id="289" name="Rectangle 288">
            <a:extLst>
              <a:ext uri="{FF2B5EF4-FFF2-40B4-BE49-F238E27FC236}">
                <a16:creationId xmlns:a16="http://schemas.microsoft.com/office/drawing/2014/main" id="{C2E3E614-CCDA-114C-A7DC-1007F8AC1568}"/>
              </a:ext>
            </a:extLst>
          </p:cNvPr>
          <p:cNvSpPr/>
          <p:nvPr/>
        </p:nvSpPr>
        <p:spPr bwMode="auto">
          <a:xfrm>
            <a:off x="9545602" y="16493970"/>
            <a:ext cx="7793845" cy="4489658"/>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92" name="Graphic 291" descr="Store with solid fill">
            <a:extLst>
              <a:ext uri="{FF2B5EF4-FFF2-40B4-BE49-F238E27FC236}">
                <a16:creationId xmlns:a16="http://schemas.microsoft.com/office/drawing/2014/main" id="{F446ADFD-3312-794B-B002-A7785BFF90AA}"/>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9176401" y="20182121"/>
            <a:ext cx="801507" cy="801507"/>
          </a:xfrm>
          <a:prstGeom prst="rect">
            <a:avLst/>
          </a:prstGeom>
        </p:spPr>
      </p:pic>
      <p:sp>
        <p:nvSpPr>
          <p:cNvPr id="293" name="TextBox 292">
            <a:extLst>
              <a:ext uri="{FF2B5EF4-FFF2-40B4-BE49-F238E27FC236}">
                <a16:creationId xmlns:a16="http://schemas.microsoft.com/office/drawing/2014/main" id="{4AB01A22-3897-7148-9E06-7C21FB4EE2D1}"/>
              </a:ext>
            </a:extLst>
          </p:cNvPr>
          <p:cNvSpPr txBox="1"/>
          <p:nvPr/>
        </p:nvSpPr>
        <p:spPr>
          <a:xfrm>
            <a:off x="18552612" y="19375294"/>
            <a:ext cx="2054152" cy="707886"/>
          </a:xfrm>
          <a:prstGeom prst="rect">
            <a:avLst/>
          </a:prstGeom>
          <a:noFill/>
        </p:spPr>
        <p:txBody>
          <a:bodyPr wrap="square" rtlCol="0">
            <a:spAutoFit/>
          </a:bodyPr>
          <a:lstStyle/>
          <a:p>
            <a:pPr algn="ctr"/>
            <a:r>
              <a:rPr lang="en-US" sz="2000"/>
              <a:t>AI driven </a:t>
            </a:r>
            <a:br>
              <a:rPr lang="en-US" sz="2000"/>
            </a:br>
            <a:r>
              <a:rPr lang="en-US" sz="2000"/>
              <a:t>Retail Application</a:t>
            </a:r>
          </a:p>
        </p:txBody>
      </p:sp>
      <p:sp>
        <p:nvSpPr>
          <p:cNvPr id="299" name="TextBox 298">
            <a:extLst>
              <a:ext uri="{FF2B5EF4-FFF2-40B4-BE49-F238E27FC236}">
                <a16:creationId xmlns:a16="http://schemas.microsoft.com/office/drawing/2014/main" id="{3473CADF-E3F1-CF4A-B9B1-A965E76CA1D6}"/>
              </a:ext>
            </a:extLst>
          </p:cNvPr>
          <p:cNvSpPr txBox="1"/>
          <p:nvPr/>
        </p:nvSpPr>
        <p:spPr>
          <a:xfrm>
            <a:off x="15506527" y="15996481"/>
            <a:ext cx="2661691" cy="400110"/>
          </a:xfrm>
          <a:prstGeom prst="rect">
            <a:avLst/>
          </a:prstGeom>
          <a:noFill/>
        </p:spPr>
        <p:txBody>
          <a:bodyPr wrap="square" rtlCol="0">
            <a:spAutoFit/>
          </a:bodyPr>
          <a:lstStyle/>
          <a:p>
            <a:r>
              <a:rPr lang="en-US" sz="2000" b="1"/>
              <a:t>ML OPS</a:t>
            </a:r>
          </a:p>
        </p:txBody>
      </p:sp>
      <p:cxnSp>
        <p:nvCxnSpPr>
          <p:cNvPr id="316" name="Straight Arrow Connector 315">
            <a:extLst>
              <a:ext uri="{FF2B5EF4-FFF2-40B4-BE49-F238E27FC236}">
                <a16:creationId xmlns:a16="http://schemas.microsoft.com/office/drawing/2014/main" id="{ED03CC1D-9690-6B4C-AEEF-A801DF011673}"/>
              </a:ext>
            </a:extLst>
          </p:cNvPr>
          <p:cNvCxnSpPr>
            <a:stCxn id="137" idx="1"/>
            <a:endCxn id="141" idx="3"/>
          </p:cNvCxnSpPr>
          <p:nvPr/>
        </p:nvCxnSpPr>
        <p:spPr bwMode="auto">
          <a:xfrm flipH="1" flipV="1">
            <a:off x="13184309" y="14173734"/>
            <a:ext cx="423334" cy="719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1" name="Rectangle 330">
            <a:extLst>
              <a:ext uri="{FF2B5EF4-FFF2-40B4-BE49-F238E27FC236}">
                <a16:creationId xmlns:a16="http://schemas.microsoft.com/office/drawing/2014/main" id="{4ADB5534-A1C4-5F48-AB34-4B4668DE4231}"/>
              </a:ext>
            </a:extLst>
          </p:cNvPr>
          <p:cNvSpPr/>
          <p:nvPr/>
        </p:nvSpPr>
        <p:spPr bwMode="auto">
          <a:xfrm>
            <a:off x="19221957" y="11099758"/>
            <a:ext cx="1764242" cy="135753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5" name="TextBox 1034">
            <a:extLst>
              <a:ext uri="{FF2B5EF4-FFF2-40B4-BE49-F238E27FC236}">
                <a16:creationId xmlns:a16="http://schemas.microsoft.com/office/drawing/2014/main" id="{1C2A1E6D-8BD7-AE4D-BE2B-A9072BB049C0}"/>
              </a:ext>
            </a:extLst>
          </p:cNvPr>
          <p:cNvSpPr txBox="1"/>
          <p:nvPr/>
        </p:nvSpPr>
        <p:spPr>
          <a:xfrm>
            <a:off x="19471933" y="11149189"/>
            <a:ext cx="1329211" cy="707886"/>
          </a:xfrm>
          <a:prstGeom prst="rect">
            <a:avLst/>
          </a:prstGeom>
          <a:noFill/>
        </p:spPr>
        <p:txBody>
          <a:bodyPr wrap="none" rtlCol="0">
            <a:spAutoFit/>
          </a:bodyPr>
          <a:lstStyle/>
          <a:p>
            <a:pPr algn="ctr"/>
            <a:r>
              <a:rPr lang="en-US" sz="2000"/>
              <a:t>Automatic </a:t>
            </a:r>
            <a:br>
              <a:rPr lang="en-US" sz="2000"/>
            </a:br>
            <a:r>
              <a:rPr lang="en-US" sz="2000"/>
              <a:t>Retrain</a:t>
            </a:r>
          </a:p>
        </p:txBody>
      </p:sp>
      <p:pic>
        <p:nvPicPr>
          <p:cNvPr id="1037" name="Graphic 1036" descr="Train Tracks with solid fill">
            <a:extLst>
              <a:ext uri="{FF2B5EF4-FFF2-40B4-BE49-F238E27FC236}">
                <a16:creationId xmlns:a16="http://schemas.microsoft.com/office/drawing/2014/main" id="{45128402-BE24-F640-8137-A5956FE2F0B4}"/>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19728467" y="11710403"/>
            <a:ext cx="762621" cy="762621"/>
          </a:xfrm>
          <a:prstGeom prst="rect">
            <a:avLst/>
          </a:prstGeom>
        </p:spPr>
      </p:pic>
      <p:cxnSp>
        <p:nvCxnSpPr>
          <p:cNvPr id="1044" name="Straight Arrow Connector 1043">
            <a:extLst>
              <a:ext uri="{FF2B5EF4-FFF2-40B4-BE49-F238E27FC236}">
                <a16:creationId xmlns:a16="http://schemas.microsoft.com/office/drawing/2014/main" id="{32E63194-B1D4-C949-845A-E3804F8AF16C}"/>
              </a:ext>
            </a:extLst>
          </p:cNvPr>
          <p:cNvCxnSpPr>
            <a:endCxn id="331" idx="2"/>
          </p:cNvCxnSpPr>
          <p:nvPr/>
        </p:nvCxnSpPr>
        <p:spPr bwMode="auto">
          <a:xfrm flipV="1">
            <a:off x="20104078" y="12457289"/>
            <a:ext cx="0" cy="313099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0" name="Straight Connector 1049">
            <a:extLst>
              <a:ext uri="{FF2B5EF4-FFF2-40B4-BE49-F238E27FC236}">
                <a16:creationId xmlns:a16="http://schemas.microsoft.com/office/drawing/2014/main" id="{87543388-694F-324B-A860-585E209D1629}"/>
              </a:ext>
            </a:extLst>
          </p:cNvPr>
          <p:cNvCxnSpPr/>
          <p:nvPr/>
        </p:nvCxnSpPr>
        <p:spPr bwMode="auto">
          <a:xfrm flipH="1">
            <a:off x="17568325" y="15574884"/>
            <a:ext cx="2551797" cy="1339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6" name="Elbow Connector 1055">
            <a:extLst>
              <a:ext uri="{FF2B5EF4-FFF2-40B4-BE49-F238E27FC236}">
                <a16:creationId xmlns:a16="http://schemas.microsoft.com/office/drawing/2014/main" id="{B3641107-DB93-A143-AA74-6D212300FC81}"/>
              </a:ext>
            </a:extLst>
          </p:cNvPr>
          <p:cNvCxnSpPr>
            <a:cxnSpLocks/>
            <a:endCxn id="289" idx="3"/>
          </p:cNvCxnSpPr>
          <p:nvPr/>
        </p:nvCxnSpPr>
        <p:spPr bwMode="auto">
          <a:xfrm rot="5400000">
            <a:off x="15880233" y="17050701"/>
            <a:ext cx="3147313" cy="228883"/>
          </a:xfrm>
          <a:prstGeom prst="bent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9" name="Elbow Connector 1058">
            <a:extLst>
              <a:ext uri="{FF2B5EF4-FFF2-40B4-BE49-F238E27FC236}">
                <a16:creationId xmlns:a16="http://schemas.microsoft.com/office/drawing/2014/main" id="{4768C194-2E33-E24E-BA52-B265F4E3132C}"/>
              </a:ext>
            </a:extLst>
          </p:cNvPr>
          <p:cNvCxnSpPr>
            <a:cxnSpLocks/>
            <a:endCxn id="147" idx="1"/>
          </p:cNvCxnSpPr>
          <p:nvPr/>
        </p:nvCxnSpPr>
        <p:spPr bwMode="auto">
          <a:xfrm flipV="1">
            <a:off x="17339447" y="17120205"/>
            <a:ext cx="1451487" cy="442242"/>
          </a:xfrm>
          <a:prstGeom prst="bentConnector3">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1" name="Straight Arrow Connector 1060">
            <a:extLst>
              <a:ext uri="{FF2B5EF4-FFF2-40B4-BE49-F238E27FC236}">
                <a16:creationId xmlns:a16="http://schemas.microsoft.com/office/drawing/2014/main" id="{FCFEA8B0-2697-034A-8640-F132EFCDA441}"/>
              </a:ext>
            </a:extLst>
          </p:cNvPr>
          <p:cNvCxnSpPr>
            <a:cxnSpLocks/>
            <a:stCxn id="147" idx="2"/>
            <a:endCxn id="152" idx="0"/>
          </p:cNvCxnSpPr>
          <p:nvPr/>
        </p:nvCxnSpPr>
        <p:spPr bwMode="auto">
          <a:xfrm>
            <a:off x="19544741" y="17627773"/>
            <a:ext cx="969" cy="248811"/>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 name="Straight Arrow Connector 358">
            <a:extLst>
              <a:ext uri="{FF2B5EF4-FFF2-40B4-BE49-F238E27FC236}">
                <a16:creationId xmlns:a16="http://schemas.microsoft.com/office/drawing/2014/main" id="{2832B181-0878-284D-A535-4A0FD0552DCB}"/>
              </a:ext>
            </a:extLst>
          </p:cNvPr>
          <p:cNvCxnSpPr>
            <a:cxnSpLocks/>
            <a:stCxn id="151" idx="2"/>
            <a:endCxn id="144" idx="0"/>
          </p:cNvCxnSpPr>
          <p:nvPr/>
        </p:nvCxnSpPr>
        <p:spPr bwMode="auto">
          <a:xfrm flipH="1">
            <a:off x="19527948" y="18720721"/>
            <a:ext cx="7543" cy="492402"/>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0" name="TextBox 369">
            <a:extLst>
              <a:ext uri="{FF2B5EF4-FFF2-40B4-BE49-F238E27FC236}">
                <a16:creationId xmlns:a16="http://schemas.microsoft.com/office/drawing/2014/main" id="{2C8AB7DC-49B3-F843-964C-667BF4D2A8D4}"/>
              </a:ext>
            </a:extLst>
          </p:cNvPr>
          <p:cNvSpPr txBox="1"/>
          <p:nvPr/>
        </p:nvSpPr>
        <p:spPr>
          <a:xfrm>
            <a:off x="18263932" y="16052955"/>
            <a:ext cx="2661691" cy="400110"/>
          </a:xfrm>
          <a:prstGeom prst="rect">
            <a:avLst/>
          </a:prstGeom>
          <a:noFill/>
        </p:spPr>
        <p:txBody>
          <a:bodyPr wrap="square" rtlCol="0">
            <a:spAutoFit/>
          </a:bodyPr>
          <a:lstStyle/>
          <a:p>
            <a:r>
              <a:rPr lang="en-US" sz="2000" b="1"/>
              <a:t>ML CONSUMPTION</a:t>
            </a:r>
          </a:p>
        </p:txBody>
      </p:sp>
      <p:graphicFrame>
        <p:nvGraphicFramePr>
          <p:cNvPr id="16" name="Chart 15">
            <a:extLst>
              <a:ext uri="{FF2B5EF4-FFF2-40B4-BE49-F238E27FC236}">
                <a16:creationId xmlns:a16="http://schemas.microsoft.com/office/drawing/2014/main" id="{FFADB7D2-1553-6946-901C-BDAA8D4F05D5}"/>
              </a:ext>
            </a:extLst>
          </p:cNvPr>
          <p:cNvGraphicFramePr/>
          <p:nvPr>
            <p:extLst>
              <p:ext uri="{D42A27DB-BD31-4B8C-83A1-F6EECF244321}">
                <p14:modId xmlns:p14="http://schemas.microsoft.com/office/powerpoint/2010/main" val="513344059"/>
              </p:ext>
            </p:extLst>
          </p:nvPr>
        </p:nvGraphicFramePr>
        <p:xfrm>
          <a:off x="759564" y="16516502"/>
          <a:ext cx="7805522" cy="2371742"/>
        </p:xfrm>
        <a:graphic>
          <a:graphicData uri="http://schemas.openxmlformats.org/drawingml/2006/chart">
            <c:chart xmlns:c="http://schemas.openxmlformats.org/drawingml/2006/chart" xmlns:r="http://schemas.openxmlformats.org/officeDocument/2006/relationships" r:id="rId45"/>
          </a:graphicData>
        </a:graphic>
      </p:graphicFrame>
      <p:sp>
        <p:nvSpPr>
          <p:cNvPr id="184" name="Rectangle 183">
            <a:extLst>
              <a:ext uri="{FF2B5EF4-FFF2-40B4-BE49-F238E27FC236}">
                <a16:creationId xmlns:a16="http://schemas.microsoft.com/office/drawing/2014/main" id="{E0D4936E-163A-364F-9454-BF397E8BC646}"/>
              </a:ext>
            </a:extLst>
          </p:cNvPr>
          <p:cNvSpPr/>
          <p:nvPr/>
        </p:nvSpPr>
        <p:spPr>
          <a:xfrm>
            <a:off x="382112" y="18794879"/>
            <a:ext cx="8117588" cy="400110"/>
          </a:xfrm>
          <a:prstGeom prst="rect">
            <a:avLst/>
          </a:prstGeom>
        </p:spPr>
        <p:txBody>
          <a:bodyPr wrap="square">
            <a:spAutoFit/>
          </a:bodyPr>
          <a:lstStyle/>
          <a:p>
            <a:pPr algn="ctr"/>
            <a:r>
              <a:rPr lang="en-US" sz="2000">
                <a:latin typeface="+mn-lt"/>
                <a:ea typeface="Arial" charset="0"/>
                <a:cs typeface="Arial" panose="020B0604020202020204" pitchFamily="34" charset="0"/>
              </a:rPr>
              <a:t>Fig 1. Proportion of </a:t>
            </a:r>
            <a:r>
              <a:rPr lang="en-US" sz="2000" dirty="0">
                <a:latin typeface="+mn-lt"/>
                <a:ea typeface="Arial" charset="0"/>
                <a:cs typeface="Arial" panose="020B0604020202020204" pitchFamily="34" charset="0"/>
              </a:rPr>
              <a:t>Companies Successfully Deploying ML solutions</a:t>
            </a:r>
            <a:endParaRPr lang="en-US" sz="2000">
              <a:latin typeface="+mn-lt"/>
              <a:ea typeface="Arial" charset="0"/>
              <a:cs typeface="Arial" panose="020B0604020202020204" pitchFamily="34" charset="0"/>
            </a:endParaRPr>
          </a:p>
        </p:txBody>
      </p:sp>
      <p:sp>
        <p:nvSpPr>
          <p:cNvPr id="179" name="Rectangle 178">
            <a:extLst>
              <a:ext uri="{FF2B5EF4-FFF2-40B4-BE49-F238E27FC236}">
                <a16:creationId xmlns:a16="http://schemas.microsoft.com/office/drawing/2014/main" id="{68059787-94A6-0D48-8F4E-5CC7DEC8F834}"/>
              </a:ext>
            </a:extLst>
          </p:cNvPr>
          <p:cNvSpPr/>
          <p:nvPr/>
        </p:nvSpPr>
        <p:spPr>
          <a:xfrm>
            <a:off x="12317584" y="21505035"/>
            <a:ext cx="5394917" cy="400110"/>
          </a:xfrm>
          <a:prstGeom prst="rect">
            <a:avLst/>
          </a:prstGeom>
        </p:spPr>
        <p:txBody>
          <a:bodyPr wrap="square">
            <a:spAutoFit/>
          </a:bodyPr>
          <a:lstStyle/>
          <a:p>
            <a:pPr algn="ctr"/>
            <a:r>
              <a:rPr lang="en-US" sz="2000" dirty="0">
                <a:latin typeface="+mn-lt"/>
                <a:ea typeface="Arial" charset="0"/>
                <a:cs typeface="Arial" panose="020B0604020202020204" pitchFamily="34" charset="0"/>
              </a:rPr>
              <a:t>Fig 2. Architecture</a:t>
            </a:r>
          </a:p>
        </p:txBody>
      </p:sp>
      <p:pic>
        <p:nvPicPr>
          <p:cNvPr id="20" name="Picture 19" descr="Background pattern&#10;&#10;Description automatically generated">
            <a:extLst>
              <a:ext uri="{FF2B5EF4-FFF2-40B4-BE49-F238E27FC236}">
                <a16:creationId xmlns:a16="http://schemas.microsoft.com/office/drawing/2014/main" id="{8BB3CC5A-F62C-534B-810E-71FAF5510D80}"/>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21820168" y="2309327"/>
            <a:ext cx="12061241" cy="5245100"/>
          </a:xfrm>
          <a:prstGeom prst="rect">
            <a:avLst/>
          </a:prstGeom>
        </p:spPr>
      </p:pic>
      <p:pic>
        <p:nvPicPr>
          <p:cNvPr id="22" name="Picture 21" descr="Background pattern&#10;&#10;Description automatically generated">
            <a:extLst>
              <a:ext uri="{FF2B5EF4-FFF2-40B4-BE49-F238E27FC236}">
                <a16:creationId xmlns:a16="http://schemas.microsoft.com/office/drawing/2014/main" id="{0A5C2337-9876-6C4E-B968-59485AE18C4D}"/>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1945599" y="9530200"/>
            <a:ext cx="11883369" cy="5245100"/>
          </a:xfrm>
          <a:prstGeom prst="rect">
            <a:avLst/>
          </a:prstGeom>
        </p:spPr>
      </p:pic>
      <p:pic>
        <p:nvPicPr>
          <p:cNvPr id="1026" name="Picture 2" descr="image">
            <a:extLst>
              <a:ext uri="{FF2B5EF4-FFF2-40B4-BE49-F238E27FC236}">
                <a16:creationId xmlns:a16="http://schemas.microsoft.com/office/drawing/2014/main" id="{6F6DBF52-DE4C-F04D-8FAF-02E29A2A47FA}"/>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6536713" y="15904570"/>
            <a:ext cx="6750387" cy="4637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69F34C3-AA00-9F40-B6B4-17C97F6D892B}"/>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2371540" y="15865652"/>
            <a:ext cx="3201022" cy="4641478"/>
          </a:xfrm>
          <a:prstGeom prst="rect">
            <a:avLst/>
          </a:prstGeom>
          <a:noFill/>
          <a:extLst>
            <a:ext uri="{909E8E84-426E-40DD-AFC4-6F175D3DCCD1}">
              <a14:hiddenFill xmlns:a14="http://schemas.microsoft.com/office/drawing/2010/main">
                <a:solidFill>
                  <a:srgbClr val="FFFFFF"/>
                </a:solidFill>
              </a14:hiddenFill>
            </a:ext>
          </a:extLst>
        </p:spPr>
      </p:pic>
      <p:sp>
        <p:nvSpPr>
          <p:cNvPr id="162" name="Rectangle 161">
            <a:extLst>
              <a:ext uri="{FF2B5EF4-FFF2-40B4-BE49-F238E27FC236}">
                <a16:creationId xmlns:a16="http://schemas.microsoft.com/office/drawing/2014/main" id="{02BC7065-48C8-D747-89E0-44A9A007A11C}"/>
              </a:ext>
            </a:extLst>
          </p:cNvPr>
          <p:cNvSpPr/>
          <p:nvPr/>
        </p:nvSpPr>
        <p:spPr>
          <a:xfrm>
            <a:off x="24910292" y="20809784"/>
            <a:ext cx="5394917" cy="400110"/>
          </a:xfrm>
          <a:prstGeom prst="rect">
            <a:avLst/>
          </a:prstGeom>
        </p:spPr>
        <p:txBody>
          <a:bodyPr wrap="square">
            <a:spAutoFit/>
          </a:bodyPr>
          <a:lstStyle/>
          <a:p>
            <a:pPr algn="ctr"/>
            <a:r>
              <a:rPr lang="en-US" sz="2000" dirty="0">
                <a:latin typeface="+mn-lt"/>
                <a:ea typeface="Arial" charset="0"/>
                <a:cs typeface="Arial" panose="020B0604020202020204" pitchFamily="34" charset="0"/>
              </a:rPr>
              <a:t>Fig 3.3. Model Results</a:t>
            </a:r>
          </a:p>
        </p:txBody>
      </p:sp>
      <p:sp>
        <p:nvSpPr>
          <p:cNvPr id="165" name="Rectangle 164">
            <a:extLst>
              <a:ext uri="{FF2B5EF4-FFF2-40B4-BE49-F238E27FC236}">
                <a16:creationId xmlns:a16="http://schemas.microsoft.com/office/drawing/2014/main" id="{FDE54B7E-8429-D246-9E1C-5C4E5F2226C4}"/>
              </a:ext>
            </a:extLst>
          </p:cNvPr>
          <p:cNvSpPr/>
          <p:nvPr/>
        </p:nvSpPr>
        <p:spPr>
          <a:xfrm>
            <a:off x="24875768" y="15066084"/>
            <a:ext cx="5394917" cy="400110"/>
          </a:xfrm>
          <a:prstGeom prst="rect">
            <a:avLst/>
          </a:prstGeom>
        </p:spPr>
        <p:txBody>
          <a:bodyPr wrap="square">
            <a:spAutoFit/>
          </a:bodyPr>
          <a:lstStyle/>
          <a:p>
            <a:pPr algn="ctr"/>
            <a:r>
              <a:rPr lang="en-US" sz="2000" dirty="0">
                <a:latin typeface="+mn-lt"/>
                <a:ea typeface="Arial" charset="0"/>
                <a:cs typeface="Arial" panose="020B0604020202020204" pitchFamily="34" charset="0"/>
              </a:rPr>
              <a:t>Fig 3.2. Model Results</a:t>
            </a:r>
          </a:p>
        </p:txBody>
      </p:sp>
      <p:sp>
        <p:nvSpPr>
          <p:cNvPr id="166" name="Rectangle 165">
            <a:extLst>
              <a:ext uri="{FF2B5EF4-FFF2-40B4-BE49-F238E27FC236}">
                <a16:creationId xmlns:a16="http://schemas.microsoft.com/office/drawing/2014/main" id="{3629E5D4-B150-AA4E-8C6F-AB7BEC51E5FF}"/>
              </a:ext>
            </a:extLst>
          </p:cNvPr>
          <p:cNvSpPr/>
          <p:nvPr/>
        </p:nvSpPr>
        <p:spPr>
          <a:xfrm>
            <a:off x="24867715" y="8008720"/>
            <a:ext cx="5394917" cy="400110"/>
          </a:xfrm>
          <a:prstGeom prst="rect">
            <a:avLst/>
          </a:prstGeom>
        </p:spPr>
        <p:txBody>
          <a:bodyPr wrap="square">
            <a:spAutoFit/>
          </a:bodyPr>
          <a:lstStyle/>
          <a:p>
            <a:pPr algn="ctr"/>
            <a:r>
              <a:rPr lang="en-US" sz="2000" dirty="0">
                <a:latin typeface="+mn-lt"/>
                <a:ea typeface="Arial" charset="0"/>
                <a:cs typeface="Arial" panose="020B0604020202020204" pitchFamily="34" charset="0"/>
              </a:rPr>
              <a:t>Fig 3.1. Model Results</a:t>
            </a:r>
          </a:p>
        </p:txBody>
      </p:sp>
      <p:pic>
        <p:nvPicPr>
          <p:cNvPr id="13" name="Picture 12" descr="Logo, company name&#10;&#10;Description automatically generated">
            <a:extLst>
              <a:ext uri="{FF2B5EF4-FFF2-40B4-BE49-F238E27FC236}">
                <a16:creationId xmlns:a16="http://schemas.microsoft.com/office/drawing/2014/main" id="{E5BCE946-7109-CA4D-AF29-DD6B480CE48C}"/>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37868251" y="18180252"/>
            <a:ext cx="2629337" cy="2599507"/>
          </a:xfrm>
          <a:prstGeom prst="rect">
            <a:avLst/>
          </a:prstGeom>
        </p:spPr>
      </p:pic>
      <p:graphicFrame>
        <p:nvGraphicFramePr>
          <p:cNvPr id="12" name="Chart 11">
            <a:extLst>
              <a:ext uri="{FF2B5EF4-FFF2-40B4-BE49-F238E27FC236}">
                <a16:creationId xmlns:a16="http://schemas.microsoft.com/office/drawing/2014/main" id="{AF83F533-E753-4F4C-B6BE-0C03371DD180}"/>
              </a:ext>
            </a:extLst>
          </p:cNvPr>
          <p:cNvGraphicFramePr/>
          <p:nvPr>
            <p:extLst>
              <p:ext uri="{D42A27DB-BD31-4B8C-83A1-F6EECF244321}">
                <p14:modId xmlns:p14="http://schemas.microsoft.com/office/powerpoint/2010/main" val="4096259644"/>
              </p:ext>
            </p:extLst>
          </p:nvPr>
        </p:nvGraphicFramePr>
        <p:xfrm>
          <a:off x="35782491" y="6530013"/>
          <a:ext cx="6750939" cy="4575673"/>
        </p:xfrm>
        <a:graphic>
          <a:graphicData uri="http://schemas.openxmlformats.org/drawingml/2006/chart">
            <c:chart xmlns:c="http://schemas.openxmlformats.org/drawingml/2006/chart" xmlns:r="http://schemas.openxmlformats.org/officeDocument/2006/relationships" r:id="rId51"/>
          </a:graphicData>
        </a:graphic>
      </p:graphicFrame>
      <p:sp>
        <p:nvSpPr>
          <p:cNvPr id="145" name="Rectangle 144">
            <a:extLst>
              <a:ext uri="{FF2B5EF4-FFF2-40B4-BE49-F238E27FC236}">
                <a16:creationId xmlns:a16="http://schemas.microsoft.com/office/drawing/2014/main" id="{D4C3641D-7979-DE44-B0F6-AA75798FED4D}"/>
              </a:ext>
            </a:extLst>
          </p:cNvPr>
          <p:cNvSpPr/>
          <p:nvPr/>
        </p:nvSpPr>
        <p:spPr>
          <a:xfrm>
            <a:off x="36421723" y="10937655"/>
            <a:ext cx="5394917" cy="400110"/>
          </a:xfrm>
          <a:prstGeom prst="rect">
            <a:avLst/>
          </a:prstGeom>
        </p:spPr>
        <p:txBody>
          <a:bodyPr wrap="square">
            <a:spAutoFit/>
          </a:bodyPr>
          <a:lstStyle/>
          <a:p>
            <a:pPr algn="ctr"/>
            <a:r>
              <a:rPr lang="en-US" sz="2000">
                <a:latin typeface="+mn-lt"/>
                <a:ea typeface="Arial" charset="0"/>
                <a:cs typeface="Arial" panose="020B0604020202020204" pitchFamily="34" charset="0"/>
              </a:rPr>
              <a:t>Fig 4. Promotional Lift</a:t>
            </a:r>
          </a:p>
        </p:txBody>
      </p:sp>
      <p:cxnSp>
        <p:nvCxnSpPr>
          <p:cNvPr id="18" name="Straight Arrow Connector 17">
            <a:extLst>
              <a:ext uri="{FF2B5EF4-FFF2-40B4-BE49-F238E27FC236}">
                <a16:creationId xmlns:a16="http://schemas.microsoft.com/office/drawing/2014/main" id="{A41756B8-391A-3341-9502-E6BAF5999192}"/>
              </a:ext>
            </a:extLst>
          </p:cNvPr>
          <p:cNvCxnSpPr/>
          <p:nvPr/>
        </p:nvCxnSpPr>
        <p:spPr bwMode="auto">
          <a:xfrm flipV="1">
            <a:off x="37478161" y="7231151"/>
            <a:ext cx="3127060" cy="127566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1F0CCA17-6458-D44A-8368-F51958A65A3E}"/>
              </a:ext>
            </a:extLst>
          </p:cNvPr>
          <p:cNvSpPr txBox="1"/>
          <p:nvPr/>
        </p:nvSpPr>
        <p:spPr>
          <a:xfrm>
            <a:off x="38285188" y="7502601"/>
            <a:ext cx="82933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4227152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2.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BE5E52D-EB9D-4B72-A928-24760AE9C86A}">
  <ds:schemaRefs>
    <ds:schemaRef ds:uri="b1755f8e-5024-43d4-9f4e-f0720ef5cbea"/>
    <ds:schemaRef ds:uri="b60307e8-227d-4226-bf3f-3f3e3f61459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111</TotalTime>
  <Words>887</Words>
  <Application>Microsoft Macintosh PowerPoint</Application>
  <PresentationFormat>Custom</PresentationFormat>
  <Paragraphs>94</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vt:lpstr>
      <vt:lpstr>Times New Roman</vt:lpstr>
      <vt:lpstr>Wingdings</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Roy Choudhary, Aditya</cp:lastModifiedBy>
  <cp:revision>2</cp:revision>
  <cp:lastPrinted>2001-08-01T02:48:55Z</cp:lastPrinted>
  <dcterms:created xsi:type="dcterms:W3CDTF">2014-12-02T19:25:45Z</dcterms:created>
  <dcterms:modified xsi:type="dcterms:W3CDTF">2022-03-29T20:53:09Z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