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6858000" cy="9144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8A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3"/>
    <p:restoredTop sz="91396"/>
  </p:normalViewPr>
  <p:slideViewPr>
    <p:cSldViewPr>
      <p:cViewPr>
        <p:scale>
          <a:sx n="70" d="100"/>
          <a:sy n="70" d="100"/>
        </p:scale>
        <p:origin x="-208" y="103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3530600"/>
            <a:ext cx="2678906" cy="56134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785" y="-1233"/>
            <a:ext cx="6859785" cy="9145233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612835" y="2307204"/>
            <a:ext cx="4236467" cy="1605741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909208" y="3294567"/>
            <a:ext cx="4883348" cy="439012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708B-9BD7-42FD-B1DC-CC416B68FF55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715E-23BA-40DD-B601-1FB1DB8EFD4A}" type="slidenum">
              <a:rPr lang="ru-RU" smtClean="0"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708B-9BD7-42FD-B1DC-CC416B68FF55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715E-23BA-40DD-B601-1FB1DB8EFD4A}" type="slidenum">
              <a:rPr lang="ru-RU" smtClean="0"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6237816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623781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708B-9BD7-42FD-B1DC-CC416B68FF55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715E-23BA-40DD-B601-1FB1DB8EFD4A}" type="slidenum">
              <a:rPr lang="ru-RU" smtClean="0"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708B-9BD7-42FD-B1DC-CC416B68FF55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715E-23BA-40DD-B601-1FB1DB8EFD4A}" type="slidenum">
              <a:rPr lang="ru-RU" smtClean="0"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1785" y="-1233"/>
            <a:ext cx="6859785" cy="9145233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3530600"/>
            <a:ext cx="2678906" cy="561340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14549" y="2302317"/>
            <a:ext cx="4238244" cy="1610012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12114" y="3291072"/>
            <a:ext cx="4882896" cy="438912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708B-9BD7-42FD-B1DC-CC416B68FF55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715E-23BA-40DD-B601-1FB1DB8EFD4A}" type="slidenum">
              <a:rPr lang="ru-RU" smtClean="0"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7220" y="1463040"/>
            <a:ext cx="2400300" cy="49499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5012" y="1463040"/>
            <a:ext cx="2400300" cy="49499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708B-9BD7-42FD-B1DC-CC416B68FF55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715E-23BA-40DD-B601-1FB1DB8EFD4A}" type="slidenum">
              <a:rPr lang="ru-RU" smtClean="0"/>
              <a:t>‹N°›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1463040"/>
            <a:ext cx="2400300" cy="73152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363" y="2269131"/>
            <a:ext cx="2400300" cy="41452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25012" y="1463040"/>
            <a:ext cx="2400300" cy="73152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25012" y="2269131"/>
            <a:ext cx="2400300" cy="41452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708B-9BD7-42FD-B1DC-CC416B68FF55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715E-23BA-40DD-B601-1FB1DB8EFD4A}" type="slidenum">
              <a:rPr lang="ru-RU" smtClean="0"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708B-9BD7-42FD-B1DC-CC416B68FF55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715E-23BA-40DD-B601-1FB1DB8EFD4A}" type="slidenum">
              <a:rPr lang="ru-RU" smtClean="0"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708B-9BD7-42FD-B1DC-CC416B68FF55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715E-23BA-40DD-B601-1FB1DB8EFD4A}" type="slidenum">
              <a:rPr lang="ru-RU" smtClean="0"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3530600"/>
            <a:ext cx="2678906" cy="56134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-1675208" y="1675211"/>
            <a:ext cx="9144000" cy="579358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588698" y="2101472"/>
            <a:ext cx="3909060" cy="1452569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165" y="3491883"/>
            <a:ext cx="2855834" cy="44329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973466" y="3004514"/>
            <a:ext cx="4346070" cy="831085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708B-9BD7-42FD-B1DC-CC416B68FF55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7F715E-23BA-40DD-B601-1FB1DB8EFD4A}" type="slidenum">
              <a:rPr lang="ru-RU" smtClean="0"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521619" y="0"/>
            <a:ext cx="5336381" cy="9144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3530600"/>
            <a:ext cx="2678906" cy="56134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6731000"/>
            <a:ext cx="2678906" cy="24130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503398" y="2290001"/>
            <a:ext cx="4114800" cy="1156592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857610" y="2907372"/>
            <a:ext cx="4572409" cy="98755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708B-9BD7-42FD-B1DC-CC416B68FF55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F715E-23BA-40DD-B601-1FB1DB8EFD4A}" type="slidenum">
              <a:rPr lang="ru-RU" smtClean="0"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1786" y="6734177"/>
            <a:ext cx="2680693" cy="2409824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785" y="6735057"/>
            <a:ext cx="6859785" cy="240894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7220" y="487680"/>
            <a:ext cx="5640705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220" y="1467505"/>
            <a:ext cx="5640705" cy="4773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150876" y="7827264"/>
            <a:ext cx="1632204" cy="268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D69708B-9BD7-42FD-B1DC-CC416B68FF55}" type="datetimeFigureOut">
              <a:rPr lang="ru-RU" smtClean="0"/>
              <a:t>02.03.2020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38136" y="8380163"/>
            <a:ext cx="3543300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0779" y="8227763"/>
            <a:ext cx="377190" cy="67056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C7F715E-23BA-40DD-B601-1FB1DB8EFD4A}" type="slidenum">
              <a:rPr lang="ru-RU" smtClean="0"/>
              <a:t>‹N°›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github.com/fabrice-bazire/projet_salle-de-spectacle/tree/master/POO%20PROJET" TargetMode="External"/><Relationship Id="rId7" Type="http://schemas.openxmlformats.org/officeDocument/2006/relationships/image" Target="../media/image3.jpg"/><Relationship Id="rId12" Type="http://schemas.openxmlformats.org/officeDocument/2006/relationships/image" Target="../media/image8.jpg"/><Relationship Id="rId2" Type="http://schemas.openxmlformats.org/officeDocument/2006/relationships/hyperlink" Target="https://github.com/fabrice-bazire/projet-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bazire.fabrice@gmail.com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github.com/fabrice-bazire/projetC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github.com/fabrice-bazire/projet-info-s4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B8D0E8-3492-0049-8D62-32F1B3E2DD96}"/>
              </a:ext>
            </a:extLst>
          </p:cNvPr>
          <p:cNvSpPr/>
          <p:nvPr/>
        </p:nvSpPr>
        <p:spPr>
          <a:xfrm>
            <a:off x="-3336" y="6732241"/>
            <a:ext cx="7032735" cy="24275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rapèze 2">
            <a:extLst>
              <a:ext uri="{FF2B5EF4-FFF2-40B4-BE49-F238E27FC236}">
                <a16:creationId xmlns:a16="http://schemas.microsoft.com/office/drawing/2014/main" id="{041F290A-D56C-EC48-BF61-C9B0C2FE30A5}"/>
              </a:ext>
            </a:extLst>
          </p:cNvPr>
          <p:cNvSpPr/>
          <p:nvPr/>
        </p:nvSpPr>
        <p:spPr>
          <a:xfrm>
            <a:off x="99650" y="-2763"/>
            <a:ext cx="13852849" cy="9210845"/>
          </a:xfrm>
          <a:prstGeom prst="trapezoid">
            <a:avLst>
              <a:gd name="adj" fmla="val 59860"/>
            </a:avLst>
          </a:prstGeom>
          <a:solidFill>
            <a:schemeClr val="accent3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riangle rectangle 3">
            <a:extLst>
              <a:ext uri="{FF2B5EF4-FFF2-40B4-BE49-F238E27FC236}">
                <a16:creationId xmlns:a16="http://schemas.microsoft.com/office/drawing/2014/main" id="{7A38488E-764E-424B-894A-845BF77C4DA9}"/>
              </a:ext>
            </a:extLst>
          </p:cNvPr>
          <p:cNvSpPr/>
          <p:nvPr/>
        </p:nvSpPr>
        <p:spPr>
          <a:xfrm>
            <a:off x="18989" y="3411946"/>
            <a:ext cx="4018206" cy="5796136"/>
          </a:xfrm>
          <a:prstGeom prst="rt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319C7504-8010-3048-944C-007E597FC60A}"/>
              </a:ext>
            </a:extLst>
          </p:cNvPr>
          <p:cNvSpPr txBox="1">
            <a:spLocks/>
          </p:cNvSpPr>
          <p:nvPr/>
        </p:nvSpPr>
        <p:spPr>
          <a:xfrm>
            <a:off x="617034" y="119559"/>
            <a:ext cx="1584190" cy="5621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rial Hebrew" charset="-79"/>
                <a:ea typeface="Arial Hebrew" charset="-79"/>
                <a:cs typeface="Arial Hebrew" charset="-79"/>
              </a:rPr>
              <a:t>Fabrice  </a:t>
            </a:r>
          </a:p>
          <a:p>
            <a:r>
              <a:rPr lang="en-US" sz="2000" dirty="0" err="1">
                <a:latin typeface="Arial Hebrew" charset="-79"/>
                <a:ea typeface="Arial Hebrew" charset="-79"/>
                <a:cs typeface="Arial Hebrew" charset="-79"/>
              </a:rPr>
              <a:t>Bazire</a:t>
            </a:r>
            <a:endParaRPr lang="ru-RU" sz="2000" dirty="0"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4F9B5090-0CAE-2A43-A31E-005DC879FCD3}"/>
              </a:ext>
            </a:extLst>
          </p:cNvPr>
          <p:cNvSpPr txBox="1">
            <a:spLocks/>
          </p:cNvSpPr>
          <p:nvPr/>
        </p:nvSpPr>
        <p:spPr>
          <a:xfrm>
            <a:off x="99650" y="5977941"/>
            <a:ext cx="1466945" cy="294816"/>
          </a:xfrm>
          <a:prstGeom prst="rect">
            <a:avLst/>
          </a:prstGeom>
        </p:spPr>
        <p:txBody>
          <a:bodyPr vert="horz" lIns="91440" tIns="45720" rIns="91440" bIns="9144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</a:rPr>
              <a:t>English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9" name="Text Box 55">
            <a:extLst>
              <a:ext uri="{FF2B5EF4-FFF2-40B4-BE49-F238E27FC236}">
                <a16:creationId xmlns:a16="http://schemas.microsoft.com/office/drawing/2014/main" id="{48FB8AF6-A8CE-9742-8E16-877E0BC07E65}"/>
              </a:ext>
            </a:extLst>
          </p:cNvPr>
          <p:cNvSpPr txBox="1"/>
          <p:nvPr/>
        </p:nvSpPr>
        <p:spPr>
          <a:xfrm>
            <a:off x="-1" y="6326743"/>
            <a:ext cx="1697925" cy="29774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Arial"/>
                <a:ea typeface="Calibri"/>
                <a:cs typeface="Times New Roman"/>
              </a:rPr>
              <a:t>Technical level</a:t>
            </a:r>
            <a:endParaRPr lang="ru-RU" sz="1200" dirty="0">
              <a:solidFill>
                <a:schemeClr val="bg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2B3000D5-8455-EE45-954E-81148BFAF9AD}"/>
              </a:ext>
            </a:extLst>
          </p:cNvPr>
          <p:cNvSpPr txBox="1"/>
          <p:nvPr/>
        </p:nvSpPr>
        <p:spPr>
          <a:xfrm>
            <a:off x="4878117" y="841826"/>
            <a:ext cx="1941567" cy="198466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fr-FR" sz="1200" dirty="0" err="1">
                <a:solidFill>
                  <a:schemeClr val="bg1"/>
                </a:solidFill>
              </a:rPr>
              <a:t>Currently</a:t>
            </a:r>
            <a:r>
              <a:rPr lang="fr-FR" sz="1200" dirty="0">
                <a:solidFill>
                  <a:schemeClr val="bg1"/>
                </a:solidFill>
              </a:rPr>
              <a:t> in computer science DUT in </a:t>
            </a:r>
            <a:r>
              <a:rPr lang="fr-FR" sz="1200" dirty="0" err="1">
                <a:solidFill>
                  <a:schemeClr val="bg1"/>
                </a:solidFill>
              </a:rPr>
              <a:t>special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year</a:t>
            </a:r>
            <a:r>
              <a:rPr lang="fr-FR" sz="1200" dirty="0">
                <a:solidFill>
                  <a:schemeClr val="bg1"/>
                </a:solidFill>
              </a:rPr>
              <a:t> (DUT in one </a:t>
            </a:r>
            <a:r>
              <a:rPr lang="fr-FR" sz="1200" dirty="0" err="1">
                <a:solidFill>
                  <a:schemeClr val="bg1"/>
                </a:solidFill>
              </a:rPr>
              <a:t>year</a:t>
            </a:r>
            <a:r>
              <a:rPr lang="fr-FR" sz="1200" dirty="0">
                <a:solidFill>
                  <a:schemeClr val="bg1"/>
                </a:solidFill>
              </a:rPr>
              <a:t>) at the </a:t>
            </a:r>
            <a:r>
              <a:rPr lang="fr-FR" sz="1200" dirty="0" err="1">
                <a:solidFill>
                  <a:schemeClr val="bg1"/>
                </a:solidFill>
              </a:rPr>
              <a:t>University</a:t>
            </a:r>
            <a:r>
              <a:rPr lang="fr-FR" sz="1200" dirty="0">
                <a:solidFill>
                  <a:schemeClr val="bg1"/>
                </a:solidFill>
              </a:rPr>
              <a:t> of </a:t>
            </a:r>
            <a:r>
              <a:rPr lang="fr-FR" sz="1200" dirty="0" err="1">
                <a:solidFill>
                  <a:schemeClr val="bg1"/>
                </a:solidFill>
              </a:rPr>
              <a:t>Orleans</a:t>
            </a:r>
            <a:r>
              <a:rPr lang="fr-FR" sz="1200" dirty="0">
                <a:solidFill>
                  <a:schemeClr val="bg1"/>
                </a:solidFill>
              </a:rPr>
              <a:t>, I </a:t>
            </a:r>
            <a:r>
              <a:rPr lang="fr-FR" sz="1200" dirty="0" err="1">
                <a:solidFill>
                  <a:schemeClr val="bg1"/>
                </a:solidFill>
              </a:rPr>
              <a:t>want</a:t>
            </a:r>
            <a:r>
              <a:rPr lang="fr-FR" sz="1200" dirty="0">
                <a:solidFill>
                  <a:schemeClr val="bg1"/>
                </a:solidFill>
              </a:rPr>
              <a:t> to </a:t>
            </a:r>
            <a:r>
              <a:rPr lang="fr-FR" sz="1200" dirty="0" err="1">
                <a:solidFill>
                  <a:schemeClr val="bg1"/>
                </a:solidFill>
              </a:rPr>
              <a:t>pursue</a:t>
            </a:r>
            <a:r>
              <a:rPr lang="fr-FR" sz="1200" dirty="0">
                <a:solidFill>
                  <a:schemeClr val="bg1"/>
                </a:solidFill>
              </a:rPr>
              <a:t> a </a:t>
            </a:r>
            <a:r>
              <a:rPr lang="fr-FR" sz="1200" dirty="0" err="1">
                <a:solidFill>
                  <a:schemeClr val="bg1"/>
                </a:solidFill>
              </a:rPr>
              <a:t>professional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bachelor's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degree</a:t>
            </a:r>
            <a:r>
              <a:rPr lang="fr-FR" sz="1200" dirty="0">
                <a:solidFill>
                  <a:schemeClr val="bg1"/>
                </a:solidFill>
              </a:rPr>
              <a:t> to </a:t>
            </a:r>
            <a:r>
              <a:rPr lang="fr-FR" sz="1200" dirty="0" err="1">
                <a:solidFill>
                  <a:schemeClr val="bg1"/>
                </a:solidFill>
              </a:rPr>
              <a:t>specialize</a:t>
            </a:r>
            <a:r>
              <a:rPr lang="fr-FR" sz="1200" dirty="0">
                <a:solidFill>
                  <a:schemeClr val="bg1"/>
                </a:solidFill>
              </a:rPr>
              <a:t> in the web</a:t>
            </a:r>
            <a:endParaRPr lang="ru-RU" sz="1200" dirty="0">
              <a:solidFill>
                <a:schemeClr val="bg1"/>
              </a:solidFill>
              <a:effectLst/>
              <a:ea typeface="Calibri"/>
              <a:cs typeface="Times New Roman"/>
            </a:endParaRPr>
          </a:p>
          <a:p>
            <a:pPr algn="r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Arial"/>
                <a:ea typeface="Calibri"/>
                <a:cs typeface="Times New Roman"/>
              </a:rPr>
              <a:t> </a:t>
            </a:r>
            <a:endParaRPr lang="ru-RU" sz="1200" dirty="0">
              <a:solidFill>
                <a:schemeClr val="bg1"/>
              </a:solidFill>
              <a:effectLst/>
              <a:ea typeface="Calibri"/>
              <a:cs typeface="Times New Roman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F54A3A1A-54FE-E54B-B59B-34BA4E34985F}"/>
              </a:ext>
            </a:extLst>
          </p:cNvPr>
          <p:cNvGrpSpPr/>
          <p:nvPr/>
        </p:nvGrpSpPr>
        <p:grpSpPr>
          <a:xfrm>
            <a:off x="3904360" y="2903137"/>
            <a:ext cx="2963441" cy="456507"/>
            <a:chOff x="3764382" y="6550272"/>
            <a:chExt cx="2966422" cy="456507"/>
          </a:xfrm>
        </p:grpSpPr>
        <p:sp>
          <p:nvSpPr>
            <p:cNvPr id="25" name="Parallélogramme 24">
              <a:extLst>
                <a:ext uri="{FF2B5EF4-FFF2-40B4-BE49-F238E27FC236}">
                  <a16:creationId xmlns:a16="http://schemas.microsoft.com/office/drawing/2014/main" id="{35AA5A25-DB8F-E447-A353-CEE0EB012522}"/>
                </a:ext>
              </a:extLst>
            </p:cNvPr>
            <p:cNvSpPr/>
            <p:nvPr/>
          </p:nvSpPr>
          <p:spPr>
            <a:xfrm>
              <a:off x="3764382" y="6635720"/>
              <a:ext cx="2966422" cy="371059"/>
            </a:xfrm>
            <a:prstGeom prst="parallelogram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Заголовок 3">
              <a:extLst>
                <a:ext uri="{FF2B5EF4-FFF2-40B4-BE49-F238E27FC236}">
                  <a16:creationId xmlns:a16="http://schemas.microsoft.com/office/drawing/2014/main" id="{BC07A1D7-99E1-214B-AA9E-57094865D806}"/>
                </a:ext>
              </a:extLst>
            </p:cNvPr>
            <p:cNvSpPr txBox="1">
              <a:spLocks/>
            </p:cNvSpPr>
            <p:nvPr/>
          </p:nvSpPr>
          <p:spPr>
            <a:xfrm>
              <a:off x="5200243" y="6550272"/>
              <a:ext cx="1466945" cy="371059"/>
            </a:xfrm>
            <a:prstGeom prst="rect">
              <a:avLst/>
            </a:prstGeom>
          </p:spPr>
          <p:txBody>
            <a:bodyPr vert="horz" lIns="91440" tIns="45720" rIns="91440" bIns="9144" rtlCol="0" anchor="b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kern="1200" cap="all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</a:rPr>
                <a:t>TRAINING</a:t>
              </a:r>
              <a:endParaRPr lang="ru-RU" sz="1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0D6A207A-BA04-9C4D-ACFE-2C07531893D2}"/>
              </a:ext>
            </a:extLst>
          </p:cNvPr>
          <p:cNvGrpSpPr/>
          <p:nvPr/>
        </p:nvGrpSpPr>
        <p:grpSpPr>
          <a:xfrm>
            <a:off x="4343439" y="3449971"/>
            <a:ext cx="148637" cy="1685609"/>
            <a:chOff x="4227372" y="7521078"/>
            <a:chExt cx="123664" cy="1266614"/>
          </a:xfrm>
        </p:grpSpPr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B97F996D-528C-0345-9EFD-735C4BE4D133}"/>
                </a:ext>
              </a:extLst>
            </p:cNvPr>
            <p:cNvCxnSpPr/>
            <p:nvPr/>
          </p:nvCxnSpPr>
          <p:spPr>
            <a:xfrm>
              <a:off x="4293094" y="7521078"/>
              <a:ext cx="0" cy="126661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602CFA91-B80C-0943-B16D-F0690736241E}"/>
                </a:ext>
              </a:extLst>
            </p:cNvPr>
            <p:cNvSpPr/>
            <p:nvPr/>
          </p:nvSpPr>
          <p:spPr>
            <a:xfrm>
              <a:off x="4235155" y="7548687"/>
              <a:ext cx="115881" cy="1271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BFB1FC84-EA8C-F546-9C1F-D72B225DDC52}"/>
                </a:ext>
              </a:extLst>
            </p:cNvPr>
            <p:cNvSpPr/>
            <p:nvPr/>
          </p:nvSpPr>
          <p:spPr>
            <a:xfrm>
              <a:off x="4227372" y="7938632"/>
              <a:ext cx="115881" cy="1271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F636E1DC-892E-6549-BD94-553AE4D7590E}"/>
              </a:ext>
            </a:extLst>
          </p:cNvPr>
          <p:cNvGrpSpPr/>
          <p:nvPr/>
        </p:nvGrpSpPr>
        <p:grpSpPr>
          <a:xfrm>
            <a:off x="3184304" y="3976845"/>
            <a:ext cx="1083391" cy="854435"/>
            <a:chOff x="3064724" y="8257702"/>
            <a:chExt cx="1084481" cy="854435"/>
          </a:xfrm>
        </p:grpSpPr>
        <p:sp>
          <p:nvSpPr>
            <p:cNvPr id="20" name="Text Box 189">
              <a:extLst>
                <a:ext uri="{FF2B5EF4-FFF2-40B4-BE49-F238E27FC236}">
                  <a16:creationId xmlns:a16="http://schemas.microsoft.com/office/drawing/2014/main" id="{991445B1-4BE2-4045-85FA-3A7238590E97}"/>
                </a:ext>
              </a:extLst>
            </p:cNvPr>
            <p:cNvSpPr txBox="1"/>
            <p:nvPr/>
          </p:nvSpPr>
          <p:spPr>
            <a:xfrm>
              <a:off x="3464096" y="8792325"/>
              <a:ext cx="551466" cy="31981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ts val="1200"/>
                </a:lnSpc>
                <a:spcAft>
                  <a:spcPts val="500"/>
                </a:spcAft>
              </a:pPr>
              <a:r>
                <a:rPr lang="en-US" sz="1100" dirty="0">
                  <a:solidFill>
                    <a:schemeClr val="bg1"/>
                  </a:solidFill>
                  <a:latin typeface="Arial"/>
                  <a:ea typeface="Calibri"/>
                  <a:cs typeface="Times New Roman"/>
                </a:rPr>
                <a:t>2015</a:t>
              </a:r>
              <a:endParaRPr lang="ru-RU" sz="1100" dirty="0">
                <a:solidFill>
                  <a:schemeClr val="bg1"/>
                </a:solidFill>
                <a:effectLst/>
                <a:ea typeface="Calibri"/>
                <a:cs typeface="Times New Roman"/>
              </a:endParaRPr>
            </a:p>
          </p:txBody>
        </p:sp>
        <p:sp>
          <p:nvSpPr>
            <p:cNvPr id="21" name="Text Box 189">
              <a:extLst>
                <a:ext uri="{FF2B5EF4-FFF2-40B4-BE49-F238E27FC236}">
                  <a16:creationId xmlns:a16="http://schemas.microsoft.com/office/drawing/2014/main" id="{832C5A70-60A3-864F-9D39-9BD591763FAB}"/>
                </a:ext>
              </a:extLst>
            </p:cNvPr>
            <p:cNvSpPr txBox="1"/>
            <p:nvPr/>
          </p:nvSpPr>
          <p:spPr>
            <a:xfrm>
              <a:off x="3064724" y="8257702"/>
              <a:ext cx="1084481" cy="31981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ts val="1200"/>
                </a:lnSpc>
                <a:spcAft>
                  <a:spcPts val="500"/>
                </a:spcAft>
              </a:pPr>
              <a:r>
                <a:rPr lang="en-US" sz="1100" dirty="0">
                  <a:solidFill>
                    <a:schemeClr val="bg1"/>
                  </a:solidFill>
                  <a:latin typeface="Arial"/>
                  <a:ea typeface="Calibri"/>
                  <a:cs typeface="Times New Roman"/>
                </a:rPr>
                <a:t>2015-2019</a:t>
              </a:r>
              <a:endParaRPr lang="ru-RU" sz="1100" dirty="0">
                <a:solidFill>
                  <a:schemeClr val="bg1"/>
                </a:solidFill>
                <a:effectLst/>
                <a:ea typeface="Calibri"/>
                <a:cs typeface="Times New Roman"/>
              </a:endParaRPr>
            </a:p>
          </p:txBody>
        </p:sp>
      </p:grpSp>
      <p:sp>
        <p:nvSpPr>
          <p:cNvPr id="18" name="Text Box 189">
            <a:extLst>
              <a:ext uri="{FF2B5EF4-FFF2-40B4-BE49-F238E27FC236}">
                <a16:creationId xmlns:a16="http://schemas.microsoft.com/office/drawing/2014/main" id="{35588B1A-8EA6-3E49-84B3-2CA74258DD9D}"/>
              </a:ext>
            </a:extLst>
          </p:cNvPr>
          <p:cNvSpPr txBox="1"/>
          <p:nvPr/>
        </p:nvSpPr>
        <p:spPr>
          <a:xfrm>
            <a:off x="4386737" y="4528081"/>
            <a:ext cx="2388785" cy="31981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ts val="1200"/>
              </a:lnSpc>
              <a:spcAft>
                <a:spcPts val="50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SCIENTIFIC BACCALAUREATE</a:t>
            </a:r>
          </a:p>
          <a:p>
            <a:pPr algn="r">
              <a:lnSpc>
                <a:spcPts val="1200"/>
              </a:lnSpc>
              <a:spcAft>
                <a:spcPts val="50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High School Claude de France </a:t>
            </a:r>
          </a:p>
          <a:p>
            <a:pPr algn="r">
              <a:lnSpc>
                <a:spcPts val="1200"/>
              </a:lnSpc>
              <a:spcAft>
                <a:spcPts val="500"/>
              </a:spcAft>
            </a:pPr>
            <a:r>
              <a:rPr lang="en-US" sz="1100" dirty="0" err="1">
                <a:solidFill>
                  <a:schemeClr val="bg1"/>
                </a:solidFill>
                <a:effectLst/>
                <a:latin typeface="Arial"/>
                <a:ea typeface="Calibri"/>
                <a:cs typeface="Times New Roman"/>
              </a:rPr>
              <a:t>Romorantin</a:t>
            </a:r>
            <a:r>
              <a:rPr lang="en-US" sz="1100" dirty="0" err="1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-Lanthenay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(41200)</a:t>
            </a:r>
            <a:endParaRPr lang="ru-RU" sz="1100" dirty="0">
              <a:solidFill>
                <a:schemeClr val="bg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19" name="Text Box 189">
            <a:extLst>
              <a:ext uri="{FF2B5EF4-FFF2-40B4-BE49-F238E27FC236}">
                <a16:creationId xmlns:a16="http://schemas.microsoft.com/office/drawing/2014/main" id="{D4282958-D3D5-D64F-9C75-5E3575553522}"/>
              </a:ext>
            </a:extLst>
          </p:cNvPr>
          <p:cNvSpPr txBox="1"/>
          <p:nvPr/>
        </p:nvSpPr>
        <p:spPr>
          <a:xfrm>
            <a:off x="4442703" y="3983250"/>
            <a:ext cx="2388786" cy="31981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200"/>
              </a:lnSpc>
              <a:spcAft>
                <a:spcPts val="50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BACHELOR COMPUTER SCIENCE (First and Second Year)</a:t>
            </a:r>
          </a:p>
          <a:p>
            <a:pPr algn="r">
              <a:lnSpc>
                <a:spcPts val="1200"/>
              </a:lnSpc>
              <a:spcAft>
                <a:spcPts val="500"/>
              </a:spcAft>
            </a:pPr>
            <a:r>
              <a:rPr lang="en-US" sz="1100" dirty="0">
                <a:solidFill>
                  <a:schemeClr val="bg1"/>
                </a:solidFill>
                <a:effectLst/>
                <a:latin typeface="Arial"/>
                <a:ea typeface="Calibri"/>
                <a:cs typeface="Times New Roman"/>
              </a:rPr>
              <a:t>University of Orleans</a:t>
            </a:r>
            <a:endParaRPr lang="ru-RU" sz="1100" dirty="0">
              <a:solidFill>
                <a:schemeClr val="bg1"/>
              </a:solidFill>
              <a:effectLst/>
              <a:ea typeface="Calibri"/>
              <a:cs typeface="Times New Roman"/>
            </a:endParaRP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05725C49-D3EF-D74B-91F9-04E10EB96A9B}"/>
              </a:ext>
            </a:extLst>
          </p:cNvPr>
          <p:cNvGrpSpPr/>
          <p:nvPr/>
        </p:nvGrpSpPr>
        <p:grpSpPr>
          <a:xfrm>
            <a:off x="3853262" y="5296264"/>
            <a:ext cx="2966422" cy="457816"/>
            <a:chOff x="3717032" y="3560678"/>
            <a:chExt cx="2966422" cy="457816"/>
          </a:xfrm>
        </p:grpSpPr>
        <p:sp>
          <p:nvSpPr>
            <p:cNvPr id="43" name="Parallélogramme 42">
              <a:extLst>
                <a:ext uri="{FF2B5EF4-FFF2-40B4-BE49-F238E27FC236}">
                  <a16:creationId xmlns:a16="http://schemas.microsoft.com/office/drawing/2014/main" id="{8C60463A-CAFD-B448-8C23-1812638DEDFB}"/>
                </a:ext>
              </a:extLst>
            </p:cNvPr>
            <p:cNvSpPr/>
            <p:nvPr/>
          </p:nvSpPr>
          <p:spPr>
            <a:xfrm>
              <a:off x="3717032" y="3647435"/>
              <a:ext cx="2966422" cy="371059"/>
            </a:xfrm>
            <a:prstGeom prst="parallelogram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" name="Заголовок 3">
              <a:extLst>
                <a:ext uri="{FF2B5EF4-FFF2-40B4-BE49-F238E27FC236}">
                  <a16:creationId xmlns:a16="http://schemas.microsoft.com/office/drawing/2014/main" id="{A3A8D003-0596-AC4B-9A75-88218F05C63C}"/>
                </a:ext>
              </a:extLst>
            </p:cNvPr>
            <p:cNvSpPr txBox="1">
              <a:spLocks/>
            </p:cNvSpPr>
            <p:nvPr/>
          </p:nvSpPr>
          <p:spPr>
            <a:xfrm>
              <a:off x="3997957" y="3560678"/>
              <a:ext cx="2640062" cy="371059"/>
            </a:xfrm>
            <a:prstGeom prst="rect">
              <a:avLst/>
            </a:prstGeom>
          </p:spPr>
          <p:txBody>
            <a:bodyPr vert="horz" lIns="91440" tIns="45720" rIns="91440" bIns="9144" rtlCol="0" anchor="b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kern="1200" cap="all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b="1" dirty="0">
                  <a:solidFill>
                    <a:schemeClr val="accent3">
                      <a:lumMod val="50000"/>
                    </a:schemeClr>
                  </a:solidFill>
                </a:rPr>
                <a:t>Professional Experience</a:t>
              </a:r>
              <a:endParaRPr lang="ru-RU" sz="1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41" name="Text Box 189">
            <a:extLst>
              <a:ext uri="{FF2B5EF4-FFF2-40B4-BE49-F238E27FC236}">
                <a16:creationId xmlns:a16="http://schemas.microsoft.com/office/drawing/2014/main" id="{A20A729A-DCA8-824C-8026-84DDB6D7D1E4}"/>
              </a:ext>
            </a:extLst>
          </p:cNvPr>
          <p:cNvSpPr txBox="1"/>
          <p:nvPr/>
        </p:nvSpPr>
        <p:spPr>
          <a:xfrm>
            <a:off x="3717449" y="7074947"/>
            <a:ext cx="3061401" cy="68389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ts val="1200"/>
              </a:lnSpc>
              <a:spcAft>
                <a:spcPts val="50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UNIVERSITY OF ORLEANS | COMPUTER SCIENCE PROJECTS</a:t>
            </a:r>
          </a:p>
          <a:p>
            <a:pPr algn="r">
              <a:lnSpc>
                <a:spcPts val="1200"/>
              </a:lnSpc>
              <a:spcAft>
                <a:spcPts val="500"/>
              </a:spcAft>
            </a:pPr>
            <a:r>
              <a:rPr lang="en-US" sz="1100" dirty="0">
                <a:solidFill>
                  <a:schemeClr val="bg1"/>
                </a:solidFill>
                <a:effectLst/>
                <a:latin typeface="Arial"/>
                <a:ea typeface="Calibri"/>
                <a:cs typeface="Times New Roman"/>
                <a:hlinkClick r:id="rId2"/>
              </a:rPr>
              <a:t>Web project</a:t>
            </a:r>
            <a:r>
              <a:rPr lang="en-US" sz="1100" dirty="0">
                <a:solidFill>
                  <a:schemeClr val="bg1"/>
                </a:solidFill>
                <a:effectLst/>
                <a:latin typeface="Arial"/>
                <a:ea typeface="Calibri"/>
                <a:cs typeface="Times New Roman"/>
              </a:rPr>
              <a:t> : Car garage management websit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e </a:t>
            </a:r>
            <a:r>
              <a:rPr lang="en-US" sz="1100" dirty="0">
                <a:solidFill>
                  <a:schemeClr val="bg1"/>
                </a:solidFill>
                <a:effectLst/>
                <a:latin typeface="Arial"/>
                <a:ea typeface="Calibri"/>
                <a:cs typeface="Times New Roman"/>
              </a:rPr>
              <a:t>(HTML, CSS, PHP, MVC)</a:t>
            </a:r>
          </a:p>
          <a:p>
            <a:pPr algn="r">
              <a:lnSpc>
                <a:spcPts val="1200"/>
              </a:lnSpc>
              <a:spcAft>
                <a:spcPts val="50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  <a:hlinkClick r:id="rId3"/>
              </a:rPr>
              <a:t>Java Project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: application for managing a performance hall and </a:t>
            </a:r>
            <a:r>
              <a:rPr lang="en-US" sz="1100" dirty="0" err="1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makinf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a 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  <a:hlinkClick r:id="rId4"/>
              </a:rPr>
              <a:t>game of life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(use of API and error handling) </a:t>
            </a:r>
          </a:p>
          <a:p>
            <a:pPr algn="r">
              <a:lnSpc>
                <a:spcPts val="1200"/>
              </a:lnSpc>
              <a:spcAft>
                <a:spcPts val="50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  <a:hlinkClick r:id="rId5"/>
              </a:rPr>
              <a:t>C Project</a:t>
            </a: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: use of binary trees to encrypt and decrypt strings (coding of HUFFMAN) </a:t>
            </a:r>
            <a:endParaRPr lang="en-US" sz="1100" dirty="0">
              <a:solidFill>
                <a:schemeClr val="bg1"/>
              </a:solidFill>
              <a:effectLst/>
              <a:latin typeface="Arial"/>
              <a:ea typeface="Calibri"/>
              <a:cs typeface="Times New Roman"/>
            </a:endParaRPr>
          </a:p>
          <a:p>
            <a:pPr algn="r">
              <a:lnSpc>
                <a:spcPts val="1200"/>
              </a:lnSpc>
              <a:spcAft>
                <a:spcPts val="500"/>
              </a:spcAft>
            </a:pPr>
            <a:endParaRPr lang="ru-RU" sz="1100" dirty="0">
              <a:solidFill>
                <a:schemeClr val="bg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42" name="Text Box 189">
            <a:extLst>
              <a:ext uri="{FF2B5EF4-FFF2-40B4-BE49-F238E27FC236}">
                <a16:creationId xmlns:a16="http://schemas.microsoft.com/office/drawing/2014/main" id="{6C42E7E1-DCB3-C348-A5C7-E281FAEB945E}"/>
              </a:ext>
            </a:extLst>
          </p:cNvPr>
          <p:cNvSpPr txBox="1"/>
          <p:nvPr/>
        </p:nvSpPr>
        <p:spPr>
          <a:xfrm>
            <a:off x="3755431" y="5916173"/>
            <a:ext cx="2973237" cy="683891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ts val="1200"/>
              </a:lnSpc>
              <a:spcAft>
                <a:spcPts val="50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IKEA | STUDIENT WORK</a:t>
            </a:r>
          </a:p>
          <a:p>
            <a:pPr algn="r">
              <a:lnSpc>
                <a:spcPts val="1200"/>
              </a:lnSpc>
              <a:spcAft>
                <a:spcPts val="50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Customer relations service  :</a:t>
            </a:r>
          </a:p>
          <a:p>
            <a:pPr marL="171450" indent="-171450" algn="r">
              <a:lnSpc>
                <a:spcPts val="1200"/>
              </a:lnSpc>
              <a:spcAft>
                <a:spcPts val="500"/>
              </a:spcAft>
              <a:buFontTx/>
              <a:buChar char="-"/>
            </a:pPr>
            <a:r>
              <a:rPr lang="fr-FR" sz="1100" dirty="0" err="1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Reception</a:t>
            </a:r>
            <a:r>
              <a:rPr lang="fr-FR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and </a:t>
            </a:r>
            <a:r>
              <a:rPr lang="fr-FR" sz="1100" dirty="0" err="1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checkout</a:t>
            </a:r>
            <a:endParaRPr lang="fr-FR" sz="1100" dirty="0">
              <a:solidFill>
                <a:schemeClr val="bg1"/>
              </a:solidFill>
              <a:latin typeface="Arial"/>
              <a:ea typeface="Calibri"/>
              <a:cs typeface="Times New Roman"/>
            </a:endParaRPr>
          </a:p>
          <a:p>
            <a:pPr marL="171450" indent="-171450" algn="r">
              <a:lnSpc>
                <a:spcPts val="1200"/>
              </a:lnSpc>
              <a:spcAft>
                <a:spcPts val="500"/>
              </a:spcAft>
              <a:buFontTx/>
              <a:buChar char="-"/>
            </a:pPr>
            <a:r>
              <a:rPr lang="fr-FR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nursery </a:t>
            </a:r>
          </a:p>
          <a:p>
            <a:pPr marL="171450" indent="-171450" algn="r">
              <a:lnSpc>
                <a:spcPts val="1200"/>
              </a:lnSpc>
              <a:spcAft>
                <a:spcPts val="500"/>
              </a:spcAft>
              <a:buFontTx/>
              <a:buChar char="-"/>
            </a:pPr>
            <a:r>
              <a:rPr lang="fr-FR" sz="1100" dirty="0" err="1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Currently</a:t>
            </a:r>
            <a:r>
              <a:rPr lang="fr-FR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: </a:t>
            </a:r>
            <a:r>
              <a:rPr lang="fr-FR" sz="1100" dirty="0" err="1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after</a:t>
            </a:r>
            <a:r>
              <a:rPr lang="fr-FR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 sales service</a:t>
            </a:r>
            <a:endParaRPr lang="en-US" sz="1100" dirty="0">
              <a:solidFill>
                <a:schemeClr val="bg1"/>
              </a:solidFill>
              <a:latin typeface="Arial"/>
              <a:ea typeface="Calibri"/>
              <a:cs typeface="Times New Roman"/>
            </a:endParaRP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68F240B1-C4C1-0C45-831D-29864DA505F5}"/>
              </a:ext>
            </a:extLst>
          </p:cNvPr>
          <p:cNvCxnSpPr>
            <a:cxnSpLocks/>
          </p:cNvCxnSpPr>
          <p:nvPr/>
        </p:nvCxnSpPr>
        <p:spPr>
          <a:xfrm>
            <a:off x="3800324" y="5840837"/>
            <a:ext cx="51126" cy="31250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7086A10E-2003-8D49-97BE-C1C401F97E6F}"/>
              </a:ext>
            </a:extLst>
          </p:cNvPr>
          <p:cNvSpPr/>
          <p:nvPr/>
        </p:nvSpPr>
        <p:spPr>
          <a:xfrm>
            <a:off x="3758258" y="7140560"/>
            <a:ext cx="115881" cy="1271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9D35DD5E-3FA6-684F-8C24-3DCE14150F9D}"/>
              </a:ext>
            </a:extLst>
          </p:cNvPr>
          <p:cNvSpPr/>
          <p:nvPr/>
        </p:nvSpPr>
        <p:spPr>
          <a:xfrm>
            <a:off x="3735569" y="5927040"/>
            <a:ext cx="115881" cy="1271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 Box 189">
            <a:extLst>
              <a:ext uri="{FF2B5EF4-FFF2-40B4-BE49-F238E27FC236}">
                <a16:creationId xmlns:a16="http://schemas.microsoft.com/office/drawing/2014/main" id="{047DC090-BC69-2C48-94DB-2E9DEDC982DA}"/>
              </a:ext>
            </a:extLst>
          </p:cNvPr>
          <p:cNvSpPr txBox="1"/>
          <p:nvPr/>
        </p:nvSpPr>
        <p:spPr>
          <a:xfrm>
            <a:off x="2531430" y="7089306"/>
            <a:ext cx="1111452" cy="31981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ts val="1200"/>
              </a:lnSpc>
              <a:spcAft>
                <a:spcPts val="50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SINCE 2015</a:t>
            </a:r>
            <a:endParaRPr lang="ru-RU" sz="1100" dirty="0">
              <a:solidFill>
                <a:schemeClr val="bg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35" name="Text Box 189">
            <a:extLst>
              <a:ext uri="{FF2B5EF4-FFF2-40B4-BE49-F238E27FC236}">
                <a16:creationId xmlns:a16="http://schemas.microsoft.com/office/drawing/2014/main" id="{4CA32770-B220-2847-AF75-B7367BE6C790}"/>
              </a:ext>
            </a:extLst>
          </p:cNvPr>
          <p:cNvSpPr txBox="1"/>
          <p:nvPr/>
        </p:nvSpPr>
        <p:spPr>
          <a:xfrm>
            <a:off x="2454553" y="5917548"/>
            <a:ext cx="1084481" cy="31981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ts val="1200"/>
              </a:lnSpc>
              <a:spcAft>
                <a:spcPts val="50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SINCE 2016</a:t>
            </a:r>
            <a:endParaRPr lang="ru-RU" sz="1100" dirty="0">
              <a:solidFill>
                <a:schemeClr val="bg1"/>
              </a:solidFill>
              <a:effectLst/>
              <a:ea typeface="Calibri"/>
              <a:cs typeface="Times New Roman"/>
            </a:endParaRPr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33878739-5B08-F74D-9A54-4974F93A02AA}"/>
              </a:ext>
            </a:extLst>
          </p:cNvPr>
          <p:cNvGrpSpPr/>
          <p:nvPr/>
        </p:nvGrpSpPr>
        <p:grpSpPr>
          <a:xfrm>
            <a:off x="0" y="8096335"/>
            <a:ext cx="2685864" cy="981501"/>
            <a:chOff x="39472" y="8089910"/>
            <a:chExt cx="2685864" cy="981501"/>
          </a:xfrm>
        </p:grpSpPr>
        <p:sp>
          <p:nvSpPr>
            <p:cNvPr id="46" name="Заголовок 3">
              <a:extLst>
                <a:ext uri="{FF2B5EF4-FFF2-40B4-BE49-F238E27FC236}">
                  <a16:creationId xmlns:a16="http://schemas.microsoft.com/office/drawing/2014/main" id="{30D3847F-6EF4-2B45-BF2F-F82522D36C4F}"/>
                </a:ext>
              </a:extLst>
            </p:cNvPr>
            <p:cNvSpPr txBox="1">
              <a:spLocks/>
            </p:cNvSpPr>
            <p:nvPr/>
          </p:nvSpPr>
          <p:spPr>
            <a:xfrm>
              <a:off x="62627" y="8089910"/>
              <a:ext cx="1466945" cy="371059"/>
            </a:xfrm>
            <a:prstGeom prst="rect">
              <a:avLst/>
            </a:prstGeom>
          </p:spPr>
          <p:txBody>
            <a:bodyPr vert="horz" lIns="91440" tIns="45720" rIns="91440" bIns="9144" rtlCol="0" anchor="b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kern="1200" cap="all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400" dirty="0">
                  <a:solidFill>
                    <a:schemeClr val="bg1"/>
                  </a:solidFill>
                </a:rPr>
                <a:t>PERSONALITY</a:t>
              </a:r>
              <a:endParaRPr lang="ru-RU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9BEEF238-DFAE-EF4B-B054-5B2265B37FD3}"/>
                </a:ext>
              </a:extLst>
            </p:cNvPr>
            <p:cNvGrpSpPr/>
            <p:nvPr/>
          </p:nvGrpSpPr>
          <p:grpSpPr>
            <a:xfrm>
              <a:off x="39472" y="8527265"/>
              <a:ext cx="2685864" cy="544146"/>
              <a:chOff x="39472" y="8527265"/>
              <a:chExt cx="2685864" cy="544146"/>
            </a:xfrm>
          </p:grpSpPr>
          <p:sp>
            <p:nvSpPr>
              <p:cNvPr id="48" name="Text Box 26">
                <a:extLst>
                  <a:ext uri="{FF2B5EF4-FFF2-40B4-BE49-F238E27FC236}">
                    <a16:creationId xmlns:a16="http://schemas.microsoft.com/office/drawing/2014/main" id="{BC0B2484-160C-8042-ADC4-9FFBD0CB83F0}"/>
                  </a:ext>
                </a:extLst>
              </p:cNvPr>
              <p:cNvSpPr txBox="1"/>
              <p:nvPr/>
            </p:nvSpPr>
            <p:spPr>
              <a:xfrm>
                <a:off x="1212079" y="8635021"/>
                <a:ext cx="1513257" cy="240307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 dirty="0">
                    <a:solidFill>
                      <a:schemeClr val="bg1"/>
                    </a:solidFill>
                    <a:effectLst/>
                    <a:latin typeface="Arial"/>
                    <a:ea typeface="Calibri"/>
                    <a:cs typeface="Times New Roman"/>
                  </a:rPr>
                  <a:t>SERIOUS</a:t>
                </a:r>
                <a:endParaRPr lang="ru-RU" sz="1200" dirty="0">
                  <a:solidFill>
                    <a:schemeClr val="bg1"/>
                  </a:solidFill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49" name="Text Box 21">
                <a:extLst>
                  <a:ext uri="{FF2B5EF4-FFF2-40B4-BE49-F238E27FC236}">
                    <a16:creationId xmlns:a16="http://schemas.microsoft.com/office/drawing/2014/main" id="{22656E63-6844-1C47-B66A-7F26689DB7D1}"/>
                  </a:ext>
                </a:extLst>
              </p:cNvPr>
              <p:cNvSpPr txBox="1"/>
              <p:nvPr/>
            </p:nvSpPr>
            <p:spPr>
              <a:xfrm>
                <a:off x="98231" y="8527265"/>
                <a:ext cx="1513257" cy="240307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 dirty="0">
                    <a:solidFill>
                      <a:schemeClr val="bg1"/>
                    </a:solidFill>
                    <a:latin typeface="Arial"/>
                    <a:ea typeface="Calibri"/>
                    <a:cs typeface="Times New Roman"/>
                  </a:rPr>
                  <a:t>AMIBITIOUS</a:t>
                </a:r>
                <a:endParaRPr lang="ru-RU" sz="1200" dirty="0">
                  <a:solidFill>
                    <a:schemeClr val="bg1"/>
                  </a:solidFill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50" name="Text Box 30">
                <a:extLst>
                  <a:ext uri="{FF2B5EF4-FFF2-40B4-BE49-F238E27FC236}">
                    <a16:creationId xmlns:a16="http://schemas.microsoft.com/office/drawing/2014/main" id="{857BBE55-BA88-1B41-8D7E-61A14369B0C0}"/>
                  </a:ext>
                </a:extLst>
              </p:cNvPr>
              <p:cNvSpPr txBox="1"/>
              <p:nvPr/>
            </p:nvSpPr>
            <p:spPr>
              <a:xfrm>
                <a:off x="39472" y="8831104"/>
                <a:ext cx="1513257" cy="240307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200" dirty="0">
                    <a:solidFill>
                      <a:schemeClr val="bg1"/>
                    </a:solidFill>
                    <a:effectLst/>
                    <a:latin typeface="Arial"/>
                    <a:ea typeface="Calibri"/>
                    <a:cs typeface="Times New Roman"/>
                  </a:rPr>
                  <a:t>DYNAMIC</a:t>
                </a:r>
                <a:endParaRPr lang="ru-RU" sz="1200" dirty="0">
                  <a:solidFill>
                    <a:schemeClr val="bg1"/>
                  </a:solidFill>
                  <a:effectLst/>
                  <a:ea typeface="Calibri"/>
                  <a:cs typeface="Times New Roman"/>
                </a:endParaRPr>
              </a:p>
            </p:txBody>
          </p:sp>
        </p:grp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49A22ADA-AF90-954B-8EB9-6D9ACCD6E0A0}"/>
              </a:ext>
            </a:extLst>
          </p:cNvPr>
          <p:cNvGrpSpPr/>
          <p:nvPr/>
        </p:nvGrpSpPr>
        <p:grpSpPr>
          <a:xfrm>
            <a:off x="808300" y="3410757"/>
            <a:ext cx="2630852" cy="1948535"/>
            <a:chOff x="1012693" y="3170788"/>
            <a:chExt cx="2820405" cy="1948535"/>
          </a:xfrm>
        </p:grpSpPr>
        <p:sp>
          <p:nvSpPr>
            <p:cNvPr id="52" name="Заголовок 3">
              <a:extLst>
                <a:ext uri="{FF2B5EF4-FFF2-40B4-BE49-F238E27FC236}">
                  <a16:creationId xmlns:a16="http://schemas.microsoft.com/office/drawing/2014/main" id="{8C3A7C1A-6594-9048-8468-D9A6E3070694}"/>
                </a:ext>
              </a:extLst>
            </p:cNvPr>
            <p:cNvSpPr txBox="1">
              <a:spLocks/>
            </p:cNvSpPr>
            <p:nvPr/>
          </p:nvSpPr>
          <p:spPr>
            <a:xfrm>
              <a:off x="1286537" y="3170788"/>
              <a:ext cx="2018948" cy="238060"/>
            </a:xfrm>
            <a:prstGeom prst="rect">
              <a:avLst/>
            </a:prstGeom>
          </p:spPr>
          <p:txBody>
            <a:bodyPr vert="horz" lIns="91440" tIns="45720" rIns="91440" bIns="9144" rtlCol="0" anchor="b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kern="1200" cap="all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dirty="0"/>
                <a:t>Skills</a:t>
              </a:r>
              <a:endParaRPr lang="ru-RU" sz="1400" dirty="0"/>
            </a:p>
          </p:txBody>
        </p:sp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D5661BA3-2F34-5947-A85C-17F2C967CEAB}"/>
                </a:ext>
              </a:extLst>
            </p:cNvPr>
            <p:cNvGrpSpPr/>
            <p:nvPr/>
          </p:nvGrpSpPr>
          <p:grpSpPr>
            <a:xfrm>
              <a:off x="1012693" y="3407707"/>
              <a:ext cx="2820405" cy="1711616"/>
              <a:chOff x="1012693" y="3407707"/>
              <a:chExt cx="2820405" cy="1711616"/>
            </a:xfrm>
          </p:grpSpPr>
          <p:grpSp>
            <p:nvGrpSpPr>
              <p:cNvPr id="54" name="Group 7">
                <a:extLst>
                  <a:ext uri="{FF2B5EF4-FFF2-40B4-BE49-F238E27FC236}">
                    <a16:creationId xmlns:a16="http://schemas.microsoft.com/office/drawing/2014/main" id="{75E5D815-FD87-094F-A74D-227F1CE97579}"/>
                  </a:ext>
                </a:extLst>
              </p:cNvPr>
              <p:cNvGrpSpPr/>
              <p:nvPr/>
            </p:nvGrpSpPr>
            <p:grpSpPr>
              <a:xfrm>
                <a:off x="1090406" y="3407707"/>
                <a:ext cx="2742692" cy="1711616"/>
                <a:chOff x="111857" y="0"/>
                <a:chExt cx="1758013" cy="1287918"/>
              </a:xfrm>
            </p:grpSpPr>
            <p:sp>
              <p:nvSpPr>
                <p:cNvPr id="61" name="Text Box 17">
                  <a:extLst>
                    <a:ext uri="{FF2B5EF4-FFF2-40B4-BE49-F238E27FC236}">
                      <a16:creationId xmlns:a16="http://schemas.microsoft.com/office/drawing/2014/main" id="{E02BAB78-E3D2-3940-BEBE-E8A354207C5F}"/>
                    </a:ext>
                  </a:extLst>
                </p:cNvPr>
                <p:cNvSpPr txBox="1"/>
                <p:nvPr/>
              </p:nvSpPr>
              <p:spPr>
                <a:xfrm>
                  <a:off x="121185" y="0"/>
                  <a:ext cx="1618662" cy="24185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050" dirty="0">
                      <a:solidFill>
                        <a:srgbClr val="262626"/>
                      </a:solidFill>
                      <a:effectLst/>
                      <a:latin typeface="Arial"/>
                      <a:ea typeface="Calibri"/>
                      <a:cs typeface="Times New Roman"/>
                    </a:rPr>
                    <a:t>PHP – </a:t>
                  </a:r>
                  <a:r>
                    <a:rPr lang="en-US" sz="1050" dirty="0">
                      <a:solidFill>
                        <a:srgbClr val="262626"/>
                      </a:solidFill>
                      <a:latin typeface="Arial"/>
                      <a:ea typeface="Calibri"/>
                      <a:cs typeface="Times New Roman"/>
                    </a:rPr>
                    <a:t>HTML – CSS – MYSQL  – TCP/IP - JAVASCRIPT</a:t>
                  </a:r>
                </a:p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endParaRPr lang="ru-RU" sz="12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62" name="Text Box 36">
                  <a:extLst>
                    <a:ext uri="{FF2B5EF4-FFF2-40B4-BE49-F238E27FC236}">
                      <a16:creationId xmlns:a16="http://schemas.microsoft.com/office/drawing/2014/main" id="{2CB8AEA4-E5F6-444E-B387-6B35650C494E}"/>
                    </a:ext>
                  </a:extLst>
                </p:cNvPr>
                <p:cNvSpPr txBox="1"/>
                <p:nvPr/>
              </p:nvSpPr>
              <p:spPr>
                <a:xfrm>
                  <a:off x="129973" y="417843"/>
                  <a:ext cx="1739897" cy="24185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200" dirty="0">
                      <a:solidFill>
                        <a:srgbClr val="262626"/>
                      </a:solidFill>
                      <a:effectLst/>
                      <a:latin typeface="Open Sans"/>
                      <a:ea typeface="Calibri"/>
                      <a:cs typeface="Times New Roman"/>
                    </a:rPr>
                    <a:t>JAVA – JAVAFX </a:t>
                  </a:r>
                  <a:endParaRPr lang="ru-RU" sz="12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63" name="Text Box 46">
                  <a:extLst>
                    <a:ext uri="{FF2B5EF4-FFF2-40B4-BE49-F238E27FC236}">
                      <a16:creationId xmlns:a16="http://schemas.microsoft.com/office/drawing/2014/main" id="{3FB69370-ED90-D64A-A96A-183BA337CF87}"/>
                    </a:ext>
                  </a:extLst>
                </p:cNvPr>
                <p:cNvSpPr txBox="1"/>
                <p:nvPr/>
              </p:nvSpPr>
              <p:spPr>
                <a:xfrm>
                  <a:off x="111857" y="800645"/>
                  <a:ext cx="1340271" cy="24185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200" dirty="0">
                      <a:solidFill>
                        <a:srgbClr val="262626"/>
                      </a:solidFill>
                      <a:latin typeface="Arial"/>
                      <a:ea typeface="Calibri"/>
                      <a:cs typeface="Times New Roman"/>
                    </a:rPr>
                    <a:t>C – C++ - Python - Bash</a:t>
                  </a:r>
                  <a:endParaRPr lang="ru-RU" sz="12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64" name="Text Box 51">
                  <a:extLst>
                    <a:ext uri="{FF2B5EF4-FFF2-40B4-BE49-F238E27FC236}">
                      <a16:creationId xmlns:a16="http://schemas.microsoft.com/office/drawing/2014/main" id="{3572CA31-7F12-CE40-9EFE-ADEC3C3DFFD6}"/>
                    </a:ext>
                  </a:extLst>
                </p:cNvPr>
                <p:cNvSpPr txBox="1"/>
                <p:nvPr/>
              </p:nvSpPr>
              <p:spPr>
                <a:xfrm>
                  <a:off x="126817" y="1046068"/>
                  <a:ext cx="1201227" cy="24185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200" dirty="0">
                      <a:solidFill>
                        <a:srgbClr val="262626"/>
                      </a:solidFill>
                      <a:latin typeface="Arial"/>
                      <a:ea typeface="Calibri"/>
                      <a:cs typeface="Times New Roman"/>
                    </a:rPr>
                    <a:t>UML - Design Pattern </a:t>
                  </a:r>
                  <a:endParaRPr lang="ru-RU" sz="1200" dirty="0">
                    <a:effectLst/>
                    <a:ea typeface="Calibri"/>
                    <a:cs typeface="Times New Roman"/>
                  </a:endParaRPr>
                </a:p>
              </p:txBody>
            </p:sp>
          </p:grpSp>
          <p:grpSp>
            <p:nvGrpSpPr>
              <p:cNvPr id="55" name="Groupe 54">
                <a:extLst>
                  <a:ext uri="{FF2B5EF4-FFF2-40B4-BE49-F238E27FC236}">
                    <a16:creationId xmlns:a16="http://schemas.microsoft.com/office/drawing/2014/main" id="{46946447-276F-204F-9E3E-49344BC15C1C}"/>
                  </a:ext>
                </a:extLst>
              </p:cNvPr>
              <p:cNvGrpSpPr/>
              <p:nvPr/>
            </p:nvGrpSpPr>
            <p:grpSpPr>
              <a:xfrm>
                <a:off x="1012693" y="3481068"/>
                <a:ext cx="119948" cy="1614960"/>
                <a:chOff x="927080" y="4026422"/>
                <a:chExt cx="119948" cy="1614960"/>
              </a:xfrm>
            </p:grpSpPr>
            <p:cxnSp>
              <p:nvCxnSpPr>
                <p:cNvPr id="56" name="Connecteur droit 55">
                  <a:extLst>
                    <a:ext uri="{FF2B5EF4-FFF2-40B4-BE49-F238E27FC236}">
                      <a16:creationId xmlns:a16="http://schemas.microsoft.com/office/drawing/2014/main" id="{6D948777-5E02-1649-9A69-BC31E7D99E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5020" y="4070245"/>
                  <a:ext cx="0" cy="1571137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57" name="Ellipse 56">
                  <a:extLst>
                    <a:ext uri="{FF2B5EF4-FFF2-40B4-BE49-F238E27FC236}">
                      <a16:creationId xmlns:a16="http://schemas.microsoft.com/office/drawing/2014/main" id="{666CAAFB-B204-8D4A-9CB8-5A0BC937BDB3}"/>
                    </a:ext>
                  </a:extLst>
                </p:cNvPr>
                <p:cNvSpPr/>
                <p:nvPr/>
              </p:nvSpPr>
              <p:spPr>
                <a:xfrm>
                  <a:off x="927359" y="4026422"/>
                  <a:ext cx="115881" cy="12713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8" name="Ellipse 57">
                  <a:extLst>
                    <a:ext uri="{FF2B5EF4-FFF2-40B4-BE49-F238E27FC236}">
                      <a16:creationId xmlns:a16="http://schemas.microsoft.com/office/drawing/2014/main" id="{FB553712-20A4-E545-8F6F-BD0B5C0CB399}"/>
                    </a:ext>
                  </a:extLst>
                </p:cNvPr>
                <p:cNvSpPr/>
                <p:nvPr/>
              </p:nvSpPr>
              <p:spPr>
                <a:xfrm>
                  <a:off x="927080" y="5089710"/>
                  <a:ext cx="115881" cy="12713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9" name="Ellipse 58">
                  <a:extLst>
                    <a:ext uri="{FF2B5EF4-FFF2-40B4-BE49-F238E27FC236}">
                      <a16:creationId xmlns:a16="http://schemas.microsoft.com/office/drawing/2014/main" id="{CEBCA749-C99C-B645-9898-F5D42CFA3487}"/>
                    </a:ext>
                  </a:extLst>
                </p:cNvPr>
                <p:cNvSpPr/>
                <p:nvPr/>
              </p:nvSpPr>
              <p:spPr>
                <a:xfrm>
                  <a:off x="927080" y="5435182"/>
                  <a:ext cx="115881" cy="12713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22933FFE-B53A-9645-A832-238AFBC77989}"/>
                    </a:ext>
                  </a:extLst>
                </p:cNvPr>
                <p:cNvSpPr/>
                <p:nvPr/>
              </p:nvSpPr>
              <p:spPr>
                <a:xfrm>
                  <a:off x="931147" y="4590785"/>
                  <a:ext cx="115881" cy="127136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7D25B1AB-3222-A143-A160-0A70F4580A24}"/>
              </a:ext>
            </a:extLst>
          </p:cNvPr>
          <p:cNvGrpSpPr/>
          <p:nvPr/>
        </p:nvGrpSpPr>
        <p:grpSpPr>
          <a:xfrm>
            <a:off x="2314417" y="174323"/>
            <a:ext cx="2849245" cy="1832230"/>
            <a:chOff x="1972958" y="1264167"/>
            <a:chExt cx="2849245" cy="1832230"/>
          </a:xfrm>
        </p:grpSpPr>
        <p:sp>
          <p:nvSpPr>
            <p:cNvPr id="66" name="Text Box 4">
              <a:extLst>
                <a:ext uri="{FF2B5EF4-FFF2-40B4-BE49-F238E27FC236}">
                  <a16:creationId xmlns:a16="http://schemas.microsoft.com/office/drawing/2014/main" id="{FA998B75-2BD1-C649-9F8D-38C895E4DC02}"/>
                </a:ext>
              </a:extLst>
            </p:cNvPr>
            <p:cNvSpPr txBox="1"/>
            <p:nvPr/>
          </p:nvSpPr>
          <p:spPr>
            <a:xfrm>
              <a:off x="1972958" y="1264167"/>
              <a:ext cx="2849245" cy="183223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fr-FR" sz="1100" dirty="0">
                  <a:solidFill>
                    <a:srgbClr val="262626"/>
                  </a:solidFill>
                  <a:latin typeface="Arial"/>
                  <a:ea typeface="Calibri"/>
                  <a:cs typeface="Times New Roman"/>
                </a:rPr>
                <a:t>                 </a:t>
              </a:r>
              <a:r>
                <a:rPr lang="fr-FR" sz="1100" dirty="0">
                  <a:solidFill>
                    <a:srgbClr val="262626"/>
                  </a:solidFill>
                  <a:effectLst/>
                  <a:latin typeface="Arial"/>
                  <a:ea typeface="Calibri"/>
                  <a:cs typeface="Times New Roman"/>
                </a:rPr>
                <a:t>32ter rue Saint Marc</a:t>
              </a:r>
              <a:br>
                <a:rPr lang="fr-FR" sz="1100" dirty="0">
                  <a:solidFill>
                    <a:srgbClr val="262626"/>
                  </a:solidFill>
                  <a:effectLst/>
                  <a:latin typeface="Arial"/>
                  <a:ea typeface="Calibri"/>
                  <a:cs typeface="Times New Roman"/>
                </a:rPr>
              </a:br>
              <a:r>
                <a:rPr lang="fr-FR" sz="1100" dirty="0">
                  <a:solidFill>
                    <a:srgbClr val="262626"/>
                  </a:solidFill>
                  <a:effectLst/>
                  <a:latin typeface="Arial"/>
                  <a:ea typeface="Calibri"/>
                  <a:cs typeface="Times New Roman"/>
                </a:rPr>
                <a:t>      41600 </a:t>
              </a:r>
              <a:r>
                <a:rPr lang="fr-FR" sz="1100" dirty="0" err="1">
                  <a:solidFill>
                    <a:srgbClr val="262626"/>
                  </a:solidFill>
                  <a:effectLst/>
                  <a:latin typeface="Arial"/>
                  <a:ea typeface="Calibri"/>
                  <a:cs typeface="Times New Roman"/>
                </a:rPr>
                <a:t>Nouan</a:t>
              </a:r>
              <a:r>
                <a:rPr lang="fr-FR" sz="1100" dirty="0">
                  <a:solidFill>
                    <a:srgbClr val="262626"/>
                  </a:solidFill>
                  <a:effectLst/>
                  <a:latin typeface="Arial"/>
                  <a:ea typeface="Calibri"/>
                  <a:cs typeface="Times New Roman"/>
                </a:rPr>
                <a:t> le </a:t>
              </a:r>
              <a:r>
                <a:rPr lang="fr-FR" sz="1100" dirty="0" err="1">
                  <a:solidFill>
                    <a:srgbClr val="262626"/>
                  </a:solidFill>
                  <a:effectLst/>
                  <a:latin typeface="Arial"/>
                  <a:ea typeface="Calibri"/>
                  <a:cs typeface="Times New Roman"/>
                </a:rPr>
                <a:t>Fuzelier</a:t>
              </a:r>
              <a:endParaRPr lang="ru-RU" sz="1100" dirty="0">
                <a:effectLst/>
                <a:ea typeface="Calibri"/>
                <a:cs typeface="Times New Roman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fr-FR" sz="1100" dirty="0">
                  <a:solidFill>
                    <a:srgbClr val="262626"/>
                  </a:solidFill>
                  <a:latin typeface="Arial"/>
                  <a:ea typeface="Calibri"/>
                  <a:cs typeface="Times New Roman"/>
                </a:rPr>
                <a:t>                 06.45.97.93.70</a:t>
              </a:r>
              <a:endParaRPr lang="ru-RU" sz="1100" dirty="0">
                <a:effectLst/>
                <a:ea typeface="Calibri"/>
                <a:cs typeface="Times New Roman"/>
              </a:endParaRPr>
            </a:p>
            <a:p>
              <a:pPr>
                <a:lnSpc>
                  <a:spcPct val="150000"/>
                </a:lnSpc>
              </a:pPr>
              <a:r>
                <a:rPr lang="en-US" sz="1100" b="1" dirty="0">
                  <a:solidFill>
                    <a:srgbClr val="262626"/>
                  </a:solidFill>
                  <a:latin typeface="Arial"/>
                  <a:ea typeface="Calibri"/>
                  <a:cs typeface="Times New Roman"/>
                </a:rPr>
                <a:t>                 </a:t>
              </a:r>
              <a:r>
                <a:rPr lang="en-US" sz="1100" dirty="0">
                  <a:solidFill>
                    <a:srgbClr val="262626"/>
                  </a:solidFill>
                  <a:latin typeface="Arial"/>
                  <a:ea typeface="Calibri"/>
                  <a:cs typeface="Times New Roman"/>
                  <a:hlinkClick r:id="rId6"/>
                </a:rPr>
                <a:t>bazire.fabrice@gmail.com</a:t>
              </a:r>
              <a:endParaRPr lang="en-US" sz="1100" b="1" dirty="0">
                <a:solidFill>
                  <a:srgbClr val="262626"/>
                </a:solidFill>
                <a:latin typeface="Arial"/>
                <a:ea typeface="Calibri"/>
                <a:cs typeface="Times New Roman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100" dirty="0">
                  <a:solidFill>
                    <a:srgbClr val="262626"/>
                  </a:solidFill>
                  <a:latin typeface="Arial"/>
                  <a:ea typeface="Calibri"/>
                  <a:cs typeface="Times New Roman"/>
                </a:rPr>
                <a:t>                 </a:t>
              </a:r>
              <a:r>
                <a:rPr lang="en-US" sz="1100" dirty="0" err="1">
                  <a:solidFill>
                    <a:srgbClr val="262626"/>
                  </a:solidFill>
                  <a:latin typeface="Arial"/>
                  <a:ea typeface="Calibri"/>
                  <a:cs typeface="Times New Roman"/>
                </a:rPr>
                <a:t>Permis</a:t>
              </a:r>
              <a:r>
                <a:rPr lang="en-US" sz="1100" dirty="0">
                  <a:solidFill>
                    <a:srgbClr val="262626"/>
                  </a:solidFill>
                  <a:latin typeface="Arial"/>
                  <a:ea typeface="Calibri"/>
                  <a:cs typeface="Times New Roman"/>
                </a:rPr>
                <a:t> B</a:t>
              </a: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100" dirty="0">
                  <a:solidFill>
                    <a:srgbClr val="262626"/>
                  </a:solidFill>
                  <a:effectLst/>
                  <a:latin typeface="Arial"/>
                  <a:ea typeface="Calibri"/>
                  <a:cs typeface="Times New Roman"/>
                </a:rPr>
                <a:t>                15/01/1997</a:t>
              </a:r>
              <a:endParaRPr lang="ru-RU" sz="1100" dirty="0">
                <a:effectLst/>
                <a:ea typeface="Calibri"/>
                <a:cs typeface="Times New Roman"/>
              </a:endParaRPr>
            </a:p>
          </p:txBody>
        </p:sp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04E310A2-883B-ED43-A409-78E40DC5C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7739" y="1289770"/>
              <a:ext cx="313626" cy="313626"/>
            </a:xfrm>
            <a:prstGeom prst="rect">
              <a:avLst/>
            </a:prstGeom>
          </p:spPr>
        </p:pic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1DE17006-2348-3847-BD13-C9B8020C9E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177"/>
            <a:stretch/>
          </p:blipFill>
          <p:spPr>
            <a:xfrm>
              <a:off x="2321793" y="2342850"/>
              <a:ext cx="243111" cy="253366"/>
            </a:xfrm>
            <a:prstGeom prst="rect">
              <a:avLst/>
            </a:prstGeom>
          </p:spPr>
        </p:pic>
        <p:pic>
          <p:nvPicPr>
            <p:cNvPr id="69" name="Image 68">
              <a:extLst>
                <a:ext uri="{FF2B5EF4-FFF2-40B4-BE49-F238E27FC236}">
                  <a16:creationId xmlns:a16="http://schemas.microsoft.com/office/drawing/2014/main" id="{850EC9BE-2BA0-D94B-9133-663B7D87F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1793" y="2116903"/>
              <a:ext cx="274245" cy="185519"/>
            </a:xfrm>
            <a:prstGeom prst="rect">
              <a:avLst/>
            </a:prstGeom>
          </p:spPr>
        </p:pic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5CDD0460-36CB-2E44-9553-A8B05EC81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64343">
              <a:off x="2379938" y="1821481"/>
              <a:ext cx="149229" cy="253690"/>
            </a:xfrm>
            <a:prstGeom prst="rect">
              <a:avLst/>
            </a:prstGeom>
          </p:spPr>
        </p:pic>
        <p:pic>
          <p:nvPicPr>
            <p:cNvPr id="71" name="Image 70">
              <a:extLst>
                <a:ext uri="{FF2B5EF4-FFF2-40B4-BE49-F238E27FC236}">
                  <a16:creationId xmlns:a16="http://schemas.microsoft.com/office/drawing/2014/main" id="{2C1DBBA1-6454-9042-B4AD-8BEEBBAB5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1206" y="2603758"/>
              <a:ext cx="233698" cy="233698"/>
            </a:xfrm>
            <a:prstGeom prst="rect">
              <a:avLst/>
            </a:prstGeom>
          </p:spPr>
        </p:pic>
      </p:grpSp>
      <p:sp>
        <p:nvSpPr>
          <p:cNvPr id="73" name="Заголовок 3">
            <a:extLst>
              <a:ext uri="{FF2B5EF4-FFF2-40B4-BE49-F238E27FC236}">
                <a16:creationId xmlns:a16="http://schemas.microsoft.com/office/drawing/2014/main" id="{D87C95BA-FC34-A447-B957-B5E1972DD927}"/>
              </a:ext>
            </a:extLst>
          </p:cNvPr>
          <p:cNvSpPr txBox="1">
            <a:spLocks/>
          </p:cNvSpPr>
          <p:nvPr/>
        </p:nvSpPr>
        <p:spPr>
          <a:xfrm>
            <a:off x="27750" y="7236838"/>
            <a:ext cx="1921348" cy="294816"/>
          </a:xfrm>
          <a:prstGeom prst="rect">
            <a:avLst/>
          </a:prstGeom>
        </p:spPr>
        <p:txBody>
          <a:bodyPr vert="horz" lIns="91440" tIns="45720" rIns="91440" bIns="9144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</a:rPr>
              <a:t>Center of interest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75" name="Text Box 21">
            <a:extLst>
              <a:ext uri="{FF2B5EF4-FFF2-40B4-BE49-F238E27FC236}">
                <a16:creationId xmlns:a16="http://schemas.microsoft.com/office/drawing/2014/main" id="{2CE747DC-4983-894F-A57C-033B0164B50D}"/>
              </a:ext>
            </a:extLst>
          </p:cNvPr>
          <p:cNvSpPr txBox="1"/>
          <p:nvPr/>
        </p:nvSpPr>
        <p:spPr>
          <a:xfrm>
            <a:off x="62627" y="7621012"/>
            <a:ext cx="1635297" cy="3017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Arial"/>
                <a:ea typeface="Calibri"/>
                <a:cs typeface="Times New Roman"/>
              </a:rPr>
              <a:t>MOUNTAIN BIKE</a:t>
            </a:r>
            <a:endParaRPr lang="ru-RU" sz="1200" dirty="0">
              <a:solidFill>
                <a:schemeClr val="bg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77" name="Text Box 21">
            <a:extLst>
              <a:ext uri="{FF2B5EF4-FFF2-40B4-BE49-F238E27FC236}">
                <a16:creationId xmlns:a16="http://schemas.microsoft.com/office/drawing/2014/main" id="{F221B89A-083F-724C-A90F-2957ABE00AF7}"/>
              </a:ext>
            </a:extLst>
          </p:cNvPr>
          <p:cNvSpPr txBox="1"/>
          <p:nvPr/>
        </p:nvSpPr>
        <p:spPr>
          <a:xfrm>
            <a:off x="1687871" y="7610081"/>
            <a:ext cx="1513257" cy="24030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Arial"/>
                <a:ea typeface="Calibri"/>
                <a:cs typeface="Times New Roman"/>
              </a:rPr>
              <a:t>AUTOMOTIVE</a:t>
            </a:r>
            <a:endParaRPr lang="ru-RU" sz="1200" dirty="0">
              <a:solidFill>
                <a:schemeClr val="bg1"/>
              </a:solidFill>
              <a:effectLst/>
              <a:ea typeface="Calibri"/>
              <a:cs typeface="Times New Roman"/>
            </a:endParaRPr>
          </a:p>
        </p:txBody>
      </p:sp>
      <p:sp>
        <p:nvSpPr>
          <p:cNvPr id="79" name="Подзаголовок 4">
            <a:extLst>
              <a:ext uri="{FF2B5EF4-FFF2-40B4-BE49-F238E27FC236}">
                <a16:creationId xmlns:a16="http://schemas.microsoft.com/office/drawing/2014/main" id="{26771A7C-9700-314E-99A5-F5FF5C016719}"/>
              </a:ext>
            </a:extLst>
          </p:cNvPr>
          <p:cNvSpPr txBox="1">
            <a:spLocks/>
          </p:cNvSpPr>
          <p:nvPr/>
        </p:nvSpPr>
        <p:spPr>
          <a:xfrm>
            <a:off x="62627" y="2364028"/>
            <a:ext cx="4590509" cy="88545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0" dirty="0">
                <a:latin typeface="American Typewriter" panose="02090604020004020304" pitchFamily="18" charset="77"/>
              </a:rPr>
              <a:t>Curriculum Vitae</a:t>
            </a:r>
          </a:p>
          <a:p>
            <a:pPr algn="ctr"/>
            <a:r>
              <a:rPr lang="en-US" sz="2000" b="0" dirty="0">
                <a:latin typeface="American Typewriter" panose="02090604020004020304" pitchFamily="18" charset="77"/>
              </a:rPr>
              <a:t>Developer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AFA3FD7-F47B-AD43-BEAE-CAFA703838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06" y="916570"/>
            <a:ext cx="1200946" cy="12009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8" name="Text Box 189">
            <a:extLst>
              <a:ext uri="{FF2B5EF4-FFF2-40B4-BE49-F238E27FC236}">
                <a16:creationId xmlns:a16="http://schemas.microsoft.com/office/drawing/2014/main" id="{D7EF2E99-A1F0-EC47-A82C-7935792211A4}"/>
              </a:ext>
            </a:extLst>
          </p:cNvPr>
          <p:cNvSpPr txBox="1"/>
          <p:nvPr/>
        </p:nvSpPr>
        <p:spPr>
          <a:xfrm>
            <a:off x="4452265" y="3464037"/>
            <a:ext cx="2257731" cy="31981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200"/>
              </a:lnSpc>
              <a:spcAft>
                <a:spcPts val="50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DUT COMPUTER SCIENCE </a:t>
            </a:r>
          </a:p>
          <a:p>
            <a:pPr algn="r">
              <a:lnSpc>
                <a:spcPts val="1200"/>
              </a:lnSpc>
              <a:spcAft>
                <a:spcPts val="50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Special Year, IUT Orléans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4CE238E1-2B0A-4548-8F26-760F054F2F0F}"/>
              </a:ext>
            </a:extLst>
          </p:cNvPr>
          <p:cNvSpPr/>
          <p:nvPr/>
        </p:nvSpPr>
        <p:spPr>
          <a:xfrm>
            <a:off x="4340459" y="4563844"/>
            <a:ext cx="139283" cy="16919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Text Box 189">
            <a:extLst>
              <a:ext uri="{FF2B5EF4-FFF2-40B4-BE49-F238E27FC236}">
                <a16:creationId xmlns:a16="http://schemas.microsoft.com/office/drawing/2014/main" id="{D614F8C8-C3BB-CA45-8316-EF0982AF95EA}"/>
              </a:ext>
            </a:extLst>
          </p:cNvPr>
          <p:cNvSpPr txBox="1"/>
          <p:nvPr/>
        </p:nvSpPr>
        <p:spPr>
          <a:xfrm>
            <a:off x="3175754" y="3439862"/>
            <a:ext cx="1083391" cy="31981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ts val="1200"/>
              </a:lnSpc>
              <a:spcAft>
                <a:spcPts val="500"/>
              </a:spcAft>
            </a:pPr>
            <a:r>
              <a:rPr lang="en-US" sz="1100" dirty="0">
                <a:solidFill>
                  <a:schemeClr val="bg1"/>
                </a:solidFill>
                <a:latin typeface="Arial"/>
                <a:ea typeface="Calibri"/>
                <a:cs typeface="Times New Roman"/>
              </a:rPr>
              <a:t>2019-2020</a:t>
            </a:r>
            <a:endParaRPr lang="ru-RU" sz="1100" dirty="0">
              <a:solidFill>
                <a:schemeClr val="bg1"/>
              </a:solidFill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053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Углы">
  <a:themeElements>
    <a:clrScheme name="Кнопка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Угл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Угл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10250</TotalTime>
  <Words>229</Words>
  <Application>Microsoft Macintosh PowerPoint</Application>
  <PresentationFormat>Affichage à l'écran (4:3)</PresentationFormat>
  <Paragraphs>48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12" baseType="lpstr">
      <vt:lpstr>American Typewriter</vt:lpstr>
      <vt:lpstr>Arial</vt:lpstr>
      <vt:lpstr>Arial Hebrew</vt:lpstr>
      <vt:lpstr>Calibri</vt:lpstr>
      <vt:lpstr>Franklin Gothic Book</vt:lpstr>
      <vt:lpstr>Franklin Gothic Medium</vt:lpstr>
      <vt:lpstr>Open Sans</vt:lpstr>
      <vt:lpstr>Times New Roman</vt:lpstr>
      <vt:lpstr>Tunga</vt:lpstr>
      <vt:lpstr>Wingdings</vt:lpstr>
      <vt:lpstr>Углы</vt:lpstr>
      <vt:lpstr>Présentation PowerPoint</vt:lpstr>
    </vt:vector>
  </TitlesOfParts>
  <Company>SPecialiST RePack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Jonathan smith</dc:title>
  <dc:creator>thall</dc:creator>
  <cp:lastModifiedBy>Microsoft Office User</cp:lastModifiedBy>
  <cp:revision>45</cp:revision>
  <cp:lastPrinted>2019-02-21T13:13:54Z</cp:lastPrinted>
  <dcterms:created xsi:type="dcterms:W3CDTF">2015-04-24T09:08:15Z</dcterms:created>
  <dcterms:modified xsi:type="dcterms:W3CDTF">2020-03-02T20:53:21Z</dcterms:modified>
</cp:coreProperties>
</file>