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4"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78B55DD-D34D-4B81-9145-8024B32C7122}" type="datetimeFigureOut">
              <a:rPr lang="en-IN" smtClean="0"/>
              <a:t>10-05-2020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5C4F2A3-34FA-4B2C-A784-D055CC10C17C}" type="slidenum">
              <a:rPr lang="en-IN" smtClean="0"/>
              <a:t>‹#›</a:t>
            </a:fld>
            <a:endParaRPr lang="en-IN"/>
          </a:p>
        </p:txBody>
      </p:sp>
    </p:spTree>
    <p:extLst>
      <p:ext uri="{BB962C8B-B14F-4D97-AF65-F5344CB8AC3E}">
        <p14:creationId xmlns:p14="http://schemas.microsoft.com/office/powerpoint/2010/main" val="259122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8B55DD-D34D-4B81-9145-8024B32C7122}" type="datetimeFigureOut">
              <a:rPr lang="en-IN" smtClean="0"/>
              <a:t>10-05-2020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C4F2A3-34FA-4B2C-A784-D055CC10C17C}" type="slidenum">
              <a:rPr lang="en-IN" smtClean="0"/>
              <a:t>‹#›</a:t>
            </a:fld>
            <a:endParaRPr lang="en-IN"/>
          </a:p>
        </p:txBody>
      </p:sp>
    </p:spTree>
    <p:extLst>
      <p:ext uri="{BB962C8B-B14F-4D97-AF65-F5344CB8AC3E}">
        <p14:creationId xmlns:p14="http://schemas.microsoft.com/office/powerpoint/2010/main" val="4272560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8B55DD-D34D-4B81-9145-8024B32C7122}" type="datetimeFigureOut">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C4F2A3-34FA-4B2C-A784-D055CC10C17C}" type="slidenum">
              <a:rPr lang="en-IN" smtClean="0"/>
              <a:t>‹#›</a:t>
            </a:fld>
            <a:endParaRPr lang="en-IN"/>
          </a:p>
        </p:txBody>
      </p:sp>
    </p:spTree>
    <p:extLst>
      <p:ext uri="{BB962C8B-B14F-4D97-AF65-F5344CB8AC3E}">
        <p14:creationId xmlns:p14="http://schemas.microsoft.com/office/powerpoint/2010/main" val="1701228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8B55DD-D34D-4B81-9145-8024B32C7122}" type="datetimeFigureOut">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C4F2A3-34FA-4B2C-A784-D055CC10C17C}" type="slidenum">
              <a:rPr lang="en-IN" smtClean="0"/>
              <a:t>‹#›</a:t>
            </a:fld>
            <a:endParaRPr lang="en-IN"/>
          </a:p>
        </p:txBody>
      </p:sp>
    </p:spTree>
    <p:extLst>
      <p:ext uri="{BB962C8B-B14F-4D97-AF65-F5344CB8AC3E}">
        <p14:creationId xmlns:p14="http://schemas.microsoft.com/office/powerpoint/2010/main" val="2980048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B55DD-D34D-4B81-9145-8024B32C7122}" type="datetimeFigureOut">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C4F2A3-34FA-4B2C-A784-D055CC10C17C}" type="slidenum">
              <a:rPr lang="en-IN" smtClean="0"/>
              <a:t>‹#›</a:t>
            </a:fld>
            <a:endParaRPr lang="en-IN"/>
          </a:p>
        </p:txBody>
      </p:sp>
    </p:spTree>
    <p:extLst>
      <p:ext uri="{BB962C8B-B14F-4D97-AF65-F5344CB8AC3E}">
        <p14:creationId xmlns:p14="http://schemas.microsoft.com/office/powerpoint/2010/main" val="200060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78B55DD-D34D-4B81-9145-8024B32C7122}" type="datetimeFigureOut">
              <a:rPr lang="en-IN" smtClean="0"/>
              <a:t>10-05-2020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C4F2A3-34FA-4B2C-A784-D055CC10C17C}" type="slidenum">
              <a:rPr lang="en-IN" smtClean="0"/>
              <a:t>‹#›</a:t>
            </a:fld>
            <a:endParaRPr lang="en-IN"/>
          </a:p>
        </p:txBody>
      </p:sp>
    </p:spTree>
    <p:extLst>
      <p:ext uri="{BB962C8B-B14F-4D97-AF65-F5344CB8AC3E}">
        <p14:creationId xmlns:p14="http://schemas.microsoft.com/office/powerpoint/2010/main" val="2622817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78B55DD-D34D-4B81-9145-8024B32C7122}" type="datetimeFigureOut">
              <a:rPr lang="en-IN" smtClean="0"/>
              <a:t>10-05-2020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5C4F2A3-34FA-4B2C-A784-D055CC10C17C}" type="slidenum">
              <a:rPr lang="en-IN" smtClean="0"/>
              <a:t>‹#›</a:t>
            </a:fld>
            <a:endParaRPr lang="en-IN"/>
          </a:p>
        </p:txBody>
      </p:sp>
    </p:spTree>
    <p:extLst>
      <p:ext uri="{BB962C8B-B14F-4D97-AF65-F5344CB8AC3E}">
        <p14:creationId xmlns:p14="http://schemas.microsoft.com/office/powerpoint/2010/main" val="3526274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78B55DD-D34D-4B81-9145-8024B32C7122}" type="datetimeFigureOut">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C4F2A3-34FA-4B2C-A784-D055CC10C17C}" type="slidenum">
              <a:rPr lang="en-IN" smtClean="0"/>
              <a:t>‹#›</a:t>
            </a:fld>
            <a:endParaRPr lang="en-IN"/>
          </a:p>
        </p:txBody>
      </p:sp>
    </p:spTree>
    <p:extLst>
      <p:ext uri="{BB962C8B-B14F-4D97-AF65-F5344CB8AC3E}">
        <p14:creationId xmlns:p14="http://schemas.microsoft.com/office/powerpoint/2010/main" val="3872621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78B55DD-D34D-4B81-9145-8024B32C7122}" type="datetimeFigureOut">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C4F2A3-34FA-4B2C-A784-D055CC10C17C}" type="slidenum">
              <a:rPr lang="en-IN" smtClean="0"/>
              <a:t>‹#›</a:t>
            </a:fld>
            <a:endParaRPr lang="en-IN"/>
          </a:p>
        </p:txBody>
      </p:sp>
    </p:spTree>
    <p:extLst>
      <p:ext uri="{BB962C8B-B14F-4D97-AF65-F5344CB8AC3E}">
        <p14:creationId xmlns:p14="http://schemas.microsoft.com/office/powerpoint/2010/main" val="1804535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B55DD-D34D-4B81-9145-8024B32C7122}" type="datetimeFigureOut">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C4F2A3-34FA-4B2C-A784-D055CC10C17C}" type="slidenum">
              <a:rPr lang="en-IN" smtClean="0"/>
              <a:t>‹#›</a:t>
            </a:fld>
            <a:endParaRPr lang="en-IN"/>
          </a:p>
        </p:txBody>
      </p:sp>
    </p:spTree>
    <p:extLst>
      <p:ext uri="{BB962C8B-B14F-4D97-AF65-F5344CB8AC3E}">
        <p14:creationId xmlns:p14="http://schemas.microsoft.com/office/powerpoint/2010/main" val="500172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B55DD-D34D-4B81-9145-8024B32C7122}" type="datetimeFigureOut">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C4F2A3-34FA-4B2C-A784-D055CC10C17C}" type="slidenum">
              <a:rPr lang="en-IN" smtClean="0"/>
              <a:t>‹#›</a:t>
            </a:fld>
            <a:endParaRPr lang="en-IN"/>
          </a:p>
        </p:txBody>
      </p:sp>
    </p:spTree>
    <p:extLst>
      <p:ext uri="{BB962C8B-B14F-4D97-AF65-F5344CB8AC3E}">
        <p14:creationId xmlns:p14="http://schemas.microsoft.com/office/powerpoint/2010/main" val="160179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8B55DD-D34D-4B81-9145-8024B32C7122}" type="datetimeFigureOut">
              <a:rPr lang="en-IN" smtClean="0"/>
              <a:t>10-05-2020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C4F2A3-34FA-4B2C-A784-D055CC10C17C}" type="slidenum">
              <a:rPr lang="en-IN" smtClean="0"/>
              <a:t>‹#›</a:t>
            </a:fld>
            <a:endParaRPr lang="en-IN"/>
          </a:p>
        </p:txBody>
      </p:sp>
    </p:spTree>
    <p:extLst>
      <p:ext uri="{BB962C8B-B14F-4D97-AF65-F5344CB8AC3E}">
        <p14:creationId xmlns:p14="http://schemas.microsoft.com/office/powerpoint/2010/main" val="2649319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8B55DD-D34D-4B81-9145-8024B32C7122}" type="datetimeFigureOut">
              <a:rPr lang="en-IN" smtClean="0"/>
              <a:t>10-05-2020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C4F2A3-34FA-4B2C-A784-D055CC10C17C}" type="slidenum">
              <a:rPr lang="en-IN" smtClean="0"/>
              <a:t>‹#›</a:t>
            </a:fld>
            <a:endParaRPr lang="en-IN"/>
          </a:p>
        </p:txBody>
      </p:sp>
    </p:spTree>
    <p:extLst>
      <p:ext uri="{BB962C8B-B14F-4D97-AF65-F5344CB8AC3E}">
        <p14:creationId xmlns:p14="http://schemas.microsoft.com/office/powerpoint/2010/main" val="137983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8B55DD-D34D-4B81-9145-8024B32C7122}" type="datetimeFigureOut">
              <a:rPr lang="en-IN" smtClean="0"/>
              <a:t>10-05-2020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C4F2A3-34FA-4B2C-A784-D055CC10C17C}" type="slidenum">
              <a:rPr lang="en-IN" smtClean="0"/>
              <a:t>‹#›</a:t>
            </a:fld>
            <a:endParaRPr lang="en-IN"/>
          </a:p>
        </p:txBody>
      </p:sp>
    </p:spTree>
    <p:extLst>
      <p:ext uri="{BB962C8B-B14F-4D97-AF65-F5344CB8AC3E}">
        <p14:creationId xmlns:p14="http://schemas.microsoft.com/office/powerpoint/2010/main" val="4215064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B55DD-D34D-4B81-9145-8024B32C7122}" type="datetimeFigureOut">
              <a:rPr lang="en-IN" smtClean="0"/>
              <a:t>10-05-2020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5C4F2A3-34FA-4B2C-A784-D055CC10C17C}" type="slidenum">
              <a:rPr lang="en-IN" smtClean="0"/>
              <a:t>‹#›</a:t>
            </a:fld>
            <a:endParaRPr lang="en-IN"/>
          </a:p>
        </p:txBody>
      </p:sp>
    </p:spTree>
    <p:extLst>
      <p:ext uri="{BB962C8B-B14F-4D97-AF65-F5344CB8AC3E}">
        <p14:creationId xmlns:p14="http://schemas.microsoft.com/office/powerpoint/2010/main" val="154543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8B55DD-D34D-4B81-9145-8024B32C7122}" type="datetimeFigureOut">
              <a:rPr lang="en-IN" smtClean="0"/>
              <a:t>10-05-2020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C4F2A3-34FA-4B2C-A784-D055CC10C17C}" type="slidenum">
              <a:rPr lang="en-IN" smtClean="0"/>
              <a:t>‹#›</a:t>
            </a:fld>
            <a:endParaRPr lang="en-IN"/>
          </a:p>
        </p:txBody>
      </p:sp>
    </p:spTree>
    <p:extLst>
      <p:ext uri="{BB962C8B-B14F-4D97-AF65-F5344CB8AC3E}">
        <p14:creationId xmlns:p14="http://schemas.microsoft.com/office/powerpoint/2010/main" val="272067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8B55DD-D34D-4B81-9145-8024B32C7122}" type="datetimeFigureOut">
              <a:rPr lang="en-IN" smtClean="0"/>
              <a:t>10-05-2020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C4F2A3-34FA-4B2C-A784-D055CC10C17C}" type="slidenum">
              <a:rPr lang="en-IN" smtClean="0"/>
              <a:t>‹#›</a:t>
            </a:fld>
            <a:endParaRPr lang="en-IN"/>
          </a:p>
        </p:txBody>
      </p:sp>
    </p:spTree>
    <p:extLst>
      <p:ext uri="{BB962C8B-B14F-4D97-AF65-F5344CB8AC3E}">
        <p14:creationId xmlns:p14="http://schemas.microsoft.com/office/powerpoint/2010/main" val="225888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78B55DD-D34D-4B81-9145-8024B32C7122}" type="datetimeFigureOut">
              <a:rPr lang="en-IN" smtClean="0"/>
              <a:t>10-05-2020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5C4F2A3-34FA-4B2C-A784-D055CC10C17C}" type="slidenum">
              <a:rPr lang="en-IN" smtClean="0"/>
              <a:t>‹#›</a:t>
            </a:fld>
            <a:endParaRPr lang="en-IN"/>
          </a:p>
        </p:txBody>
      </p:sp>
    </p:spTree>
    <p:extLst>
      <p:ext uri="{BB962C8B-B14F-4D97-AF65-F5344CB8AC3E}">
        <p14:creationId xmlns:p14="http://schemas.microsoft.com/office/powerpoint/2010/main" val="131294383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3C57-3662-4849-8019-EC41FC1CFE2A}"/>
              </a:ext>
            </a:extLst>
          </p:cNvPr>
          <p:cNvSpPr>
            <a:spLocks noGrp="1"/>
          </p:cNvSpPr>
          <p:nvPr>
            <p:ph type="ctrTitle"/>
          </p:nvPr>
        </p:nvSpPr>
        <p:spPr>
          <a:xfrm>
            <a:off x="678730" y="346230"/>
            <a:ext cx="9819588" cy="2387600"/>
          </a:xfrm>
        </p:spPr>
        <p:txBody>
          <a:bodyPr>
            <a:normAutofit fontScale="90000"/>
          </a:bodyPr>
          <a:lstStyle/>
          <a:p>
            <a:r>
              <a:rPr lang="en-US" dirty="0"/>
              <a:t>AUDIO COMPRESSION USING DCT</a:t>
            </a:r>
            <a:br>
              <a:rPr lang="en-IN" dirty="0"/>
            </a:br>
            <a:endParaRPr lang="en-IN" dirty="0"/>
          </a:p>
        </p:txBody>
      </p:sp>
      <p:sp>
        <p:nvSpPr>
          <p:cNvPr id="4" name="Rectangle 3">
            <a:extLst>
              <a:ext uri="{FF2B5EF4-FFF2-40B4-BE49-F238E27FC236}">
                <a16:creationId xmlns:a16="http://schemas.microsoft.com/office/drawing/2014/main" id="{879363D1-6665-4EC2-92FC-B6F23E634EDC}"/>
              </a:ext>
            </a:extLst>
          </p:cNvPr>
          <p:cNvSpPr/>
          <p:nvPr/>
        </p:nvSpPr>
        <p:spPr>
          <a:xfrm>
            <a:off x="568750" y="2290713"/>
            <a:ext cx="9819588" cy="4039567"/>
          </a:xfrm>
          <a:prstGeom prst="rect">
            <a:avLst/>
          </a:prstGeom>
        </p:spPr>
        <p:txBody>
          <a:bodyPr wrap="square">
            <a:spAutoFit/>
          </a:bodyPr>
          <a:lstStyle/>
          <a:p>
            <a:pPr marL="127000">
              <a:spcBef>
                <a:spcPts val="1170"/>
              </a:spcBef>
              <a:spcAft>
                <a:spcPts val="0"/>
              </a:spcAft>
            </a:pPr>
            <a:endParaRPr lang="en-US" u="dotted" dirty="0">
              <a:solidFill>
                <a:srgbClr val="006DC0"/>
              </a:solidFill>
              <a:uFill>
                <a:solidFill>
                  <a:srgbClr val="006DC0"/>
                </a:solidFill>
              </a:uFill>
              <a:latin typeface="Times New Roman" panose="02020603050405020304" pitchFamily="18" charset="0"/>
              <a:ea typeface="Times New Roman" panose="02020603050405020304" pitchFamily="18" charset="0"/>
            </a:endParaRPr>
          </a:p>
          <a:p>
            <a:pPr marL="127000">
              <a:spcBef>
                <a:spcPts val="1170"/>
              </a:spcBef>
              <a:spcAft>
                <a:spcPts val="0"/>
              </a:spcAft>
            </a:pPr>
            <a:r>
              <a:rPr lang="en-IN" dirty="0">
                <a:solidFill>
                  <a:schemeClr val="bg1"/>
                </a:solidFill>
              </a:rPr>
              <a:t>SLOT: B1+TB1</a:t>
            </a:r>
          </a:p>
          <a:p>
            <a:pPr marL="127000">
              <a:spcBef>
                <a:spcPts val="1170"/>
              </a:spcBef>
              <a:spcAft>
                <a:spcPts val="0"/>
              </a:spcAft>
            </a:pPr>
            <a:endParaRPr lang="en-US" u="dotted" dirty="0">
              <a:solidFill>
                <a:schemeClr val="bg1"/>
              </a:solidFill>
              <a:uFill>
                <a:solidFill>
                  <a:srgbClr val="006DC0"/>
                </a:solidFill>
              </a:uFill>
              <a:latin typeface="Times New Roman" panose="02020603050405020304" pitchFamily="18" charset="0"/>
              <a:ea typeface="Times New Roman" panose="02020603050405020304" pitchFamily="18" charset="0"/>
            </a:endParaRPr>
          </a:p>
          <a:p>
            <a:pPr marL="127000">
              <a:spcBef>
                <a:spcPts val="1170"/>
              </a:spcBef>
              <a:spcAft>
                <a:spcPts val="0"/>
              </a:spcAft>
            </a:pPr>
            <a:r>
              <a:rPr lang="en-US" u="dotted" dirty="0">
                <a:solidFill>
                  <a:schemeClr val="bg1"/>
                </a:solidFill>
                <a:uFill>
                  <a:solidFill>
                    <a:srgbClr val="006DC0"/>
                  </a:solidFill>
                </a:uFill>
                <a:latin typeface="Times New Roman" panose="02020603050405020304" pitchFamily="18" charset="0"/>
                <a:ea typeface="Times New Roman" panose="02020603050405020304" pitchFamily="18" charset="0"/>
              </a:rPr>
              <a:t>Team Members:</a:t>
            </a:r>
            <a:endParaRPr lang="en-IN" dirty="0">
              <a:solidFill>
                <a:schemeClr val="bg1"/>
              </a:solidFill>
              <a:latin typeface="Times New Roman" panose="02020603050405020304" pitchFamily="18" charset="0"/>
              <a:ea typeface="Times New Roman" panose="02020603050405020304" pitchFamily="18" charset="0"/>
            </a:endParaRPr>
          </a:p>
          <a:p>
            <a:pPr>
              <a:spcBef>
                <a:spcPts val="20"/>
              </a:spcBef>
              <a:spcAft>
                <a:spcPts val="0"/>
              </a:spcAft>
            </a:pPr>
            <a:r>
              <a:rPr lang="en-US" sz="1100"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marL="127000" marR="3686810" indent="45720">
              <a:lnSpc>
                <a:spcPct val="100000"/>
              </a:lnSpc>
              <a:spcBef>
                <a:spcPts val="440"/>
              </a:spcBef>
              <a:spcAft>
                <a:spcPts val="0"/>
              </a:spcAft>
              <a:tabLst>
                <a:tab pos="1564640" algn="l"/>
              </a:tabLst>
            </a:pPr>
            <a:r>
              <a:rPr lang="en-US" dirty="0">
                <a:solidFill>
                  <a:schemeClr val="bg1"/>
                </a:solidFill>
                <a:latin typeface="Times New Roman" panose="02020603050405020304" pitchFamily="18" charset="0"/>
                <a:ea typeface="Times New Roman" panose="02020603050405020304" pitchFamily="18" charset="0"/>
              </a:rPr>
              <a:t>P.VAISHNAVI	</a:t>
            </a:r>
            <a:r>
              <a:rPr lang="en-US" spc="-20" dirty="0">
                <a:solidFill>
                  <a:schemeClr val="bg1"/>
                </a:solidFill>
                <a:latin typeface="Times New Roman" panose="02020603050405020304" pitchFamily="18" charset="0"/>
                <a:ea typeface="Times New Roman" panose="02020603050405020304" pitchFamily="18" charset="0"/>
              </a:rPr>
              <a:t>17BEC0066 </a:t>
            </a:r>
          </a:p>
          <a:p>
            <a:pPr marL="127000" marR="3686810" indent="45720">
              <a:lnSpc>
                <a:spcPct val="100000"/>
              </a:lnSpc>
              <a:spcBef>
                <a:spcPts val="440"/>
              </a:spcBef>
              <a:spcAft>
                <a:spcPts val="0"/>
              </a:spcAft>
              <a:tabLst>
                <a:tab pos="1564640" algn="l"/>
              </a:tabLst>
            </a:pPr>
            <a:r>
              <a:rPr lang="en-US" dirty="0">
                <a:solidFill>
                  <a:schemeClr val="bg1"/>
                </a:solidFill>
                <a:latin typeface="Times New Roman" panose="02020603050405020304" pitchFamily="18" charset="0"/>
                <a:ea typeface="Times New Roman" panose="02020603050405020304" pitchFamily="18" charset="0"/>
              </a:rPr>
              <a:t>A.ABID</a:t>
            </a:r>
            <a:r>
              <a:rPr lang="en-US" spc="-10" dirty="0">
                <a:solidFill>
                  <a:schemeClr val="bg1"/>
                </a:solidFill>
                <a:latin typeface="Times New Roman" panose="02020603050405020304" pitchFamily="18" charset="0"/>
                <a:ea typeface="Times New Roman" panose="02020603050405020304" pitchFamily="18" charset="0"/>
              </a:rPr>
              <a:t> </a:t>
            </a:r>
            <a:r>
              <a:rPr lang="en-US" dirty="0">
                <a:solidFill>
                  <a:schemeClr val="bg1"/>
                </a:solidFill>
                <a:latin typeface="Times New Roman" panose="02020603050405020304" pitchFamily="18" charset="0"/>
                <a:ea typeface="Times New Roman" panose="02020603050405020304" pitchFamily="18" charset="0"/>
              </a:rPr>
              <a:t>ALI	</a:t>
            </a:r>
            <a:r>
              <a:rPr lang="en-US" spc="-5" dirty="0">
                <a:solidFill>
                  <a:schemeClr val="bg1"/>
                </a:solidFill>
                <a:latin typeface="Times New Roman" panose="02020603050405020304" pitchFamily="18" charset="0"/>
                <a:ea typeface="Times New Roman" panose="02020603050405020304" pitchFamily="18" charset="0"/>
              </a:rPr>
              <a:t>17BEC0513</a:t>
            </a:r>
            <a:endParaRPr lang="en-IN" dirty="0">
              <a:solidFill>
                <a:schemeClr val="bg1"/>
              </a:solidFill>
              <a:latin typeface="Times New Roman" panose="02020603050405020304" pitchFamily="18" charset="0"/>
              <a:ea typeface="Times New Roman" panose="02020603050405020304" pitchFamily="18" charset="0"/>
            </a:endParaRPr>
          </a:p>
          <a:p>
            <a:pPr>
              <a:spcBef>
                <a:spcPts val="40"/>
              </a:spcBef>
              <a:spcAft>
                <a:spcPts val="0"/>
              </a:spcAft>
            </a:pPr>
            <a:r>
              <a:rPr lang="en-US" dirty="0">
                <a:latin typeface="Times New Roman" panose="02020603050405020304" pitchFamily="18" charset="0"/>
                <a:ea typeface="Times New Roman" panose="02020603050405020304" pitchFamily="18" charset="0"/>
              </a:rPr>
              <a:t> </a:t>
            </a:r>
          </a:p>
          <a:p>
            <a:pPr>
              <a:spcBef>
                <a:spcPts val="40"/>
              </a:spcBef>
              <a:spcAft>
                <a:spcPts val="0"/>
              </a:spcAft>
            </a:pPr>
            <a:endParaRPr lang="en-US" dirty="0">
              <a:latin typeface="Times New Roman" panose="02020603050405020304" pitchFamily="18" charset="0"/>
              <a:ea typeface="Times New Roman" panose="02020603050405020304" pitchFamily="18" charset="0"/>
            </a:endParaRPr>
          </a:p>
          <a:p>
            <a:pPr>
              <a:spcBef>
                <a:spcPts val="40"/>
              </a:spcBef>
              <a:spcAft>
                <a:spcPts val="0"/>
              </a:spcAft>
            </a:pPr>
            <a:endParaRPr lang="en-IN" dirty="0">
              <a:latin typeface="Times New Roman" panose="02020603050405020304" pitchFamily="18" charset="0"/>
              <a:ea typeface="Times New Roman" panose="02020603050405020304" pitchFamily="18" charset="0"/>
            </a:endParaRPr>
          </a:p>
          <a:p>
            <a:pPr marL="127000" marR="4761230">
              <a:spcAft>
                <a:spcPts val="0"/>
              </a:spcAft>
            </a:pPr>
            <a:r>
              <a:rPr lang="en-US" u="dotted" dirty="0">
                <a:solidFill>
                  <a:schemeClr val="bg1"/>
                </a:solidFill>
                <a:uFill>
                  <a:solidFill>
                    <a:srgbClr val="006DC0"/>
                  </a:solidFill>
                </a:uFill>
                <a:latin typeface="Times New Roman" panose="02020603050405020304" pitchFamily="18" charset="0"/>
                <a:ea typeface="Times New Roman" panose="02020603050405020304" pitchFamily="18" charset="0"/>
              </a:rPr>
              <a:t>Submitted to:</a:t>
            </a:r>
            <a:endParaRPr lang="en-IN" dirty="0">
              <a:solidFill>
                <a:schemeClr val="bg1"/>
              </a:solidFill>
              <a:latin typeface="Times New Roman" panose="02020603050405020304" pitchFamily="18" charset="0"/>
              <a:ea typeface="Times New Roman" panose="02020603050405020304" pitchFamily="18" charset="0"/>
            </a:endParaRPr>
          </a:p>
          <a:p>
            <a:pPr marL="127000" marR="4761230">
              <a:spcBef>
                <a:spcPts val="1250"/>
              </a:spcBef>
              <a:spcAft>
                <a:spcPts val="0"/>
              </a:spcAft>
            </a:pPr>
            <a:r>
              <a:rPr lang="en-US" dirty="0">
                <a:solidFill>
                  <a:schemeClr val="bg1"/>
                </a:solidFill>
                <a:latin typeface="Times New Roman" panose="02020603050405020304" pitchFamily="18" charset="0"/>
                <a:ea typeface="Times New Roman" panose="02020603050405020304" pitchFamily="18" charset="0"/>
              </a:rPr>
              <a:t>Prof. </a:t>
            </a:r>
            <a:r>
              <a:rPr lang="en-US" dirty="0" err="1">
                <a:solidFill>
                  <a:schemeClr val="bg1"/>
                </a:solidFill>
                <a:latin typeface="Times New Roman" panose="02020603050405020304" pitchFamily="18" charset="0"/>
                <a:ea typeface="Times New Roman" panose="02020603050405020304" pitchFamily="18" charset="0"/>
              </a:rPr>
              <a:t>K.S.Preetha</a:t>
            </a:r>
            <a:endParaRPr lang="en-IN" dirty="0">
              <a:solidFill>
                <a:schemeClr val="bg1"/>
              </a:solidFill>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5BB9D8EC-92A7-4796-91DF-0473C1DFC418}"/>
              </a:ext>
            </a:extLst>
          </p:cNvPr>
          <p:cNvSpPr/>
          <p:nvPr/>
        </p:nvSpPr>
        <p:spPr>
          <a:xfrm>
            <a:off x="1231767" y="2018046"/>
            <a:ext cx="9027737" cy="1354217"/>
          </a:xfrm>
          <a:prstGeom prst="rect">
            <a:avLst/>
          </a:prstGeom>
        </p:spPr>
        <p:txBody>
          <a:bodyPr wrap="square">
            <a:spAutoFit/>
          </a:bodyPr>
          <a:lstStyle/>
          <a:p>
            <a:pPr marL="1499235" marR="1463675" algn="ctr">
              <a:spcBef>
                <a:spcPts val="440"/>
              </a:spcBef>
              <a:spcAft>
                <a:spcPts val="0"/>
              </a:spcAft>
            </a:pPr>
            <a:r>
              <a:rPr lang="en-US" sz="2400" dirty="0">
                <a:solidFill>
                  <a:schemeClr val="bg1"/>
                </a:solidFill>
                <a:latin typeface="Times New Roman" panose="02020603050405020304" pitchFamily="18" charset="0"/>
                <a:ea typeface="Times New Roman" panose="02020603050405020304" pitchFamily="18" charset="0"/>
              </a:rPr>
              <a:t>ECE4007 – Information Theory and Coding</a:t>
            </a:r>
            <a:endParaRPr lang="en-IN" sz="2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2000" dirty="0">
                <a:solidFill>
                  <a:schemeClr val="bg1"/>
                </a:solidFill>
                <a:latin typeface="Times New Roman" panose="02020603050405020304" pitchFamily="18" charset="0"/>
                <a:ea typeface="Times New Roman" panose="02020603050405020304" pitchFamily="18" charset="0"/>
              </a:rPr>
              <a:t> </a:t>
            </a:r>
            <a:endParaRPr lang="en-IN"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2000" dirty="0">
                <a:latin typeface="Times New Roman" panose="02020603050405020304" pitchFamily="18" charset="0"/>
                <a:ea typeface="Times New Roman" panose="02020603050405020304" pitchFamily="18" charset="0"/>
              </a:rPr>
              <a:t> </a:t>
            </a:r>
          </a:p>
          <a:p>
            <a:pPr>
              <a:spcAft>
                <a:spcPts val="0"/>
              </a:spcAft>
            </a:pP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4662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C347-3D5F-42ED-8155-FCEA1C85C8D4}"/>
              </a:ext>
            </a:extLst>
          </p:cNvPr>
          <p:cNvSpPr>
            <a:spLocks noGrp="1"/>
          </p:cNvSpPr>
          <p:nvPr>
            <p:ph type="title"/>
          </p:nvPr>
        </p:nvSpPr>
        <p:spPr/>
        <p:txBody>
          <a:bodyPr/>
          <a:lstStyle/>
          <a:p>
            <a:r>
              <a:rPr lang="en-IN" dirty="0"/>
              <a:t>Objective/Problem Statement</a:t>
            </a:r>
          </a:p>
        </p:txBody>
      </p:sp>
      <p:sp>
        <p:nvSpPr>
          <p:cNvPr id="3" name="Content Placeholder 2">
            <a:extLst>
              <a:ext uri="{FF2B5EF4-FFF2-40B4-BE49-F238E27FC236}">
                <a16:creationId xmlns:a16="http://schemas.microsoft.com/office/drawing/2014/main" id="{6BCA4D83-C16E-4A8C-B21E-FE43F3736AC9}"/>
              </a:ext>
            </a:extLst>
          </p:cNvPr>
          <p:cNvSpPr>
            <a:spLocks noGrp="1"/>
          </p:cNvSpPr>
          <p:nvPr>
            <p:ph idx="1"/>
          </p:nvPr>
        </p:nvSpPr>
        <p:spPr/>
        <p:txBody>
          <a:bodyPr>
            <a:normAutofit/>
          </a:bodyPr>
          <a:lstStyle/>
          <a:p>
            <a:r>
              <a:rPr lang="en-IN" dirty="0"/>
              <a:t>As technology is growing, there is an increasing need for data storage and transmission. Compression makes the storage and transmission of audio data more effective. There are many forms of audio compression techniques that offer a range of complexity encoder and decoder, compressed audio quality, and varying amounts of data compression such as DCT, MPEG, DWT etc. This project aims to implement an audio signal compression algorithm using the Discrete Cosine Transform (DCT) technique. Implemented algorithm performance is assessed on the basis of compression ratio, Signal to Noise Ratio (SNR), and Root Mean Square Error (MSE). For further, efficient storage and transmission we also implemented Huffman Encoding</a:t>
            </a:r>
          </a:p>
          <a:p>
            <a:pPr marL="0" indent="0">
              <a:buNone/>
            </a:pPr>
            <a:endParaRPr lang="en-IN" dirty="0"/>
          </a:p>
          <a:p>
            <a:endParaRPr lang="en-IN" dirty="0"/>
          </a:p>
        </p:txBody>
      </p:sp>
    </p:spTree>
    <p:extLst>
      <p:ext uri="{BB962C8B-B14F-4D97-AF65-F5344CB8AC3E}">
        <p14:creationId xmlns:p14="http://schemas.microsoft.com/office/powerpoint/2010/main" val="368188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7BBD-D8F4-4E34-8D2E-F104EE0684C1}"/>
              </a:ext>
            </a:extLst>
          </p:cNvPr>
          <p:cNvSpPr>
            <a:spLocks noGrp="1"/>
          </p:cNvSpPr>
          <p:nvPr>
            <p:ph type="title"/>
          </p:nvPr>
        </p:nvSpPr>
        <p:spPr>
          <a:xfrm>
            <a:off x="617063" y="390116"/>
            <a:ext cx="10515600" cy="1325563"/>
          </a:xfrm>
        </p:spPr>
        <p:txBody>
          <a:bodyPr>
            <a:normAutofit fontScale="90000"/>
          </a:bodyPr>
          <a:lstStyle/>
          <a:p>
            <a:br>
              <a:rPr lang="en-IN" dirty="0"/>
            </a:br>
            <a:r>
              <a:rPr lang="en-IN" dirty="0"/>
              <a:t>Literature survey </a:t>
            </a:r>
            <a:br>
              <a:rPr lang="en-IN" dirty="0"/>
            </a:br>
            <a:endParaRPr lang="en-IN" dirty="0"/>
          </a:p>
        </p:txBody>
      </p:sp>
      <p:sp>
        <p:nvSpPr>
          <p:cNvPr id="3" name="Content Placeholder 2">
            <a:extLst>
              <a:ext uri="{FF2B5EF4-FFF2-40B4-BE49-F238E27FC236}">
                <a16:creationId xmlns:a16="http://schemas.microsoft.com/office/drawing/2014/main" id="{AFA258EC-5103-4228-B306-309493A93E40}"/>
              </a:ext>
            </a:extLst>
          </p:cNvPr>
          <p:cNvSpPr>
            <a:spLocks noGrp="1"/>
          </p:cNvSpPr>
          <p:nvPr>
            <p:ph idx="1"/>
          </p:nvPr>
        </p:nvSpPr>
        <p:spPr>
          <a:xfrm>
            <a:off x="395926" y="2189326"/>
            <a:ext cx="10957874" cy="4362303"/>
          </a:xfrm>
        </p:spPr>
        <p:txBody>
          <a:bodyPr/>
          <a:lstStyle/>
          <a:p>
            <a:pPr marL="0" indent="0">
              <a:buNone/>
            </a:pPr>
            <a:r>
              <a:rPr lang="en-US" u="sng" dirty="0"/>
              <a:t>DISCRETE COSINE TRANSFORM:</a:t>
            </a:r>
            <a:endParaRPr lang="en-IN" u="sng" dirty="0"/>
          </a:p>
          <a:p>
            <a:pPr marL="0" indent="0">
              <a:buNone/>
            </a:pPr>
            <a:r>
              <a:rPr lang="en-US" dirty="0"/>
              <a:t> </a:t>
            </a:r>
            <a:endParaRPr lang="en-IN" dirty="0"/>
          </a:p>
          <a:p>
            <a:pPr>
              <a:spcBef>
                <a:spcPts val="10"/>
              </a:spcBef>
            </a:pPr>
            <a:r>
              <a:rPr lang="en-US" sz="1400" dirty="0"/>
              <a:t>DCT is the real part of the Fourier transform. A discrete cosine transform (DCT) describes a finite sequence of data points in terms of the sum of oscillating cosine functions at different frequencies.</a:t>
            </a:r>
          </a:p>
          <a:p>
            <a:pPr>
              <a:spcBef>
                <a:spcPts val="10"/>
              </a:spcBef>
            </a:pPr>
            <a:endParaRPr lang="en-US" sz="1400" dirty="0">
              <a:latin typeface="Times New Roman" panose="02020603050405020304" pitchFamily="18" charset="0"/>
              <a:ea typeface="Times New Roman" panose="02020603050405020304" pitchFamily="18" charset="0"/>
            </a:endParaRPr>
          </a:p>
          <a:p>
            <a:pPr>
              <a:spcBef>
                <a:spcPts val="10"/>
              </a:spcBef>
            </a:pPr>
            <a:r>
              <a:rPr lang="en-US" sz="1400" dirty="0">
                <a:latin typeface="Times New Roman" panose="02020603050405020304" pitchFamily="18" charset="0"/>
                <a:ea typeface="Times New Roman" panose="02020603050405020304" pitchFamily="18" charset="0"/>
              </a:rPr>
              <a:t>DCT based compression retains those coefficients which are just enough to represent the signal at a particular desired quality.</a:t>
            </a:r>
            <a:endParaRPr lang="en-IN" sz="1400" dirty="0"/>
          </a:p>
          <a:p>
            <a:r>
              <a:rPr lang="en-US" sz="1400" dirty="0"/>
              <a:t>It identifies pieces of information that can be effectively thrown away without seriously reducing the audio's quality.</a:t>
            </a:r>
            <a:endParaRPr lang="en-IN" sz="1400" dirty="0"/>
          </a:p>
          <a:p>
            <a:pPr>
              <a:spcBef>
                <a:spcPts val="10"/>
              </a:spcBef>
            </a:pPr>
            <a:endParaRPr lang="en-IN" dirty="0">
              <a:latin typeface="Times New Roman" panose="02020603050405020304" pitchFamily="18" charset="0"/>
              <a:ea typeface="Times New Roman" panose="02020603050405020304" pitchFamily="18" charset="0"/>
            </a:endParaRPr>
          </a:p>
          <a:p>
            <a:endParaRPr lang="en-IN" dirty="0"/>
          </a:p>
        </p:txBody>
      </p:sp>
      <p:pic>
        <p:nvPicPr>
          <p:cNvPr id="10" name="image2.png">
            <a:extLst>
              <a:ext uri="{FF2B5EF4-FFF2-40B4-BE49-F238E27FC236}">
                <a16:creationId xmlns:a16="http://schemas.microsoft.com/office/drawing/2014/main" id="{2937BEDD-4B55-4DC6-AAE6-ECA774115C80}"/>
              </a:ext>
            </a:extLst>
          </p:cNvPr>
          <p:cNvPicPr/>
          <p:nvPr/>
        </p:nvPicPr>
        <p:blipFill>
          <a:blip r:embed="rId2" cstate="print"/>
          <a:stretch>
            <a:fillRect/>
          </a:stretch>
        </p:blipFill>
        <p:spPr>
          <a:xfrm>
            <a:off x="3371512" y="5415698"/>
            <a:ext cx="4355465" cy="669925"/>
          </a:xfrm>
          <a:prstGeom prst="rect">
            <a:avLst/>
          </a:prstGeom>
        </p:spPr>
      </p:pic>
    </p:spTree>
    <p:extLst>
      <p:ext uri="{BB962C8B-B14F-4D97-AF65-F5344CB8AC3E}">
        <p14:creationId xmlns:p14="http://schemas.microsoft.com/office/powerpoint/2010/main" val="256046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73F2-11EA-40C1-98C2-EADFD7F6A8C3}"/>
              </a:ext>
            </a:extLst>
          </p:cNvPr>
          <p:cNvSpPr>
            <a:spLocks noGrp="1"/>
          </p:cNvSpPr>
          <p:nvPr>
            <p:ph type="title"/>
          </p:nvPr>
        </p:nvSpPr>
        <p:spPr/>
        <p:txBody>
          <a:bodyPr>
            <a:normAutofit fontScale="90000"/>
          </a:bodyPr>
          <a:lstStyle/>
          <a:p>
            <a:br>
              <a:rPr lang="en-IN" dirty="0"/>
            </a:br>
            <a:r>
              <a:rPr lang="en-IN" dirty="0"/>
              <a:t>Diagram/ Flow chart </a:t>
            </a:r>
            <a:br>
              <a:rPr lang="en-IN" dirty="0"/>
            </a:br>
            <a:endParaRPr lang="en-IN" dirty="0"/>
          </a:p>
        </p:txBody>
      </p:sp>
      <p:pic>
        <p:nvPicPr>
          <p:cNvPr id="4" name="image3.png">
            <a:extLst>
              <a:ext uri="{FF2B5EF4-FFF2-40B4-BE49-F238E27FC236}">
                <a16:creationId xmlns:a16="http://schemas.microsoft.com/office/drawing/2014/main" id="{E5E1FC88-0C79-4C96-BF6C-4BEF56D9018D}"/>
              </a:ext>
            </a:extLst>
          </p:cNvPr>
          <p:cNvPicPr>
            <a:picLocks noGrp="1"/>
          </p:cNvPicPr>
          <p:nvPr>
            <p:ph idx="1"/>
          </p:nvPr>
        </p:nvPicPr>
        <p:blipFill rotWithShape="1">
          <a:blip r:embed="rId2" cstate="print"/>
          <a:srcRect b="8115"/>
          <a:stretch/>
        </p:blipFill>
        <p:spPr bwMode="auto">
          <a:xfrm>
            <a:off x="3799003" y="2208180"/>
            <a:ext cx="4760535" cy="44659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48628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4DB9-BACD-4040-8DBE-F4F9E7E60CAD}"/>
              </a:ext>
            </a:extLst>
          </p:cNvPr>
          <p:cNvSpPr>
            <a:spLocks noGrp="1"/>
          </p:cNvSpPr>
          <p:nvPr>
            <p:ph type="title"/>
          </p:nvPr>
        </p:nvSpPr>
        <p:spPr/>
        <p:txBody>
          <a:bodyPr>
            <a:normAutofit fontScale="90000"/>
          </a:bodyPr>
          <a:lstStyle/>
          <a:p>
            <a:br>
              <a:rPr lang="en-IN" dirty="0"/>
            </a:br>
            <a:r>
              <a:rPr lang="en-IN" dirty="0"/>
              <a:t>Methodology with precise explanation </a:t>
            </a:r>
            <a:br>
              <a:rPr lang="en-IN" dirty="0"/>
            </a:br>
            <a:endParaRPr lang="en-IN" dirty="0"/>
          </a:p>
        </p:txBody>
      </p:sp>
      <p:sp>
        <p:nvSpPr>
          <p:cNvPr id="4" name="Rectangle 3">
            <a:extLst>
              <a:ext uri="{FF2B5EF4-FFF2-40B4-BE49-F238E27FC236}">
                <a16:creationId xmlns:a16="http://schemas.microsoft.com/office/drawing/2014/main" id="{732E47F0-0DD6-45E2-B729-7A9CB29EBA93}"/>
              </a:ext>
            </a:extLst>
          </p:cNvPr>
          <p:cNvSpPr/>
          <p:nvPr/>
        </p:nvSpPr>
        <p:spPr>
          <a:xfrm>
            <a:off x="84841" y="2168165"/>
            <a:ext cx="11513663" cy="4021614"/>
          </a:xfrm>
          <a:prstGeom prst="rect">
            <a:avLst/>
          </a:prstGeom>
        </p:spPr>
        <p:txBody>
          <a:bodyPr wrap="square">
            <a:spAutoFit/>
          </a:bodyPr>
          <a:lstStyle/>
          <a:p>
            <a:pPr marL="127000">
              <a:lnSpc>
                <a:spcPts val="1605"/>
              </a:lnSpc>
              <a:spcAft>
                <a:spcPts val="0"/>
              </a:spcAft>
            </a:pPr>
            <a:r>
              <a:rPr lang="en-US" b="1" kern="0" dirty="0">
                <a:latin typeface="Times New Roman" panose="02020603050405020304" pitchFamily="18" charset="0"/>
                <a:ea typeface="Times New Roman" panose="02020603050405020304" pitchFamily="18" charset="0"/>
              </a:rPr>
              <a:t>ALGORITHM:</a:t>
            </a:r>
          </a:p>
          <a:p>
            <a:pPr marL="127000">
              <a:lnSpc>
                <a:spcPts val="1605"/>
              </a:lnSpc>
              <a:spcAft>
                <a:spcPts val="0"/>
              </a:spcAft>
            </a:pPr>
            <a:endParaRPr lang="en-US" b="1" kern="0" dirty="0">
              <a:latin typeface="Times New Roman" panose="02020603050405020304" pitchFamily="18" charset="0"/>
              <a:ea typeface="Times New Roman" panose="02020603050405020304" pitchFamily="18" charset="0"/>
            </a:endParaRPr>
          </a:p>
          <a:p>
            <a:pPr marL="127000">
              <a:lnSpc>
                <a:spcPts val="1605"/>
              </a:lnSpc>
              <a:spcAft>
                <a:spcPts val="0"/>
              </a:spcAft>
            </a:pPr>
            <a:endParaRPr lang="en-US" b="1" kern="0" dirty="0">
              <a:latin typeface="Times New Roman" panose="02020603050405020304" pitchFamily="18" charset="0"/>
              <a:ea typeface="Times New Roman" panose="02020603050405020304" pitchFamily="18" charset="0"/>
            </a:endParaRPr>
          </a:p>
          <a:p>
            <a:pPr marL="127000">
              <a:lnSpc>
                <a:spcPts val="1605"/>
              </a:lnSpc>
              <a:spcAft>
                <a:spcPts val="0"/>
              </a:spcAft>
            </a:pPr>
            <a:r>
              <a:rPr lang="en-US" b="1" kern="0" dirty="0">
                <a:latin typeface="Times New Roman" panose="02020603050405020304" pitchFamily="18" charset="0"/>
                <a:ea typeface="Times New Roman" panose="02020603050405020304" pitchFamily="18" charset="0"/>
              </a:rPr>
              <a:t>DCT</a:t>
            </a:r>
            <a:endParaRPr lang="en-IN" b="1" kern="0" dirty="0">
              <a:latin typeface="Times New Roman" panose="02020603050405020304" pitchFamily="18" charset="0"/>
              <a:ea typeface="Times New Roman" panose="02020603050405020304" pitchFamily="18" charset="0"/>
            </a:endParaRPr>
          </a:p>
          <a:p>
            <a:pPr marL="127000">
              <a:lnSpc>
                <a:spcPts val="1605"/>
              </a:lnSpc>
              <a:spcAft>
                <a:spcPts val="0"/>
              </a:spcAft>
            </a:pPr>
            <a:endParaRPr lang="en-IN" b="1" kern="0" spc="10" dirty="0">
              <a:latin typeface="Times New Roman" panose="02020603050405020304" pitchFamily="18" charset="0"/>
              <a:ea typeface="Times New Roman" panose="02020603050405020304" pitchFamily="18" charset="0"/>
            </a:endParaRPr>
          </a:p>
          <a:p>
            <a:pPr marL="127000" algn="just">
              <a:lnSpc>
                <a:spcPts val="1605"/>
              </a:lnSpc>
              <a:spcAft>
                <a:spcPts val="0"/>
              </a:spcAft>
            </a:pPr>
            <a:r>
              <a:rPr lang="en-US" spc="10" dirty="0">
                <a:latin typeface="Times New Roman" panose="02020603050405020304" pitchFamily="18" charset="0"/>
                <a:ea typeface="Times New Roman" panose="02020603050405020304" pitchFamily="18" charset="0"/>
              </a:rPr>
              <a:t>1.Select the audio and find the actual signal</a:t>
            </a:r>
            <a:r>
              <a:rPr lang="en-US" spc="2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size.</a:t>
            </a:r>
            <a:endParaRPr lang="en-IN" sz="1400" spc="10" dirty="0">
              <a:latin typeface="Times New Roman" panose="02020603050405020304" pitchFamily="18" charset="0"/>
              <a:ea typeface="Times New Roman" panose="02020603050405020304" pitchFamily="18" charset="0"/>
            </a:endParaRPr>
          </a:p>
          <a:p>
            <a:pPr lvl="0" algn="just">
              <a:lnSpc>
                <a:spcPts val="1605"/>
              </a:lnSpc>
              <a:spcAft>
                <a:spcPts val="0"/>
              </a:spcAft>
              <a:buSzPts val="1200"/>
              <a:tabLst>
                <a:tab pos="262255" algn="l"/>
              </a:tabLst>
            </a:pPr>
            <a:r>
              <a:rPr lang="en-US" spc="10" dirty="0">
                <a:latin typeface="Times New Roman" panose="02020603050405020304" pitchFamily="18" charset="0"/>
                <a:ea typeface="Times New Roman" panose="02020603050405020304" pitchFamily="18" charset="0"/>
              </a:rPr>
              <a:t>  2.Set a particular sampling</a:t>
            </a:r>
            <a:r>
              <a:rPr lang="en-US" spc="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frequency</a:t>
            </a:r>
            <a:endParaRPr lang="en-IN" sz="1400" spc="10" dirty="0">
              <a:latin typeface="Times New Roman" panose="02020603050405020304" pitchFamily="18" charset="0"/>
              <a:ea typeface="Times New Roman" panose="02020603050405020304" pitchFamily="18" charset="0"/>
            </a:endParaRPr>
          </a:p>
          <a:p>
            <a:pPr marR="109220" lvl="0" algn="just">
              <a:spcBef>
                <a:spcPts val="30"/>
              </a:spcBef>
              <a:spcAft>
                <a:spcPts val="0"/>
              </a:spcAft>
              <a:buSzPts val="1200"/>
              <a:tabLst>
                <a:tab pos="307975" algn="l"/>
              </a:tabLst>
            </a:pPr>
            <a:r>
              <a:rPr lang="en-US" spc="10" dirty="0">
                <a:latin typeface="Times New Roman" panose="02020603050405020304" pitchFamily="18" charset="0"/>
                <a:ea typeface="Times New Roman" panose="02020603050405020304" pitchFamily="18" charset="0"/>
              </a:rPr>
              <a:t>  3.In the procedure, we will decompose the signal into DCT basis vectors. There will be as many terms in the     decomposition as there are samples in the signal. The expansion coefficients will be assembled in a vector X which will actually measure how much energy is stored in each of the components. Sort the coefficients from largest to smallest.</a:t>
            </a:r>
            <a:endParaRPr lang="en-IN" sz="1400" spc="10" dirty="0">
              <a:latin typeface="Times New Roman" panose="02020603050405020304" pitchFamily="18" charset="0"/>
              <a:ea typeface="Times New Roman" panose="02020603050405020304" pitchFamily="18" charset="0"/>
            </a:endParaRPr>
          </a:p>
          <a:p>
            <a:pPr marR="109220" lvl="0" algn="just">
              <a:spcBef>
                <a:spcPts val="30"/>
              </a:spcBef>
              <a:spcAft>
                <a:spcPts val="0"/>
              </a:spcAft>
              <a:buSzPts val="1200"/>
              <a:tabLst>
                <a:tab pos="307975" algn="l"/>
              </a:tabLst>
            </a:pPr>
            <a:r>
              <a:rPr lang="en-US" spc="10" dirty="0">
                <a:latin typeface="Times New Roman" panose="02020603050405020304" pitchFamily="18" charset="0"/>
                <a:ea typeface="Times New Roman" panose="02020603050405020304" pitchFamily="18" charset="0"/>
              </a:rPr>
              <a:t>  4.Then we will determine the number of DCT coefficients that comprises 99.9% of the</a:t>
            </a:r>
            <a:r>
              <a:rPr lang="en-US" spc="-12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energy in the signal.</a:t>
            </a:r>
            <a:endParaRPr lang="en-IN" sz="1400" spc="10" dirty="0">
              <a:latin typeface="Times New Roman" panose="02020603050405020304" pitchFamily="18" charset="0"/>
              <a:ea typeface="Times New Roman" panose="02020603050405020304" pitchFamily="18" charset="0"/>
            </a:endParaRPr>
          </a:p>
          <a:p>
            <a:pPr marR="213360" algn="just">
              <a:spcAft>
                <a:spcPts val="0"/>
              </a:spcAft>
              <a:tabLst>
                <a:tab pos="307340" algn="l"/>
              </a:tabLst>
            </a:pPr>
            <a:r>
              <a:rPr lang="en-US" dirty="0">
                <a:latin typeface="Times New Roman" panose="02020603050405020304" pitchFamily="18" charset="0"/>
                <a:ea typeface="Times New Roman" panose="02020603050405020304" pitchFamily="18" charset="0"/>
              </a:rPr>
              <a:t>  5.we will set coefficients to zero that contain the remaining 0.1% of the energy. </a:t>
            </a:r>
          </a:p>
          <a:p>
            <a:pPr marR="213360" algn="just">
              <a:spcAft>
                <a:spcPts val="0"/>
              </a:spcAft>
              <a:tabLst>
                <a:tab pos="307340" algn="l"/>
              </a:tabLst>
            </a:pPr>
            <a:r>
              <a:rPr lang="en-US" dirty="0">
                <a:latin typeface="Times New Roman" panose="02020603050405020304" pitchFamily="18" charset="0"/>
                <a:ea typeface="Times New Roman" panose="02020603050405020304" pitchFamily="18" charset="0"/>
              </a:rPr>
              <a:t>  6.</a:t>
            </a:r>
            <a:r>
              <a:rPr lang="en-US" sz="140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At last, using inverse discrete cosine transformation (IDCT) we can reconstruct the signal from the compressed representation of signal</a:t>
            </a:r>
            <a:endParaRPr lang="en-IN" sz="1400" dirty="0">
              <a:latin typeface="Times New Roman" panose="02020603050405020304" pitchFamily="18" charset="0"/>
              <a:ea typeface="Times New Roman" panose="02020603050405020304" pitchFamily="18" charset="0"/>
            </a:endParaRPr>
          </a:p>
          <a:p>
            <a:pPr marR="213360" algn="just">
              <a:spcAft>
                <a:spcPts val="0"/>
              </a:spcAft>
              <a:tabLst>
                <a:tab pos="307340" algn="l"/>
              </a:tabLst>
            </a:pPr>
            <a:r>
              <a:rPr lang="en-IN" sz="140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7.Finally we will ,analyze the compressed signal through Compression factor, the quality of the signal</a:t>
            </a:r>
            <a:r>
              <a:rPr lang="en-US" spc="-10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by parameters such as Signal to Noise Ratio (SNR), and Root Mean Square Error (MSE)</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5066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387FC9-3337-4D1E-BC97-1109F79D1DEB}"/>
              </a:ext>
            </a:extLst>
          </p:cNvPr>
          <p:cNvSpPr/>
          <p:nvPr/>
        </p:nvSpPr>
        <p:spPr>
          <a:xfrm>
            <a:off x="226243" y="2807826"/>
            <a:ext cx="10897386" cy="2585323"/>
          </a:xfrm>
          <a:prstGeom prst="rect">
            <a:avLst/>
          </a:prstGeom>
        </p:spPr>
        <p:txBody>
          <a:bodyPr wrap="square">
            <a:spAutoFit/>
          </a:bodyPr>
          <a:lstStyle/>
          <a:p>
            <a:pPr>
              <a:spcAft>
                <a:spcPts val="0"/>
              </a:spcAft>
            </a:pPr>
            <a:r>
              <a:rPr lang="en-US" dirty="0">
                <a:latin typeface="Times New Roman" panose="02020603050405020304" pitchFamily="18" charset="0"/>
                <a:ea typeface="Times New Roman" panose="02020603050405020304" pitchFamily="18" charset="0"/>
              </a:rPr>
              <a:t>Huffman coding:</a:t>
            </a:r>
            <a:endParaRPr lang="en-IN" sz="1400" dirty="0">
              <a:latin typeface="Times New Roman" panose="02020603050405020304" pitchFamily="18" charset="0"/>
              <a:ea typeface="Times New Roman" panose="02020603050405020304" pitchFamily="18" charset="0"/>
            </a:endParaRPr>
          </a:p>
          <a:p>
            <a:pPr>
              <a:spcAft>
                <a:spcPts val="0"/>
              </a:spcAft>
            </a:pPr>
            <a:r>
              <a:rPr lang="en-US" dirty="0">
                <a:latin typeface="Times New Roman" panose="02020603050405020304" pitchFamily="18" charset="0"/>
                <a:ea typeface="Times New Roman" panose="02020603050405020304" pitchFamily="18" charset="0"/>
              </a:rPr>
              <a:t> </a:t>
            </a:r>
            <a:endParaRPr lang="en-IN" sz="1400" dirty="0">
              <a:latin typeface="Times New Roman" panose="02020603050405020304" pitchFamily="18" charset="0"/>
              <a:ea typeface="Times New Roman" panose="02020603050405020304" pitchFamily="18" charset="0"/>
            </a:endParaRPr>
          </a:p>
          <a:p>
            <a:pPr>
              <a:spcAft>
                <a:spcPts val="0"/>
              </a:spcAft>
            </a:pPr>
            <a:r>
              <a:rPr lang="en-US" dirty="0">
                <a:latin typeface="Times New Roman" panose="02020603050405020304" pitchFamily="18" charset="0"/>
                <a:ea typeface="Times New Roman" panose="02020603050405020304" pitchFamily="18" charset="0"/>
              </a:rPr>
              <a:t>1.follow above same instruction up to 6</a:t>
            </a:r>
            <a:r>
              <a:rPr lang="en-US" baseline="30000" dirty="0">
                <a:latin typeface="Times New Roman" panose="02020603050405020304" pitchFamily="18" charset="0"/>
                <a:ea typeface="Times New Roman" panose="02020603050405020304" pitchFamily="18" charset="0"/>
              </a:rPr>
              <a:t>th</a:t>
            </a:r>
            <a:r>
              <a:rPr lang="en-US" dirty="0">
                <a:latin typeface="Times New Roman" panose="02020603050405020304" pitchFamily="18" charset="0"/>
                <a:ea typeface="Times New Roman" panose="02020603050405020304" pitchFamily="18" charset="0"/>
              </a:rPr>
              <a:t> step.</a:t>
            </a:r>
            <a:endParaRPr lang="en-IN" sz="1400" dirty="0">
              <a:latin typeface="Times New Roman" panose="02020603050405020304" pitchFamily="18" charset="0"/>
              <a:ea typeface="Times New Roman" panose="02020603050405020304" pitchFamily="18" charset="0"/>
            </a:endParaRPr>
          </a:p>
          <a:p>
            <a:pPr>
              <a:spcAft>
                <a:spcPts val="0"/>
              </a:spcAft>
            </a:pPr>
            <a:r>
              <a:rPr lang="en-US" dirty="0">
                <a:latin typeface="Times New Roman" panose="02020603050405020304" pitchFamily="18" charset="0"/>
                <a:ea typeface="Times New Roman" panose="02020603050405020304" pitchFamily="18" charset="0"/>
              </a:rPr>
              <a:t>2.Then we quantize DCT coefficients with 256 levels between their Max and Min Value.</a:t>
            </a:r>
            <a:endParaRPr lang="en-IN" sz="1400" dirty="0">
              <a:latin typeface="Times New Roman" panose="02020603050405020304" pitchFamily="18" charset="0"/>
              <a:ea typeface="Times New Roman" panose="02020603050405020304" pitchFamily="18" charset="0"/>
            </a:endParaRPr>
          </a:p>
          <a:p>
            <a:pPr>
              <a:spcAft>
                <a:spcPts val="0"/>
              </a:spcAft>
            </a:pPr>
            <a:r>
              <a:rPr lang="en-US" dirty="0">
                <a:latin typeface="Times New Roman" panose="02020603050405020304" pitchFamily="18" charset="0"/>
                <a:ea typeface="Times New Roman" panose="02020603050405020304" pitchFamily="18" charset="0"/>
              </a:rPr>
              <a:t>3.Then we will find the probability distribution of these quantized coefficients</a:t>
            </a:r>
            <a:endParaRPr lang="en-IN" sz="1400" dirty="0">
              <a:latin typeface="Times New Roman" panose="02020603050405020304" pitchFamily="18" charset="0"/>
              <a:ea typeface="Times New Roman" panose="02020603050405020304" pitchFamily="18" charset="0"/>
            </a:endParaRPr>
          </a:p>
          <a:p>
            <a:pPr>
              <a:spcAft>
                <a:spcPts val="0"/>
              </a:spcAft>
            </a:pPr>
            <a:r>
              <a:rPr lang="en-US" dirty="0">
                <a:latin typeface="Times New Roman" panose="02020603050405020304" pitchFamily="18" charset="0"/>
                <a:ea typeface="Times New Roman" panose="02020603050405020304" pitchFamily="18" charset="0"/>
              </a:rPr>
              <a:t>4.With the help of probability distribution we generate “dictionary” for Huffman coding</a:t>
            </a:r>
            <a:endParaRPr lang="en-IN" sz="1400" dirty="0">
              <a:latin typeface="Times New Roman" panose="02020603050405020304" pitchFamily="18" charset="0"/>
              <a:ea typeface="Times New Roman" panose="02020603050405020304" pitchFamily="18" charset="0"/>
            </a:endParaRPr>
          </a:p>
          <a:p>
            <a:pPr>
              <a:spcAft>
                <a:spcPts val="0"/>
              </a:spcAft>
            </a:pPr>
            <a:r>
              <a:rPr lang="en-US" dirty="0">
                <a:latin typeface="Times New Roman" panose="02020603050405020304" pitchFamily="18" charset="0"/>
                <a:ea typeface="Times New Roman" panose="02020603050405020304" pitchFamily="18" charset="0"/>
              </a:rPr>
              <a:t>5.Then we will perform Huffman encoding, which has much compressed for storage and transmission</a:t>
            </a:r>
            <a:endParaRPr lang="en-IN" sz="1400" dirty="0">
              <a:latin typeface="Times New Roman" panose="02020603050405020304" pitchFamily="18" charset="0"/>
              <a:ea typeface="Times New Roman" panose="02020603050405020304" pitchFamily="18" charset="0"/>
            </a:endParaRPr>
          </a:p>
          <a:p>
            <a:pPr>
              <a:spcAft>
                <a:spcPts val="0"/>
              </a:spcAft>
            </a:pPr>
            <a:r>
              <a:rPr lang="en-US" dirty="0">
                <a:latin typeface="Times New Roman" panose="02020603050405020304" pitchFamily="18" charset="0"/>
                <a:ea typeface="Times New Roman" panose="02020603050405020304" pitchFamily="18" charset="0"/>
              </a:rPr>
              <a:t>6.Atlast we will perform Huffman decoding</a:t>
            </a:r>
            <a:endParaRPr lang="en-IN" sz="1400" dirty="0">
              <a:latin typeface="Times New Roman" panose="02020603050405020304" pitchFamily="18" charset="0"/>
              <a:ea typeface="Times New Roman" panose="02020603050405020304" pitchFamily="18" charset="0"/>
            </a:endParaRPr>
          </a:p>
          <a:p>
            <a:pPr>
              <a:spcAft>
                <a:spcPts val="0"/>
              </a:spcAft>
            </a:pPr>
            <a:r>
              <a:rPr lang="en-US" dirty="0">
                <a:latin typeface="Times New Roman" panose="02020603050405020304" pitchFamily="18" charset="0"/>
                <a:ea typeface="Times New Roman" panose="02020603050405020304" pitchFamily="18" charset="0"/>
              </a:rPr>
              <a:t>7.finally apply IDCT to get our compressed file.</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8975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0F8770-56CE-4C07-BBAE-D52FFABB81EA}"/>
              </a:ext>
            </a:extLst>
          </p:cNvPr>
          <p:cNvSpPr/>
          <p:nvPr/>
        </p:nvSpPr>
        <p:spPr>
          <a:xfrm>
            <a:off x="179107" y="821400"/>
            <a:ext cx="11585543" cy="5494646"/>
          </a:xfrm>
          <a:prstGeom prst="rect">
            <a:avLst/>
          </a:prstGeom>
        </p:spPr>
        <p:txBody>
          <a:bodyPr wrap="square">
            <a:spAutoFit/>
          </a:bodyPr>
          <a:lstStyle/>
          <a:p>
            <a:pPr marL="63500">
              <a:spcBef>
                <a:spcPts val="390"/>
              </a:spcBef>
              <a:spcAft>
                <a:spcPts val="0"/>
              </a:spcAft>
            </a:pPr>
            <a:endParaRPr lang="en-US" sz="1400" b="1" kern="0" dirty="0">
              <a:solidFill>
                <a:srgbClr val="FF0000"/>
              </a:solidFill>
              <a:latin typeface="Times New Roman" panose="02020603050405020304" pitchFamily="18" charset="0"/>
              <a:ea typeface="Times New Roman" panose="02020603050405020304" pitchFamily="18" charset="0"/>
            </a:endParaRPr>
          </a:p>
          <a:p>
            <a:pPr marL="63500">
              <a:spcBef>
                <a:spcPts val="390"/>
              </a:spcBef>
              <a:spcAft>
                <a:spcPts val="0"/>
              </a:spcAft>
            </a:pPr>
            <a:endParaRPr lang="en-US" sz="1400" b="1" kern="0" dirty="0">
              <a:solidFill>
                <a:srgbClr val="FF0000"/>
              </a:solidFill>
              <a:latin typeface="Times New Roman" panose="02020603050405020304" pitchFamily="18" charset="0"/>
              <a:ea typeface="Times New Roman" panose="02020603050405020304" pitchFamily="18" charset="0"/>
            </a:endParaRPr>
          </a:p>
          <a:p>
            <a:pPr marL="63500">
              <a:spcBef>
                <a:spcPts val="390"/>
              </a:spcBef>
              <a:spcAft>
                <a:spcPts val="0"/>
              </a:spcAft>
            </a:pPr>
            <a:r>
              <a:rPr lang="en-US" sz="2400" b="1" kern="0" dirty="0">
                <a:solidFill>
                  <a:schemeClr val="bg1"/>
                </a:solidFill>
                <a:latin typeface="Times New Roman" panose="02020603050405020304" pitchFamily="18" charset="0"/>
                <a:ea typeface="Times New Roman" panose="02020603050405020304" pitchFamily="18" charset="0"/>
              </a:rPr>
              <a:t>      EXPLANATION:</a:t>
            </a:r>
          </a:p>
          <a:p>
            <a:pPr marL="63500">
              <a:spcBef>
                <a:spcPts val="390"/>
              </a:spcBef>
              <a:spcAft>
                <a:spcPts val="0"/>
              </a:spcAft>
            </a:pPr>
            <a:endParaRPr lang="en-US" sz="1400" b="1" kern="0" dirty="0">
              <a:latin typeface="Times New Roman" panose="02020603050405020304" pitchFamily="18" charset="0"/>
              <a:ea typeface="Times New Roman" panose="02020603050405020304" pitchFamily="18" charset="0"/>
            </a:endParaRPr>
          </a:p>
          <a:p>
            <a:pPr marL="63500">
              <a:spcBef>
                <a:spcPts val="390"/>
              </a:spcBef>
              <a:spcAft>
                <a:spcPts val="0"/>
              </a:spcAft>
            </a:pPr>
            <a:endParaRPr lang="en-US" sz="1400" b="1" kern="0" dirty="0">
              <a:latin typeface="Times New Roman" panose="02020603050405020304" pitchFamily="18" charset="0"/>
              <a:ea typeface="Times New Roman" panose="02020603050405020304" pitchFamily="18" charset="0"/>
            </a:endParaRPr>
          </a:p>
          <a:p>
            <a:pPr marL="63500">
              <a:spcBef>
                <a:spcPts val="390"/>
              </a:spcBef>
              <a:spcAft>
                <a:spcPts val="0"/>
              </a:spcAft>
            </a:pPr>
            <a:endParaRPr lang="en-US" sz="1400" b="1" kern="0" dirty="0">
              <a:latin typeface="Times New Roman" panose="02020603050405020304" pitchFamily="18" charset="0"/>
              <a:ea typeface="Times New Roman" panose="02020603050405020304" pitchFamily="18" charset="0"/>
            </a:endParaRPr>
          </a:p>
          <a:p>
            <a:pPr marL="63500">
              <a:spcBef>
                <a:spcPts val="390"/>
              </a:spcBef>
              <a:spcAft>
                <a:spcPts val="0"/>
              </a:spcAft>
            </a:pPr>
            <a:endParaRPr lang="en-IN" sz="1400" b="1" kern="0" dirty="0">
              <a:latin typeface="Times New Roman" panose="02020603050405020304" pitchFamily="18" charset="0"/>
              <a:ea typeface="Times New Roman" panose="02020603050405020304" pitchFamily="18" charset="0"/>
            </a:endParaRPr>
          </a:p>
          <a:p>
            <a:pPr marL="742950" marR="276225" lvl="1" indent="-285750">
              <a:spcBef>
                <a:spcPts val="395"/>
              </a:spcBef>
              <a:spcAft>
                <a:spcPts val="0"/>
              </a:spcAft>
              <a:buSzPts val="1400"/>
              <a:buFont typeface="Arial" panose="020B0604020202020204" pitchFamily="34" charset="0"/>
              <a:buChar char="•"/>
              <a:tabLst>
                <a:tab pos="396875" algn="l"/>
              </a:tabLst>
            </a:pPr>
            <a:r>
              <a:rPr lang="en-US" sz="1400" dirty="0">
                <a:latin typeface="Times New Roman" panose="02020603050405020304" pitchFamily="18" charset="0"/>
                <a:ea typeface="Arial" panose="020B0604020202020204" pitchFamily="34" charset="0"/>
              </a:rPr>
              <a:t> First, we will select the file to extract to our MATLAB simulator</a:t>
            </a:r>
            <a:endParaRPr lang="en-IN" sz="1400" dirty="0">
              <a:latin typeface="Times New Roman" panose="02020603050405020304" pitchFamily="18" charset="0"/>
              <a:ea typeface="Arial" panose="020B0604020202020204" pitchFamily="34" charset="0"/>
            </a:endParaRPr>
          </a:p>
          <a:p>
            <a:pPr marL="742950" marR="276225" lvl="1" indent="-285750">
              <a:spcBef>
                <a:spcPts val="395"/>
              </a:spcBef>
              <a:spcAft>
                <a:spcPts val="0"/>
              </a:spcAft>
              <a:buSzPts val="1400"/>
              <a:buFont typeface="Arial" panose="020B0604020202020204" pitchFamily="34" charset="0"/>
              <a:buChar char="•"/>
              <a:tabLst>
                <a:tab pos="396875" algn="l"/>
              </a:tabLst>
            </a:pPr>
            <a:r>
              <a:rPr lang="en-US" sz="1400" dirty="0">
                <a:latin typeface="Times New Roman" panose="02020603050405020304" pitchFamily="18" charset="0"/>
                <a:ea typeface="Arial" panose="020B0604020202020204" pitchFamily="34" charset="0"/>
              </a:rPr>
              <a:t>Then we sample our audio file using read function at a specific frequency</a:t>
            </a:r>
            <a:endParaRPr lang="en-IN" sz="1400" dirty="0">
              <a:latin typeface="Times New Roman" panose="02020603050405020304" pitchFamily="18" charset="0"/>
              <a:ea typeface="Arial" panose="020B0604020202020204" pitchFamily="34" charset="0"/>
            </a:endParaRPr>
          </a:p>
          <a:p>
            <a:pPr marL="742950" lvl="1" indent="-285750">
              <a:spcBef>
                <a:spcPts val="385"/>
              </a:spcBef>
              <a:spcAft>
                <a:spcPts val="0"/>
              </a:spcAft>
              <a:buSzPts val="1400"/>
              <a:buFont typeface="Arial" panose="020B0604020202020204" pitchFamily="34" charset="0"/>
              <a:buChar char="•"/>
              <a:tabLst>
                <a:tab pos="396875" algn="l"/>
              </a:tabLst>
            </a:pPr>
            <a:r>
              <a:rPr lang="en-US" sz="1400" dirty="0">
                <a:latin typeface="Times New Roman" panose="02020603050405020304" pitchFamily="18" charset="0"/>
                <a:ea typeface="Arial" panose="020B0604020202020204" pitchFamily="34" charset="0"/>
              </a:rPr>
              <a:t>After that we will take the DCT of the generated</a:t>
            </a:r>
            <a:r>
              <a:rPr lang="en-US" sz="1400" spc="5" dirty="0">
                <a:latin typeface="Times New Roman" panose="02020603050405020304" pitchFamily="18" charset="0"/>
                <a:ea typeface="Arial" panose="020B0604020202020204" pitchFamily="34" charset="0"/>
              </a:rPr>
              <a:t> </a:t>
            </a:r>
            <a:r>
              <a:rPr lang="en-US" sz="1400" dirty="0">
                <a:latin typeface="Times New Roman" panose="02020603050405020304" pitchFamily="18" charset="0"/>
                <a:ea typeface="Arial" panose="020B0604020202020204" pitchFamily="34" charset="0"/>
              </a:rPr>
              <a:t>samples.</a:t>
            </a:r>
            <a:endParaRPr lang="en-IN" sz="1400" dirty="0">
              <a:latin typeface="Times New Roman" panose="02020603050405020304" pitchFamily="18" charset="0"/>
              <a:ea typeface="Arial" panose="020B0604020202020204" pitchFamily="34" charset="0"/>
            </a:endParaRPr>
          </a:p>
          <a:p>
            <a:pPr marL="742950" lvl="1" indent="-285750">
              <a:spcBef>
                <a:spcPts val="385"/>
              </a:spcBef>
              <a:spcAft>
                <a:spcPts val="0"/>
              </a:spcAft>
              <a:buSzPts val="1400"/>
              <a:buFont typeface="Arial" panose="020B0604020202020204" pitchFamily="34" charset="0"/>
              <a:buChar char="•"/>
              <a:tabLst>
                <a:tab pos="396875" algn="l"/>
              </a:tabLst>
            </a:pPr>
            <a:r>
              <a:rPr lang="en-US" sz="1400" dirty="0">
                <a:latin typeface="Times New Roman" panose="02020603050405020304" pitchFamily="18" charset="0"/>
                <a:ea typeface="Arial" panose="020B0604020202020204" pitchFamily="34" charset="0"/>
              </a:rPr>
              <a:t> Then DCT coefficients are rearranged in descending</a:t>
            </a:r>
            <a:r>
              <a:rPr lang="en-US" sz="1400" spc="10" dirty="0">
                <a:latin typeface="Times New Roman" panose="02020603050405020304" pitchFamily="18" charset="0"/>
                <a:ea typeface="Arial" panose="020B0604020202020204" pitchFamily="34" charset="0"/>
              </a:rPr>
              <a:t> </a:t>
            </a:r>
            <a:r>
              <a:rPr lang="en-US" sz="1400" dirty="0">
                <a:latin typeface="Times New Roman" panose="02020603050405020304" pitchFamily="18" charset="0"/>
                <a:ea typeface="Arial" panose="020B0604020202020204" pitchFamily="34" charset="0"/>
              </a:rPr>
              <a:t>order.</a:t>
            </a:r>
            <a:endParaRPr lang="en-IN" sz="1400" dirty="0">
              <a:latin typeface="Times New Roman" panose="02020603050405020304" pitchFamily="18" charset="0"/>
              <a:ea typeface="Arial" panose="020B0604020202020204" pitchFamily="34" charset="0"/>
            </a:endParaRPr>
          </a:p>
          <a:p>
            <a:pPr marL="742950" marR="140970" lvl="1" indent="-285750">
              <a:spcBef>
                <a:spcPts val="385"/>
              </a:spcBef>
              <a:spcAft>
                <a:spcPts val="0"/>
              </a:spcAft>
              <a:buSzPts val="1400"/>
              <a:buFont typeface="Arial" panose="020B0604020202020204" pitchFamily="34" charset="0"/>
              <a:buChar char="•"/>
              <a:tabLst>
                <a:tab pos="396875" algn="l"/>
              </a:tabLst>
            </a:pPr>
            <a:r>
              <a:rPr lang="en-US" sz="1400" dirty="0">
                <a:latin typeface="Times New Roman" panose="02020603050405020304" pitchFamily="18" charset="0"/>
                <a:ea typeface="Arial" panose="020B0604020202020204" pitchFamily="34" charset="0"/>
              </a:rPr>
              <a:t> We then run a loop and iterate until the sorted vector's magnitude is equal to the original vector's magnitude of 99 percent. The vector magnitude gives us the energy that is in the signal.</a:t>
            </a:r>
            <a:endParaRPr lang="en-IN" sz="1400" dirty="0">
              <a:latin typeface="Times New Roman" panose="02020603050405020304" pitchFamily="18" charset="0"/>
              <a:ea typeface="Arial" panose="020B0604020202020204" pitchFamily="34" charset="0"/>
            </a:endParaRPr>
          </a:p>
          <a:p>
            <a:pPr marR="140970">
              <a:spcBef>
                <a:spcPts val="385"/>
              </a:spcBef>
              <a:spcAft>
                <a:spcPts val="0"/>
              </a:spcAft>
              <a:tabLst>
                <a:tab pos="396875" algn="l"/>
              </a:tabLst>
            </a:pPr>
            <a:r>
              <a:rPr lang="en-US" sz="1400" dirty="0">
                <a:latin typeface="Times New Roman" panose="02020603050405020304" pitchFamily="18" charset="0"/>
                <a:ea typeface="Times New Roman" panose="02020603050405020304" pitchFamily="18" charset="0"/>
              </a:rPr>
              <a:t> </a:t>
            </a:r>
            <a:endParaRPr lang="en-IN" sz="1400" dirty="0">
              <a:latin typeface="Times New Roman" panose="02020603050405020304" pitchFamily="18" charset="0"/>
              <a:ea typeface="Times New Roman" panose="02020603050405020304" pitchFamily="18" charset="0"/>
            </a:endParaRPr>
          </a:p>
          <a:p>
            <a:pPr marL="742950" marR="200025" lvl="1" indent="-285750">
              <a:lnSpc>
                <a:spcPct val="98000"/>
              </a:lnSpc>
              <a:spcBef>
                <a:spcPts val="420"/>
              </a:spcBef>
              <a:spcAft>
                <a:spcPts val="0"/>
              </a:spcAft>
              <a:buSzPts val="1400"/>
              <a:buFont typeface="Arial" panose="020B0604020202020204" pitchFamily="34" charset="0"/>
              <a:buChar char="•"/>
              <a:tabLst>
                <a:tab pos="396875" algn="l"/>
              </a:tabLst>
            </a:pPr>
            <a:r>
              <a:rPr lang="en-US" sz="1400" dirty="0">
                <a:latin typeface="Times New Roman" panose="02020603050405020304" pitchFamily="18" charset="0"/>
                <a:ea typeface="Arial" panose="020B0604020202020204" pitchFamily="34" charset="0"/>
              </a:rPr>
              <a:t>Then we will apply Inverse cosine transform to reconstruct the signal.</a:t>
            </a:r>
            <a:endParaRPr lang="en-IN" sz="1400" dirty="0">
              <a:latin typeface="Times New Roman" panose="02020603050405020304" pitchFamily="18" charset="0"/>
              <a:ea typeface="Arial" panose="020B0604020202020204" pitchFamily="34" charset="0"/>
            </a:endParaRPr>
          </a:p>
          <a:p>
            <a:pPr marL="742950" marR="213360" lvl="1" indent="-285750">
              <a:spcBef>
                <a:spcPts val="415"/>
              </a:spcBef>
              <a:spcAft>
                <a:spcPts val="0"/>
              </a:spcAft>
              <a:buSzPts val="1400"/>
              <a:buFont typeface="Arial" panose="020B0604020202020204" pitchFamily="34" charset="0"/>
              <a:buChar char="•"/>
              <a:tabLst>
                <a:tab pos="396875" algn="l"/>
              </a:tabLst>
            </a:pPr>
            <a:r>
              <a:rPr lang="en-US" sz="1400" dirty="0">
                <a:latin typeface="Times New Roman" panose="02020603050405020304" pitchFamily="18" charset="0"/>
                <a:ea typeface="Arial" panose="020B0604020202020204" pitchFamily="34" charset="0"/>
              </a:rPr>
              <a:t>Finally, by</a:t>
            </a:r>
            <a:r>
              <a:rPr lang="en-US" sz="1400" spc="-105" dirty="0">
                <a:latin typeface="Times New Roman" panose="02020603050405020304" pitchFamily="18" charset="0"/>
                <a:ea typeface="Arial" panose="020B0604020202020204" pitchFamily="34" charset="0"/>
              </a:rPr>
              <a:t> </a:t>
            </a:r>
            <a:r>
              <a:rPr lang="en-US" sz="1400" dirty="0">
                <a:latin typeface="Times New Roman" panose="02020603050405020304" pitchFamily="18" charset="0"/>
                <a:ea typeface="Arial" panose="020B0604020202020204" pitchFamily="34" charset="0"/>
              </a:rPr>
              <a:t>using the audio write function, these samples are again sampled back to the same sampling frequency thus creating an output compressed</a:t>
            </a:r>
            <a:r>
              <a:rPr lang="en-US" sz="1400" spc="-25" dirty="0">
                <a:latin typeface="Times New Roman" panose="02020603050405020304" pitchFamily="18" charset="0"/>
                <a:ea typeface="Arial" panose="020B0604020202020204" pitchFamily="34" charset="0"/>
              </a:rPr>
              <a:t> </a:t>
            </a:r>
            <a:r>
              <a:rPr lang="en-US" sz="1400" dirty="0">
                <a:latin typeface="Times New Roman" panose="02020603050405020304" pitchFamily="18" charset="0"/>
                <a:ea typeface="Arial" panose="020B0604020202020204" pitchFamily="34" charset="0"/>
              </a:rPr>
              <a:t>audio.</a:t>
            </a:r>
          </a:p>
          <a:p>
            <a:pPr marL="742950" marR="213360" lvl="1" indent="-285750">
              <a:spcBef>
                <a:spcPts val="415"/>
              </a:spcBef>
              <a:buSzPts val="1400"/>
              <a:buFont typeface="Arial" panose="020B0604020202020204" pitchFamily="34" charset="0"/>
              <a:buChar char="•"/>
              <a:tabLst>
                <a:tab pos="396875" algn="l"/>
              </a:tabLst>
            </a:pPr>
            <a:r>
              <a:rPr lang="en-US" sz="1400" dirty="0">
                <a:latin typeface="Times New Roman" panose="02020603050405020304" pitchFamily="18" charset="0"/>
                <a:cs typeface="Times New Roman" panose="02020603050405020304" pitchFamily="18" charset="0"/>
              </a:rPr>
              <a:t>For Huffman coding, we need to quantize the DCT coefficient, then we have find probability distribution, then dictionary ,then encoding-decoding-IDCT to get compressed file</a:t>
            </a:r>
            <a:endParaRPr lang="en-IN" sz="1400" dirty="0">
              <a:latin typeface="Times New Roman" panose="02020603050405020304" pitchFamily="18" charset="0"/>
              <a:cs typeface="Times New Roman" panose="02020603050405020304" pitchFamily="18" charset="0"/>
            </a:endParaRPr>
          </a:p>
          <a:p>
            <a:pPr marL="742950" marR="213360" lvl="1" indent="-285750">
              <a:spcBef>
                <a:spcPts val="415"/>
              </a:spcBef>
              <a:spcAft>
                <a:spcPts val="0"/>
              </a:spcAft>
              <a:buSzPts val="1400"/>
              <a:buFont typeface="Arial" panose="020B0604020202020204" pitchFamily="34" charset="0"/>
              <a:buChar char="•"/>
              <a:tabLst>
                <a:tab pos="396875" algn="l"/>
              </a:tabLst>
            </a:pPr>
            <a:endParaRPr lang="en-IN" sz="1400" dirty="0">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3007558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171B-6C46-48C2-BD98-825A2647A845}"/>
              </a:ext>
            </a:extLst>
          </p:cNvPr>
          <p:cNvSpPr>
            <a:spLocks noGrp="1"/>
          </p:cNvSpPr>
          <p:nvPr>
            <p:ph type="title"/>
          </p:nvPr>
        </p:nvSpPr>
        <p:spPr>
          <a:xfrm>
            <a:off x="838199" y="245096"/>
            <a:ext cx="6882353" cy="970962"/>
          </a:xfrm>
        </p:spPr>
        <p:txBody>
          <a:bodyPr>
            <a:normAutofit fontScale="90000"/>
          </a:bodyPr>
          <a:lstStyle/>
          <a:p>
            <a:br>
              <a:rPr lang="en-IN" dirty="0"/>
            </a:br>
            <a:r>
              <a:rPr lang="en-US" dirty="0"/>
              <a:t>List of references </a:t>
            </a:r>
          </a:p>
        </p:txBody>
      </p:sp>
      <p:sp>
        <p:nvSpPr>
          <p:cNvPr id="3" name="Content Placeholder 2">
            <a:extLst>
              <a:ext uri="{FF2B5EF4-FFF2-40B4-BE49-F238E27FC236}">
                <a16:creationId xmlns:a16="http://schemas.microsoft.com/office/drawing/2014/main" id="{6A1D2356-40DA-4407-8948-4EEECDF9F40B}"/>
              </a:ext>
            </a:extLst>
          </p:cNvPr>
          <p:cNvSpPr>
            <a:spLocks noGrp="1"/>
          </p:cNvSpPr>
          <p:nvPr>
            <p:ph idx="1"/>
          </p:nvPr>
        </p:nvSpPr>
        <p:spPr>
          <a:xfrm>
            <a:off x="499622" y="2603500"/>
            <a:ext cx="10294070" cy="3416300"/>
          </a:xfrm>
        </p:spPr>
        <p:txBody>
          <a:bodyPr>
            <a:normAutofit fontScale="70000" lnSpcReduction="20000"/>
          </a:bodyPr>
          <a:lstStyle/>
          <a:p>
            <a:pPr lvl="0"/>
            <a:r>
              <a:rPr lang="en-US" dirty="0"/>
              <a:t>1. Sankalp Shukla, </a:t>
            </a:r>
            <a:r>
              <a:rPr lang="en-US" dirty="0" err="1"/>
              <a:t>Maniram</a:t>
            </a:r>
            <a:r>
              <a:rPr lang="en-US" dirty="0"/>
              <a:t> </a:t>
            </a:r>
            <a:r>
              <a:rPr lang="en-US" dirty="0" err="1"/>
              <a:t>Ahirwar</a:t>
            </a:r>
            <a:r>
              <a:rPr lang="en-US" dirty="0"/>
              <a:t>, </a:t>
            </a:r>
            <a:r>
              <a:rPr lang="en-US" dirty="0" err="1"/>
              <a:t>Ritu</a:t>
            </a:r>
            <a:r>
              <a:rPr lang="en-US" dirty="0"/>
              <a:t> Gupta, Sarthak Jain, Dheeraj Singh Rajput. Audio Compression Algorithm using Discrete Cosine Transform (DCT) and Lempel-Ziv-Welch(LZW) Encoding Method, 2019 International Conference on Machine Learning, Big Data, Cloud and Parallel Computing (Com-IT-Con), India, 14th -16th Feb 2019</a:t>
            </a:r>
            <a:endParaRPr lang="en-IN" dirty="0"/>
          </a:p>
          <a:p>
            <a:pPr marL="0" indent="0">
              <a:buNone/>
            </a:pPr>
            <a:endParaRPr lang="en-IN" dirty="0"/>
          </a:p>
          <a:p>
            <a:pPr lvl="0"/>
            <a:r>
              <a:rPr lang="en-US" dirty="0"/>
              <a:t>2. M. V. Patil, Apoorva Gupta, Ankita Varma, Shikhar </a:t>
            </a:r>
            <a:r>
              <a:rPr lang="en-US" dirty="0" err="1"/>
              <a:t>Salil.Audio</a:t>
            </a:r>
            <a:r>
              <a:rPr lang="en-US" dirty="0"/>
              <a:t> and Speech Compression Using </a:t>
            </a:r>
            <a:r>
              <a:rPr lang="en-US" dirty="0" err="1"/>
              <a:t>DCTand</a:t>
            </a:r>
            <a:r>
              <a:rPr lang="en-US" dirty="0"/>
              <a:t> DWT Techniques, International Journal of Innovative Research in Science, Engineering and </a:t>
            </a:r>
            <a:r>
              <a:rPr lang="en-US" dirty="0" err="1"/>
              <a:t>Technology</a:t>
            </a:r>
            <a:r>
              <a:rPr lang="en-US" i="1" dirty="0" err="1"/>
              <a:t>Vol</a:t>
            </a:r>
            <a:r>
              <a:rPr lang="en-US" i="1" dirty="0"/>
              <a:t>. 2, Issue 5, May 2013</a:t>
            </a:r>
            <a:endParaRPr lang="en-IN" dirty="0"/>
          </a:p>
          <a:p>
            <a:pPr marL="0" indent="0">
              <a:buNone/>
            </a:pPr>
            <a:r>
              <a:rPr lang="en-US" i="1" dirty="0"/>
              <a:t> </a:t>
            </a:r>
            <a:endParaRPr lang="en-IN" dirty="0"/>
          </a:p>
          <a:p>
            <a:pPr lvl="0"/>
            <a:r>
              <a:rPr lang="en-US" dirty="0"/>
              <a:t>3. Sudha Rawat, Ajeet Kumar Verma Survey paper on image compression techniques, ,2017</a:t>
            </a:r>
            <a:endParaRPr lang="en-IN" dirty="0"/>
          </a:p>
          <a:p>
            <a:pPr marL="0" indent="0">
              <a:buNone/>
            </a:pPr>
            <a:r>
              <a:rPr lang="en-US" dirty="0"/>
              <a:t> </a:t>
            </a:r>
            <a:endParaRPr lang="en-IN" dirty="0"/>
          </a:p>
          <a:p>
            <a:pPr lvl="0"/>
            <a:r>
              <a:rPr lang="en-US" dirty="0"/>
              <a:t>4. Mr. R. R. </a:t>
            </a:r>
            <a:r>
              <a:rPr lang="en-US" dirty="0" err="1"/>
              <a:t>Karhe</a:t>
            </a:r>
            <a:r>
              <a:rPr lang="en-US" dirty="0"/>
              <a:t> Ms. P. B. Shinde Ms. J. N. </a:t>
            </a:r>
            <a:r>
              <a:rPr lang="en-US" dirty="0" err="1"/>
              <a:t>Fasale</a:t>
            </a:r>
            <a:r>
              <a:rPr lang="en-US" dirty="0"/>
              <a:t> Audio Compression using DCT &amp; CS, , 2015</a:t>
            </a:r>
            <a:endParaRPr lang="en-IN" dirty="0"/>
          </a:p>
          <a:p>
            <a:pPr marL="0" indent="0">
              <a:buNone/>
            </a:pPr>
            <a:r>
              <a:rPr lang="en-US" dirty="0"/>
              <a:t> </a:t>
            </a:r>
            <a:endParaRPr lang="en-IN" dirty="0"/>
          </a:p>
          <a:p>
            <a:r>
              <a:rPr lang="en-US" dirty="0"/>
              <a:t>5. </a:t>
            </a:r>
            <a:r>
              <a:rPr lang="en-US" dirty="0" err="1"/>
              <a:t>A.M.Raid</a:t>
            </a:r>
            <a:r>
              <a:rPr lang="en-US" dirty="0"/>
              <a:t>, </a:t>
            </a:r>
            <a:r>
              <a:rPr lang="en-US" dirty="0" err="1"/>
              <a:t>W.M.Khedr</a:t>
            </a:r>
            <a:r>
              <a:rPr lang="en-US" dirty="0"/>
              <a:t> , M. A. El-</a:t>
            </a:r>
            <a:r>
              <a:rPr lang="en-US" dirty="0" err="1"/>
              <a:t>dosuky</a:t>
            </a:r>
            <a:r>
              <a:rPr lang="en-US" dirty="0"/>
              <a:t> and </a:t>
            </a:r>
            <a:r>
              <a:rPr lang="en-US" dirty="0" err="1"/>
              <a:t>Wesam</a:t>
            </a:r>
            <a:r>
              <a:rPr lang="en-US" dirty="0"/>
              <a:t> Ahmed .Jpeg Image Compression Using Discrete </a:t>
            </a:r>
            <a:r>
              <a:rPr lang="en-US" dirty="0" err="1"/>
              <a:t>Cosin</a:t>
            </a:r>
            <a:r>
              <a:rPr lang="en-US" dirty="0"/>
              <a:t> Transform, , 2014</a:t>
            </a:r>
            <a:endParaRPr lang="en-IN" dirty="0"/>
          </a:p>
          <a:p>
            <a:endParaRPr lang="en-IN" dirty="0"/>
          </a:p>
        </p:txBody>
      </p:sp>
    </p:spTree>
    <p:extLst>
      <p:ext uri="{BB962C8B-B14F-4D97-AF65-F5344CB8AC3E}">
        <p14:creationId xmlns:p14="http://schemas.microsoft.com/office/powerpoint/2010/main" val="1911568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361</TotalTime>
  <Words>912</Words>
  <Application>Microsoft Office PowerPoint</Application>
  <PresentationFormat>Widescreen</PresentationFormat>
  <Paragraphs>74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Ion Boardroom</vt:lpstr>
      <vt:lpstr>AUDIO COMPRESSION USING DCT </vt:lpstr>
      <vt:lpstr>Objective/Problem Statement</vt:lpstr>
      <vt:lpstr> Literature survey  </vt:lpstr>
      <vt:lpstr> Diagram/ Flow chart  </vt:lpstr>
      <vt:lpstr> Methodology with precise explanation  </vt:lpstr>
      <vt:lpstr>PowerPoint Presentation</vt:lpstr>
      <vt:lpstr>PowerPoint Presentation</vt:lpstr>
      <vt:lpstr> List of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COMPRESSION USING DCT </dc:title>
  <dc:creator>Abid Ali</dc:creator>
  <cp:lastModifiedBy>Abid Ali</cp:lastModifiedBy>
  <cp:revision>11</cp:revision>
  <dcterms:created xsi:type="dcterms:W3CDTF">2020-04-28T13:20:09Z</dcterms:created>
  <dcterms:modified xsi:type="dcterms:W3CDTF">2020-05-10T11:05:33Z</dcterms:modified>
</cp:coreProperties>
</file>