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308" r:id="rId3"/>
    <p:sldId id="264" r:id="rId4"/>
    <p:sldId id="305" r:id="rId5"/>
    <p:sldId id="291" r:id="rId6"/>
    <p:sldId id="271" r:id="rId7"/>
    <p:sldId id="287" r:id="rId8"/>
    <p:sldId id="281" r:id="rId9"/>
    <p:sldId id="295" r:id="rId10"/>
    <p:sldId id="266" r:id="rId11"/>
    <p:sldId id="309" r:id="rId12"/>
    <p:sldId id="296" r:id="rId13"/>
    <p:sldId id="275" r:id="rId14"/>
    <p:sldId id="300" r:id="rId15"/>
    <p:sldId id="262" r:id="rId16"/>
    <p:sldId id="299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69776" autoAdjust="0"/>
  </p:normalViewPr>
  <p:slideViewPr>
    <p:cSldViewPr snapToGrid="0">
      <p:cViewPr varScale="1">
        <p:scale>
          <a:sx n="60" d="100"/>
          <a:sy n="60" d="100"/>
        </p:scale>
        <p:origin x="141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87BD8-BA64-45F8-9289-5657116E6973}" type="datetimeFigureOut">
              <a:rPr lang="es-CL" smtClean="0"/>
              <a:t>07-08-2018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94575-91F7-4CFD-8A22-90FF0A98640F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795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Presentacion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Resumen</a:t>
            </a:r>
            <a:r>
              <a:rPr lang="en-US" dirty="0"/>
              <a:t> agenda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Que es </a:t>
            </a: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por que es </a:t>
            </a:r>
            <a:r>
              <a:rPr lang="en-US" dirty="0" err="1"/>
              <a:t>importante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Ciencia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economia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especificos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 dirty="0"/>
              <a:t>Proyecto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94575-91F7-4CFD-8A22-90FF0A98640F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37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CL" dirty="0"/>
              <a:t>Búsqueda</a:t>
            </a:r>
            <a:r>
              <a:rPr lang="es-CL" baseline="0" dirty="0"/>
              <a:t> de google…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94575-91F7-4CFD-8A22-90FF0A98640F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402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CL" noProof="0" dirty="0"/>
              <a:t>Por que nos debería importar como economistas?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noProof="0" dirty="0"/>
              <a:t>Esta “de moda”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94575-91F7-4CFD-8A22-90FF0A98640F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286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 business question, not the data.</a:t>
            </a:r>
          </a:p>
          <a:p>
            <a:r>
              <a:rPr lang="en-US" dirty="0"/>
              <a:t>Analyze data to find insights related to the question. </a:t>
            </a:r>
          </a:p>
          <a:p>
            <a:r>
              <a:rPr lang="en-US" dirty="0"/>
              <a:t>Take actions based on these insights. 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94575-91F7-4CFD-8A22-90FF0A98640F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2101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L" dirty="0"/>
              <a:t>Importancia </a:t>
            </a:r>
            <a:r>
              <a:rPr lang="es-CL" dirty="0" err="1"/>
              <a:t>replicabilidad</a:t>
            </a:r>
            <a:endParaRPr lang="es-CL" dirty="0"/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Importancia documentación</a:t>
            </a:r>
          </a:p>
          <a:p>
            <a:endParaRPr lang="es-CL" dirty="0"/>
          </a:p>
          <a:p>
            <a:r>
              <a:rPr lang="es-CL" dirty="0"/>
              <a:t>Este curso se tratará de…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94575-91F7-4CFD-8A22-90FF0A98640F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565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Otros tipos de proyecto:</a:t>
            </a:r>
          </a:p>
          <a:p>
            <a:pPr marL="171450" indent="-171450">
              <a:buFontTx/>
              <a:buChar char="-"/>
            </a:pPr>
            <a:r>
              <a:rPr lang="es-CL" dirty="0"/>
              <a:t>Análisis coyuntura macro</a:t>
            </a:r>
          </a:p>
          <a:p>
            <a:pPr marL="171450" indent="-171450">
              <a:buFontTx/>
              <a:buChar char="-"/>
            </a:pPr>
            <a:r>
              <a:rPr lang="es-CL" dirty="0"/>
              <a:t>Predicción inflación</a:t>
            </a:r>
          </a:p>
          <a:p>
            <a:pPr marL="171450" indent="-171450">
              <a:buFontTx/>
              <a:buChar char="-"/>
            </a:pPr>
            <a:r>
              <a:rPr lang="es-CL" dirty="0"/>
              <a:t>Estudio spread acciones</a:t>
            </a:r>
          </a:p>
          <a:p>
            <a:pPr marL="171450" indent="-171450">
              <a:buFontTx/>
              <a:buChar char="-"/>
            </a:pPr>
            <a:r>
              <a:rPr lang="es-CL" dirty="0"/>
              <a:t>Redes sociales o prensa</a:t>
            </a:r>
          </a:p>
          <a:p>
            <a:pPr marL="171450" indent="-171450">
              <a:buFontTx/>
              <a:buChar char="-"/>
            </a:pPr>
            <a:r>
              <a:rPr lang="es-CL" dirty="0"/>
              <a:t>Datos</a:t>
            </a:r>
            <a:r>
              <a:rPr lang="es-CL" baseline="0" dirty="0"/>
              <a:t> gubernamentales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94575-91F7-4CFD-8A22-90FF0A98640F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6855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Consultas?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E94575-91F7-4CFD-8A22-90FF0A98640F}" type="slidenum">
              <a:rPr lang="es-CL" smtClean="0"/>
              <a:t>15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63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07-08-2018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‹#›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53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07-08-2018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950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07-08-2018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624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07-08-2018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8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07-08-2018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‹#›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4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07-08-2018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59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07-08-2018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03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07-08-2018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174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07-08-2018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588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FA43F9-F023-499C-BD94-4D03716B00F7}" type="datetimeFigureOut">
              <a:rPr lang="es-CL" smtClean="0"/>
              <a:t>07-08-2018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B8D1BE-04EE-4BA4-9913-4C3CB22EE2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625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43F9-F023-499C-BD94-4D03716B00F7}" type="datetimeFigureOut">
              <a:rPr lang="es-CL" smtClean="0"/>
              <a:t>07-08-2018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8D1BE-04EE-4BA4-9913-4C3CB22EE2F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1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FA43F9-F023-499C-BD94-4D03716B00F7}" type="datetimeFigureOut">
              <a:rPr lang="es-CL" smtClean="0"/>
              <a:t>07-08-2018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B8D1BE-04EE-4BA4-9913-4C3CB22EE2FE}" type="slidenum">
              <a:rPr lang="es-CL" smtClean="0"/>
              <a:t>‹#›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3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varad/eae253b/blob/master/Documentos/PROGRAMA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etjush/4-reasons-why-economists-make-great-data-scientists-and-why-no-one-tells-them-524478845ec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sj.com/articles/world-bank-competitiveness-rankings-werent-manipulated-audit-shows-153133786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ederalreserve.gov/econresdata/feds/2015/files/2015083pap.pdf" TargetMode="External"/><Relationship Id="rId4" Type="http://schemas.openxmlformats.org/officeDocument/2006/relationships/hyperlink" Target="https://www.bbc.co.uk/news/magazine-222231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Economía y </a:t>
            </a:r>
            <a:br>
              <a:rPr lang="es-CL" dirty="0"/>
            </a:br>
            <a:r>
              <a:rPr lang="es-CL" dirty="0"/>
              <a:t>Ciencia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/>
              <a:t>II Semestre 2018</a:t>
            </a:r>
          </a:p>
          <a:p>
            <a:r>
              <a:rPr lang="es-CL" dirty="0"/>
              <a:t>EAE 253B</a:t>
            </a:r>
          </a:p>
          <a:p>
            <a:r>
              <a:rPr lang="es-CL" dirty="0"/>
              <a:t>PROFESOR: Carlos Alvarado</a:t>
            </a:r>
          </a:p>
        </p:txBody>
      </p:sp>
    </p:spTree>
    <p:extLst>
      <p:ext uri="{BB962C8B-B14F-4D97-AF65-F5344CB8AC3E}">
        <p14:creationId xmlns:p14="http://schemas.microsoft.com/office/powerpoint/2010/main" val="76451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Focos de la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800" b="1" dirty="0"/>
              <a:t>Herramientas (Python, SQL)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sz="2400" dirty="0"/>
              <a:t>Procesamiento de datos estructurados y no estructurados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sz="2400" dirty="0"/>
              <a:t>Bases de datos relacionales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sz="2400" dirty="0"/>
              <a:t>Modelos predictivos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sz="2400" dirty="0"/>
              <a:t>Estructuras de datos y algoritmos</a:t>
            </a:r>
          </a:p>
          <a:p>
            <a:pPr marL="457200" indent="-457200">
              <a:buFont typeface="+mj-lt"/>
              <a:buAutoNum type="arabicPeriod"/>
            </a:pPr>
            <a:endParaRPr lang="es-ES" sz="2800" b="1" dirty="0"/>
          </a:p>
          <a:p>
            <a:pPr marL="457200" indent="-457200">
              <a:buFont typeface="+mj-lt"/>
              <a:buAutoNum type="arabicPeriod"/>
            </a:pPr>
            <a:r>
              <a:rPr lang="es-ES" sz="2800" b="1" dirty="0"/>
              <a:t>Principios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sz="2400" dirty="0"/>
              <a:t>Rutinas eficientes y efectivas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sz="2400" dirty="0"/>
              <a:t>Código mantenible</a:t>
            </a:r>
          </a:p>
          <a:p>
            <a:pPr marL="749808" lvl="1" indent="-457200">
              <a:buFont typeface="+mj-lt"/>
              <a:buAutoNum type="alphaLcParenR"/>
            </a:pPr>
            <a:r>
              <a:rPr lang="es-ES" sz="2400" dirty="0"/>
              <a:t>Trabajo reproducible y replicable</a:t>
            </a:r>
          </a:p>
          <a:p>
            <a:pPr marL="749808" lvl="1" indent="-457200">
              <a:buFont typeface="+mj-lt"/>
              <a:buAutoNum type="alphaLcParenR"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4370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Calendario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LINK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027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Evaluaciones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2800" dirty="0"/>
              <a:t>4 Tareas (25%)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800" dirty="0"/>
              <a:t>Prueba escrita (25%) – 2da semana de pruebas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800" dirty="0"/>
              <a:t>Proyecto (50%)</a:t>
            </a:r>
          </a:p>
        </p:txBody>
      </p:sp>
    </p:spTree>
    <p:extLst>
      <p:ext uri="{BB962C8B-B14F-4D97-AF65-F5344CB8AC3E}">
        <p14:creationId xmlns:p14="http://schemas.microsoft.com/office/powerpoint/2010/main" val="85677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sz="2800" dirty="0"/>
              <a:t>Crear un "sistema" --"conjunto de rutinas", "procedimientos“-- que permita presentar algún análisis de información que sea de interés del grupo</a:t>
            </a:r>
            <a:endParaRPr lang="es-C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sz="2800" dirty="0"/>
              <a:t>Sugerencia: Censo y/o Casen + creatividad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800" dirty="0"/>
              <a:t>Grupos de máximo 3 personas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sz="2800" dirty="0"/>
              <a:t>Borrador de propuesta: </a:t>
            </a:r>
            <a:r>
              <a:rPr lang="es-CL" sz="2800" dirty="0">
                <a:sym typeface="Wingdings" panose="05000000000000000000" pitchFamily="2" charset="2"/>
              </a:rPr>
              <a:t>23</a:t>
            </a:r>
            <a:r>
              <a:rPr lang="es-CL" sz="2800" dirty="0"/>
              <a:t> de agosto, antes de clase</a:t>
            </a:r>
          </a:p>
        </p:txBody>
      </p:sp>
    </p:spTree>
    <p:extLst>
      <p:ext uri="{BB962C8B-B14F-4D97-AF65-F5344CB8AC3E}">
        <p14:creationId xmlns:p14="http://schemas.microsoft.com/office/powerpoint/2010/main" val="333866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A9CE-D942-4D8B-AAD3-B5482D40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Proyecto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0256-3786-4B04-ABA8-B8F2D5219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sz="2800" dirty="0"/>
              <a:t>Estructura mínima en cuanto a los datos: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800" dirty="0"/>
              <a:t>Carga / lectura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800" dirty="0"/>
              <a:t>Pre-procesamiento y almacenamiento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800" dirty="0"/>
              <a:t>Procesamiento y análisis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800" dirty="0"/>
              <a:t>Presentación y visualización</a:t>
            </a:r>
          </a:p>
          <a:p>
            <a:pPr marL="0" indent="0">
              <a:buNone/>
            </a:pPr>
            <a:endParaRPr lang="es-CL" sz="2800" dirty="0"/>
          </a:p>
          <a:p>
            <a:pPr marL="0" indent="0">
              <a:buNone/>
            </a:pPr>
            <a:r>
              <a:rPr lang="es-CL" sz="2800" dirty="0"/>
              <a:t>Otros elementos:</a:t>
            </a:r>
          </a:p>
          <a:p>
            <a:pPr marL="0" indent="0">
              <a:buNone/>
            </a:pPr>
            <a:r>
              <a:rPr lang="es-CL" sz="2800" dirty="0"/>
              <a:t>- Literatura, algoritmos, modelos utilizados, arquitectura del sistema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149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Tarea 1. Entrega jueves 9 de agosto, antes de clase (10 puntos)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2800" dirty="0"/>
              <a:t>Descarga de Anaconda en computador personal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800" dirty="0"/>
              <a:t>Creación de cuenta </a:t>
            </a:r>
            <a:r>
              <a:rPr lang="es-CL" sz="2800" dirty="0" err="1"/>
              <a:t>Github</a:t>
            </a:r>
            <a:endParaRPr lang="es-C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sz="2800" dirty="0"/>
              <a:t>Creación de cuenta en </a:t>
            </a:r>
            <a:r>
              <a:rPr lang="es-CL" sz="2800" dirty="0" err="1"/>
              <a:t>Kattis</a:t>
            </a:r>
            <a:r>
              <a:rPr lang="es-CL" sz="2800" dirty="0"/>
              <a:t> (usar correo UC)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800" dirty="0"/>
              <a:t>Descripción de temas de interés</a:t>
            </a:r>
          </a:p>
          <a:p>
            <a:pPr marL="0" indent="0">
              <a:buNone/>
            </a:pPr>
            <a:endParaRPr lang="es-CL" sz="2800" dirty="0"/>
          </a:p>
          <a:p>
            <a:pPr marL="0" indent="0">
              <a:buNone/>
            </a:pPr>
            <a:r>
              <a:rPr lang="es-CL" sz="2800" dirty="0"/>
              <a:t>Forma de entrega: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800" dirty="0"/>
              <a:t>Subir Word con capturas de pantalla a través de </a:t>
            </a:r>
            <a:r>
              <a:rPr lang="es-CL" sz="2800" dirty="0" err="1"/>
              <a:t>WebCurso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01845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Próximas clases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296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sz="2400" dirty="0"/>
              <a:t>J 9 – Introducción a Programación // </a:t>
            </a:r>
            <a:r>
              <a:rPr lang="es-CL" sz="2400" b="1" dirty="0"/>
              <a:t>Entrega tarea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/>
              <a:t>M 14 – Programación, listas y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/>
              <a:t>J 16 – Programación, listas y control. 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/>
              <a:t>M 21 – Programación, diccionarios, </a:t>
            </a:r>
            <a:r>
              <a:rPr lang="es-CL" sz="2400" dirty="0" err="1"/>
              <a:t>tuplas</a:t>
            </a:r>
            <a:r>
              <a:rPr lang="es-CL" sz="2400" dirty="0"/>
              <a:t>. 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/>
              <a:t>J 23 – Programación, funciones  // </a:t>
            </a:r>
            <a:r>
              <a:rPr lang="es-CL" sz="2400" b="1" dirty="0"/>
              <a:t>Borrador propuesta de proyecto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/>
              <a:t>M 28 – Programación, OOP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/>
              <a:t>J 30 – Datos no estructurados, web // </a:t>
            </a:r>
            <a:r>
              <a:rPr lang="es-CL" sz="2400" b="1" dirty="0"/>
              <a:t>Entrega tarea 2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108381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23851" y="3028950"/>
            <a:ext cx="11258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Las opiniones expresadas en esta clase son de exclusiva responsabilidad del autor y no necesariamente representan la opinión de la Comisión para el Mercado Financiero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420225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4780" y="171450"/>
            <a:ext cx="8027670" cy="1505712"/>
          </a:xfrm>
        </p:spPr>
        <p:txBody>
          <a:bodyPr>
            <a:normAutofit/>
          </a:bodyPr>
          <a:lstStyle/>
          <a:p>
            <a:r>
              <a:rPr lang="es-CL" b="1" spc="0" dirty="0">
                <a:ln w="66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¿Ciencia de Datos?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5630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sec enforc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-16135"/>
            <a:ext cx="10306050" cy="687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9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6" y="444500"/>
            <a:ext cx="6291536" cy="570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6605862" y="634546"/>
            <a:ext cx="474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Data </a:t>
            </a:r>
            <a:r>
              <a:rPr lang="es-CL" sz="2800" dirty="0" err="1"/>
              <a:t>Scientist</a:t>
            </a:r>
            <a:r>
              <a:rPr lang="es-CL" sz="2800" dirty="0"/>
              <a:t>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467475" y="1715185"/>
            <a:ext cx="54197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s-CL" sz="2800" dirty="0"/>
              <a:t>Sabe suficiente CS para interactuar con informáticos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467474" y="3023050"/>
            <a:ext cx="5419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CL" sz="2800" dirty="0"/>
              <a:t>Sabe suficiente </a:t>
            </a:r>
            <a:r>
              <a:rPr lang="es-CL" sz="2800" dirty="0" err="1"/>
              <a:t>Math</a:t>
            </a:r>
            <a:r>
              <a:rPr lang="es-CL" sz="2800" dirty="0"/>
              <a:t>/</a:t>
            </a:r>
            <a:r>
              <a:rPr lang="es-CL" sz="2800" dirty="0" err="1"/>
              <a:t>Stats</a:t>
            </a:r>
            <a:r>
              <a:rPr lang="es-CL" sz="2800" dirty="0"/>
              <a:t> para entender </a:t>
            </a:r>
            <a:r>
              <a:rPr lang="es-CL" sz="2800" dirty="0" err="1"/>
              <a:t>papers</a:t>
            </a:r>
            <a:endParaRPr lang="es-CL" sz="2800" dirty="0"/>
          </a:p>
        </p:txBody>
      </p:sp>
      <p:sp>
        <p:nvSpPr>
          <p:cNvPr id="5" name="Rectángulo 4"/>
          <p:cNvSpPr/>
          <p:nvPr/>
        </p:nvSpPr>
        <p:spPr>
          <a:xfrm>
            <a:off x="6467474" y="4294762"/>
            <a:ext cx="54197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CL" sz="2800" dirty="0"/>
              <a:t>Sabe suficiente de algún negocio o dominio específico como para identificar soluciones basadas en datos</a:t>
            </a:r>
          </a:p>
        </p:txBody>
      </p:sp>
    </p:spTree>
    <p:extLst>
      <p:ext uri="{BB962C8B-B14F-4D97-AF65-F5344CB8AC3E}">
        <p14:creationId xmlns:p14="http://schemas.microsoft.com/office/powerpoint/2010/main" val="87818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6000" dirty="0"/>
              <a:t>Economía y Ciencia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5082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Desafíos de la ciencia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Conclusiones</a:t>
            </a:r>
            <a:r>
              <a:rPr lang="en-US" sz="2400" dirty="0"/>
              <a:t> </a:t>
            </a:r>
            <a:r>
              <a:rPr lang="en-US" sz="2400" dirty="0" err="1"/>
              <a:t>erradas</a:t>
            </a:r>
            <a:r>
              <a:rPr lang="en-US" sz="2400" dirty="0"/>
              <a:t> (</a:t>
            </a:r>
            <a:r>
              <a:rPr lang="en-US" sz="2400" dirty="0" err="1"/>
              <a:t>causalidad</a:t>
            </a:r>
            <a:r>
              <a:rPr lang="en-US" sz="2400" dirty="0"/>
              <a:t> != </a:t>
            </a:r>
            <a:r>
              <a:rPr lang="en-US" sz="2400" dirty="0" err="1"/>
              <a:t>correlación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Sistemas</a:t>
            </a:r>
            <a:r>
              <a:rPr lang="en-US" sz="2400" dirty="0"/>
              <a:t> </a:t>
            </a:r>
            <a:r>
              <a:rPr lang="en-US" sz="2400" dirty="0" err="1"/>
              <a:t>fallan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/>
              <a:t>Modelos</a:t>
            </a:r>
            <a:r>
              <a:rPr lang="en-US" sz="2400" dirty="0"/>
              <a:t> no </a:t>
            </a:r>
            <a:r>
              <a:rPr lang="en-US" sz="2400" dirty="0" err="1"/>
              <a:t>suelen</a:t>
            </a:r>
            <a:r>
              <a:rPr lang="en-US" sz="2400" dirty="0"/>
              <a:t> </a:t>
            </a:r>
            <a:r>
              <a:rPr lang="en-US" sz="2400" dirty="0" err="1"/>
              <a:t>incorporar</a:t>
            </a:r>
            <a:r>
              <a:rPr lang="en-US" sz="2400" dirty="0"/>
              <a:t> </a:t>
            </a:r>
            <a:r>
              <a:rPr lang="en-US" sz="2400" dirty="0" err="1"/>
              <a:t>consideraciones</a:t>
            </a:r>
            <a:r>
              <a:rPr lang="en-US" sz="2400" dirty="0"/>
              <a:t> </a:t>
            </a:r>
            <a:r>
              <a:rPr lang="en-US" sz="2400" dirty="0" err="1"/>
              <a:t>éticas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/>
              <a:t>Costos de actualización y mantención no menores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/>
              <a:t>Administración de la “contaminación analítica” o “datos basura”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/>
              <a:t>Riesgos de privacidad y seguridad de la información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sz="2400" dirty="0"/>
              <a:t>Interacción / coordinación entre múltiples disciplinas y </a:t>
            </a:r>
            <a:r>
              <a:rPr lang="es-CL" sz="2400" dirty="0" err="1"/>
              <a:t>backgrounds</a:t>
            </a:r>
            <a:endParaRPr lang="es-CL" sz="2400" dirty="0"/>
          </a:p>
          <a:p>
            <a:pPr>
              <a:buFont typeface="Wingdings" panose="05000000000000000000" pitchFamily="2" charset="2"/>
              <a:buChar char="§"/>
            </a:pP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50081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Economistas al rescate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93053"/>
          </a:xfrm>
        </p:spPr>
        <p:txBody>
          <a:bodyPr>
            <a:noAutofit/>
          </a:bodyPr>
          <a:lstStyle/>
          <a:p>
            <a:r>
              <a:rPr lang="es-CL" sz="2800" dirty="0"/>
              <a:t>1. Estándar de análisis es relativamente mayor (?)</a:t>
            </a:r>
          </a:p>
          <a:p>
            <a:r>
              <a:rPr lang="es-CL" sz="2800" dirty="0"/>
              <a:t>2. Sabes comunicar ideas (escribir oraciones con sentido)</a:t>
            </a:r>
          </a:p>
          <a:p>
            <a:r>
              <a:rPr lang="es-CL" sz="2800" dirty="0"/>
              <a:t>3. Ya sabes Machine </a:t>
            </a:r>
            <a:r>
              <a:rPr lang="es-CL" sz="2800" dirty="0" err="1"/>
              <a:t>Learning</a:t>
            </a:r>
            <a:endParaRPr lang="es-CL" sz="2800" dirty="0"/>
          </a:p>
          <a:p>
            <a:r>
              <a:rPr lang="es-CL" sz="2800" dirty="0"/>
              <a:t>4. Ya sabes programar</a:t>
            </a:r>
          </a:p>
          <a:p>
            <a:endParaRPr lang="es-CL" sz="2800" dirty="0"/>
          </a:p>
          <a:p>
            <a:endParaRPr lang="es-CL" sz="2800" dirty="0"/>
          </a:p>
          <a:p>
            <a:r>
              <a:rPr lang="es-CL" sz="1800" dirty="0">
                <a:hlinkClick r:id="rId3"/>
              </a:rPr>
              <a:t>https://medium.com/@metjush/4-reasons-why-economists-make-great-data-scientists-and-why-no-one-tells-them-524478845ec2</a:t>
            </a:r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128730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/>
              <a:t>Pero…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World Bank Competitiveness Rankings Weren’t Manipulated, Audit Shows</a:t>
            </a:r>
          </a:p>
          <a:p>
            <a:pPr marL="0" indent="0">
              <a:buNone/>
            </a:pPr>
            <a:r>
              <a:rPr lang="es-CL" dirty="0">
                <a:hlinkClick r:id="rId3"/>
              </a:rPr>
              <a:t>https://www.wsj.com/articles/world-bank-competitiveness-rankings-werent-manipulated-audit-shows-1531337868</a:t>
            </a:r>
            <a:endParaRPr lang="es-CL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Reinhart, </a:t>
            </a:r>
            <a:r>
              <a:rPr lang="en-US" b="1" dirty="0" err="1"/>
              <a:t>Rogoff</a:t>
            </a:r>
            <a:r>
              <a:rPr lang="en-US" b="1" dirty="0"/>
              <a:t>... and Herndon: The student who caught out the profs</a:t>
            </a:r>
          </a:p>
          <a:p>
            <a:pPr marL="0" indent="0">
              <a:buNone/>
            </a:pPr>
            <a:r>
              <a:rPr lang="es-CL" dirty="0">
                <a:hlinkClick r:id="rId4"/>
              </a:rPr>
              <a:t>https://www.bbc.co.uk/news/magazine-22223190</a:t>
            </a:r>
            <a:endParaRPr lang="es-CL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Is Economics Research Replicable? Sixty Published Papers from Thirteen Journals Say ”Usually Not”</a:t>
            </a:r>
          </a:p>
          <a:p>
            <a:pPr marL="0" indent="0">
              <a:buNone/>
            </a:pPr>
            <a:r>
              <a:rPr lang="es-CL" dirty="0">
                <a:hlinkClick r:id="rId5"/>
              </a:rPr>
              <a:t>https://www.federalreserve.gov/econresdata/feds/2015/files/2015083pap.pdf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227226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7664</TotalTime>
  <Words>624</Words>
  <Application>Microsoft Office PowerPoint</Application>
  <PresentationFormat>Widescreen</PresentationFormat>
  <Paragraphs>115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Retrospección</vt:lpstr>
      <vt:lpstr>Economía y  Ciencia de Datos</vt:lpstr>
      <vt:lpstr>PowerPoint Presentation</vt:lpstr>
      <vt:lpstr>¿Ciencia de Datos?</vt:lpstr>
      <vt:lpstr>PowerPoint Presentation</vt:lpstr>
      <vt:lpstr>PowerPoint Presentation</vt:lpstr>
      <vt:lpstr>Economía y Ciencia de Datos</vt:lpstr>
      <vt:lpstr>Desafíos de la ciencia de datos</vt:lpstr>
      <vt:lpstr>Economistas al rescate</vt:lpstr>
      <vt:lpstr>Pero…</vt:lpstr>
      <vt:lpstr>Focos de la clase</vt:lpstr>
      <vt:lpstr>Calendario</vt:lpstr>
      <vt:lpstr>Evaluaciones</vt:lpstr>
      <vt:lpstr>Proyecto</vt:lpstr>
      <vt:lpstr>Proyecto</vt:lpstr>
      <vt:lpstr>Tarea 1. Entrega jueves 9 de agosto, antes de clase (10 puntos)</vt:lpstr>
      <vt:lpstr>Próximas clases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Economía y Ciencia de Datos</dc:title>
  <dc:creator>Alvarado Díaz-Romero Carlos</dc:creator>
  <cp:lastModifiedBy>Carlos Alvarado</cp:lastModifiedBy>
  <cp:revision>87</cp:revision>
  <dcterms:created xsi:type="dcterms:W3CDTF">2018-05-22T18:03:09Z</dcterms:created>
  <dcterms:modified xsi:type="dcterms:W3CDTF">2018-08-08T09:15:06Z</dcterms:modified>
</cp:coreProperties>
</file>