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3" r:id="rId5"/>
    <p:sldId id="257" r:id="rId6"/>
    <p:sldId id="260" r:id="rId7"/>
    <p:sldId id="274" r:id="rId8"/>
    <p:sldId id="264" r:id="rId9"/>
    <p:sldId id="261" r:id="rId10"/>
    <p:sldId id="262" r:id="rId11"/>
    <p:sldId id="263" r:id="rId12"/>
    <p:sldId id="291" r:id="rId13"/>
    <p:sldId id="293" r:id="rId14"/>
    <p:sldId id="294" r:id="rId15"/>
    <p:sldId id="265" r:id="rId16"/>
    <p:sldId id="266" r:id="rId17"/>
    <p:sldId id="267" r:id="rId18"/>
    <p:sldId id="275" r:id="rId19"/>
    <p:sldId id="287" r:id="rId20"/>
    <p:sldId id="288" r:id="rId21"/>
    <p:sldId id="271" r:id="rId22"/>
    <p:sldId id="272" r:id="rId23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3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会写</a:t>
            </a:r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的同学举个手</a:t>
            </a:r>
            <a:endParaRPr lang="zh-CN" altLang="en-US"/>
          </a:p>
          <a:p>
            <a:r>
              <a:rPr lang="zh-CN" altLang="en-US">
                <a:sym typeface="+mn-ea"/>
              </a:rPr>
              <a:t>会写</a:t>
            </a:r>
            <a:r>
              <a:rPr lang="en-US" altLang="zh-CN">
                <a:sym typeface="+mn-ea"/>
              </a:rPr>
              <a:t>C/C++</a:t>
            </a:r>
            <a:r>
              <a:rPr lang="zh-CN" altLang="en-US">
                <a:sym typeface="+mn-ea"/>
              </a:rPr>
              <a:t>的同学举个手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提问：</a:t>
            </a:r>
            <a:endParaRPr lang="zh-CN" altLang="en-US"/>
          </a:p>
          <a:p>
            <a:r>
              <a:rPr lang="zh-CN" altLang="en-US"/>
              <a:t>会使用</a:t>
            </a:r>
            <a:r>
              <a:rPr lang="en-US" altLang="zh-CN"/>
              <a:t>Linux</a:t>
            </a:r>
            <a:r>
              <a:rPr lang="zh-CN" altLang="en-US"/>
              <a:t>的同学</a:t>
            </a:r>
            <a:r>
              <a:rPr lang="zh-CN" altLang="en-US"/>
              <a:t>举个手</a:t>
            </a:r>
            <a:endParaRPr lang="zh-CN" altLang="en-US"/>
          </a:p>
          <a:p>
            <a:r>
              <a:rPr lang="zh-CN" altLang="en-US"/>
              <a:t>会使用</a:t>
            </a:r>
            <a:r>
              <a:rPr lang="en-US" altLang="zh-CN"/>
              <a:t>Docker</a:t>
            </a:r>
            <a:r>
              <a:rPr lang="zh-CN" altLang="en-US"/>
              <a:t>的同学</a:t>
            </a:r>
            <a:r>
              <a:rPr lang="zh-CN" altLang="en-US"/>
              <a:t>举个手</a:t>
            </a:r>
            <a:endParaRPr lang="zh-CN" altLang="en-US"/>
          </a:p>
          <a:p>
            <a:r>
              <a:rPr lang="zh-CN" altLang="en-US"/>
              <a:t>会使用</a:t>
            </a:r>
            <a:r>
              <a:rPr lang="en-US" altLang="zh-CN"/>
              <a:t>Git</a:t>
            </a:r>
            <a:r>
              <a:rPr lang="zh-CN" altLang="en-US"/>
              <a:t>的同学</a:t>
            </a:r>
            <a:r>
              <a:rPr lang="zh-CN" altLang="en-US"/>
              <a:t>举个手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打开</a:t>
            </a:r>
            <a:r>
              <a:rPr lang="en-US" altLang="zh-CN"/>
              <a:t>gem5</a:t>
            </a:r>
            <a:r>
              <a:rPr lang="zh-CN" altLang="en-US"/>
              <a:t>目录给大家看看</a:t>
            </a:r>
            <a:r>
              <a:rPr lang="en-US" altLang="zh-CN"/>
              <a:t> simple.py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现场</a:t>
            </a:r>
            <a:r>
              <a:rPr lang="zh-CN" altLang="en-US"/>
              <a:t>演示？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顾宇浩 &lt;guyh9@mail2.sysu.edu.cn&gt;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顾宇浩 &lt;guyh9@mail2.sysu.edu.cn&gt;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顾宇浩 &lt;guyh9@mail2.sysu.edu.cn&gt;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顾宇浩 &lt;guyh9@mail2.sysu.edu.cn&gt;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顾宇浩 &lt;guyh9@mail2.sysu.edu.cn&gt;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顾宇浩 &lt;guyh9@mail2.sysu.edu.cn&gt;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顾宇浩 &lt;guyh9@mail2.sysu.edu.cn&gt;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顾宇浩 &lt;guyh9@mail2.sysu.edu.cn&gt;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顾宇浩 &lt;guyh9@mail2.sysu.edu.cn&gt;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顾宇浩 &lt;guyh9@mail2.sysu.edu.cn&gt;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顾宇浩 &lt;guyh9@mail2.sysu.edu.cn&gt;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顾宇浩 &lt;guyh9@mail2.sysu.edu.cn&gt;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gem5 </a:t>
            </a:r>
            <a:r>
              <a:rPr lang="zh-CN" altLang="zh-CN"/>
              <a:t>快速</a:t>
            </a:r>
            <a:r>
              <a:rPr lang="zh-CN" altLang="zh-CN"/>
              <a:t>上手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顾宇浩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646170" y="5421313"/>
            <a:ext cx="2286000" cy="657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6668135" y="4797425"/>
            <a:ext cx="1905000" cy="190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顾宇浩 &lt;guyh9@mail2.sysu.edu.cn&gt;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Let’s code!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SConscript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顾宇浩 &lt;guyh9@mail2.sysu.edu.cn&gt;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rcRect r="43088"/>
          <a:stretch>
            <a:fillRect/>
          </a:stretch>
        </p:blipFill>
        <p:spPr>
          <a:xfrm>
            <a:off x="838200" y="2054225"/>
            <a:ext cx="2889885" cy="27495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350" y="3337560"/>
            <a:ext cx="7252970" cy="2507615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 flipV="1">
            <a:off x="3359785" y="3590925"/>
            <a:ext cx="1018540" cy="10007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451350" y="3811270"/>
            <a:ext cx="7253605" cy="596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451350" y="4407535"/>
            <a:ext cx="7253605" cy="774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450715" y="5182235"/>
            <a:ext cx="7253605" cy="685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9" grpId="1" animBg="1"/>
      <p:bldP spid="10" grpId="1" animBg="1"/>
      <p:bldP spid="1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0415" y="1568450"/>
            <a:ext cx="6076315" cy="42132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Let’s code!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MemAlloc.py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顾宇浩 &lt;guyh9@mail2.sysu.edu.cn&gt;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2"/>
          <a:srcRect r="43088"/>
          <a:stretch>
            <a:fillRect/>
          </a:stretch>
        </p:blipFill>
        <p:spPr>
          <a:xfrm>
            <a:off x="838200" y="2054225"/>
            <a:ext cx="2889885" cy="2749550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 flipV="1">
            <a:off x="3533775" y="1844675"/>
            <a:ext cx="977900" cy="24003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590415" y="2166620"/>
            <a:ext cx="6075680" cy="142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590415" y="3589020"/>
            <a:ext cx="6076950" cy="2243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9" grpId="1" bldLvl="0" animBg="1"/>
      <p:bldP spid="10" grpId="1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0950" y="1691005"/>
            <a:ext cx="3924300" cy="40862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Let’s code!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mem_alloc.hh mem_alloc.cc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顾宇浩 &lt;guyh9@mail2.sysu.edu.cn&gt;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2"/>
          <a:srcRect r="43088"/>
          <a:stretch>
            <a:fillRect/>
          </a:stretch>
        </p:blipFill>
        <p:spPr>
          <a:xfrm>
            <a:off x="400050" y="2054225"/>
            <a:ext cx="2889885" cy="2749550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 flipV="1">
            <a:off x="3081020" y="1863725"/>
            <a:ext cx="666750" cy="19685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790950" y="2743835"/>
            <a:ext cx="3924300" cy="3103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430" y="1691005"/>
            <a:ext cx="4128770" cy="2222500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>
            <a:off x="9120505" y="3429000"/>
            <a:ext cx="0" cy="72009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430" y="4149090"/>
            <a:ext cx="3057525" cy="1053465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2502535" y="3129280"/>
            <a:ext cx="5134610" cy="2851150"/>
            <a:chOff x="3851" y="4056"/>
            <a:chExt cx="8086" cy="4490"/>
          </a:xfrm>
        </p:grpSpPr>
        <p:sp>
          <p:nvSpPr>
            <p:cNvPr id="16" name="竖卷形 15"/>
            <p:cNvSpPr/>
            <p:nvPr/>
          </p:nvSpPr>
          <p:spPr>
            <a:xfrm>
              <a:off x="3851" y="4056"/>
              <a:ext cx="8087" cy="4490"/>
            </a:xfrm>
            <a:prstGeom prst="verticalScroll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49" y="5583"/>
              <a:ext cx="6090" cy="261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49" y="4865"/>
              <a:ext cx="6066" cy="438"/>
            </a:xfrm>
            <a:prstGeom prst="rect">
              <a:avLst/>
            </a:prstGeom>
          </p:spPr>
        </p:pic>
      </p:grpSp>
      <p:cxnSp>
        <p:nvCxnSpPr>
          <p:cNvPr id="20" name="直接箭头连接符 19"/>
          <p:cNvCxnSpPr/>
          <p:nvPr/>
        </p:nvCxnSpPr>
        <p:spPr>
          <a:xfrm flipH="1" flipV="1">
            <a:off x="7320280" y="4869180"/>
            <a:ext cx="2022475" cy="82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23" idx="0"/>
          </p:cNvCxnSpPr>
          <p:nvPr/>
        </p:nvCxnSpPr>
        <p:spPr>
          <a:xfrm flipV="1">
            <a:off x="9688195" y="5030470"/>
            <a:ext cx="0" cy="54229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4" idx="0"/>
          </p:cNvCxnSpPr>
          <p:nvPr/>
        </p:nvCxnSpPr>
        <p:spPr>
          <a:xfrm flipV="1">
            <a:off x="10373995" y="5030470"/>
            <a:ext cx="0" cy="54229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367838" y="5572760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rgbClr val="C00000"/>
                </a:solidFill>
              </a:rPr>
              <a:t>事件</a:t>
            </a:r>
            <a:endParaRPr lang="zh-CN" altLang="en-US">
              <a:solidFill>
                <a:srgbClr val="C00000"/>
              </a:solidFill>
            </a:endParaRPr>
          </a:p>
          <a:p>
            <a:pPr algn="ctr"/>
            <a:r>
              <a:rPr lang="zh-CN" altLang="en-US">
                <a:solidFill>
                  <a:srgbClr val="C00000"/>
                </a:solidFill>
              </a:rPr>
              <a:t>对象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053638" y="5572760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olidFill>
                  <a:srgbClr val="C00000"/>
                </a:solidFill>
              </a:rPr>
              <a:t>发生</a:t>
            </a:r>
            <a:endParaRPr lang="zh-CN" altLang="en-US">
              <a:solidFill>
                <a:srgbClr val="C00000"/>
              </a:solidFill>
            </a:endParaRPr>
          </a:p>
          <a:p>
            <a:pPr algn="ctr"/>
            <a:r>
              <a:rPr lang="zh-CN" altLang="en-US">
                <a:solidFill>
                  <a:srgbClr val="C00000"/>
                </a:solidFill>
              </a:rPr>
              <a:t>时刻</a:t>
            </a:r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0" grpId="1" bldLvl="0" animBg="1"/>
      <p:bldP spid="23" grpId="0"/>
      <p:bldP spid="23" grpId="1"/>
      <p:bldP spid="24" grpId="0"/>
      <p:bldP spid="2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Let’s code!</a:t>
            </a:r>
            <a:r>
              <a:rPr lang="zh-CN" altLang="zh-CN"/>
              <a:t>（仿真</a:t>
            </a:r>
            <a:r>
              <a:rPr lang="zh-CN" altLang="zh-CN"/>
              <a:t>脚本）</a:t>
            </a:r>
            <a:endParaRPr lang="zh-CN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顾宇浩 &lt;guyh9@mail2.sysu.edu.cn&gt;</a:t>
            </a:r>
            <a:endParaRPr lang="zh-CN" altLang="en-US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08375" y="1347470"/>
            <a:ext cx="5175250" cy="500888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465195" y="2289810"/>
            <a:ext cx="5262245" cy="90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464560" y="3191510"/>
            <a:ext cx="5262245" cy="464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64560" y="3655695"/>
            <a:ext cx="5262245" cy="1670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465195" y="5326380"/>
            <a:ext cx="5262245" cy="1067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9" grpId="1" bldLvl="0" animBg="1"/>
      <p:bldP spid="10" grpId="0" bldLvl="0" animBg="1"/>
      <p:bldP spid="10" grpId="1" bldLvl="0" animBg="1"/>
      <p:bldP spid="11" grpId="0" bldLvl="0" animBg="1"/>
      <p:bldP spid="11" grpId="1" bldLvl="0" animBg="1"/>
      <p:bldP spid="12" grpId="0" bldLvl="0" animBg="1"/>
      <p:bldP spid="12" grpId="1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Let’s run!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407160"/>
            <a:ext cx="8813165" cy="2571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90415"/>
            <a:ext cx="8697595" cy="19119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4222115"/>
            <a:ext cx="1682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m5out/stats.txt:</a:t>
            </a:r>
            <a:endParaRPr lang="en-US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顾宇浩 &lt;guyh9@mail2.sysu.edu.cn&gt;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gem5</a:t>
            </a:r>
            <a:r>
              <a:rPr lang="zh-CN" altLang="en-US"/>
              <a:t>中</a:t>
            </a:r>
            <a:r>
              <a:rPr lang="zh-CN" altLang="en-US"/>
              <a:t>已有的</a:t>
            </a:r>
            <a:r>
              <a:rPr lang="zh-CN" altLang="en-US"/>
              <a:t>组件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gem5 Boot Camp 2022</a:t>
            </a:r>
            <a:endParaRPr lang="zh-CN" altLang="zh-CN"/>
          </a:p>
          <a:p>
            <a:r>
              <a:rPr lang="en-US" altLang="zh-CN"/>
              <a:t>https://www.gem5.org/events/boot-camp-2022</a:t>
            </a:r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顾宇浩 &lt;guyh9@mail2.sysu.edu.cn&gt;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我怎么知道有哪些类，它们都叫什么，怎么用？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顾宇浩 &lt;guyh9@mail2.sysu.edu.cn&gt;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在v2</a:t>
            </a:r>
            <a:r>
              <a:rPr lang="en-US" altLang="zh-CN"/>
              <a:t>1</a:t>
            </a:r>
            <a:r>
              <a:rPr lang="zh-CN" altLang="en-US"/>
              <a:t>.</a:t>
            </a:r>
            <a:r>
              <a:rPr lang="en-US" altLang="zh-CN"/>
              <a:t>2</a:t>
            </a:r>
            <a:r>
              <a:rPr lang="zh-CN" altLang="en-US"/>
              <a:t>之前，只能查</a:t>
            </a:r>
            <a:r>
              <a:rPr lang="zh-CN" altLang="en-US"/>
              <a:t>源代码：</a:t>
            </a:r>
            <a:endParaRPr lang="zh-CN" altLang="en-US"/>
          </a:p>
        </p:txBody>
      </p:sp>
      <p:pic>
        <p:nvPicPr>
          <p:cNvPr id="13" name="内容占位符 9"/>
          <p:cNvPicPr>
            <a:picLocks noChangeAspect="1"/>
          </p:cNvPicPr>
          <p:nvPr/>
        </p:nvPicPr>
        <p:blipFill>
          <a:blip r:embed="rId1"/>
          <a:srcRect r="33580" b="45573"/>
          <a:stretch>
            <a:fillRect/>
          </a:stretch>
        </p:blipFill>
        <p:spPr>
          <a:xfrm>
            <a:off x="390525" y="2851785"/>
            <a:ext cx="3416300" cy="3009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680" y="2475865"/>
            <a:ext cx="2680335" cy="8775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r="19050" b="54766"/>
          <a:stretch>
            <a:fillRect/>
          </a:stretch>
        </p:blipFill>
        <p:spPr>
          <a:xfrm>
            <a:off x="4038600" y="3557905"/>
            <a:ext cx="3558540" cy="23037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505" y="2383155"/>
            <a:ext cx="3486150" cy="1949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8950" y="2851785"/>
            <a:ext cx="3731260" cy="3143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gem5 standard library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v2</a:t>
            </a:r>
            <a:r>
              <a:rPr lang="en-US" altLang="zh-CN"/>
              <a:t>1.2</a:t>
            </a:r>
            <a:r>
              <a:rPr lang="zh-CN" altLang="en-US"/>
              <a:t>之后，</a:t>
            </a:r>
            <a:r>
              <a:rPr lang="en-US" altLang="zh-CN"/>
              <a:t>gem5</a:t>
            </a:r>
            <a:r>
              <a:rPr lang="zh-CN" altLang="en-US"/>
              <a:t>引入了标准库来简化配置文件的</a:t>
            </a:r>
            <a:r>
              <a:rPr lang="zh-CN" altLang="en-US"/>
              <a:t>编写：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顾宇浩 &lt;guyh9@mail2.sysu.edu.cn&gt;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7245" y="2409825"/>
            <a:ext cx="5477510" cy="14306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245" y="4528185"/>
            <a:ext cx="5477510" cy="1538605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>
            <a:off x="5878830" y="3943985"/>
            <a:ext cx="434340" cy="522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72745"/>
            <a:ext cx="10515600" cy="5804535"/>
          </a:xfrm>
        </p:spPr>
        <p:txBody>
          <a:bodyPr/>
          <a:p>
            <a:r>
              <a:rPr lang="zh-CN" altLang="en-US"/>
              <a:t>使用标准库后，写配置文件就像攒机一样</a:t>
            </a:r>
            <a:r>
              <a:rPr lang="zh-CN" altLang="en-US"/>
              <a:t>简单：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顾宇浩 &lt;guyh9@mail2.sysu.edu.cn&gt;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045" y="1700530"/>
            <a:ext cx="5326380" cy="280924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175" y="1062355"/>
            <a:ext cx="4641215" cy="408495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383665" y="5415280"/>
            <a:ext cx="942403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800" b="1">
                <a:solidFill>
                  <a:srgbClr val="C00000"/>
                </a:solidFill>
                <a:sym typeface="+mn-ea"/>
              </a:rPr>
              <a:t>https://www.gem5.org/documentation/gem5-stdlib/overview</a:t>
            </a:r>
            <a:endParaRPr lang="en-US" altLang="zh-CN" sz="2800" b="1">
              <a:solidFill>
                <a:srgbClr val="C00000"/>
              </a:solidFill>
              <a:sym typeface="+mn-ea"/>
            </a:endParaRPr>
          </a:p>
        </p:txBody>
      </p:sp>
      <p:sp>
        <p:nvSpPr>
          <p:cNvPr id="2" name="爆炸形 1 1"/>
          <p:cNvSpPr/>
          <p:nvPr/>
        </p:nvSpPr>
        <p:spPr>
          <a:xfrm>
            <a:off x="4566920" y="3512185"/>
            <a:ext cx="3057525" cy="2844165"/>
          </a:xfrm>
          <a:prstGeom prst="irregularSeal1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D0000"/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rgbClr val="FD0000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rgbClr val="FF0000"/>
                </a:solidFill>
              </a:rPr>
              <a:t>非</a:t>
            </a:r>
            <a:r>
              <a:rPr lang="zh-CN" altLang="en-US" sz="3200" b="1">
                <a:solidFill>
                  <a:srgbClr val="FF0000"/>
                </a:solidFill>
              </a:rPr>
              <a:t>强制</a:t>
            </a:r>
            <a:endParaRPr lang="zh-CN" altLang="en-US" sz="3200" b="1">
              <a:solidFill>
                <a:srgbClr val="FF0000"/>
              </a:solidFill>
            </a:endParaRPr>
          </a:p>
          <a:p>
            <a:pPr algn="ctr"/>
            <a:r>
              <a:rPr lang="zh-CN" altLang="en-US" sz="3200" b="1">
                <a:solidFill>
                  <a:srgbClr val="FF0000"/>
                </a:solidFill>
              </a:rPr>
              <a:t>仅推荐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7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8" dur="250" autoRev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" dur="250" autoRev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" dur="250" autoRev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50" autoRev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实验一</a:t>
            </a:r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顾宇浩 &lt;guyh9@mail2.sysu.edu.cn&gt;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关于我</a:t>
            </a:r>
            <a:r>
              <a:rPr lang="en-US" altLang="zh-CN"/>
              <a:t>……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顾宇浩</a:t>
            </a:r>
            <a:endParaRPr lang="zh-CN" altLang="en-US"/>
          </a:p>
          <a:p>
            <a:r>
              <a:rPr lang="en-US" altLang="zh-CN">
                <a:sym typeface="+mn-ea"/>
              </a:rPr>
              <a:t>2022 </a:t>
            </a:r>
            <a:r>
              <a:rPr lang="zh-CN" altLang="en-US">
                <a:sym typeface="+mn-ea"/>
              </a:rPr>
              <a:t>届学硕</a:t>
            </a:r>
            <a:endParaRPr lang="zh-CN" altLang="en-US"/>
          </a:p>
          <a:p>
            <a:r>
              <a:rPr lang="zh-CN" altLang="en-US"/>
              <a:t>超算中心</a:t>
            </a:r>
            <a:r>
              <a:rPr lang="en-US" altLang="zh-CN"/>
              <a:t> 302 </a:t>
            </a:r>
            <a:r>
              <a:rPr lang="zh-CN" altLang="en-US"/>
              <a:t>实验室</a:t>
            </a:r>
            <a:endParaRPr lang="zh-CN" altLang="en-US"/>
          </a:p>
          <a:p>
            <a:r>
              <a:rPr lang="zh-CN" altLang="en-US"/>
              <a:t>个人</a:t>
            </a:r>
            <a:r>
              <a:rPr lang="zh-CN" altLang="en-US"/>
              <a:t>主页：https://yhgu2000.github.io</a:t>
            </a:r>
            <a:endParaRPr lang="zh-CN" altLang="en-US"/>
          </a:p>
          <a:p>
            <a:r>
              <a:rPr lang="zh-CN" altLang="en-US"/>
              <a:t>研究方向：编译器、编程语言、</a:t>
            </a:r>
            <a:r>
              <a:rPr lang="zh-CN" altLang="en-US"/>
              <a:t>虚拟机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顾宇浩 &lt;guyh9@mail2.sysu.edu.cn&gt;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86105"/>
            <a:ext cx="10515600" cy="5591175"/>
          </a:xfrm>
        </p:spPr>
        <p:txBody>
          <a:bodyPr/>
          <a:p>
            <a:r>
              <a:rPr lang="zh-CN" altLang="en-US"/>
              <a:t>向</a:t>
            </a:r>
            <a:r>
              <a:rPr lang="en-US" altLang="zh-CN"/>
              <a:t>MemAlloc</a:t>
            </a:r>
            <a:r>
              <a:rPr lang="zh-CN" altLang="en-US"/>
              <a:t>中添加</a:t>
            </a:r>
            <a:r>
              <a:rPr lang="zh-CN" altLang="en-US"/>
              <a:t>功能：</a:t>
            </a:r>
            <a:endParaRPr lang="zh-CN" altLang="en-US"/>
          </a:p>
          <a:p>
            <a:pPr lvl="1"/>
            <a:r>
              <a:rPr lang="zh-CN" altLang="en-US"/>
              <a:t>添加一个MemFreeReq类，这个类有一个addr和when参数，它会在when时刻释放addr指向的内存段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添加调试输出：每当内存段被错误释放时，</a:t>
            </a:r>
            <a:r>
              <a:rPr lang="en-US" altLang="zh-CN">
                <a:sym typeface="+mn-ea"/>
              </a:rPr>
              <a:t>cout &lt;&lt; </a:t>
            </a:r>
            <a:r>
              <a:rPr lang="zh-CN" altLang="en-US">
                <a:sym typeface="+mn-ea"/>
              </a:rPr>
              <a:t>错误地址</a:t>
            </a:r>
            <a:endParaRPr lang="zh-CN" altLang="en-US"/>
          </a:p>
          <a:p>
            <a:pPr lvl="1"/>
            <a:r>
              <a:rPr lang="zh-CN" altLang="en-US"/>
              <a:t>添加统计量：整个模拟过程中，内存碎片（</a:t>
            </a:r>
            <a:r>
              <a:rPr lang="zh-CN" altLang="en-US">
                <a:sym typeface="+mn-ea"/>
              </a:rPr>
              <a:t>不连续的空闲空间）</a:t>
            </a:r>
            <a:r>
              <a:rPr lang="zh-CN" altLang="en-US"/>
              <a:t>最多时候的数</a:t>
            </a:r>
            <a:r>
              <a:rPr lang="zh-CN" altLang="en-US"/>
              <a:t>量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添加并</a:t>
            </a:r>
            <a:r>
              <a:rPr lang="zh-CN" altLang="en-US"/>
              <a:t>使用MinorCPU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编写一个素数筛程序并模拟</a:t>
            </a:r>
            <a:r>
              <a:rPr lang="zh-CN" altLang="en-US"/>
              <a:t>运行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给</a:t>
            </a:r>
            <a:r>
              <a:rPr lang="en-US" altLang="zh-CN"/>
              <a:t>gem5</a:t>
            </a:r>
            <a:r>
              <a:rPr lang="zh-CN" altLang="en-US"/>
              <a:t>添加</a:t>
            </a:r>
            <a:r>
              <a:rPr lang="en-US" altLang="zh-CN"/>
              <a:t>X87 FSUBR</a:t>
            </a:r>
            <a:r>
              <a:rPr lang="zh-CN" altLang="en-US"/>
              <a:t>指令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只需要修改十几行代码</a:t>
            </a:r>
            <a:r>
              <a:rPr lang="zh-CN" altLang="en-US"/>
              <a:t>即可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顾宇浩 &lt;guyh9@mail2.sysu.edu.cn&gt;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" name="矩形 31"/>
          <p:cNvSpPr/>
          <p:nvPr/>
        </p:nvSpPr>
        <p:spPr>
          <a:xfrm>
            <a:off x="2829560" y="3458210"/>
            <a:ext cx="374015" cy="3035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2829560" y="3458210"/>
            <a:ext cx="374015" cy="303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 altLang="zh-CN"/>
              <a:t>gem5 = DES + ISA/ABI VM</a:t>
            </a:r>
            <a:endParaRPr lang="zh-CN" altLang="zh-CN"/>
          </a:p>
        </p:txBody>
      </p:sp>
      <p:sp>
        <p:nvSpPr>
          <p:cNvPr id="4" name="圆角矩形 3"/>
          <p:cNvSpPr/>
          <p:nvPr/>
        </p:nvSpPr>
        <p:spPr>
          <a:xfrm>
            <a:off x="2691130" y="654685"/>
            <a:ext cx="965200" cy="63182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2625090" y="1286510"/>
            <a:ext cx="553085" cy="65976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72820" y="1946275"/>
            <a:ext cx="32950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>
                <a:solidFill>
                  <a:srgbClr val="C00000"/>
                </a:solidFill>
              </a:rPr>
              <a:t>Discrete Event Simulation/System</a:t>
            </a:r>
            <a:endParaRPr lang="en-US" altLang="zh-CN">
              <a:solidFill>
                <a:srgbClr val="C00000"/>
              </a:solidFill>
            </a:endParaRPr>
          </a:p>
          <a:p>
            <a:pPr algn="ctr"/>
            <a:r>
              <a:rPr lang="zh-CN" altLang="zh-CN">
                <a:solidFill>
                  <a:srgbClr val="C00000"/>
                </a:solidFill>
              </a:rPr>
              <a:t>离散事件模拟</a:t>
            </a:r>
            <a:r>
              <a:rPr lang="en-US" altLang="zh-CN">
                <a:solidFill>
                  <a:srgbClr val="C00000"/>
                </a:solidFill>
              </a:rPr>
              <a:t>/</a:t>
            </a:r>
            <a:r>
              <a:rPr lang="zh-CN" altLang="en-US">
                <a:solidFill>
                  <a:srgbClr val="C00000"/>
                </a:solidFill>
              </a:rPr>
              <a:t>系统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91305" y="654685"/>
            <a:ext cx="2708275" cy="63182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799580" y="970915"/>
            <a:ext cx="1337945" cy="8972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137525" y="1684020"/>
            <a:ext cx="2292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>
                <a:solidFill>
                  <a:srgbClr val="C00000"/>
                </a:solidFill>
              </a:rPr>
              <a:t>ISA/ABI </a:t>
            </a:r>
            <a:r>
              <a:rPr lang="zh-CN" altLang="en-US">
                <a:solidFill>
                  <a:srgbClr val="C00000"/>
                </a:solidFill>
              </a:rPr>
              <a:t>层次的</a:t>
            </a:r>
            <a:r>
              <a:rPr lang="zh-CN" altLang="en-US">
                <a:solidFill>
                  <a:srgbClr val="C00000"/>
                </a:solidFill>
              </a:rPr>
              <a:t>虚拟机</a:t>
            </a:r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7795260" y="2338070"/>
            <a:ext cx="3507740" cy="1802765"/>
            <a:chOff x="11681" y="2886"/>
            <a:chExt cx="5524" cy="2839"/>
          </a:xfrm>
        </p:grpSpPr>
        <p:sp>
          <p:nvSpPr>
            <p:cNvPr id="13" name="矩形 12"/>
            <p:cNvSpPr/>
            <p:nvPr/>
          </p:nvSpPr>
          <p:spPr>
            <a:xfrm>
              <a:off x="11756" y="5159"/>
              <a:ext cx="4535" cy="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>
                  <a:sym typeface="+mn-ea"/>
                </a:rPr>
                <a:t>硬件</a:t>
              </a:r>
              <a:r>
                <a:rPr lang="en-US" altLang="zh-CN" sz="1600">
                  <a:sym typeface="+mn-ea"/>
                </a:rPr>
                <a:t> </a:t>
              </a:r>
              <a:r>
                <a:rPr lang="en-US" altLang="zh-CN" sz="1600"/>
                <a:t>Hardware</a:t>
              </a:r>
              <a:endParaRPr lang="en-US" altLang="zh-CN" sz="16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037" y="4419"/>
              <a:ext cx="2254" cy="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>
                  <a:sym typeface="+mn-ea"/>
                </a:rPr>
                <a:t>操作系统</a:t>
              </a:r>
              <a:r>
                <a:rPr lang="en-US" altLang="zh-CN" sz="1600">
                  <a:sym typeface="+mn-ea"/>
                </a:rPr>
                <a:t> </a:t>
              </a:r>
              <a:r>
                <a:rPr lang="en-US" altLang="zh-CN" sz="1600"/>
                <a:t>OS</a:t>
              </a:r>
              <a:endParaRPr lang="en-US" altLang="zh-CN" sz="1600"/>
            </a:p>
          </p:txBody>
        </p:sp>
        <p:sp>
          <p:nvSpPr>
            <p:cNvPr id="15" name="L 形 14"/>
            <p:cNvSpPr/>
            <p:nvPr/>
          </p:nvSpPr>
          <p:spPr>
            <a:xfrm flipV="1">
              <a:off x="11757" y="3569"/>
              <a:ext cx="4534" cy="1417"/>
            </a:xfrm>
            <a:prstGeom prst="corner">
              <a:avLst>
                <a:gd name="adj1" fmla="val 50000"/>
                <a:gd name="adj2" fmla="val 150777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1757" y="3568"/>
              <a:ext cx="4535" cy="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30000"/>
                </a:lnSpc>
              </a:pPr>
              <a:r>
                <a:rPr lang="zh-CN" altLang="en-US" sz="1600">
                  <a:solidFill>
                    <a:schemeClr val="bg1"/>
                  </a:solidFill>
                </a:rPr>
                <a:t>平台原生应用</a:t>
              </a:r>
              <a:r>
                <a:rPr lang="en-US" altLang="zh-CN" sz="1600">
                  <a:solidFill>
                    <a:schemeClr val="bg1"/>
                  </a:solidFill>
                </a:rPr>
                <a:t> Native App</a:t>
              </a:r>
              <a:endParaRPr lang="en-US" altLang="zh-CN" sz="1600">
                <a:solidFill>
                  <a:schemeClr val="bg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1756" y="2886"/>
              <a:ext cx="4535" cy="56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>
                  <a:sym typeface="+mn-ea"/>
                </a:rPr>
                <a:t>平台无关应用</a:t>
              </a:r>
              <a:r>
                <a:rPr lang="en-US" altLang="zh-CN" sz="1600">
                  <a:sym typeface="+mn-ea"/>
                </a:rPr>
                <a:t> Cross-platform</a:t>
              </a:r>
              <a:endParaRPr lang="en-US" altLang="zh-CN" sz="1600">
                <a:sym typeface="+mn-ea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V="1">
              <a:off x="11685" y="5096"/>
              <a:ext cx="4681" cy="3"/>
            </a:xfrm>
            <a:prstGeom prst="line">
              <a:avLst/>
            </a:prstGeom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/>
            <p:nvPr/>
          </p:nvCxnSpPr>
          <p:spPr>
            <a:xfrm flipV="1">
              <a:off x="11681" y="4345"/>
              <a:ext cx="4706" cy="687"/>
            </a:xfrm>
            <a:prstGeom prst="bentConnector3">
              <a:avLst>
                <a:gd name="adj1" fmla="val 48746"/>
              </a:avLst>
            </a:prstGeom>
            <a:ln w="254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16387" y="4041"/>
              <a:ext cx="8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2">
                      <a:lumMod val="50000"/>
                    </a:schemeClr>
                  </a:solidFill>
                </a:rPr>
                <a:t>ABI</a:t>
              </a:r>
              <a:endParaRPr lang="en-US" altLang="zh-CN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387" y="4808"/>
              <a:ext cx="8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1">
                      <a:lumMod val="50000"/>
                    </a:schemeClr>
                  </a:solidFill>
                </a:rPr>
                <a:t>ISA</a:t>
              </a:r>
              <a:endParaRPr lang="en-US" altLang="zh-CN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5" name="右中括号 4"/>
          <p:cNvSpPr/>
          <p:nvPr/>
        </p:nvSpPr>
        <p:spPr>
          <a:xfrm>
            <a:off x="1163955" y="3240405"/>
            <a:ext cx="76200" cy="2301875"/>
          </a:xfrm>
          <a:prstGeom prst="righ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左中括号 16"/>
          <p:cNvSpPr/>
          <p:nvPr/>
        </p:nvSpPr>
        <p:spPr>
          <a:xfrm>
            <a:off x="1803400" y="3240405"/>
            <a:ext cx="76200" cy="2301875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2487930" y="3931285"/>
            <a:ext cx="1056640" cy="572770"/>
          </a:xfrm>
          <a:prstGeom prst="roundRect">
            <a:avLst/>
          </a:prstGeom>
          <a:noFill/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调度器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 rot="16200000">
            <a:off x="431165" y="42075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事件</a:t>
            </a:r>
            <a:r>
              <a:rPr lang="zh-CN" altLang="en-US"/>
              <a:t>队列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334770" y="2865120"/>
            <a:ext cx="374015" cy="303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9" name="下箭头 28"/>
          <p:cNvSpPr/>
          <p:nvPr/>
        </p:nvSpPr>
        <p:spPr>
          <a:xfrm>
            <a:off x="2937510" y="4589145"/>
            <a:ext cx="156845" cy="2343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754120" y="3646805"/>
            <a:ext cx="313563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事件的发生在时间上是离散的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系统在事件发生之间没有状态变化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不同事件可能以任意的顺序</a:t>
            </a:r>
            <a:r>
              <a:rPr lang="zh-CN" altLang="en-US" sz="1400"/>
              <a:t>出现</a:t>
            </a:r>
            <a:endParaRPr lang="zh-CN" altLang="en-US" sz="1400"/>
          </a:p>
        </p:txBody>
      </p:sp>
      <p:sp>
        <p:nvSpPr>
          <p:cNvPr id="34" name="文本框 33"/>
          <p:cNvSpPr txBox="1"/>
          <p:nvPr/>
        </p:nvSpPr>
        <p:spPr>
          <a:xfrm>
            <a:off x="4375785" y="4586605"/>
            <a:ext cx="16744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典型应用：</a:t>
            </a:r>
            <a:r>
              <a:rPr lang="en-US" altLang="zh-CN">
                <a:solidFill>
                  <a:srgbClr val="C00000"/>
                </a:solidFill>
              </a:rPr>
              <a:t>GUI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855585" y="4516120"/>
            <a:ext cx="286766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None/>
            </a:pPr>
            <a:r>
              <a:rPr lang="en-US" altLang="zh-CN" sz="1400"/>
              <a:t>ISA</a:t>
            </a:r>
            <a:r>
              <a:rPr lang="zh-CN" altLang="en-US" sz="1400"/>
              <a:t>层</a:t>
            </a:r>
            <a:r>
              <a:rPr lang="zh-CN" altLang="zh-CN" sz="1400"/>
              <a:t>：</a:t>
            </a:r>
            <a:r>
              <a:rPr lang="en-US" altLang="zh-CN" sz="1400"/>
              <a:t>VMware</a:t>
            </a:r>
            <a:r>
              <a:rPr lang="zh-CN" altLang="en-US" sz="1400"/>
              <a:t>、</a:t>
            </a:r>
            <a:r>
              <a:rPr lang="en-US" altLang="zh-CN" sz="1400"/>
              <a:t>VirtualBox</a:t>
            </a:r>
            <a:endParaRPr lang="en-US" altLang="zh-CN" sz="1400"/>
          </a:p>
          <a:p>
            <a:pPr indent="0" algn="l">
              <a:buNone/>
            </a:pPr>
            <a:r>
              <a:rPr lang="en-US" altLang="zh-CN" sz="1400"/>
              <a:t>ABI</a:t>
            </a:r>
            <a:r>
              <a:rPr lang="zh-CN" altLang="en-US" sz="1400"/>
              <a:t>层：Rosetta转译</a:t>
            </a:r>
            <a:r>
              <a:rPr lang="zh-CN" altLang="en-US" sz="1400"/>
              <a:t>层</a:t>
            </a:r>
            <a:endParaRPr lang="zh-CN" altLang="en-US" sz="1400"/>
          </a:p>
          <a:p>
            <a:pPr indent="0" algn="l">
              <a:buNone/>
            </a:pPr>
            <a:r>
              <a:rPr lang="zh-CN" altLang="en-US" sz="1400"/>
              <a:t>高级：</a:t>
            </a:r>
            <a:r>
              <a:rPr lang="en-US" altLang="zh-CN" sz="1400"/>
              <a:t>JVM(Java)</a:t>
            </a:r>
            <a:r>
              <a:rPr lang="zh-CN" altLang="zh-CN" sz="1400"/>
              <a:t>、</a:t>
            </a:r>
            <a:r>
              <a:rPr lang="en-US" altLang="zh-CN" sz="1400"/>
              <a:t>V8(JavaScript)……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838200" y="173355"/>
            <a:ext cx="2125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gem5 </a:t>
            </a:r>
            <a:r>
              <a:rPr lang="zh-CN" altLang="zh-CN"/>
              <a:t>是什么</a:t>
            </a:r>
            <a:r>
              <a:rPr lang="zh-CN" altLang="zh-CN"/>
              <a:t>东西？</a:t>
            </a:r>
            <a:endParaRPr lang="zh-CN" altLang="zh-CN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6" name="页脚占位符 2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顾宇浩 &lt;guyh9@mail2.sysu.edu.cn&gt;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43704 " pathEditMode="relative" rAng="0" ptsTypes="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08333 0.335278 C -0.000833333 0.36463 0.00203125 0.416667 0.01625 0.430741 C 0.0301042 0.44463 0.0747917 0.456389 0.0994792 0.43713 C 0.124792 0.417963 0.120365 0.382963 0.122396 0.294074 " pathEditMode="relative" rAng="0" ptsTypes="taat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08333 0.000925926 L -0.121979 -0.0881481 L -0.122917 0.253704 " pathEditMode="relative" rAng="0" ptsTypes="taa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08333 0.000925926 L -0.121979 -0.0881481 L -0.122917 0.253704 " pathEditMode="relative" rAng="0" ptsTypes="taa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82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64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3177 0.256019 L -0.121979 0.198333 " pathEditMode="relative" rAng="0" ptsTypes="">
                                      <p:cBhvr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3177 0.250093 C -0.119479 0.270741 -0.124635 0.331667 -0.102604 0.351389 C -0.0805208 0.370926 -0.0351042 0.371389 -0.0154688 0.342778 C 0.00416667 0.314352 -0.00208333 0.237037 -0.000833333 0.209444 " pathEditMode="relative" rAng="0" ptsTypes="aaaa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" y="38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2031 0.200093 L -0.122396 0.26 " pathEditMode="relative" rAng="0" ptsTypes="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" y="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4" grpId="1" animBg="1"/>
      <p:bldP spid="7" grpId="1"/>
      <p:bldP spid="8" grpId="0" animBg="1"/>
      <p:bldP spid="12" grpId="0"/>
      <p:bldP spid="8" grpId="1" animBg="1"/>
      <p:bldP spid="12" grpId="1"/>
      <p:bldP spid="5" grpId="0" animBg="1"/>
      <p:bldP spid="17" grpId="0" animBg="1"/>
      <p:bldP spid="24" grpId="0"/>
      <p:bldP spid="5" grpId="1" animBg="1"/>
      <p:bldP spid="17" grpId="1" animBg="1"/>
      <p:bldP spid="24" grpId="1"/>
      <p:bldP spid="22" grpId="0" bldLvl="0" animBg="1"/>
      <p:bldP spid="22" grpId="1" animBg="1"/>
      <p:bldP spid="25" grpId="0" bldLvl="0" animBg="1"/>
      <p:bldP spid="25" grpId="1" animBg="1"/>
      <p:bldP spid="25" grpId="2" bldLvl="0" animBg="1"/>
      <p:bldP spid="25" grpId="3" animBg="1"/>
      <p:bldP spid="29" grpId="0" animBg="1"/>
      <p:bldP spid="29" grpId="1" animBg="1"/>
      <p:bldP spid="31" grpId="0" bldLvl="0" animBg="1"/>
      <p:bldP spid="31" grpId="1" animBg="1"/>
      <p:bldP spid="31" grpId="3" bldLvl="0" animBg="1"/>
      <p:bldP spid="32" grpId="0" bldLvl="0" animBg="1"/>
      <p:bldP spid="32" grpId="1" animBg="1"/>
      <p:bldP spid="32" grpId="3" bldLvl="0" animBg="1"/>
      <p:bldP spid="31" grpId="4" animBg="1"/>
      <p:bldP spid="33" grpId="0"/>
      <p:bldP spid="34" grpId="0"/>
      <p:bldP spid="35" grpId="0"/>
      <p:bldP spid="25" grpId="4" animBg="1"/>
      <p:bldP spid="32" grpId="4" animBg="1"/>
      <p:bldP spid="31" grpId="5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150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安装</a:t>
            </a:r>
            <a:r>
              <a:rPr lang="en-US" altLang="zh-CN">
                <a:sym typeface="+mn-ea"/>
              </a:rPr>
              <a:t>&amp;</a:t>
            </a:r>
            <a:r>
              <a:rPr lang="zh-CN" altLang="en-US">
                <a:sym typeface="+mn-ea"/>
              </a:rPr>
              <a:t>配置开发环境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838200" y="1266825"/>
            <a:ext cx="10515600" cy="4910455"/>
          </a:xfrm>
          <a:ln>
            <a:noFill/>
          </a:ln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b="1">
                <a:solidFill>
                  <a:srgbClr val="C00000"/>
                </a:solidFill>
              </a:rPr>
              <a:t>https://www.gem5.org/documentation/general_docs/building</a:t>
            </a:r>
            <a:endParaRPr lang="zh-CN" altLang="en-US" b="1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Docker</a:t>
            </a:r>
            <a:r>
              <a:rPr lang="zh-CN" altLang="zh-CN"/>
              <a:t>：</a:t>
            </a:r>
            <a:r>
              <a:rPr lang="zh-CN" altLang="zh-CN" sz="2000"/>
              <a:t>https://gty111.github.io/SYSU-ARCH/docs/LAB1/LAB1.html</a:t>
            </a:r>
            <a:endParaRPr lang="zh-CN" altLang="en-US"/>
          </a:p>
          <a:p>
            <a:r>
              <a:rPr lang="zh-CN" altLang="en-US"/>
              <a:t>手工</a:t>
            </a:r>
            <a:r>
              <a:rPr lang="zh-CN" altLang="en-US"/>
              <a:t>配置</a:t>
            </a:r>
            <a:endParaRPr lang="zh-CN" altLang="en-US"/>
          </a:p>
          <a:p>
            <a:pPr lvl="1"/>
            <a:r>
              <a:rPr lang="en-US" altLang="zh-CN"/>
              <a:t>git clone https://gem5.googlesource.com/public/gem5</a:t>
            </a:r>
            <a:endParaRPr lang="en-US" altLang="zh-CN"/>
          </a:p>
          <a:p>
            <a:pPr lvl="1"/>
            <a:r>
              <a:rPr lang="zh-CN" altLang="zh-CN"/>
              <a:t>使用</a:t>
            </a:r>
            <a:r>
              <a:rPr lang="en-US" altLang="zh-CN"/>
              <a:t>apt</a:t>
            </a:r>
            <a:r>
              <a:rPr lang="zh-CN" altLang="en-US"/>
              <a:t>安装</a:t>
            </a:r>
            <a:r>
              <a:rPr lang="zh-CN" altLang="en-US"/>
              <a:t>依赖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在仓库根目录中执行：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zh-CN"/>
              <a:t>运行：</a:t>
            </a:r>
            <a:r>
              <a:rPr lang="en-US" altLang="zh-CN"/>
              <a:t>./build/X86/gem5.opt --help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602740" y="3874135"/>
            <a:ext cx="6073775" cy="55308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sudo apt install build-essential git m4 scons zlib1g zlib1g-dev \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libprotobuf-dev protobuf-compiler libprotoc-dev libgoogle-perftools-dev \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000">
                <a:solidFill>
                  <a:schemeClr val="bg1"/>
                </a:solidFill>
                <a:latin typeface="Consolas" panose="020B0609020204030204" charset="0"/>
                <a:cs typeface="Consolas" panose="020B0609020204030204" charset="0"/>
              </a:rPr>
              <a:t>    python3-dev python-is-python3 libboost-all-dev pkg-config</a:t>
            </a:r>
            <a:endParaRPr lang="zh-CN" altLang="en-US" sz="10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顾宇浩 &lt;guyh9@mail2.sysu.edu.cn&gt;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665730" y="4918075"/>
            <a:ext cx="3948430" cy="568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scons build/X86/gem5.opt -j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4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endParaRPr lang="en-US" altLang="zh-CN" sz="700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SCons</a:t>
            </a:r>
            <a:r>
              <a:rPr lang="zh-CN" altLang="en-US"/>
              <a:t>是</a:t>
            </a:r>
            <a:r>
              <a:rPr lang="zh-CN" altLang="en-US"/>
              <a:t>什么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https://scons.org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一个</a:t>
            </a:r>
            <a:r>
              <a:rPr lang="zh-CN" altLang="en-US">
                <a:solidFill>
                  <a:srgbClr val="FF0000"/>
                </a:solidFill>
              </a:rPr>
              <a:t>构建系统</a:t>
            </a:r>
            <a:r>
              <a:rPr lang="zh-CN" altLang="en-US"/>
              <a:t>，可用于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C++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D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Java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Fortran……</a:t>
            </a:r>
            <a:endParaRPr lang="en-US" altLang="zh-CN">
              <a:sym typeface="+mn-ea"/>
            </a:endParaRPr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联想</a:t>
            </a:r>
            <a:r>
              <a:rPr lang="en-US" altLang="zh-CN">
                <a:sym typeface="+mn-ea"/>
              </a:rPr>
              <a:t>Linux</a:t>
            </a:r>
            <a:r>
              <a:rPr lang="zh-CN" altLang="en-US">
                <a:sym typeface="+mn-ea"/>
              </a:rPr>
              <a:t>中的</a:t>
            </a:r>
            <a:r>
              <a:rPr lang="en-US" altLang="zh-CN">
                <a:sym typeface="+mn-ea"/>
              </a:rPr>
              <a:t>make</a:t>
            </a:r>
            <a:endParaRPr lang="zh-CN" altLang="en-US">
              <a:sym typeface="+mn-ea"/>
            </a:endParaRPr>
          </a:p>
          <a:p>
            <a:pPr lvl="0"/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特点：基于</a:t>
            </a:r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，</a:t>
            </a:r>
            <a:r>
              <a:rPr lang="zh-CN" altLang="en-US">
                <a:sym typeface="+mn-ea"/>
              </a:rPr>
              <a:t>图灵完备</a:t>
            </a:r>
            <a:endParaRPr lang="zh-CN" altLang="en-US">
              <a:sym typeface="+mn-ea"/>
            </a:endParaRPr>
          </a:p>
          <a:p>
            <a:pPr lvl="0"/>
            <a:endParaRPr lang="zh-CN" altLang="en-US">
              <a:sym typeface="+mn-ea"/>
            </a:endParaRPr>
          </a:p>
          <a:p>
            <a:pPr lvl="0"/>
            <a:r>
              <a:rPr lang="zh-CN" altLang="en-US" i="1">
                <a:sym typeface="+mn-ea"/>
              </a:rPr>
              <a:t>好用吗？也许吧！</a:t>
            </a:r>
            <a:endParaRPr lang="zh-CN" altLang="en-US" i="1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顾宇浩 &lt;guyh9@mail2.sysu.edu.cn&gt;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9486265" y="365125"/>
            <a:ext cx="1493520" cy="1419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05660" y="889635"/>
            <a:ext cx="7980680" cy="5078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800"/>
          </a:xfrm>
        </p:spPr>
        <p:txBody>
          <a:bodyPr/>
          <a:p>
            <a:r>
              <a:rPr lang="zh-CN" altLang="en-US"/>
              <a:t>使用</a:t>
            </a:r>
            <a:r>
              <a:rPr lang="en-US" altLang="zh-CN"/>
              <a:t>gem5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09675"/>
            <a:ext cx="10515600" cy="4967605"/>
          </a:xfrm>
        </p:spPr>
        <p:txBody>
          <a:bodyPr>
            <a:normAutofit lnSpcReduction="20000"/>
          </a:bodyPr>
          <a:p>
            <a:r>
              <a:rPr lang="en-US" altLang="zh-CN" sz="2400"/>
              <a:t>gem5</a:t>
            </a:r>
            <a:r>
              <a:rPr lang="zh-CN" altLang="en-US" sz="2400"/>
              <a:t>的用户界面就是</a:t>
            </a:r>
            <a:r>
              <a:rPr lang="en-US" altLang="zh-CN" sz="2400"/>
              <a:t>Python</a:t>
            </a:r>
            <a:r>
              <a:rPr lang="zh-CN" altLang="zh-CN" sz="2400"/>
              <a:t>解释器</a:t>
            </a:r>
            <a:endParaRPr lang="zh-CN" altLang="en-US" sz="2400"/>
          </a:p>
          <a:p>
            <a:pPr marL="457200" lvl="1" indent="0">
              <a:buNone/>
            </a:pPr>
            <a:r>
              <a:rPr lang="zh-CN" altLang="en-US" sz="2000"/>
              <a:t>通过编写</a:t>
            </a:r>
            <a:r>
              <a:rPr lang="en-US" altLang="zh-CN" sz="2000"/>
              <a:t>Python</a:t>
            </a:r>
            <a:r>
              <a:rPr lang="zh-CN" altLang="en-US" sz="2000"/>
              <a:t>脚本配置仿真的系统，在脚本里调用</a:t>
            </a:r>
            <a:r>
              <a:rPr lang="en-US" altLang="zh-CN" sz="2000"/>
              <a:t>Python</a:t>
            </a:r>
            <a:r>
              <a:rPr lang="zh-CN" altLang="en-US" sz="2000"/>
              <a:t>函数</a:t>
            </a:r>
            <a:r>
              <a:rPr lang="en-US" altLang="zh-CN" sz="2000"/>
              <a:t>m5.simulate()</a:t>
            </a:r>
            <a:r>
              <a:rPr lang="zh-CN" altLang="en-US" sz="2000"/>
              <a:t>执行仿真</a:t>
            </a:r>
            <a:endParaRPr lang="zh-CN" altLang="en-US" sz="2000"/>
          </a:p>
          <a:p>
            <a:pPr marL="457200" lvl="1" indent="0">
              <a:buNone/>
            </a:pPr>
            <a:r>
              <a:rPr lang="zh-CN" altLang="zh-CN" sz="2000"/>
              <a:t>官方教程中的示例：</a:t>
            </a:r>
            <a:r>
              <a:rPr lang="en-US" altLang="zh-CN" sz="1600"/>
              <a:t>configs/learning_gem5/part1/simple.py</a:t>
            </a:r>
            <a:endParaRPr lang="zh-CN" altLang="en-US" sz="2000"/>
          </a:p>
          <a:p>
            <a:pPr marL="457200" lvl="1" indent="0">
              <a:buNone/>
            </a:pPr>
            <a:endParaRPr lang="zh-CN" altLang="en-US" sz="2000"/>
          </a:p>
          <a:p>
            <a:pPr marL="457200" lvl="1" indent="0">
              <a:buNone/>
            </a:pPr>
            <a:endParaRPr lang="zh-CN" altLang="en-US" sz="2000"/>
          </a:p>
          <a:p>
            <a:pPr marL="457200" lvl="1" indent="0">
              <a:buNone/>
            </a:pPr>
            <a:endParaRPr lang="zh-CN" altLang="en-US" sz="2000"/>
          </a:p>
          <a:p>
            <a:pPr marL="457200" lvl="1" indent="0">
              <a:buNone/>
            </a:pPr>
            <a:endParaRPr lang="zh-CN" altLang="en-US" sz="2000"/>
          </a:p>
          <a:p>
            <a:pPr lvl="0"/>
            <a:endParaRPr lang="zh-CN" altLang="en-US" sz="2400"/>
          </a:p>
          <a:p>
            <a:pPr lvl="0"/>
            <a:r>
              <a:rPr lang="zh-CN" altLang="en-US" sz="2400"/>
              <a:t>执行脚本：</a:t>
            </a:r>
            <a:r>
              <a:rPr lang="en-US" altLang="zh-CN" sz="1800">
                <a:solidFill>
                  <a:srgbClr val="C00000"/>
                </a:solidFill>
                <a:sym typeface="+mn-ea"/>
              </a:rPr>
              <a:t>./build/X86/gem5.opt configs/learning_gem5/part1/simple.py</a:t>
            </a:r>
            <a:endParaRPr lang="en-US" altLang="zh-CN" sz="1800">
              <a:solidFill>
                <a:srgbClr val="C00000"/>
              </a:solidFill>
              <a:sym typeface="+mn-ea"/>
            </a:endParaRPr>
          </a:p>
          <a:p>
            <a:pPr lvl="0"/>
            <a:endParaRPr lang="en-US" altLang="zh-CN" sz="2400">
              <a:sym typeface="+mn-ea"/>
            </a:endParaRPr>
          </a:p>
          <a:p>
            <a:pPr lvl="0"/>
            <a:r>
              <a:rPr lang="zh-CN" altLang="en-US" sz="2400"/>
              <a:t>仿真结束后，</a:t>
            </a:r>
            <a:r>
              <a:rPr lang="en-US" altLang="zh-CN" sz="2400"/>
              <a:t>gem5</a:t>
            </a:r>
            <a:r>
              <a:rPr lang="zh-CN" altLang="en-US" sz="2400"/>
              <a:t>会在工作目录中生成</a:t>
            </a:r>
            <a:r>
              <a:rPr lang="en-US" altLang="zh-CN" sz="2400"/>
              <a:t>m5out</a:t>
            </a:r>
            <a:r>
              <a:rPr lang="zh-CN" altLang="en-US" sz="2400"/>
              <a:t>目录</a:t>
            </a:r>
            <a:endParaRPr lang="zh-CN" altLang="en-US" sz="2400"/>
          </a:p>
          <a:p>
            <a:pPr marL="457200" lvl="1" indent="0">
              <a:buNone/>
            </a:pPr>
            <a:endParaRPr lang="zh-CN" altLang="en-US" sz="2055"/>
          </a:p>
          <a:p>
            <a:pPr marL="457200" lvl="1" indent="0">
              <a:buNone/>
            </a:pPr>
            <a:endParaRPr lang="zh-CN" altLang="en-US" sz="2055"/>
          </a:p>
          <a:p>
            <a:pPr marL="457200" lvl="1" indent="0">
              <a:buNone/>
            </a:pPr>
            <a:r>
              <a:rPr lang="en-US" altLang="zh-CN" sz="2055"/>
              <a:t>				config.* </a:t>
            </a:r>
            <a:r>
              <a:rPr lang="zh-CN" altLang="zh-CN" sz="2055"/>
              <a:t>记录了仿真运行前的所有参数</a:t>
            </a:r>
            <a:r>
              <a:rPr lang="zh-CN" altLang="zh-CN" sz="2055"/>
              <a:t>配置</a:t>
            </a:r>
            <a:endParaRPr lang="zh-CN" altLang="zh-CN" sz="2055"/>
          </a:p>
          <a:p>
            <a:pPr marL="457200" lvl="1" indent="0">
              <a:buNone/>
            </a:pPr>
            <a:r>
              <a:rPr lang="en-US" altLang="zh-CN" sz="2055"/>
              <a:t>				stats.txt </a:t>
            </a:r>
            <a:r>
              <a:rPr lang="zh-CN" altLang="en-US" sz="2055"/>
              <a:t>仿真结果，所有的</a:t>
            </a:r>
            <a:r>
              <a:rPr lang="zh-CN" altLang="en-US" sz="2055"/>
              <a:t>统计数据</a:t>
            </a:r>
            <a:endParaRPr lang="zh-CN" altLang="en-US" sz="2055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3035" y="2115185"/>
            <a:ext cx="5441950" cy="1333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035" y="4806315"/>
            <a:ext cx="2533650" cy="1676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550" y="2597785"/>
            <a:ext cx="3341370" cy="233172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595360" y="1991360"/>
            <a:ext cx="3537585" cy="30587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053195" y="2115185"/>
            <a:ext cx="2672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C00000"/>
                </a:solidFill>
              </a:rPr>
              <a:t>Python</a:t>
            </a:r>
            <a:r>
              <a:rPr lang="zh-CN" altLang="en-US">
                <a:solidFill>
                  <a:srgbClr val="C00000"/>
                </a:solidFill>
              </a:rPr>
              <a:t>脚本要怎么写呢？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顾宇浩 &lt;guyh9@mail2.sysu.edu.cn&gt;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 animBg="1"/>
      <p:bldP spid="10" grpId="1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400"/>
              <a:t>第一个仿真：首次适应内存分配</a:t>
            </a:r>
            <a:endParaRPr lang="zh-CN" altLang="en-US" sz="540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en-US"/>
              <a:t>First-Fit Memory Allocation</a:t>
            </a:r>
            <a:endParaRPr lang="en-US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顾宇浩 &lt;guyh9@mail2.sysu.edu.cn&gt;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0885"/>
          </a:xfrm>
        </p:spPr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问题</a:t>
            </a:r>
            <a:r>
              <a:rPr lang="zh-CN" altLang="en-US">
                <a:sym typeface="+mn-ea"/>
              </a:rPr>
              <a:t>描述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51890"/>
            <a:ext cx="10515600" cy="5025390"/>
          </a:xfrm>
        </p:spPr>
        <p:txBody>
          <a:bodyPr/>
          <a:p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void* malloc(size_t size);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457200" lvl="1" indent="0">
              <a:buNone/>
            </a:pPr>
            <a:r>
              <a:rPr lang="zh-CN" altLang="en-US" sz="1800">
                <a:latin typeface="Consolas" panose="020B0609020204030204" charset="0"/>
                <a:cs typeface="Consolas" panose="020B0609020204030204" charset="0"/>
              </a:rPr>
              <a:t>在堆中分配不少于</a:t>
            </a:r>
            <a:r>
              <a:rPr lang="en-US" altLang="zh-CN" sz="1800">
                <a:latin typeface="Consolas" panose="020B0609020204030204" charset="0"/>
                <a:cs typeface="Consolas" panose="020B0609020204030204" charset="0"/>
              </a:rPr>
              <a:t> size </a:t>
            </a:r>
            <a:r>
              <a:rPr lang="zh-CN" altLang="en-US" sz="1800">
                <a:latin typeface="Consolas" panose="020B0609020204030204" charset="0"/>
                <a:cs typeface="Consolas" panose="020B0609020204030204" charset="0"/>
              </a:rPr>
              <a:t>大小的连续内存段，返回起始地址指针，失败则返回</a:t>
            </a:r>
            <a:r>
              <a:rPr lang="en-US" altLang="zh-CN" sz="1800">
                <a:latin typeface="Consolas" panose="020B0609020204030204" charset="0"/>
                <a:cs typeface="Consolas" panose="020B0609020204030204" charset="0"/>
              </a:rPr>
              <a:t>nullptr</a:t>
            </a:r>
            <a:endParaRPr lang="zh-CN" altLang="en-US" sz="18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latin typeface="Consolas" panose="020B0609020204030204" charset="0"/>
                <a:cs typeface="Consolas" panose="020B0609020204030204" charset="0"/>
              </a:rPr>
              <a:t>void free(void* ptr);</a:t>
            </a:r>
            <a:endParaRPr lang="zh-CN" altLang="en-US" sz="2000">
              <a:latin typeface="Consolas" panose="020B0609020204030204" charset="0"/>
              <a:cs typeface="Consolas" panose="020B0609020204030204" charset="0"/>
            </a:endParaRPr>
          </a:p>
          <a:p>
            <a:pPr marL="457200" lvl="1" indent="0">
              <a:buNone/>
            </a:pPr>
            <a:r>
              <a:rPr lang="zh-CN" altLang="en-US" sz="1800">
                <a:latin typeface="Consolas" panose="020B0609020204030204" charset="0"/>
                <a:cs typeface="Consolas" panose="020B0609020204030204" charset="0"/>
              </a:rPr>
              <a:t>释放之前由</a:t>
            </a:r>
            <a:r>
              <a:rPr lang="en-US" altLang="zh-CN" sz="1800">
                <a:latin typeface="Consolas" panose="020B0609020204030204" charset="0"/>
                <a:cs typeface="Consolas" panose="020B0609020204030204" charset="0"/>
              </a:rPr>
              <a:t> malloc </a:t>
            </a:r>
            <a:r>
              <a:rPr lang="zh-CN" altLang="en-US" sz="1800">
                <a:latin typeface="Consolas" panose="020B0609020204030204" charset="0"/>
                <a:cs typeface="Consolas" panose="020B0609020204030204" charset="0"/>
              </a:rPr>
              <a:t>返回的指针，回收指针指向的内存段以待下次分配</a:t>
            </a:r>
            <a:endParaRPr lang="zh-CN" altLang="en-US" sz="1800">
              <a:latin typeface="Consolas" panose="020B0609020204030204" charset="0"/>
              <a:cs typeface="Consolas" panose="020B0609020204030204" charset="0"/>
            </a:endParaRPr>
          </a:p>
          <a:p>
            <a:pPr marL="0" lvl="0" indent="0">
              <a:buNone/>
            </a:pPr>
            <a:endParaRPr lang="zh-CN" altLang="en-US" sz="2100">
              <a:latin typeface="Consolas" panose="020B0609020204030204" charset="0"/>
              <a:cs typeface="Consolas" panose="020B0609020204030204" charset="0"/>
            </a:endParaRPr>
          </a:p>
          <a:p>
            <a:pPr marL="0" lvl="0" indent="0">
              <a:buNone/>
            </a:pPr>
            <a:r>
              <a:rPr lang="zh-CN" altLang="en-US" sz="2100">
                <a:latin typeface="Consolas" panose="020B0609020204030204" charset="0"/>
                <a:cs typeface="Consolas" panose="020B0609020204030204" charset="0"/>
              </a:rPr>
              <a:t>简化：</a:t>
            </a:r>
            <a:endParaRPr lang="zh-CN" altLang="en-US" sz="2100">
              <a:latin typeface="Consolas" panose="020B0609020204030204" charset="0"/>
              <a:cs typeface="Consolas" panose="020B0609020204030204" charset="0"/>
            </a:endParaRPr>
          </a:p>
          <a:p>
            <a:pPr lvl="0"/>
            <a:r>
              <a:rPr lang="zh-CN" altLang="en-US" sz="2100">
                <a:latin typeface="Consolas" panose="020B0609020204030204" charset="0"/>
                <a:cs typeface="Consolas" panose="020B0609020204030204" charset="0"/>
              </a:rPr>
              <a:t>将内存资源看作是</a:t>
            </a:r>
            <a:r>
              <a:rPr lang="en-US" altLang="zh-CN" sz="2100">
                <a:latin typeface="Consolas" panose="020B0609020204030204" charset="0"/>
                <a:cs typeface="Consolas" panose="020B0609020204030204" charset="0"/>
              </a:rPr>
              <a:t>N</a:t>
            </a:r>
            <a:r>
              <a:rPr lang="zh-CN" altLang="en-US" sz="2100">
                <a:latin typeface="Consolas" panose="020B0609020204030204" charset="0"/>
                <a:cs typeface="Consolas" panose="020B0609020204030204" charset="0"/>
              </a:rPr>
              <a:t>个字节的数组，地址从</a:t>
            </a:r>
            <a:r>
              <a:rPr lang="en-US" altLang="zh-CN" sz="2100"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zh-CN" altLang="en-US" sz="2100">
                <a:latin typeface="Consolas" panose="020B0609020204030204" charset="0"/>
                <a:cs typeface="Consolas" panose="020B0609020204030204" charset="0"/>
              </a:rPr>
              <a:t>到</a:t>
            </a:r>
            <a:r>
              <a:rPr lang="en-US" altLang="zh-CN" sz="2100">
                <a:latin typeface="Consolas" panose="020B0609020204030204" charset="0"/>
                <a:cs typeface="Consolas" panose="020B0609020204030204" charset="0"/>
              </a:rPr>
              <a:t>N-1</a:t>
            </a:r>
            <a:endParaRPr lang="zh-CN" altLang="en-US" sz="2100">
              <a:latin typeface="Consolas" panose="020B0609020204030204" charset="0"/>
              <a:cs typeface="Consolas" panose="020B0609020204030204" charset="0"/>
            </a:endParaRPr>
          </a:p>
          <a:p>
            <a:pPr lvl="0"/>
            <a:r>
              <a:rPr lang="zh-CN" altLang="en-US" sz="2100">
                <a:latin typeface="Consolas" panose="020B0609020204030204" charset="0"/>
                <a:cs typeface="Consolas" panose="020B0609020204030204" charset="0"/>
              </a:rPr>
              <a:t>每次内存分配以字节为单位进行，</a:t>
            </a:r>
            <a:r>
              <a:rPr lang="zh-CN" altLang="zh-CN" sz="2100">
                <a:latin typeface="Consolas" panose="020B0609020204030204" charset="0"/>
                <a:cs typeface="Consolas" panose="020B0609020204030204" charset="0"/>
                <a:sym typeface="+mn-ea"/>
              </a:rPr>
              <a:t>如果分配失败则返回</a:t>
            </a:r>
            <a:r>
              <a:rPr lang="en-US" altLang="zh-CN" sz="2100">
                <a:latin typeface="Consolas" panose="020B0609020204030204" charset="0"/>
                <a:cs typeface="Consolas" panose="020B0609020204030204" charset="0"/>
                <a:sym typeface="+mn-ea"/>
              </a:rPr>
              <a:t>-1</a:t>
            </a:r>
            <a:endParaRPr lang="zh-CN" altLang="en-US" sz="21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58850" y="4558030"/>
            <a:ext cx="1800225" cy="252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dist"/>
            <a:r>
              <a:rPr lang="en-US" altLang="zh-CN"/>
              <a:t>09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521460" y="4810125"/>
            <a:ext cx="675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N=10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3905250" y="4558030"/>
            <a:ext cx="1260000" cy="252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dist"/>
            <a:r>
              <a:rPr lang="en-US" altLang="zh-CN"/>
              <a:t>39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578225" y="4810125"/>
            <a:ext cx="1453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malloc(3) -&gt; 0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3365500" y="4558030"/>
            <a:ext cx="540000" cy="2520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dist"/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2" name="右箭头 11"/>
          <p:cNvSpPr/>
          <p:nvPr/>
        </p:nvSpPr>
        <p:spPr>
          <a:xfrm>
            <a:off x="2912745" y="4572000"/>
            <a:ext cx="299085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5318760" y="4572000"/>
            <a:ext cx="299085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318250" y="4558030"/>
            <a:ext cx="720000" cy="252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dist"/>
            <a:r>
              <a:rPr lang="en-US" altLang="zh-CN"/>
              <a:t>36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5991225" y="4810125"/>
            <a:ext cx="1453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malloc(4) -&gt; 3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5778500" y="4558030"/>
            <a:ext cx="540000" cy="2520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dist"/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7038340" y="4558030"/>
            <a:ext cx="540000" cy="252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dist"/>
            <a:r>
              <a:rPr lang="en-US" altLang="zh-CN"/>
              <a:t>79</a:t>
            </a:r>
            <a:endParaRPr lang="en-US" altLang="zh-CN"/>
          </a:p>
        </p:txBody>
      </p:sp>
      <p:sp>
        <p:nvSpPr>
          <p:cNvPr id="21" name="右箭头 20"/>
          <p:cNvSpPr/>
          <p:nvPr/>
        </p:nvSpPr>
        <p:spPr>
          <a:xfrm rot="5400000">
            <a:off x="6528435" y="5288915"/>
            <a:ext cx="299085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323965" y="5727065"/>
            <a:ext cx="720000" cy="252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dist"/>
            <a:r>
              <a:rPr lang="en-US" altLang="zh-CN"/>
              <a:t>36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6318250" y="5979160"/>
            <a:ext cx="810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free(0)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5784215" y="5727065"/>
            <a:ext cx="540000" cy="252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dist"/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7044055" y="5727065"/>
            <a:ext cx="540000" cy="252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dist"/>
            <a:r>
              <a:rPr lang="en-US" altLang="zh-CN"/>
              <a:t>79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941070" y="5965190"/>
            <a:ext cx="184023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free(3)</a:t>
            </a:r>
            <a:endParaRPr lang="en-US" altLang="zh-CN"/>
          </a:p>
          <a:p>
            <a:pPr algn="ctr"/>
            <a:r>
              <a:rPr lang="en-US" altLang="zh-CN" sz="900"/>
              <a:t>*</a:t>
            </a:r>
            <a:r>
              <a:rPr lang="zh-CN" altLang="zh-CN" sz="900"/>
              <a:t>不仅要标记，还要合并空闲空间</a:t>
            </a:r>
            <a:endParaRPr lang="zh-CN" altLang="zh-CN" sz="900"/>
          </a:p>
        </p:txBody>
      </p:sp>
      <p:sp>
        <p:nvSpPr>
          <p:cNvPr id="30" name="右箭头 29"/>
          <p:cNvSpPr/>
          <p:nvPr/>
        </p:nvSpPr>
        <p:spPr>
          <a:xfrm flipH="1">
            <a:off x="2915920" y="5727065"/>
            <a:ext cx="299085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58850" y="5713095"/>
            <a:ext cx="1800225" cy="252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dist"/>
            <a:r>
              <a:rPr lang="en-US" altLang="zh-CN"/>
              <a:t>09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3911600" y="5720080"/>
            <a:ext cx="720000" cy="2520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dist"/>
            <a:r>
              <a:rPr lang="en-US" altLang="zh-CN"/>
              <a:t>36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3146425" y="5972175"/>
            <a:ext cx="241173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malloc(5) -&gt; -1</a:t>
            </a:r>
            <a:endParaRPr lang="en-US" altLang="zh-CN"/>
          </a:p>
          <a:p>
            <a:pPr algn="ctr"/>
            <a:r>
              <a:rPr lang="en-US" altLang="zh-CN" sz="900"/>
              <a:t>*</a:t>
            </a:r>
            <a:r>
              <a:rPr lang="zh-CN" altLang="en-US" sz="900"/>
              <a:t>虽然空间足够，但是不连续，所以分配</a:t>
            </a:r>
            <a:r>
              <a:rPr lang="zh-CN" altLang="en-US" sz="900"/>
              <a:t>失败</a:t>
            </a:r>
            <a:endParaRPr lang="zh-CN" altLang="en-US" sz="900"/>
          </a:p>
        </p:txBody>
      </p:sp>
      <p:sp>
        <p:nvSpPr>
          <p:cNvPr id="36" name="矩形 35"/>
          <p:cNvSpPr/>
          <p:nvPr/>
        </p:nvSpPr>
        <p:spPr>
          <a:xfrm>
            <a:off x="3371850" y="5720080"/>
            <a:ext cx="540000" cy="252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dist"/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37" name="矩形 36"/>
          <p:cNvSpPr/>
          <p:nvPr/>
        </p:nvSpPr>
        <p:spPr>
          <a:xfrm>
            <a:off x="4631690" y="5720080"/>
            <a:ext cx="540000" cy="252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dist"/>
            <a:r>
              <a:rPr lang="en-US" altLang="zh-CN"/>
              <a:t>79</a:t>
            </a:r>
            <a:endParaRPr lang="en-US" altLang="zh-CN"/>
          </a:p>
        </p:txBody>
      </p:sp>
      <p:sp>
        <p:nvSpPr>
          <p:cNvPr id="38" name="右箭头 37"/>
          <p:cNvSpPr/>
          <p:nvPr/>
        </p:nvSpPr>
        <p:spPr>
          <a:xfrm flipH="1">
            <a:off x="5313045" y="5734050"/>
            <a:ext cx="299085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0" name="表格 39"/>
          <p:cNvGraphicFramePr/>
          <p:nvPr>
            <p:custDataLst>
              <p:tags r:id="rId1"/>
            </p:custDataLst>
          </p:nvPr>
        </p:nvGraphicFramePr>
        <p:xfrm>
          <a:off x="8223885" y="4503420"/>
          <a:ext cx="3505200" cy="12077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2483"/>
                <a:gridCol w="347531"/>
                <a:gridCol w="347531"/>
                <a:gridCol w="347531"/>
                <a:gridCol w="347530"/>
                <a:gridCol w="347532"/>
                <a:gridCol w="347531"/>
                <a:gridCol w="347531"/>
              </a:tblGrid>
              <a:tr h="40259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时刻</a:t>
                      </a:r>
                      <a:endParaRPr lang="zh-CN" altLang="en-US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endParaRPr lang="en-US" altLang="zh-CN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endParaRPr lang="en-US" altLang="zh-CN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10</a:t>
                      </a:r>
                      <a:endParaRPr lang="en-US" altLang="zh-CN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...</a:t>
                      </a:r>
                      <a:endParaRPr lang="en-US" altLang="zh-CN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40259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大小</a:t>
                      </a:r>
                      <a:endParaRPr lang="zh-CN" altLang="en-US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endParaRPr lang="en-US" altLang="zh-CN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...</a:t>
                      </a:r>
                      <a:endParaRPr lang="en-US" altLang="zh-CN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  <a:tr h="40259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生存期</a:t>
                      </a:r>
                      <a:endParaRPr lang="zh-CN" altLang="en-US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9</a:t>
                      </a:r>
                      <a:endParaRPr lang="en-US" altLang="zh-CN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9</a:t>
                      </a:r>
                      <a:endParaRPr lang="en-US" altLang="zh-CN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spc="120">
                          <a:latin typeface="微软雅黑" panose="020B0503020204020204" charset="-122"/>
                          <a:ea typeface="微软雅黑" panose="020B0503020204020204" charset="-122"/>
                        </a:rPr>
                        <a:t>...</a:t>
                      </a:r>
                      <a:endParaRPr lang="en-US" altLang="zh-CN" sz="1400" spc="12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sp>
        <p:nvSpPr>
          <p:cNvPr id="41" name="文本框 40"/>
          <p:cNvSpPr txBox="1"/>
          <p:nvPr/>
        </p:nvSpPr>
        <p:spPr>
          <a:xfrm>
            <a:off x="8223885" y="5848985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是否所有的分配请求都能被</a:t>
            </a:r>
            <a:r>
              <a:rPr lang="zh-CN" altLang="en-US"/>
              <a:t>满足？</a:t>
            </a: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001635" y="3783965"/>
            <a:ext cx="3950335" cy="25634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8223885" y="3959225"/>
            <a:ext cx="1930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给定</a:t>
            </a:r>
            <a:r>
              <a:rPr lang="en-US" altLang="zh-CN"/>
              <a:t>N</a:t>
            </a:r>
            <a:r>
              <a:rPr lang="zh-CN" altLang="en-US"/>
              <a:t>和一张表：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顾宇浩 &lt;guyh9@mail2.sysu.edu.cn&gt;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4" grpId="1" animBg="1"/>
      <p:bldP spid="6" grpId="1"/>
      <p:bldP spid="9" grpId="0" animBg="1"/>
      <p:bldP spid="10" grpId="0"/>
      <p:bldP spid="11" grpId="0" animBg="1"/>
      <p:bldP spid="12" grpId="0" animBg="1"/>
      <p:bldP spid="9" grpId="1" animBg="1"/>
      <p:bldP spid="10" grpId="1"/>
      <p:bldP spid="11" grpId="1" animBg="1"/>
      <p:bldP spid="12" grpId="1" animBg="1"/>
      <p:bldP spid="13" grpId="0" animBg="1"/>
      <p:bldP spid="14" grpId="0" animBg="1"/>
      <p:bldP spid="15" grpId="0"/>
      <p:bldP spid="16" grpId="0" animBg="1"/>
      <p:bldP spid="20" grpId="0" animBg="1"/>
      <p:bldP spid="13" grpId="1" animBg="1"/>
      <p:bldP spid="14" grpId="1" animBg="1"/>
      <p:bldP spid="15" grpId="1"/>
      <p:bldP spid="16" grpId="1" animBg="1"/>
      <p:bldP spid="20" grpId="1" animBg="1"/>
      <p:bldP spid="21" grpId="0" animBg="1"/>
      <p:bldP spid="22" grpId="0" animBg="1"/>
      <p:bldP spid="23" grpId="0"/>
      <p:bldP spid="24" grpId="0" animBg="1"/>
      <p:bldP spid="25" grpId="0" animBg="1"/>
      <p:bldP spid="21" grpId="1" animBg="1"/>
      <p:bldP spid="22" grpId="1" animBg="1"/>
      <p:bldP spid="23" grpId="1"/>
      <p:bldP spid="24" grpId="1" animBg="1"/>
      <p:bldP spid="25" grpId="1" animBg="1"/>
      <p:bldP spid="34" grpId="0" animBg="1"/>
      <p:bldP spid="35" grpId="0"/>
      <p:bldP spid="36" grpId="0" animBg="1"/>
      <p:bldP spid="37" grpId="0" animBg="1"/>
      <p:bldP spid="38" grpId="0" animBg="1"/>
      <p:bldP spid="34" grpId="1" animBg="1"/>
      <p:bldP spid="35" grpId="1"/>
      <p:bldP spid="36" grpId="1" animBg="1"/>
      <p:bldP spid="37" grpId="1" animBg="1"/>
      <p:bldP spid="38" grpId="1" animBg="1"/>
      <p:bldP spid="27" grpId="0"/>
      <p:bldP spid="30" grpId="0" animBg="1"/>
      <p:bldP spid="32" grpId="0" animBg="1"/>
      <p:bldP spid="27" grpId="1"/>
      <p:bldP spid="30" grpId="1" animBg="1"/>
      <p:bldP spid="32" grpId="1" animBg="1"/>
      <p:bldP spid="41" grpId="0"/>
      <p:bldP spid="43" grpId="0" animBg="1"/>
      <p:bldP spid="44" grpId="0"/>
      <p:bldP spid="41" grpId="1"/>
      <p:bldP spid="43" grpId="1" animBg="1"/>
      <p:bldP spid="4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Let’s code!</a:t>
            </a:r>
            <a:r>
              <a:rPr lang="zh-CN" altLang="en-US"/>
              <a:t>（</a:t>
            </a:r>
            <a:r>
              <a:rPr lang="en-US" altLang="zh-CN" sz="4400">
                <a:sym typeface="+mn-ea"/>
              </a:rPr>
              <a:t>创建文件</a:t>
            </a:r>
            <a:r>
              <a:rPr lang="zh-CN" altLang="en-US" sz="4400">
                <a:sym typeface="+mn-ea"/>
              </a:rPr>
              <a:t>）</a:t>
            </a:r>
            <a:endParaRPr lang="zh-CN" altLang="en-US" sz="44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3295" y="1847850"/>
            <a:ext cx="10515600" cy="4351338"/>
          </a:xfrm>
        </p:spPr>
        <p:txBody>
          <a:bodyPr/>
          <a:p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1170" y="2758440"/>
            <a:ext cx="4673600" cy="2530475"/>
          </a:xfrm>
          <a:prstGeom prst="rect">
            <a:avLst/>
          </a:prstGeom>
        </p:spPr>
      </p:pic>
      <p:sp>
        <p:nvSpPr>
          <p:cNvPr id="8" name="右大括号 7"/>
          <p:cNvSpPr/>
          <p:nvPr/>
        </p:nvSpPr>
        <p:spPr>
          <a:xfrm>
            <a:off x="9029065" y="3873500"/>
            <a:ext cx="154940" cy="667385"/>
          </a:xfrm>
          <a:prstGeom prst="rightBrace">
            <a:avLst>
              <a:gd name="adj1" fmla="val 84375"/>
              <a:gd name="adj2" fmla="val 51189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353550" y="4023360"/>
            <a:ext cx="1447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C00000"/>
                </a:solidFill>
              </a:rPr>
              <a:t>C++</a:t>
            </a:r>
            <a:r>
              <a:rPr lang="zh-CN" altLang="en-US">
                <a:solidFill>
                  <a:srgbClr val="C00000"/>
                </a:solidFill>
              </a:rPr>
              <a:t>编写逻辑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mtClean="0"/>
            </a:fld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顾宇浩 &lt;guyh9@mail2.sysu.edu.cn&gt;</a:t>
            </a:r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1581785"/>
            <a:ext cx="2665095" cy="4780280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 flipV="1">
            <a:off x="2189480" y="2924810"/>
            <a:ext cx="2091690" cy="1143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8961120" y="5163820"/>
            <a:ext cx="50419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505950" y="4979670"/>
            <a:ext cx="16630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C00000"/>
                </a:solidFill>
              </a:rPr>
              <a:t>scons </a:t>
            </a:r>
            <a:r>
              <a:rPr lang="zh-CN" altLang="zh-CN">
                <a:solidFill>
                  <a:srgbClr val="C00000"/>
                </a:solidFill>
              </a:rPr>
              <a:t>构建脚本</a:t>
            </a:r>
            <a:endParaRPr lang="zh-CN" altLang="zh-CN">
              <a:solidFill>
                <a:srgbClr val="C0000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8961120" y="4797425"/>
            <a:ext cx="50419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484360" y="4579620"/>
            <a:ext cx="13011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C00000"/>
                </a:solidFill>
              </a:rPr>
              <a:t>Python</a:t>
            </a:r>
            <a:r>
              <a:rPr lang="zh-CN" altLang="en-US">
                <a:solidFill>
                  <a:srgbClr val="C00000"/>
                </a:solidFill>
              </a:rPr>
              <a:t>界面</a:t>
            </a:r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bldLvl="0" animBg="1"/>
      <p:bldP spid="21" grpId="0"/>
      <p:bldP spid="23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9590,&quot;width&quot;:15070}"/>
</p:tagLst>
</file>

<file path=ppt/tags/tag2.xml><?xml version="1.0" encoding="utf-8"?>
<p:tagLst xmlns:p="http://schemas.openxmlformats.org/presentationml/2006/main">
  <p:tag name="KSO_WM_UNIT_TABLE_BEAUTIFY" val="smartTable{64a379ec-30a0-4ad6-9474-41118d329a60}"/>
  <p:tag name="TABLE_ENDDRAG_ORIGIN_RECT" val="276*95"/>
  <p:tag name="TABLE_ENDDRAG_RECT" val="626*407*276*95"/>
  <p:tag name="TABLE_AUTOADJUST_FLAG" val="1"/>
</p:tagLst>
</file>

<file path=ppt/tags/tag3.xml><?xml version="1.0" encoding="utf-8"?>
<p:tagLst xmlns:p="http://schemas.openxmlformats.org/presentationml/2006/main">
  <p:tag name="COMMONDATA" val="eyJoZGlkIjoiMzMzOTRlNGNlMTE2ZThmOTIzYzUwZDU3MDk3MzgzNm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2845</Words>
  <Application>WPS 演示</Application>
  <PresentationFormat>宽屏</PresentationFormat>
  <Paragraphs>398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宋体</vt:lpstr>
      <vt:lpstr>Wingdings</vt:lpstr>
      <vt:lpstr>Consolas</vt:lpstr>
      <vt:lpstr>微软雅黑</vt:lpstr>
      <vt:lpstr>Calibri</vt:lpstr>
      <vt:lpstr>Arial Unicode MS</vt:lpstr>
      <vt:lpstr>Office 主题</vt:lpstr>
      <vt:lpstr>gem5 快速上手</vt:lpstr>
      <vt:lpstr>关于我……</vt:lpstr>
      <vt:lpstr>gem5 = DES + ISA/ABI VM</vt:lpstr>
      <vt:lpstr>安装&amp;配置开发环境</vt:lpstr>
      <vt:lpstr>SCons是什么</vt:lpstr>
      <vt:lpstr>使用gem5</vt:lpstr>
      <vt:lpstr>第一个仿真：首次适应内存分配</vt:lpstr>
      <vt:lpstr>问题描述</vt:lpstr>
      <vt:lpstr>Let’s code! 创建src/arch-sysu/*：</vt:lpstr>
      <vt:lpstr>PowerPoint 演示文稿</vt:lpstr>
      <vt:lpstr>Let’s code!（SConscript）</vt:lpstr>
      <vt:lpstr>Let’s code!（MemAlloc.py）</vt:lpstr>
      <vt:lpstr>Let’s code!</vt:lpstr>
      <vt:lpstr>Let’s run!</vt:lpstr>
      <vt:lpstr>使用gem5中已有的组件</vt:lpstr>
      <vt:lpstr>我怎么知道有哪些类，它们都叫什么，怎么用？</vt:lpstr>
      <vt:lpstr>gem5 standard library</vt:lpstr>
      <vt:lpstr>PowerPoint 演示文稿</vt:lpstr>
      <vt:lpstr>实验一作业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顾宇浩</dc:creator>
  <cp:lastModifiedBy>这个人的名字真的好长好长好长啊</cp:lastModifiedBy>
  <cp:revision>215</cp:revision>
  <dcterms:created xsi:type="dcterms:W3CDTF">2022-09-19T00:06:00Z</dcterms:created>
  <dcterms:modified xsi:type="dcterms:W3CDTF">2022-10-10T13:54:01Z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AB2544BBD242408B82931F3405955C7B</vt:lpwstr>
  </property>
  <property fmtid="{D5CDD505-2E9C-101B-9397-08002B2CF9AE}" pid="3" name="KSOProductBuildVer">
    <vt:lpwstr>2052-11.1.0.12358</vt:lpwstr>
  </property>
</Properties>
</file>