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91" r:id="rId4"/>
    <p:sldId id="266" r:id="rId5"/>
    <p:sldId id="267" r:id="rId7"/>
    <p:sldId id="259" r:id="rId8"/>
    <p:sldId id="342" r:id="rId9"/>
    <p:sldId id="343" r:id="rId10"/>
    <p:sldId id="338" r:id="rId11"/>
    <p:sldId id="344" r:id="rId12"/>
    <p:sldId id="345" r:id="rId13"/>
    <p:sldId id="346" r:id="rId14"/>
    <p:sldId id="347" r:id="rId15"/>
    <p:sldId id="348" r:id="rId16"/>
    <p:sldId id="262" r:id="rId17"/>
    <p:sldId id="263" r:id="rId18"/>
    <p:sldId id="349" r:id="rId19"/>
    <p:sldId id="352" r:id="rId20"/>
    <p:sldId id="353" r:id="rId21"/>
    <p:sldId id="354" r:id="rId22"/>
    <p:sldId id="351" r:id="rId23"/>
    <p:sldId id="350" r:id="rId24"/>
    <p:sldId id="273" r:id="rId25"/>
    <p:sldId id="268" r:id="rId26"/>
    <p:sldId id="272" r:id="rId27"/>
    <p:sldId id="276" r:id="rId28"/>
    <p:sldId id="290" r:id="rId29"/>
    <p:sldId id="289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/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/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/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/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/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/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/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/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/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/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/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/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/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/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/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/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/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/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/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/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/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/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/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/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839236-65FA-40EC-89B3-545F3BC118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7B65D3-DE42-48AA-B84E-7E65AB1F6F29}">
      <dgm:prSet phldrT="[文本]" custT="1"/>
      <dgm:spPr/>
      <dgm:t>
        <a:bodyPr/>
        <a:lstStyle/>
        <a:p>
          <a:r>
            <a:rPr lang="en-US" altLang="zh-CN" sz="1200" dirty="0"/>
            <a:t>fetch</a:t>
          </a:r>
          <a:endParaRPr lang="zh-CN" altLang="en-US" sz="1200" dirty="0"/>
        </a:p>
      </dgm:t>
    </dgm:pt>
    <dgm:pt modelId="{35331251-5708-4201-993A-2C7C6C685294}" cxnId="{C8C67113-32D8-4347-9FAE-3C3E257BDEF8}" type="parTrans">
      <dgm:prSet/>
      <dgm:spPr/>
      <dgm:t>
        <a:bodyPr/>
        <a:lstStyle/>
        <a:p>
          <a:endParaRPr lang="zh-CN" altLang="en-US" sz="1800"/>
        </a:p>
      </dgm:t>
    </dgm:pt>
    <dgm:pt modelId="{62F83734-B7AF-4DEB-9C16-7EE51A41C495}" cxnId="{C8C67113-32D8-4347-9FAE-3C3E257BDEF8}" type="sibTrans">
      <dgm:prSet/>
      <dgm:spPr/>
      <dgm:t>
        <a:bodyPr/>
        <a:lstStyle/>
        <a:p>
          <a:endParaRPr lang="zh-CN" altLang="en-US" sz="1800"/>
        </a:p>
      </dgm:t>
    </dgm:pt>
    <dgm:pt modelId="{4F56CF30-A8ED-4FA1-A26A-2A145D9638B6}">
      <dgm:prSet phldrT="[文本]" custT="1"/>
      <dgm:spPr/>
      <dgm:t>
        <a:bodyPr/>
        <a:lstStyle/>
        <a:p>
          <a:r>
            <a:rPr lang="en-US" altLang="zh-CN" sz="1200" dirty="0"/>
            <a:t>decode</a:t>
          </a:r>
          <a:endParaRPr lang="zh-CN" altLang="en-US" sz="1200" dirty="0"/>
        </a:p>
      </dgm:t>
    </dgm:pt>
    <dgm:pt modelId="{36CD05D6-B08A-44EF-B3D5-2CFA3F3C7B4E}" cxnId="{C268DDF7-FFAA-4473-B194-0451C8FC0BF3}" type="parTrans">
      <dgm:prSet/>
      <dgm:spPr/>
      <dgm:t>
        <a:bodyPr/>
        <a:lstStyle/>
        <a:p>
          <a:endParaRPr lang="zh-CN" altLang="en-US" sz="1800"/>
        </a:p>
      </dgm:t>
    </dgm:pt>
    <dgm:pt modelId="{E608EB6C-1EBF-4771-99E8-CD965BB6125C}" cxnId="{C268DDF7-FFAA-4473-B194-0451C8FC0BF3}" type="sibTrans">
      <dgm:prSet/>
      <dgm:spPr/>
      <dgm:t>
        <a:bodyPr/>
        <a:lstStyle/>
        <a:p>
          <a:endParaRPr lang="zh-CN" altLang="en-US" sz="1800"/>
        </a:p>
      </dgm:t>
    </dgm:pt>
    <dgm:pt modelId="{4A17BB2D-EE06-44C6-8509-8B371AFB739F}">
      <dgm:prSet phldrT="[文本]" custT="1"/>
      <dgm:spPr/>
      <dgm:t>
        <a:bodyPr/>
        <a:lstStyle/>
        <a:p>
          <a:r>
            <a:rPr lang="en-US" altLang="zh-CN" sz="1200" dirty="0"/>
            <a:t>issue</a:t>
          </a:r>
          <a:endParaRPr lang="zh-CN" altLang="en-US" sz="1200" dirty="0"/>
        </a:p>
      </dgm:t>
    </dgm:pt>
    <dgm:pt modelId="{F06A9315-8D3F-4539-B858-B2810350D0EE}" cxnId="{F10FE03F-168D-4530-90DB-8EC52A37AF41}" type="parTrans">
      <dgm:prSet/>
      <dgm:spPr/>
      <dgm:t>
        <a:bodyPr/>
        <a:lstStyle/>
        <a:p>
          <a:endParaRPr lang="zh-CN" altLang="en-US" sz="1800"/>
        </a:p>
      </dgm:t>
    </dgm:pt>
    <dgm:pt modelId="{D8954C4F-EE79-4E43-B105-D920ED117D63}" cxnId="{F10FE03F-168D-4530-90DB-8EC52A37AF41}" type="sibTrans">
      <dgm:prSet/>
      <dgm:spPr/>
      <dgm:t>
        <a:bodyPr/>
        <a:lstStyle/>
        <a:p>
          <a:endParaRPr lang="zh-CN" altLang="en-US" sz="1800"/>
        </a:p>
      </dgm:t>
    </dgm:pt>
    <dgm:pt modelId="{8F63D141-7380-43F1-8A26-FEF188B8B3BA}">
      <dgm:prSet phldrT="[文本]" custT="1"/>
      <dgm:spPr>
        <a:solidFill>
          <a:schemeClr val="tx1"/>
        </a:solidFill>
      </dgm:spPr>
      <dgm:t>
        <a:bodyPr/>
        <a:lstStyle/>
        <a:p>
          <a:r>
            <a:rPr lang="en-US" altLang="zh-CN" sz="1200" dirty="0"/>
            <a:t>writeback</a:t>
          </a:r>
          <a:endParaRPr lang="zh-CN" altLang="en-US" sz="1200" dirty="0"/>
        </a:p>
      </dgm:t>
    </dgm:pt>
    <dgm:pt modelId="{A631683B-D2B5-4A46-8FFB-A0CB523DE708}" cxnId="{1205D9B0-167C-49DC-B322-58F84B0DAB6A}" type="parTrans">
      <dgm:prSet/>
      <dgm:spPr/>
      <dgm:t>
        <a:bodyPr/>
        <a:lstStyle/>
        <a:p>
          <a:endParaRPr lang="zh-CN" altLang="en-US" sz="1800"/>
        </a:p>
      </dgm:t>
    </dgm:pt>
    <dgm:pt modelId="{0E156E7F-D150-465F-AA5A-DFA3E91BA11B}" cxnId="{1205D9B0-167C-49DC-B322-58F84B0DAB6A}" type="sibTrans">
      <dgm:prSet/>
      <dgm:spPr/>
      <dgm:t>
        <a:bodyPr/>
        <a:lstStyle/>
        <a:p>
          <a:endParaRPr lang="zh-CN" altLang="en-US" sz="1800"/>
        </a:p>
      </dgm:t>
    </dgm:pt>
    <dgm:pt modelId="{C204A936-6694-4E55-976B-716416A00BEA}">
      <dgm:prSet phldrT="[文本]" custT="1"/>
      <dgm:spPr/>
      <dgm:t>
        <a:bodyPr/>
        <a:lstStyle/>
        <a:p>
          <a:r>
            <a:rPr lang="en-US" altLang="zh-CN" sz="1200" dirty="0"/>
            <a:t>read_operands</a:t>
          </a:r>
          <a:endParaRPr lang="zh-CN" altLang="en-US" sz="1200" dirty="0"/>
        </a:p>
      </dgm:t>
    </dgm:pt>
    <dgm:pt modelId="{E5B9A5F2-6BBE-490A-916D-426BB76EEF38}" cxnId="{5A702F60-D92D-4A8E-BAD3-F666CC99D1C2}" type="parTrans">
      <dgm:prSet/>
      <dgm:spPr/>
      <dgm:t>
        <a:bodyPr/>
        <a:lstStyle/>
        <a:p>
          <a:endParaRPr lang="zh-CN" altLang="en-US" sz="1800"/>
        </a:p>
      </dgm:t>
    </dgm:pt>
    <dgm:pt modelId="{60DF2AC3-A522-43AC-8580-7844241A5D4E}" cxnId="{5A702F60-D92D-4A8E-BAD3-F666CC99D1C2}" type="sibTrans">
      <dgm:prSet/>
      <dgm:spPr/>
      <dgm:t>
        <a:bodyPr/>
        <a:lstStyle/>
        <a:p>
          <a:endParaRPr lang="zh-CN" altLang="en-US" sz="1800"/>
        </a:p>
      </dgm:t>
    </dgm:pt>
    <dgm:pt modelId="{36036990-30DE-4202-8CF0-37AF60B36DBB}">
      <dgm:prSet phldrT="[文本]" custT="1"/>
      <dgm:spPr/>
      <dgm:t>
        <a:bodyPr/>
        <a:lstStyle/>
        <a:p>
          <a:r>
            <a:rPr lang="en-US" altLang="zh-CN" sz="1200" dirty="0"/>
            <a:t>execute</a:t>
          </a:r>
          <a:endParaRPr lang="zh-CN" altLang="en-US" sz="1200" dirty="0"/>
        </a:p>
      </dgm:t>
    </dgm:pt>
    <dgm:pt modelId="{219A05D3-E7C0-4226-A894-E53FA4568A43}" cxnId="{BBE00E98-8834-4E39-8539-7B02845FA075}" type="parTrans">
      <dgm:prSet/>
      <dgm:spPr/>
      <dgm:t>
        <a:bodyPr/>
        <a:lstStyle/>
        <a:p>
          <a:endParaRPr lang="zh-CN" altLang="en-US" sz="1800"/>
        </a:p>
      </dgm:t>
    </dgm:pt>
    <dgm:pt modelId="{E4AB221C-6B2D-4D3B-AE68-A3DC6DEF6EC1}" cxnId="{BBE00E98-8834-4E39-8539-7B02845FA075}" type="sibTrans">
      <dgm:prSet/>
      <dgm:spPr/>
      <dgm:t>
        <a:bodyPr/>
        <a:lstStyle/>
        <a:p>
          <a:endParaRPr lang="zh-CN" altLang="en-US" sz="1800"/>
        </a:p>
      </dgm:t>
    </dgm:pt>
    <dgm:pt modelId="{96B7D9A8-9476-4EE1-A873-D1F085C849BA}" type="pres">
      <dgm:prSet presAssocID="{47839236-65FA-40EC-89B3-545F3BC11824}" presName="Name0" presStyleCnt="0">
        <dgm:presLayoutVars>
          <dgm:dir/>
          <dgm:animLvl val="lvl"/>
          <dgm:resizeHandles val="exact"/>
        </dgm:presLayoutVars>
      </dgm:prSet>
      <dgm:spPr/>
    </dgm:pt>
    <dgm:pt modelId="{4F3444A5-C28F-4529-8BBE-CB833DA0AF7E}" type="pres">
      <dgm:prSet presAssocID="{7E7B65D3-DE42-48AA-B84E-7E65AB1F6F2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2E98073-09CE-47D1-AC67-F8543435D26A}" type="pres">
      <dgm:prSet presAssocID="{62F83734-B7AF-4DEB-9C16-7EE51A41C495}" presName="parTxOnlySpace" presStyleCnt="0"/>
      <dgm:spPr/>
    </dgm:pt>
    <dgm:pt modelId="{84E6461B-DC5E-4556-92F1-540B13294935}" type="pres">
      <dgm:prSet presAssocID="{4F56CF30-A8ED-4FA1-A26A-2A145D9638B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CCA886-0C45-4A81-9F04-DD14D0BF2038}" type="pres">
      <dgm:prSet presAssocID="{E608EB6C-1EBF-4771-99E8-CD965BB6125C}" presName="parTxOnlySpace" presStyleCnt="0"/>
      <dgm:spPr/>
    </dgm:pt>
    <dgm:pt modelId="{26C97C7E-9655-4D18-826D-68411FD36A53}" type="pres">
      <dgm:prSet presAssocID="{4A17BB2D-EE06-44C6-8509-8B371AFB739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565F207-9C17-48B1-A3B9-767A42A7500B}" type="pres">
      <dgm:prSet presAssocID="{D8954C4F-EE79-4E43-B105-D920ED117D63}" presName="parTxOnlySpace" presStyleCnt="0"/>
      <dgm:spPr/>
    </dgm:pt>
    <dgm:pt modelId="{3B770075-374A-4B55-B98F-4B469C3BF718}" type="pres">
      <dgm:prSet presAssocID="{C204A936-6694-4E55-976B-716416A00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E9C8B01-0644-48B3-A0AE-53AE3E81ACC2}" type="pres">
      <dgm:prSet presAssocID="{60DF2AC3-A522-43AC-8580-7844241A5D4E}" presName="parTxOnlySpace" presStyleCnt="0"/>
      <dgm:spPr/>
    </dgm:pt>
    <dgm:pt modelId="{87185247-D3F4-47DD-8F13-D07960B5D766}" type="pres">
      <dgm:prSet presAssocID="{36036990-30DE-4202-8CF0-37AF60B36DB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45091B-D3C4-468E-989B-E06DAFA5CA37}" type="pres">
      <dgm:prSet presAssocID="{E4AB221C-6B2D-4D3B-AE68-A3DC6DEF6EC1}" presName="parTxOnlySpace" presStyleCnt="0"/>
      <dgm:spPr/>
    </dgm:pt>
    <dgm:pt modelId="{012442D7-DE4F-42AA-8171-4E1BCE2D8B27}" type="pres">
      <dgm:prSet presAssocID="{8F63D141-7380-43F1-8A26-FEF188B8B3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B11A08-32FA-4516-8CCF-8F9DE7C5395C}" type="presOf" srcId="{4A17BB2D-EE06-44C6-8509-8B371AFB739F}" destId="{26C97C7E-9655-4D18-826D-68411FD36A53}" srcOrd="0" destOrd="0" presId="urn:microsoft.com/office/officeart/2005/8/layout/chevron1"/>
    <dgm:cxn modelId="{C8C67113-32D8-4347-9FAE-3C3E257BDEF8}" srcId="{47839236-65FA-40EC-89B3-545F3BC11824}" destId="{7E7B65D3-DE42-48AA-B84E-7E65AB1F6F29}" srcOrd="0" destOrd="0" parTransId="{35331251-5708-4201-993A-2C7C6C685294}" sibTransId="{62F83734-B7AF-4DEB-9C16-7EE51A41C495}"/>
    <dgm:cxn modelId="{1D376319-1C20-409F-9E1B-DF64A2109D91}" type="presOf" srcId="{8F63D141-7380-43F1-8A26-FEF188B8B3BA}" destId="{012442D7-DE4F-42AA-8171-4E1BCE2D8B27}" srcOrd="0" destOrd="0" presId="urn:microsoft.com/office/officeart/2005/8/layout/chevron1"/>
    <dgm:cxn modelId="{F10FE03F-168D-4530-90DB-8EC52A37AF41}" srcId="{47839236-65FA-40EC-89B3-545F3BC11824}" destId="{4A17BB2D-EE06-44C6-8509-8B371AFB739F}" srcOrd="2" destOrd="0" parTransId="{F06A9315-8D3F-4539-B858-B2810350D0EE}" sibTransId="{D8954C4F-EE79-4E43-B105-D920ED117D63}"/>
    <dgm:cxn modelId="{5A702F60-D92D-4A8E-BAD3-F666CC99D1C2}" srcId="{47839236-65FA-40EC-89B3-545F3BC11824}" destId="{C204A936-6694-4E55-976B-716416A00BEA}" srcOrd="3" destOrd="0" parTransId="{E5B9A5F2-6BBE-490A-916D-426BB76EEF38}" sibTransId="{60DF2AC3-A522-43AC-8580-7844241A5D4E}"/>
    <dgm:cxn modelId="{AC73398A-6BA4-42EB-8262-7CECB7010F60}" type="presOf" srcId="{47839236-65FA-40EC-89B3-545F3BC11824}" destId="{96B7D9A8-9476-4EE1-A873-D1F085C849BA}" srcOrd="0" destOrd="0" presId="urn:microsoft.com/office/officeart/2005/8/layout/chevron1"/>
    <dgm:cxn modelId="{BBE00E98-8834-4E39-8539-7B02845FA075}" srcId="{47839236-65FA-40EC-89B3-545F3BC11824}" destId="{36036990-30DE-4202-8CF0-37AF60B36DBB}" srcOrd="4" destOrd="0" parTransId="{219A05D3-E7C0-4226-A894-E53FA4568A43}" sibTransId="{E4AB221C-6B2D-4D3B-AE68-A3DC6DEF6EC1}"/>
    <dgm:cxn modelId="{5AB49D9F-FE32-4652-9D6A-63862B4BD4AC}" type="presOf" srcId="{4F56CF30-A8ED-4FA1-A26A-2A145D9638B6}" destId="{84E6461B-DC5E-4556-92F1-540B13294935}" srcOrd="0" destOrd="0" presId="urn:microsoft.com/office/officeart/2005/8/layout/chevron1"/>
    <dgm:cxn modelId="{1205D9B0-167C-49DC-B322-58F84B0DAB6A}" srcId="{47839236-65FA-40EC-89B3-545F3BC11824}" destId="{8F63D141-7380-43F1-8A26-FEF188B8B3BA}" srcOrd="5" destOrd="0" parTransId="{A631683B-D2B5-4A46-8FFB-A0CB523DE708}" sibTransId="{0E156E7F-D150-465F-AA5A-DFA3E91BA11B}"/>
    <dgm:cxn modelId="{D1EA6DE9-529E-452F-ABC7-58B13E65184C}" type="presOf" srcId="{36036990-30DE-4202-8CF0-37AF60B36DBB}" destId="{87185247-D3F4-47DD-8F13-D07960B5D766}" srcOrd="0" destOrd="0" presId="urn:microsoft.com/office/officeart/2005/8/layout/chevron1"/>
    <dgm:cxn modelId="{CA8F83EE-1592-47D6-9CD0-0E23842A9C9B}" type="presOf" srcId="{C204A936-6694-4E55-976B-716416A00BEA}" destId="{3B770075-374A-4B55-B98F-4B469C3BF718}" srcOrd="0" destOrd="0" presId="urn:microsoft.com/office/officeart/2005/8/layout/chevron1"/>
    <dgm:cxn modelId="{C268DDF7-FFAA-4473-B194-0451C8FC0BF3}" srcId="{47839236-65FA-40EC-89B3-545F3BC11824}" destId="{4F56CF30-A8ED-4FA1-A26A-2A145D9638B6}" srcOrd="1" destOrd="0" parTransId="{36CD05D6-B08A-44EF-B3D5-2CFA3F3C7B4E}" sibTransId="{E608EB6C-1EBF-4771-99E8-CD965BB6125C}"/>
    <dgm:cxn modelId="{B1E447FA-1090-4FB2-BBA9-D9DA8136CA33}" type="presOf" srcId="{7E7B65D3-DE42-48AA-B84E-7E65AB1F6F29}" destId="{4F3444A5-C28F-4529-8BBE-CB833DA0AF7E}" srcOrd="0" destOrd="0" presId="urn:microsoft.com/office/officeart/2005/8/layout/chevron1"/>
    <dgm:cxn modelId="{17E2B597-C5D0-49CD-8906-E2B00B3F10A3}" type="presParOf" srcId="{96B7D9A8-9476-4EE1-A873-D1F085C849BA}" destId="{4F3444A5-C28F-4529-8BBE-CB833DA0AF7E}" srcOrd="0" destOrd="0" presId="urn:microsoft.com/office/officeart/2005/8/layout/chevron1"/>
    <dgm:cxn modelId="{8C12E89F-A3D8-44D7-9034-2732277689BB}" type="presParOf" srcId="{96B7D9A8-9476-4EE1-A873-D1F085C849BA}" destId="{72E98073-09CE-47D1-AC67-F8543435D26A}" srcOrd="1" destOrd="0" presId="urn:microsoft.com/office/officeart/2005/8/layout/chevron1"/>
    <dgm:cxn modelId="{F0D81067-9EA1-4BFF-A79A-5CF2A9AC05C6}" type="presParOf" srcId="{96B7D9A8-9476-4EE1-A873-D1F085C849BA}" destId="{84E6461B-DC5E-4556-92F1-540B13294935}" srcOrd="2" destOrd="0" presId="urn:microsoft.com/office/officeart/2005/8/layout/chevron1"/>
    <dgm:cxn modelId="{1EA0791E-44F9-453A-ACB8-EB70B05610B0}" type="presParOf" srcId="{96B7D9A8-9476-4EE1-A873-D1F085C849BA}" destId="{94CCA886-0C45-4A81-9F04-DD14D0BF2038}" srcOrd="3" destOrd="0" presId="urn:microsoft.com/office/officeart/2005/8/layout/chevron1"/>
    <dgm:cxn modelId="{C46FA094-5E69-46AA-BCDD-5E9FA49F7463}" type="presParOf" srcId="{96B7D9A8-9476-4EE1-A873-D1F085C849BA}" destId="{26C97C7E-9655-4D18-826D-68411FD36A53}" srcOrd="4" destOrd="0" presId="urn:microsoft.com/office/officeart/2005/8/layout/chevron1"/>
    <dgm:cxn modelId="{A7F23974-B95F-4BDA-8B1D-6A766FC37BBE}" type="presParOf" srcId="{96B7D9A8-9476-4EE1-A873-D1F085C849BA}" destId="{C565F207-9C17-48B1-A3B9-767A42A7500B}" srcOrd="5" destOrd="0" presId="urn:microsoft.com/office/officeart/2005/8/layout/chevron1"/>
    <dgm:cxn modelId="{1B65C0EA-4796-4126-B735-64E2B89A7BA3}" type="presParOf" srcId="{96B7D9A8-9476-4EE1-A873-D1F085C849BA}" destId="{3B770075-374A-4B55-B98F-4B469C3BF718}" srcOrd="6" destOrd="0" presId="urn:microsoft.com/office/officeart/2005/8/layout/chevron1"/>
    <dgm:cxn modelId="{16F41787-3143-4BFD-989C-33920825A71E}" type="presParOf" srcId="{96B7D9A8-9476-4EE1-A873-D1F085C849BA}" destId="{8E9C8B01-0644-48B3-A0AE-53AE3E81ACC2}" srcOrd="7" destOrd="0" presId="urn:microsoft.com/office/officeart/2005/8/layout/chevron1"/>
    <dgm:cxn modelId="{FA90096A-CE10-458E-96A8-3E9705DA5DE1}" type="presParOf" srcId="{96B7D9A8-9476-4EE1-A873-D1F085C849BA}" destId="{87185247-D3F4-47DD-8F13-D07960B5D766}" srcOrd="8" destOrd="0" presId="urn:microsoft.com/office/officeart/2005/8/layout/chevron1"/>
    <dgm:cxn modelId="{96A835CE-ADC0-47CC-9F9A-A358D5535981}" type="presParOf" srcId="{96B7D9A8-9476-4EE1-A873-D1F085C849BA}" destId="{CA45091B-D3C4-468E-989B-E06DAFA5CA37}" srcOrd="9" destOrd="0" presId="urn:microsoft.com/office/officeart/2005/8/layout/chevron1"/>
    <dgm:cxn modelId="{CEE7D9B0-C8E4-4C3E-AD15-9DAABE20535F}" type="presParOf" srcId="{96B7D9A8-9476-4EE1-A873-D1F085C849BA}" destId="{012442D7-DE4F-42AA-8171-4E1BCE2D8B2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EB351-188B-49A3-A52D-84F7C4F21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AB5B5-BCBD-4836-80CC-D81BAEC0C311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request</a:t>
          </a:r>
          <a:endParaRPr lang="zh-CN" altLang="en-US" dirty="0"/>
        </a:p>
      </dgm:t>
    </dgm:pt>
    <dgm:pt modelId="{44F953E6-C207-4360-AB8E-FBA6B862393B}" cxnId="{95B5FCFB-7548-4F28-A840-FAEBA606BC11}" type="parTrans">
      <dgm:prSet/>
      <dgm:spPr/>
      <dgm:t>
        <a:bodyPr/>
        <a:lstStyle/>
        <a:p>
          <a:endParaRPr lang="zh-CN" altLang="en-US"/>
        </a:p>
      </dgm:t>
    </dgm:pt>
    <dgm:pt modelId="{8ECD9C27-B3AA-4402-854B-CBAD5D8F5A50}" cxnId="{95B5FCFB-7548-4F28-A840-FAEBA606BC11}" type="sibTrans">
      <dgm:prSet/>
      <dgm:spPr/>
      <dgm:t>
        <a:bodyPr/>
        <a:lstStyle/>
        <a:p>
          <a:endParaRPr lang="zh-CN" altLang="en-US"/>
        </a:p>
      </dgm:t>
    </dgm:pt>
    <dgm:pt modelId="{622A9AF7-1A2A-4F29-B40C-67930530A780}">
      <dgm:prSet phldrT="[文本]"/>
      <dgm:spPr/>
      <dgm:t>
        <a:bodyPr/>
        <a:lstStyle/>
        <a:p>
          <a:r>
            <a:rPr lang="en-US" altLang="zh-CN" dirty="0"/>
            <a:t>fill</a:t>
          </a:r>
          <a:endParaRPr lang="zh-CN" altLang="en-US" dirty="0"/>
        </a:p>
      </dgm:t>
    </dgm:pt>
    <dgm:pt modelId="{0653A89A-928B-4831-9A72-0B018D694730}" cxnId="{28F014F9-C15F-405D-8452-310AD2F2E29D}" type="parTrans">
      <dgm:prSet/>
      <dgm:spPr/>
      <dgm:t>
        <a:bodyPr/>
        <a:lstStyle/>
        <a:p>
          <a:endParaRPr lang="zh-CN" altLang="en-US"/>
        </a:p>
      </dgm:t>
    </dgm:pt>
    <dgm:pt modelId="{EAA56BB5-5489-45AF-BB82-6D2451409D42}" cxnId="{28F014F9-C15F-405D-8452-310AD2F2E29D}" type="sibTrans">
      <dgm:prSet/>
      <dgm:spPr/>
      <dgm:t>
        <a:bodyPr/>
        <a:lstStyle/>
        <a:p>
          <a:endParaRPr lang="zh-CN" altLang="en-US"/>
        </a:p>
      </dgm:t>
    </dgm:pt>
    <dgm:pt modelId="{27928858-BA32-4A9B-B707-1932EA887D45}">
      <dgm:prSet phldrT="[文本]"/>
      <dgm:spPr/>
      <dgm:t>
        <a:bodyPr/>
        <a:lstStyle/>
        <a:p>
          <a:r>
            <a:rPr lang="en-US" altLang="zh-CN" dirty="0"/>
            <a:t>writeback</a:t>
          </a:r>
          <a:endParaRPr lang="zh-CN" altLang="en-US" dirty="0"/>
        </a:p>
      </dgm:t>
    </dgm:pt>
    <dgm:pt modelId="{2CFC09E6-6D34-4F02-985D-1EA64F190561}" cxnId="{10B9CA6B-FC49-4722-BB6D-637A1EC375E4}" type="parTrans">
      <dgm:prSet/>
      <dgm:spPr/>
      <dgm:t>
        <a:bodyPr/>
        <a:lstStyle/>
        <a:p>
          <a:endParaRPr lang="zh-CN" altLang="en-US"/>
        </a:p>
      </dgm:t>
    </dgm:pt>
    <dgm:pt modelId="{EEE46BD4-FC7B-4D43-A74B-D1D68E7E3DDF}" cxnId="{10B9CA6B-FC49-4722-BB6D-637A1EC375E4}" type="sibTrans">
      <dgm:prSet/>
      <dgm:spPr/>
      <dgm:t>
        <a:bodyPr/>
        <a:lstStyle/>
        <a:p>
          <a:endParaRPr lang="zh-CN" altLang="en-US"/>
        </a:p>
      </dgm:t>
    </dgm:pt>
    <dgm:pt modelId="{89F041A7-5695-4F66-8DC4-4E96AECB03D8}" type="pres">
      <dgm:prSet presAssocID="{F6DEB351-188B-49A3-A52D-84F7C4F21AD7}" presName="Name0" presStyleCnt="0">
        <dgm:presLayoutVars>
          <dgm:dir/>
          <dgm:animLvl val="lvl"/>
          <dgm:resizeHandles val="exact"/>
        </dgm:presLayoutVars>
      </dgm:prSet>
      <dgm:spPr/>
    </dgm:pt>
    <dgm:pt modelId="{5604B7EC-B40D-4F12-B11D-D9AD1314CAE7}" type="pres">
      <dgm:prSet presAssocID="{00FAB5B5-BCBD-4836-80CC-D81BAEC0C31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C011E5-47CB-4A19-95C4-369246CB19C2}" type="pres">
      <dgm:prSet presAssocID="{8ECD9C27-B3AA-4402-854B-CBAD5D8F5A50}" presName="parTxOnlySpace" presStyleCnt="0"/>
      <dgm:spPr/>
    </dgm:pt>
    <dgm:pt modelId="{7B18256C-A115-495A-9479-BA93951CAE55}" type="pres">
      <dgm:prSet presAssocID="{622A9AF7-1A2A-4F29-B40C-67930530A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97ADB8-BB82-40F5-BEC5-C430BCF8CFE3}" type="pres">
      <dgm:prSet presAssocID="{EAA56BB5-5489-45AF-BB82-6D2451409D42}" presName="parTxOnlySpace" presStyleCnt="0"/>
      <dgm:spPr/>
    </dgm:pt>
    <dgm:pt modelId="{6A879D5E-0AC7-49BB-AEF1-AB2D193AFA8A}" type="pres">
      <dgm:prSet presAssocID="{27928858-BA32-4A9B-B707-1932EA887D4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295752F-3419-4851-8677-7AEA90CDF360}" type="presOf" srcId="{00FAB5B5-BCBD-4836-80CC-D81BAEC0C311}" destId="{5604B7EC-B40D-4F12-B11D-D9AD1314CAE7}" srcOrd="0" destOrd="0" presId="urn:microsoft.com/office/officeart/2005/8/layout/chevron1"/>
    <dgm:cxn modelId="{42FA5A66-AC58-4FAE-B361-C12485C1A25F}" type="presOf" srcId="{F6DEB351-188B-49A3-A52D-84F7C4F21AD7}" destId="{89F041A7-5695-4F66-8DC4-4E96AECB03D8}" srcOrd="0" destOrd="0" presId="urn:microsoft.com/office/officeart/2005/8/layout/chevron1"/>
    <dgm:cxn modelId="{23A80F67-0EF1-40B3-BFE1-900396D39BF1}" type="presOf" srcId="{27928858-BA32-4A9B-B707-1932EA887D45}" destId="{6A879D5E-0AC7-49BB-AEF1-AB2D193AFA8A}" srcOrd="0" destOrd="0" presId="urn:microsoft.com/office/officeart/2005/8/layout/chevron1"/>
    <dgm:cxn modelId="{10B9CA6B-FC49-4722-BB6D-637A1EC375E4}" srcId="{F6DEB351-188B-49A3-A52D-84F7C4F21AD7}" destId="{27928858-BA32-4A9B-B707-1932EA887D45}" srcOrd="2" destOrd="0" parTransId="{2CFC09E6-6D34-4F02-985D-1EA64F190561}" sibTransId="{EEE46BD4-FC7B-4D43-A74B-D1D68E7E3DDF}"/>
    <dgm:cxn modelId="{AF7955B8-7B14-470E-AAF6-28CB9553830D}" type="presOf" srcId="{622A9AF7-1A2A-4F29-B40C-67930530A780}" destId="{7B18256C-A115-495A-9479-BA93951CAE55}" srcOrd="0" destOrd="0" presId="urn:microsoft.com/office/officeart/2005/8/layout/chevron1"/>
    <dgm:cxn modelId="{28F014F9-C15F-405D-8452-310AD2F2E29D}" srcId="{F6DEB351-188B-49A3-A52D-84F7C4F21AD7}" destId="{622A9AF7-1A2A-4F29-B40C-67930530A780}" srcOrd="1" destOrd="0" parTransId="{0653A89A-928B-4831-9A72-0B018D694730}" sibTransId="{EAA56BB5-5489-45AF-BB82-6D2451409D42}"/>
    <dgm:cxn modelId="{95B5FCFB-7548-4F28-A840-FAEBA606BC11}" srcId="{F6DEB351-188B-49A3-A52D-84F7C4F21AD7}" destId="{00FAB5B5-BCBD-4836-80CC-D81BAEC0C311}" srcOrd="0" destOrd="0" parTransId="{44F953E6-C207-4360-AB8E-FBA6B862393B}" sibTransId="{8ECD9C27-B3AA-4402-854B-CBAD5D8F5A50}"/>
    <dgm:cxn modelId="{94C5838F-3CBF-4885-8FF9-AE20ABA63673}" type="presParOf" srcId="{89F041A7-5695-4F66-8DC4-4E96AECB03D8}" destId="{5604B7EC-B40D-4F12-B11D-D9AD1314CAE7}" srcOrd="0" destOrd="0" presId="urn:microsoft.com/office/officeart/2005/8/layout/chevron1"/>
    <dgm:cxn modelId="{1E6781DA-C384-42D2-A472-48392CF8CB25}" type="presParOf" srcId="{89F041A7-5695-4F66-8DC4-4E96AECB03D8}" destId="{FEC011E5-47CB-4A19-95C4-369246CB19C2}" srcOrd="1" destOrd="0" presId="urn:microsoft.com/office/officeart/2005/8/layout/chevron1"/>
    <dgm:cxn modelId="{FA1F315C-6BB0-4157-9007-57B01137AD07}" type="presParOf" srcId="{89F041A7-5695-4F66-8DC4-4E96AECB03D8}" destId="{7B18256C-A115-495A-9479-BA93951CAE55}" srcOrd="2" destOrd="0" presId="urn:microsoft.com/office/officeart/2005/8/layout/chevron1"/>
    <dgm:cxn modelId="{2C41D3E8-3580-43A3-8049-11394A9BE37A}" type="presParOf" srcId="{89F041A7-5695-4F66-8DC4-4E96AECB03D8}" destId="{0C97ADB8-BB82-40F5-BEC5-C430BCF8CFE3}" srcOrd="3" destOrd="0" presId="urn:microsoft.com/office/officeart/2005/8/layout/chevron1"/>
    <dgm:cxn modelId="{DEFA1040-B14C-440E-9EEB-43A74E2CF994}" type="presParOf" srcId="{89F041A7-5695-4F66-8DC4-4E96AECB03D8}" destId="{6A879D5E-0AC7-49BB-AEF1-AB2D193AFA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EB351-188B-49A3-A52D-84F7C4F21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AB5B5-BCBD-4836-80CC-D81BAEC0C311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request</a:t>
          </a:r>
          <a:endParaRPr lang="zh-CN" altLang="en-US" dirty="0"/>
        </a:p>
      </dgm:t>
    </dgm:pt>
    <dgm:pt modelId="{44F953E6-C207-4360-AB8E-FBA6B862393B}" cxnId="{95B5FCFB-7548-4F28-A840-FAEBA606BC11}" type="parTrans">
      <dgm:prSet/>
      <dgm:spPr/>
      <dgm:t>
        <a:bodyPr/>
        <a:lstStyle/>
        <a:p>
          <a:endParaRPr lang="zh-CN" altLang="en-US"/>
        </a:p>
      </dgm:t>
    </dgm:pt>
    <dgm:pt modelId="{8ECD9C27-B3AA-4402-854B-CBAD5D8F5A50}" cxnId="{95B5FCFB-7548-4F28-A840-FAEBA606BC11}" type="sibTrans">
      <dgm:prSet/>
      <dgm:spPr/>
      <dgm:t>
        <a:bodyPr/>
        <a:lstStyle/>
        <a:p>
          <a:endParaRPr lang="zh-CN" altLang="en-US"/>
        </a:p>
      </dgm:t>
    </dgm:pt>
    <dgm:pt modelId="{622A9AF7-1A2A-4F29-B40C-67930530A780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fill</a:t>
          </a:r>
          <a:endParaRPr lang="zh-CN" altLang="en-US" dirty="0"/>
        </a:p>
      </dgm:t>
    </dgm:pt>
    <dgm:pt modelId="{0653A89A-928B-4831-9A72-0B018D694730}" cxnId="{28F014F9-C15F-405D-8452-310AD2F2E29D}" type="parTrans">
      <dgm:prSet/>
      <dgm:spPr/>
      <dgm:t>
        <a:bodyPr/>
        <a:lstStyle/>
        <a:p>
          <a:endParaRPr lang="zh-CN" altLang="en-US"/>
        </a:p>
      </dgm:t>
    </dgm:pt>
    <dgm:pt modelId="{EAA56BB5-5489-45AF-BB82-6D2451409D42}" cxnId="{28F014F9-C15F-405D-8452-310AD2F2E29D}" type="sibTrans">
      <dgm:prSet/>
      <dgm:spPr/>
      <dgm:t>
        <a:bodyPr/>
        <a:lstStyle/>
        <a:p>
          <a:endParaRPr lang="zh-CN" altLang="en-US"/>
        </a:p>
      </dgm:t>
    </dgm:pt>
    <dgm:pt modelId="{27928858-BA32-4A9B-B707-1932EA887D45}">
      <dgm:prSet phldrT="[文本]"/>
      <dgm:spPr/>
      <dgm:t>
        <a:bodyPr/>
        <a:lstStyle/>
        <a:p>
          <a:r>
            <a:rPr lang="en-US" altLang="zh-CN" dirty="0"/>
            <a:t>writeback</a:t>
          </a:r>
          <a:endParaRPr lang="zh-CN" altLang="en-US" dirty="0"/>
        </a:p>
      </dgm:t>
    </dgm:pt>
    <dgm:pt modelId="{2CFC09E6-6D34-4F02-985D-1EA64F190561}" cxnId="{10B9CA6B-FC49-4722-BB6D-637A1EC375E4}" type="parTrans">
      <dgm:prSet/>
      <dgm:spPr/>
      <dgm:t>
        <a:bodyPr/>
        <a:lstStyle/>
        <a:p>
          <a:endParaRPr lang="zh-CN" altLang="en-US"/>
        </a:p>
      </dgm:t>
    </dgm:pt>
    <dgm:pt modelId="{EEE46BD4-FC7B-4D43-A74B-D1D68E7E3DDF}" cxnId="{10B9CA6B-FC49-4722-BB6D-637A1EC375E4}" type="sibTrans">
      <dgm:prSet/>
      <dgm:spPr/>
      <dgm:t>
        <a:bodyPr/>
        <a:lstStyle/>
        <a:p>
          <a:endParaRPr lang="zh-CN" altLang="en-US"/>
        </a:p>
      </dgm:t>
    </dgm:pt>
    <dgm:pt modelId="{89F041A7-5695-4F66-8DC4-4E96AECB03D8}" type="pres">
      <dgm:prSet presAssocID="{F6DEB351-188B-49A3-A52D-84F7C4F21AD7}" presName="Name0" presStyleCnt="0">
        <dgm:presLayoutVars>
          <dgm:dir/>
          <dgm:animLvl val="lvl"/>
          <dgm:resizeHandles val="exact"/>
        </dgm:presLayoutVars>
      </dgm:prSet>
      <dgm:spPr/>
    </dgm:pt>
    <dgm:pt modelId="{5604B7EC-B40D-4F12-B11D-D9AD1314CAE7}" type="pres">
      <dgm:prSet presAssocID="{00FAB5B5-BCBD-4836-80CC-D81BAEC0C31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C011E5-47CB-4A19-95C4-369246CB19C2}" type="pres">
      <dgm:prSet presAssocID="{8ECD9C27-B3AA-4402-854B-CBAD5D8F5A50}" presName="parTxOnlySpace" presStyleCnt="0"/>
      <dgm:spPr/>
    </dgm:pt>
    <dgm:pt modelId="{7B18256C-A115-495A-9479-BA93951CAE55}" type="pres">
      <dgm:prSet presAssocID="{622A9AF7-1A2A-4F29-B40C-67930530A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97ADB8-BB82-40F5-BEC5-C430BCF8CFE3}" type="pres">
      <dgm:prSet presAssocID="{EAA56BB5-5489-45AF-BB82-6D2451409D42}" presName="parTxOnlySpace" presStyleCnt="0"/>
      <dgm:spPr/>
    </dgm:pt>
    <dgm:pt modelId="{6A879D5E-0AC7-49BB-AEF1-AB2D193AFA8A}" type="pres">
      <dgm:prSet presAssocID="{27928858-BA32-4A9B-B707-1932EA887D4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295752F-3419-4851-8677-7AEA90CDF360}" type="presOf" srcId="{00FAB5B5-BCBD-4836-80CC-D81BAEC0C311}" destId="{5604B7EC-B40D-4F12-B11D-D9AD1314CAE7}" srcOrd="0" destOrd="0" presId="urn:microsoft.com/office/officeart/2005/8/layout/chevron1"/>
    <dgm:cxn modelId="{42FA5A66-AC58-4FAE-B361-C12485C1A25F}" type="presOf" srcId="{F6DEB351-188B-49A3-A52D-84F7C4F21AD7}" destId="{89F041A7-5695-4F66-8DC4-4E96AECB03D8}" srcOrd="0" destOrd="0" presId="urn:microsoft.com/office/officeart/2005/8/layout/chevron1"/>
    <dgm:cxn modelId="{23A80F67-0EF1-40B3-BFE1-900396D39BF1}" type="presOf" srcId="{27928858-BA32-4A9B-B707-1932EA887D45}" destId="{6A879D5E-0AC7-49BB-AEF1-AB2D193AFA8A}" srcOrd="0" destOrd="0" presId="urn:microsoft.com/office/officeart/2005/8/layout/chevron1"/>
    <dgm:cxn modelId="{10B9CA6B-FC49-4722-BB6D-637A1EC375E4}" srcId="{F6DEB351-188B-49A3-A52D-84F7C4F21AD7}" destId="{27928858-BA32-4A9B-B707-1932EA887D45}" srcOrd="2" destOrd="0" parTransId="{2CFC09E6-6D34-4F02-985D-1EA64F190561}" sibTransId="{EEE46BD4-FC7B-4D43-A74B-D1D68E7E3DDF}"/>
    <dgm:cxn modelId="{AF7955B8-7B14-470E-AAF6-28CB9553830D}" type="presOf" srcId="{622A9AF7-1A2A-4F29-B40C-67930530A780}" destId="{7B18256C-A115-495A-9479-BA93951CAE55}" srcOrd="0" destOrd="0" presId="urn:microsoft.com/office/officeart/2005/8/layout/chevron1"/>
    <dgm:cxn modelId="{28F014F9-C15F-405D-8452-310AD2F2E29D}" srcId="{F6DEB351-188B-49A3-A52D-84F7C4F21AD7}" destId="{622A9AF7-1A2A-4F29-B40C-67930530A780}" srcOrd="1" destOrd="0" parTransId="{0653A89A-928B-4831-9A72-0B018D694730}" sibTransId="{EAA56BB5-5489-45AF-BB82-6D2451409D42}"/>
    <dgm:cxn modelId="{95B5FCFB-7548-4F28-A840-FAEBA606BC11}" srcId="{F6DEB351-188B-49A3-A52D-84F7C4F21AD7}" destId="{00FAB5B5-BCBD-4836-80CC-D81BAEC0C311}" srcOrd="0" destOrd="0" parTransId="{44F953E6-C207-4360-AB8E-FBA6B862393B}" sibTransId="{8ECD9C27-B3AA-4402-854B-CBAD5D8F5A50}"/>
    <dgm:cxn modelId="{94C5838F-3CBF-4885-8FF9-AE20ABA63673}" type="presParOf" srcId="{89F041A7-5695-4F66-8DC4-4E96AECB03D8}" destId="{5604B7EC-B40D-4F12-B11D-D9AD1314CAE7}" srcOrd="0" destOrd="0" presId="urn:microsoft.com/office/officeart/2005/8/layout/chevron1"/>
    <dgm:cxn modelId="{1E6781DA-C384-42D2-A472-48392CF8CB25}" type="presParOf" srcId="{89F041A7-5695-4F66-8DC4-4E96AECB03D8}" destId="{FEC011E5-47CB-4A19-95C4-369246CB19C2}" srcOrd="1" destOrd="0" presId="urn:microsoft.com/office/officeart/2005/8/layout/chevron1"/>
    <dgm:cxn modelId="{FA1F315C-6BB0-4157-9007-57B01137AD07}" type="presParOf" srcId="{89F041A7-5695-4F66-8DC4-4E96AECB03D8}" destId="{7B18256C-A115-495A-9479-BA93951CAE55}" srcOrd="2" destOrd="0" presId="urn:microsoft.com/office/officeart/2005/8/layout/chevron1"/>
    <dgm:cxn modelId="{2C41D3E8-3580-43A3-8049-11394A9BE37A}" type="presParOf" srcId="{89F041A7-5695-4F66-8DC4-4E96AECB03D8}" destId="{0C97ADB8-BB82-40F5-BEC5-C430BCF8CFE3}" srcOrd="3" destOrd="0" presId="urn:microsoft.com/office/officeart/2005/8/layout/chevron1"/>
    <dgm:cxn modelId="{DEFA1040-B14C-440E-9EEB-43A74E2CF994}" type="presParOf" srcId="{89F041A7-5695-4F66-8DC4-4E96AECB03D8}" destId="{6A879D5E-0AC7-49BB-AEF1-AB2D193AFA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EB351-188B-49A3-A52D-84F7C4F21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FAB5B5-BCBD-4836-80CC-D81BAEC0C311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request</a:t>
          </a:r>
          <a:endParaRPr lang="zh-CN" altLang="en-US" dirty="0"/>
        </a:p>
      </dgm:t>
    </dgm:pt>
    <dgm:pt modelId="{44F953E6-C207-4360-AB8E-FBA6B862393B}" cxnId="{95B5FCFB-7548-4F28-A840-FAEBA606BC11}" type="parTrans">
      <dgm:prSet/>
      <dgm:spPr/>
      <dgm:t>
        <a:bodyPr/>
        <a:lstStyle/>
        <a:p>
          <a:endParaRPr lang="zh-CN" altLang="en-US"/>
        </a:p>
      </dgm:t>
    </dgm:pt>
    <dgm:pt modelId="{8ECD9C27-B3AA-4402-854B-CBAD5D8F5A50}" cxnId="{95B5FCFB-7548-4F28-A840-FAEBA606BC11}" type="sibTrans">
      <dgm:prSet/>
      <dgm:spPr/>
      <dgm:t>
        <a:bodyPr/>
        <a:lstStyle/>
        <a:p>
          <a:endParaRPr lang="zh-CN" altLang="en-US"/>
        </a:p>
      </dgm:t>
    </dgm:pt>
    <dgm:pt modelId="{622A9AF7-1A2A-4F29-B40C-67930530A780}">
      <dgm:prSet phldrT="[文本]"/>
      <dgm:spPr/>
      <dgm:t>
        <a:bodyPr/>
        <a:lstStyle/>
        <a:p>
          <a:r>
            <a:rPr lang="en-US" altLang="zh-CN" dirty="0"/>
            <a:t>fill</a:t>
          </a:r>
          <a:endParaRPr lang="zh-CN" altLang="en-US" dirty="0"/>
        </a:p>
      </dgm:t>
    </dgm:pt>
    <dgm:pt modelId="{0653A89A-928B-4831-9A72-0B018D694730}" cxnId="{28F014F9-C15F-405D-8452-310AD2F2E29D}" type="parTrans">
      <dgm:prSet/>
      <dgm:spPr/>
      <dgm:t>
        <a:bodyPr/>
        <a:lstStyle/>
        <a:p>
          <a:endParaRPr lang="zh-CN" altLang="en-US"/>
        </a:p>
      </dgm:t>
    </dgm:pt>
    <dgm:pt modelId="{EAA56BB5-5489-45AF-BB82-6D2451409D42}" cxnId="{28F014F9-C15F-405D-8452-310AD2F2E29D}" type="sibTrans">
      <dgm:prSet/>
      <dgm:spPr/>
      <dgm:t>
        <a:bodyPr/>
        <a:lstStyle/>
        <a:p>
          <a:endParaRPr lang="zh-CN" altLang="en-US"/>
        </a:p>
      </dgm:t>
    </dgm:pt>
    <dgm:pt modelId="{27928858-BA32-4A9B-B707-1932EA887D45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writeback</a:t>
          </a:r>
          <a:endParaRPr lang="zh-CN" altLang="en-US" dirty="0"/>
        </a:p>
      </dgm:t>
    </dgm:pt>
    <dgm:pt modelId="{2CFC09E6-6D34-4F02-985D-1EA64F190561}" cxnId="{10B9CA6B-FC49-4722-BB6D-637A1EC375E4}" type="parTrans">
      <dgm:prSet/>
      <dgm:spPr/>
      <dgm:t>
        <a:bodyPr/>
        <a:lstStyle/>
        <a:p>
          <a:endParaRPr lang="zh-CN" altLang="en-US"/>
        </a:p>
      </dgm:t>
    </dgm:pt>
    <dgm:pt modelId="{EEE46BD4-FC7B-4D43-A74B-D1D68E7E3DDF}" cxnId="{10B9CA6B-FC49-4722-BB6D-637A1EC375E4}" type="sibTrans">
      <dgm:prSet/>
      <dgm:spPr/>
      <dgm:t>
        <a:bodyPr/>
        <a:lstStyle/>
        <a:p>
          <a:endParaRPr lang="zh-CN" altLang="en-US"/>
        </a:p>
      </dgm:t>
    </dgm:pt>
    <dgm:pt modelId="{89F041A7-5695-4F66-8DC4-4E96AECB03D8}" type="pres">
      <dgm:prSet presAssocID="{F6DEB351-188B-49A3-A52D-84F7C4F21AD7}" presName="Name0" presStyleCnt="0">
        <dgm:presLayoutVars>
          <dgm:dir/>
          <dgm:animLvl val="lvl"/>
          <dgm:resizeHandles val="exact"/>
        </dgm:presLayoutVars>
      </dgm:prSet>
      <dgm:spPr/>
    </dgm:pt>
    <dgm:pt modelId="{5604B7EC-B40D-4F12-B11D-D9AD1314CAE7}" type="pres">
      <dgm:prSet presAssocID="{00FAB5B5-BCBD-4836-80CC-D81BAEC0C31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C011E5-47CB-4A19-95C4-369246CB19C2}" type="pres">
      <dgm:prSet presAssocID="{8ECD9C27-B3AA-4402-854B-CBAD5D8F5A50}" presName="parTxOnlySpace" presStyleCnt="0"/>
      <dgm:spPr/>
    </dgm:pt>
    <dgm:pt modelId="{7B18256C-A115-495A-9479-BA93951CAE55}" type="pres">
      <dgm:prSet presAssocID="{622A9AF7-1A2A-4F29-B40C-67930530A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97ADB8-BB82-40F5-BEC5-C430BCF8CFE3}" type="pres">
      <dgm:prSet presAssocID="{EAA56BB5-5489-45AF-BB82-6D2451409D42}" presName="parTxOnlySpace" presStyleCnt="0"/>
      <dgm:spPr/>
    </dgm:pt>
    <dgm:pt modelId="{6A879D5E-0AC7-49BB-AEF1-AB2D193AFA8A}" type="pres">
      <dgm:prSet presAssocID="{27928858-BA32-4A9B-B707-1932EA887D4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295752F-3419-4851-8677-7AEA90CDF360}" type="presOf" srcId="{00FAB5B5-BCBD-4836-80CC-D81BAEC0C311}" destId="{5604B7EC-B40D-4F12-B11D-D9AD1314CAE7}" srcOrd="0" destOrd="0" presId="urn:microsoft.com/office/officeart/2005/8/layout/chevron1"/>
    <dgm:cxn modelId="{42FA5A66-AC58-4FAE-B361-C12485C1A25F}" type="presOf" srcId="{F6DEB351-188B-49A3-A52D-84F7C4F21AD7}" destId="{89F041A7-5695-4F66-8DC4-4E96AECB03D8}" srcOrd="0" destOrd="0" presId="urn:microsoft.com/office/officeart/2005/8/layout/chevron1"/>
    <dgm:cxn modelId="{23A80F67-0EF1-40B3-BFE1-900396D39BF1}" type="presOf" srcId="{27928858-BA32-4A9B-B707-1932EA887D45}" destId="{6A879D5E-0AC7-49BB-AEF1-AB2D193AFA8A}" srcOrd="0" destOrd="0" presId="urn:microsoft.com/office/officeart/2005/8/layout/chevron1"/>
    <dgm:cxn modelId="{10B9CA6B-FC49-4722-BB6D-637A1EC375E4}" srcId="{F6DEB351-188B-49A3-A52D-84F7C4F21AD7}" destId="{27928858-BA32-4A9B-B707-1932EA887D45}" srcOrd="2" destOrd="0" parTransId="{2CFC09E6-6D34-4F02-985D-1EA64F190561}" sibTransId="{EEE46BD4-FC7B-4D43-A74B-D1D68E7E3DDF}"/>
    <dgm:cxn modelId="{AF7955B8-7B14-470E-AAF6-28CB9553830D}" type="presOf" srcId="{622A9AF7-1A2A-4F29-B40C-67930530A780}" destId="{7B18256C-A115-495A-9479-BA93951CAE55}" srcOrd="0" destOrd="0" presId="urn:microsoft.com/office/officeart/2005/8/layout/chevron1"/>
    <dgm:cxn modelId="{28F014F9-C15F-405D-8452-310AD2F2E29D}" srcId="{F6DEB351-188B-49A3-A52D-84F7C4F21AD7}" destId="{622A9AF7-1A2A-4F29-B40C-67930530A780}" srcOrd="1" destOrd="0" parTransId="{0653A89A-928B-4831-9A72-0B018D694730}" sibTransId="{EAA56BB5-5489-45AF-BB82-6D2451409D42}"/>
    <dgm:cxn modelId="{95B5FCFB-7548-4F28-A840-FAEBA606BC11}" srcId="{F6DEB351-188B-49A3-A52D-84F7C4F21AD7}" destId="{00FAB5B5-BCBD-4836-80CC-D81BAEC0C311}" srcOrd="0" destOrd="0" parTransId="{44F953E6-C207-4360-AB8E-FBA6B862393B}" sibTransId="{8ECD9C27-B3AA-4402-854B-CBAD5D8F5A50}"/>
    <dgm:cxn modelId="{94C5838F-3CBF-4885-8FF9-AE20ABA63673}" type="presParOf" srcId="{89F041A7-5695-4F66-8DC4-4E96AECB03D8}" destId="{5604B7EC-B40D-4F12-B11D-D9AD1314CAE7}" srcOrd="0" destOrd="0" presId="urn:microsoft.com/office/officeart/2005/8/layout/chevron1"/>
    <dgm:cxn modelId="{1E6781DA-C384-42D2-A472-48392CF8CB25}" type="presParOf" srcId="{89F041A7-5695-4F66-8DC4-4E96AECB03D8}" destId="{FEC011E5-47CB-4A19-95C4-369246CB19C2}" srcOrd="1" destOrd="0" presId="urn:microsoft.com/office/officeart/2005/8/layout/chevron1"/>
    <dgm:cxn modelId="{FA1F315C-6BB0-4157-9007-57B01137AD07}" type="presParOf" srcId="{89F041A7-5695-4F66-8DC4-4E96AECB03D8}" destId="{7B18256C-A115-495A-9479-BA93951CAE55}" srcOrd="2" destOrd="0" presId="urn:microsoft.com/office/officeart/2005/8/layout/chevron1"/>
    <dgm:cxn modelId="{2C41D3E8-3580-43A3-8049-11394A9BE37A}" type="presParOf" srcId="{89F041A7-5695-4F66-8DC4-4E96AECB03D8}" destId="{0C97ADB8-BB82-40F5-BEC5-C430BCF8CFE3}" srcOrd="3" destOrd="0" presId="urn:microsoft.com/office/officeart/2005/8/layout/chevron1"/>
    <dgm:cxn modelId="{DEFA1040-B14C-440E-9EEB-43A74E2CF994}" type="presParOf" srcId="{89F041A7-5695-4F66-8DC4-4E96AECB03D8}" destId="{6A879D5E-0AC7-49BB-AEF1-AB2D193AFA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97342" cy="787986"/>
        <a:chOff x="0" y="0"/>
        <a:chExt cx="9897342" cy="787986"/>
      </a:xfrm>
    </dsp:grpSpPr>
    <dsp:sp modelId="{4F3444A5-C28F-4529-8BBE-CB833DA0AF7E}">
      <dsp:nvSpPr>
        <dsp:cNvPr id="3" name="燕尾形 2"/>
        <dsp:cNvSpPr/>
      </dsp:nvSpPr>
      <dsp:spPr bwMode="white">
        <a:xfrm>
          <a:off x="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fetch</a:t>
          </a:r>
          <a:endParaRPr lang="zh-CN" altLang="en-US" sz="1200" dirty="0"/>
        </a:p>
      </dsp:txBody>
      <dsp:txXfrm>
        <a:off x="0" y="34090"/>
        <a:ext cx="1799517" cy="719807"/>
      </dsp:txXfrm>
    </dsp:sp>
    <dsp:sp modelId="{84E6461B-DC5E-4556-92F1-540B13294935}">
      <dsp:nvSpPr>
        <dsp:cNvPr id="4" name="燕尾形 3"/>
        <dsp:cNvSpPr/>
      </dsp:nvSpPr>
      <dsp:spPr bwMode="white">
        <a:xfrm>
          <a:off x="161956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decode</a:t>
          </a:r>
          <a:endParaRPr lang="zh-CN" altLang="en-US" sz="1200" dirty="0"/>
        </a:p>
      </dsp:txBody>
      <dsp:txXfrm>
        <a:off x="1619565" y="34090"/>
        <a:ext cx="1799517" cy="719807"/>
      </dsp:txXfrm>
    </dsp:sp>
    <dsp:sp modelId="{26C97C7E-9655-4D18-826D-68411FD36A53}">
      <dsp:nvSpPr>
        <dsp:cNvPr id="5" name="燕尾形 4"/>
        <dsp:cNvSpPr/>
      </dsp:nvSpPr>
      <dsp:spPr bwMode="white">
        <a:xfrm>
          <a:off x="323913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issue</a:t>
          </a:r>
          <a:endParaRPr lang="zh-CN" altLang="en-US" sz="1200" dirty="0"/>
        </a:p>
      </dsp:txBody>
      <dsp:txXfrm>
        <a:off x="3239130" y="34090"/>
        <a:ext cx="1799517" cy="719807"/>
      </dsp:txXfrm>
    </dsp:sp>
    <dsp:sp modelId="{3B770075-374A-4B55-B98F-4B469C3BF718}">
      <dsp:nvSpPr>
        <dsp:cNvPr id="6" name="燕尾形 5"/>
        <dsp:cNvSpPr/>
      </dsp:nvSpPr>
      <dsp:spPr bwMode="white">
        <a:xfrm>
          <a:off x="4858695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read_operands</a:t>
          </a:r>
          <a:endParaRPr lang="zh-CN" altLang="en-US" sz="1200" dirty="0"/>
        </a:p>
      </dsp:txBody>
      <dsp:txXfrm>
        <a:off x="4858695" y="34090"/>
        <a:ext cx="1799517" cy="719807"/>
      </dsp:txXfrm>
    </dsp:sp>
    <dsp:sp modelId="{87185247-D3F4-47DD-8F13-D07960B5D766}">
      <dsp:nvSpPr>
        <dsp:cNvPr id="7" name="燕尾形 6"/>
        <dsp:cNvSpPr/>
      </dsp:nvSpPr>
      <dsp:spPr bwMode="white">
        <a:xfrm>
          <a:off x="6478260" y="34090"/>
          <a:ext cx="1799517" cy="719807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execute</a:t>
          </a:r>
          <a:endParaRPr lang="zh-CN" altLang="en-US" sz="1200" dirty="0"/>
        </a:p>
      </dsp:txBody>
      <dsp:txXfrm>
        <a:off x="6478260" y="34090"/>
        <a:ext cx="1799517" cy="719807"/>
      </dsp:txXfrm>
    </dsp:sp>
    <dsp:sp modelId="{012442D7-DE4F-42AA-8171-4E1BCE2D8B27}">
      <dsp:nvSpPr>
        <dsp:cNvPr id="8" name="燕尾形 7"/>
        <dsp:cNvSpPr/>
      </dsp:nvSpPr>
      <dsp:spPr bwMode="white">
        <a:xfrm>
          <a:off x="8097825" y="34090"/>
          <a:ext cx="1799517" cy="719807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/>
            <a:t>writeback</a:t>
          </a:r>
          <a:endParaRPr lang="zh-CN" altLang="en-US" sz="1200" dirty="0"/>
        </a:p>
      </dsp:txBody>
      <dsp:txXfrm>
        <a:off x="8097825" y="34090"/>
        <a:ext cx="1799517" cy="7198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35156"/>
        <a:chOff x="0" y="0"/>
        <a:chExt cx="8128000" cy="535156"/>
      </a:xfrm>
    </dsp:grpSpPr>
    <dsp:sp modelId="{5604B7EC-B40D-4F12-B11D-D9AD1314CAE7}">
      <dsp:nvSpPr>
        <dsp:cNvPr id="3" name="燕尾形 2"/>
        <dsp:cNvSpPr/>
      </dsp:nvSpPr>
      <dsp:spPr bwMode="white">
        <a:xfrm>
          <a:off x="0" y="0"/>
          <a:ext cx="2902857" cy="535156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request</a:t>
          </a:r>
          <a:endParaRPr lang="zh-CN" altLang="en-US" dirty="0"/>
        </a:p>
      </dsp:txBody>
      <dsp:txXfrm>
        <a:off x="0" y="0"/>
        <a:ext cx="2902857" cy="535156"/>
      </dsp:txXfrm>
    </dsp:sp>
    <dsp:sp modelId="{7B18256C-A115-495A-9479-BA93951CAE55}">
      <dsp:nvSpPr>
        <dsp:cNvPr id="4" name="燕尾形 3"/>
        <dsp:cNvSpPr/>
      </dsp:nvSpPr>
      <dsp:spPr bwMode="white">
        <a:xfrm>
          <a:off x="2612571" y="0"/>
          <a:ext cx="2902857" cy="535156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fill</a:t>
          </a:r>
          <a:endParaRPr lang="zh-CN" altLang="en-US" dirty="0"/>
        </a:p>
      </dsp:txBody>
      <dsp:txXfrm>
        <a:off x="2612571" y="0"/>
        <a:ext cx="2902857" cy="535156"/>
      </dsp:txXfrm>
    </dsp:sp>
    <dsp:sp modelId="{6A879D5E-0AC7-49BB-AEF1-AB2D193AFA8A}">
      <dsp:nvSpPr>
        <dsp:cNvPr id="5" name="燕尾形 4"/>
        <dsp:cNvSpPr/>
      </dsp:nvSpPr>
      <dsp:spPr bwMode="white">
        <a:xfrm>
          <a:off x="5225143" y="0"/>
          <a:ext cx="2902857" cy="535156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writeback</a:t>
          </a:r>
          <a:endParaRPr lang="zh-CN" altLang="en-US" dirty="0"/>
        </a:p>
      </dsp:txBody>
      <dsp:txXfrm>
        <a:off x="5225143" y="0"/>
        <a:ext cx="2902857" cy="5351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35156"/>
        <a:chOff x="0" y="0"/>
        <a:chExt cx="8128000" cy="535156"/>
      </a:xfrm>
    </dsp:grpSpPr>
    <dsp:sp modelId="{5604B7EC-B40D-4F12-B11D-D9AD1314CAE7}">
      <dsp:nvSpPr>
        <dsp:cNvPr id="3" name="燕尾形 2"/>
        <dsp:cNvSpPr/>
      </dsp:nvSpPr>
      <dsp:spPr bwMode="white">
        <a:xfrm>
          <a:off x="0" y="0"/>
          <a:ext cx="2902857" cy="535156"/>
        </a:xfrm>
        <a:prstGeom prst="chevron">
          <a:avLst/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request</a:t>
          </a:r>
          <a:endParaRPr lang="zh-CN" altLang="en-US" dirty="0"/>
        </a:p>
      </dsp:txBody>
      <dsp:txXfrm>
        <a:off x="0" y="0"/>
        <a:ext cx="2902857" cy="535156"/>
      </dsp:txXfrm>
    </dsp:sp>
    <dsp:sp modelId="{7B18256C-A115-495A-9479-BA93951CAE55}">
      <dsp:nvSpPr>
        <dsp:cNvPr id="4" name="燕尾形 3"/>
        <dsp:cNvSpPr/>
      </dsp:nvSpPr>
      <dsp:spPr bwMode="white">
        <a:xfrm>
          <a:off x="2612571" y="0"/>
          <a:ext cx="2902857" cy="535156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fill</a:t>
          </a:r>
          <a:endParaRPr lang="zh-CN" altLang="en-US" dirty="0"/>
        </a:p>
      </dsp:txBody>
      <dsp:txXfrm>
        <a:off x="2612571" y="0"/>
        <a:ext cx="2902857" cy="535156"/>
      </dsp:txXfrm>
    </dsp:sp>
    <dsp:sp modelId="{6A879D5E-0AC7-49BB-AEF1-AB2D193AFA8A}">
      <dsp:nvSpPr>
        <dsp:cNvPr id="5" name="燕尾形 4"/>
        <dsp:cNvSpPr/>
      </dsp:nvSpPr>
      <dsp:spPr bwMode="white">
        <a:xfrm>
          <a:off x="5225143" y="0"/>
          <a:ext cx="2902857" cy="535156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writeback</a:t>
          </a:r>
          <a:endParaRPr lang="zh-CN" altLang="en-US" dirty="0"/>
        </a:p>
      </dsp:txBody>
      <dsp:txXfrm>
        <a:off x="5225143" y="0"/>
        <a:ext cx="2902857" cy="535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35156"/>
        <a:chOff x="0" y="0"/>
        <a:chExt cx="8128000" cy="535156"/>
      </a:xfrm>
    </dsp:grpSpPr>
    <dsp:sp modelId="{5604B7EC-B40D-4F12-B11D-D9AD1314CAE7}">
      <dsp:nvSpPr>
        <dsp:cNvPr id="3" name="燕尾形 2"/>
        <dsp:cNvSpPr/>
      </dsp:nvSpPr>
      <dsp:spPr bwMode="white">
        <a:xfrm>
          <a:off x="0" y="0"/>
          <a:ext cx="2902857" cy="535156"/>
        </a:xfrm>
        <a:prstGeom prst="chevron">
          <a:avLst/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request</a:t>
          </a:r>
          <a:endParaRPr lang="zh-CN" altLang="en-US" dirty="0"/>
        </a:p>
      </dsp:txBody>
      <dsp:txXfrm>
        <a:off x="0" y="0"/>
        <a:ext cx="2902857" cy="535156"/>
      </dsp:txXfrm>
    </dsp:sp>
    <dsp:sp modelId="{7B18256C-A115-495A-9479-BA93951CAE55}">
      <dsp:nvSpPr>
        <dsp:cNvPr id="4" name="燕尾形 3"/>
        <dsp:cNvSpPr/>
      </dsp:nvSpPr>
      <dsp:spPr bwMode="white">
        <a:xfrm>
          <a:off x="2612571" y="0"/>
          <a:ext cx="2902857" cy="535156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fill</a:t>
          </a:r>
          <a:endParaRPr lang="zh-CN" altLang="en-US" dirty="0"/>
        </a:p>
      </dsp:txBody>
      <dsp:txXfrm>
        <a:off x="2612571" y="0"/>
        <a:ext cx="2902857" cy="535156"/>
      </dsp:txXfrm>
    </dsp:sp>
    <dsp:sp modelId="{6A879D5E-0AC7-49BB-AEF1-AB2D193AFA8A}">
      <dsp:nvSpPr>
        <dsp:cNvPr id="5" name="燕尾形 4"/>
        <dsp:cNvSpPr/>
      </dsp:nvSpPr>
      <dsp:spPr bwMode="white">
        <a:xfrm>
          <a:off x="5225143" y="0"/>
          <a:ext cx="2902857" cy="535156"/>
        </a:xfrm>
        <a:prstGeom prst="chevron">
          <a:avLst/>
        </a:prstGeom>
        <a:solidFill>
          <a:schemeClr val="tx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6014" tIns="38671" rIns="38671" bIns="38671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writeback</a:t>
          </a:r>
          <a:endParaRPr lang="zh-CN" altLang="en-US" dirty="0"/>
        </a:p>
      </dsp:txBody>
      <dsp:txXfrm>
        <a:off x="5225143" y="0"/>
        <a:ext cx="2902857" cy="53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讲慢点，不要着急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打开代码，和代码一起讲解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GPGPU-Sim </a:t>
            </a:r>
            <a:r>
              <a:rPr lang="zh-CN" altLang="en-US"/>
              <a:t>建模的</a:t>
            </a:r>
            <a:r>
              <a:rPr lang="en-US" altLang="zh-CN"/>
              <a:t>GPU</a:t>
            </a:r>
            <a:r>
              <a:rPr lang="zh-CN" altLang="en-US"/>
              <a:t>模型是由多个</a:t>
            </a:r>
            <a:r>
              <a:rPr lang="en-US" altLang="zh-CN"/>
              <a:t>SIMT</a:t>
            </a:r>
            <a:r>
              <a:rPr lang="zh-CN" altLang="en-US"/>
              <a:t>核心通过片上互联网络连接存储分区，而存储分区主要实现显存接口</a:t>
            </a:r>
            <a:endParaRPr lang="zh-CN" altLang="en-US"/>
          </a:p>
          <a:p>
            <a:endParaRPr lang="zh-CN" altLang="en-US"/>
          </a:p>
          <a:p>
            <a:r>
              <a:t>SIMT核心模拟了一个高度多线程的流水线SIMD处理器，大致相当于NVIDIA的流多处理器(SM)或AMD的计算单元(CU)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讲慢点，想清楚说什么再去讲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每个SIMT核心集群有一个</a:t>
            </a:r>
            <a:r>
              <a:rPr lang="en-US" altLang="zh-CN"/>
              <a:t>Response </a:t>
            </a:r>
            <a:r>
              <a:rPr lang="zh-CN" altLang="en-US"/>
              <a:t>FIFO，容纳从互连网络传递的数据包。如果这个数据包是响应取指缺失的访存请求，就会进入指令缓存单元，否则会进入</a:t>
            </a:r>
            <a:r>
              <a:rPr lang="en-US" altLang="zh-CN"/>
              <a:t>LDST</a:t>
            </a:r>
            <a:r>
              <a:rPr lang="zh-CN" altLang="en-US"/>
              <a:t>单元。</a:t>
            </a:r>
            <a:r>
              <a:rPr lang="en-US" altLang="zh-CN"/>
              <a:t>LDST</a:t>
            </a:r>
            <a:r>
              <a:rPr lang="zh-CN" altLang="en-US"/>
              <a:t>主要是处理数据加载和存储的单元。为了在LDST单元上生成访存请求，每个SIMT Core都有自己的注入端口进入互连网络。然而，注入端口缓冲区由集群中的所有SIMT核心共享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GPGPU-Sim</a:t>
            </a:r>
            <a:r>
              <a:rPr lang="zh-CN" altLang="en-US"/>
              <a:t>建模的存储系统是由一系列存储分区组成。每一个存储分区包含一个</a:t>
            </a:r>
            <a:r>
              <a:rPr lang="en-US" altLang="zh-CN"/>
              <a:t>L2</a:t>
            </a:r>
            <a:r>
              <a:rPr lang="zh-CN" altLang="en-US"/>
              <a:t>缓存分区、一个</a:t>
            </a:r>
            <a:r>
              <a:rPr lang="en-US" altLang="zh-CN"/>
              <a:t>DRAM</a:t>
            </a:r>
            <a:r>
              <a:rPr lang="zh-CN" altLang="en-US"/>
              <a:t>访存调度器和片下的</a:t>
            </a:r>
            <a:r>
              <a:rPr lang="en-US" altLang="zh-CN"/>
              <a:t>DRAM channel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打开实验网站，讲解实现网站相关内容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In each </a:t>
            </a:r>
            <a:r>
              <a:rPr lang="en-US" altLang="zh-CN" dirty="0"/>
              <a:t>fetch()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step, the </a:t>
            </a:r>
            <a:r>
              <a:rPr lang="en-US" altLang="zh-CN" dirty="0"/>
              <a:t>m_inst_fetch_buffer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issues instruction memory fetch request and collect the fetched instructions from L1 instruction cache. In each </a:t>
            </a:r>
            <a:r>
              <a:rPr lang="en-US" altLang="zh-CN" dirty="0"/>
              <a:t>decode()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step, the context in the </a:t>
            </a:r>
            <a:r>
              <a:rPr lang="en-US" altLang="zh-CN" dirty="0"/>
              <a:t>m_inst_fetch_buffer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is decoded into an object of </a:t>
            </a:r>
            <a:r>
              <a:rPr lang="en-US" altLang="zh-CN" dirty="0"/>
              <a:t>warp_inst_t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and stored to the ibuffer of the corresponding hardware warp waiting to be issued by the scheduler.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85C4-6CA9-4851-85B9-690E05053B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Call each scheduler_unit::cycle in shader_core_ctx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85C4-6CA9-4851-85B9-690E05053B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In another word, an instruction can be issued to the function unit every </a:t>
            </a:r>
            <a:r>
              <a:rPr lang="en-US" altLang="zh-CN" dirty="0"/>
              <a:t>initiation_interval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. It takes </a:t>
            </a:r>
            <a:r>
              <a:rPr lang="en-US" altLang="zh-CN" dirty="0"/>
              <a:t>latency</a:t>
            </a:r>
            <a:r>
              <a:rPr lang="en-US" altLang="zh-CN" b="0" i="0" dirty="0">
                <a:solidFill>
                  <a:srgbClr val="3C454E"/>
                </a:solidFill>
                <a:effectLst/>
                <a:latin typeface="Lato" panose="020F0502020204030203" pitchFamily="34" charset="0"/>
              </a:rPr>
              <a:t> cycles for an instruction travel through the function unit.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85C4-6CA9-4851-85B9-690E05053B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讲慢点，不要着急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讲慢点，注意时间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gem5</a:t>
            </a:r>
            <a:r>
              <a:rPr lang="zh-CN" altLang="en-US">
                <a:sym typeface="+mn-ea"/>
              </a:rPr>
              <a:t>介绍告一段落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下节课会继续介绍关于</a:t>
            </a:r>
            <a:r>
              <a:rPr lang="en-US" altLang="zh-CN">
                <a:sym typeface="+mn-ea"/>
              </a:rPr>
              <a:t>gem5</a:t>
            </a:r>
            <a:r>
              <a:rPr lang="zh-CN" altLang="en-US">
                <a:sym typeface="+mn-ea"/>
              </a:rPr>
              <a:t>更具体的知识</a:t>
            </a:r>
            <a:endParaRPr lang="zh-CN" altLang="en-US"/>
          </a:p>
          <a:p>
            <a:r>
              <a:rPr lang="zh-CN" altLang="en-US">
                <a:sym typeface="+mn-ea"/>
              </a:rPr>
              <a:t>后面是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仿真器的相关介绍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09</a:t>
            </a:r>
            <a:r>
              <a:rPr lang="zh-CN" altLang="zh-CN"/>
              <a:t>年</a:t>
            </a:r>
            <a:r>
              <a:rPr lang="en-US" altLang="zh-CN"/>
              <a:t> ISPASS </a:t>
            </a:r>
            <a:r>
              <a:rPr lang="zh-CN" altLang="en-US"/>
              <a:t>发布了</a:t>
            </a:r>
            <a:r>
              <a:rPr lang="en-US" altLang="zh-CN"/>
              <a:t>GPGPU-Sim</a:t>
            </a:r>
            <a:r>
              <a:rPr lang="zh-CN" altLang="en-US"/>
              <a:t>第一篇论文</a:t>
            </a:r>
            <a:endParaRPr lang="zh-CN" altLang="en-US"/>
          </a:p>
          <a:p>
            <a:r>
              <a:rPr lang="zh-CN" altLang="en-US"/>
              <a:t>第一版的</a:t>
            </a:r>
            <a:r>
              <a:rPr lang="en-US" altLang="zh-CN"/>
              <a:t>GPGPU-Sim</a:t>
            </a:r>
            <a:r>
              <a:rPr lang="zh-CN" altLang="en-US"/>
              <a:t>是由</a:t>
            </a:r>
            <a:r>
              <a:rPr lang="en-US" altLang="zh-CN"/>
              <a:t> Tor M.Aamodt </a:t>
            </a:r>
            <a:r>
              <a:rPr lang="zh-CN" altLang="en-US"/>
              <a:t>教授指导学生完成的</a:t>
            </a:r>
            <a:endParaRPr lang="zh-CN" altLang="en-US"/>
          </a:p>
          <a:p>
            <a:r>
              <a:rPr lang="en-US" altLang="zh-CN"/>
              <a:t>20</a:t>
            </a:r>
            <a:r>
              <a:rPr lang="zh-CN" altLang="en-US"/>
              <a:t>年</a:t>
            </a:r>
            <a:r>
              <a:rPr lang="en-US" altLang="zh-CN"/>
              <a:t> ISCA </a:t>
            </a:r>
            <a:r>
              <a:rPr lang="zh-CN" altLang="en-US"/>
              <a:t>发布了</a:t>
            </a:r>
            <a:r>
              <a:rPr lang="en-US" altLang="zh-CN"/>
              <a:t>GPGPU-Sim</a:t>
            </a:r>
            <a:r>
              <a:rPr lang="zh-CN" altLang="en-US"/>
              <a:t>升级版</a:t>
            </a:r>
            <a:r>
              <a:rPr lang="en-US" altLang="zh-CN"/>
              <a:t> Accel-Sim</a:t>
            </a:r>
            <a:r>
              <a:rPr lang="zh-CN" altLang="en-US"/>
              <a:t>，它是由</a:t>
            </a:r>
            <a:r>
              <a:rPr lang="en-US" altLang="zh-CN"/>
              <a:t>Tor M.Aamodt</a:t>
            </a:r>
            <a:r>
              <a:rPr lang="zh-CN" altLang="en-US"/>
              <a:t>的学生</a:t>
            </a:r>
            <a:r>
              <a:rPr lang="en-US" altLang="zh-CN"/>
              <a:t> Tim Rogers</a:t>
            </a:r>
            <a:r>
              <a:rPr lang="zh-CN" altLang="en-US"/>
              <a:t>毕业后到普渡大学指导他的学生</a:t>
            </a:r>
            <a:endParaRPr lang="zh-CN" altLang="en-US"/>
          </a:p>
          <a:p>
            <a:r>
              <a:rPr lang="en-US" altLang="zh-CN"/>
              <a:t>Khairy </a:t>
            </a:r>
            <a:r>
              <a:rPr lang="zh-CN" altLang="en-US"/>
              <a:t>完成的</a:t>
            </a:r>
            <a:endParaRPr lang="zh-CN" altLang="en-US"/>
          </a:p>
          <a:p>
            <a:r>
              <a:rPr lang="en-US" altLang="zh-CN"/>
              <a:t>21</a:t>
            </a:r>
            <a:r>
              <a:rPr lang="zh-CN" altLang="en-US"/>
              <a:t>年</a:t>
            </a:r>
            <a:r>
              <a:rPr lang="en-US" altLang="zh-CN"/>
              <a:t> MICRO </a:t>
            </a:r>
            <a:r>
              <a:rPr lang="zh-CN" altLang="en-US"/>
              <a:t>发布了关于升级版的能耗模型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gpgpu-sim github</a:t>
            </a:r>
            <a:r>
              <a:rPr lang="zh-CN" altLang="en-US"/>
              <a:t>代码贡献榜包揽前</a:t>
            </a:r>
            <a:r>
              <a:rPr lang="en-US" altLang="zh-CN"/>
              <a:t>3</a:t>
            </a:r>
            <a:r>
              <a:rPr lang="zh-CN" altLang="en-US"/>
              <a:t>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GPGPU-Sim</a:t>
            </a:r>
            <a:r>
              <a:rPr lang="zh-CN" altLang="en-US"/>
              <a:t>的输入是由</a:t>
            </a:r>
            <a:r>
              <a:rPr lang="en-US" altLang="zh-CN"/>
              <a:t>CUDA</a:t>
            </a:r>
            <a:r>
              <a:rPr lang="zh-CN" altLang="en-US"/>
              <a:t>源程序编译好的可执行程序，一般来说</a:t>
            </a:r>
            <a:r>
              <a:rPr lang="en-US" altLang="zh-CN"/>
              <a:t>CUDA</a:t>
            </a:r>
            <a:r>
              <a:rPr lang="zh-CN" altLang="en-US"/>
              <a:t>会在编译时将编译生成的</a:t>
            </a:r>
            <a:r>
              <a:rPr lang="en-US" altLang="zh-CN"/>
              <a:t>PTX</a:t>
            </a:r>
            <a:r>
              <a:rPr lang="zh-CN" altLang="en-US"/>
              <a:t>嵌入到可执行程序中，而</a:t>
            </a:r>
            <a:r>
              <a:rPr lang="en-US" altLang="zh-CN"/>
              <a:t>gpgpu-sim</a:t>
            </a:r>
            <a:r>
              <a:rPr lang="zh-CN" altLang="en-US"/>
              <a:t>会利用</a:t>
            </a:r>
            <a:r>
              <a:rPr lang="en-US" altLang="zh-CN"/>
              <a:t>CUDA</a:t>
            </a:r>
            <a:r>
              <a:rPr lang="zh-CN" altLang="en-US"/>
              <a:t>提供的</a:t>
            </a:r>
            <a:r>
              <a:rPr lang="en-US" altLang="zh-CN"/>
              <a:t>cuobjdump</a:t>
            </a:r>
            <a:r>
              <a:rPr lang="zh-CN" altLang="en-US"/>
              <a:t>工具将嵌入的</a:t>
            </a:r>
            <a:r>
              <a:rPr lang="en-US" altLang="zh-CN"/>
              <a:t>PTX</a:t>
            </a:r>
            <a:r>
              <a:rPr lang="zh-CN" altLang="en-US"/>
              <a:t>提取出来，并读入进行词法语法分析，之后进行仿真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说到</a:t>
            </a:r>
            <a:r>
              <a:rPr lang="en-US" altLang="zh-CN"/>
              <a:t>gpgpu-sim</a:t>
            </a:r>
            <a:r>
              <a:rPr lang="zh-CN" altLang="en-US"/>
              <a:t>就一定要先介绍下</a:t>
            </a:r>
            <a:r>
              <a:rPr lang="en-US" altLang="zh-CN"/>
              <a:t>CUDA</a:t>
            </a:r>
            <a:r>
              <a:rPr lang="zh-CN" altLang="en-US"/>
              <a:t>是什么</a:t>
            </a:r>
            <a:endParaRPr lang="zh-CN" altLang="en-US"/>
          </a:p>
          <a:p>
            <a:r>
              <a:rPr lang="en-US" altLang="zh-CN"/>
              <a:t>CUDA NVIDIA</a:t>
            </a:r>
            <a:r>
              <a:rPr lang="zh-CN" altLang="en-US"/>
              <a:t>提出通用计算架构，简单地来说可以理解为在</a:t>
            </a:r>
            <a:r>
              <a:rPr lang="en-US" altLang="zh-CN"/>
              <a:t>GPU</a:t>
            </a:r>
            <a:r>
              <a:rPr lang="zh-CN" altLang="en-US"/>
              <a:t>上执行的编程语言</a:t>
            </a:r>
            <a:endParaRPr lang="zh-CN" altLang="en-US"/>
          </a:p>
          <a:p>
            <a:r>
              <a:rPr lang="zh-CN" altLang="en-US"/>
              <a:t>打开代码，和代码一起讲解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打开代码，和代码一起讲解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郭天宇 guoty9@mail2.sysu.edu.cn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eb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puaachen.github.io/Accel-SIM-Code-Study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ccel-sim.github.io/" TargetMode="Externa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4340" y="2578100"/>
            <a:ext cx="8783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体系结构实验课</a:t>
            </a:r>
            <a:r>
              <a:rPr lang="en-US" altLang="zh-CN" sz="3600" b="1"/>
              <a:t>——</a:t>
            </a:r>
            <a:r>
              <a:rPr lang="zh-CN" altLang="en-US" sz="3600" b="1"/>
              <a:t>深入浅出地了解仿真器</a:t>
            </a:r>
            <a:endParaRPr lang="zh-CN" altLang="en-US" sz="3600" b="1"/>
          </a:p>
        </p:txBody>
      </p:sp>
      <p:sp>
        <p:nvSpPr>
          <p:cNvPr id="3" name="文本框 2"/>
          <p:cNvSpPr txBox="1"/>
          <p:nvPr/>
        </p:nvSpPr>
        <p:spPr>
          <a:xfrm>
            <a:off x="5058410" y="4815205"/>
            <a:ext cx="1249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by </a:t>
            </a:r>
            <a:r>
              <a:rPr lang="zh-CN" altLang="en-US" sz="2000"/>
              <a:t>郭天宇</a:t>
            </a:r>
            <a:endParaRPr lang="zh-CN" altLang="en-US" sz="2000"/>
          </a:p>
        </p:txBody>
      </p:sp>
      <p:pic>
        <p:nvPicPr>
          <p:cNvPr id="4" name="图片 3" descr="ARSYS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455930"/>
            <a:ext cx="1483995" cy="858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14705" y="578485"/>
            <a:ext cx="4363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/>
              <a:t>gem5</a:t>
            </a:r>
            <a:r>
              <a:rPr lang="zh-CN" altLang="en-US" sz="3200" b="1"/>
              <a:t>由什么语言编写？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814705" y="1679575"/>
            <a:ext cx="106635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gem5主要由C++和python编写的。</a:t>
            </a:r>
            <a:endParaRPr lang="zh-CN" altLang="en-US" sz="2800"/>
          </a:p>
          <a:p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其中C++占绝大多数，主要负责底层架构的具体实现等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python则负责对象的初始化、配置和模拟控制等。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/>
              <a:t>另外包含了两个领域特定语言DSL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其中ISADSL负责统一二进制指令的解码和语义规范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SLICC用于实现缓存一致性协议。</a:t>
            </a:r>
            <a:endParaRPr lang="zh-CN" altLang="en-US" sz="2800"/>
          </a:p>
        </p:txBody>
      </p:sp>
      <p:sp>
        <p:nvSpPr>
          <p:cNvPr id="20" name="文本框 19"/>
          <p:cNvSpPr txBox="1"/>
          <p:nvPr/>
        </p:nvSpPr>
        <p:spPr>
          <a:xfrm>
            <a:off x="4235450" y="641223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https://zhuanlan.zhihu.com/p/530336703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4235450" y="641223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https://zhuanlan.zhihu.com/p/530336703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4705" y="578485"/>
            <a:ext cx="3550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/>
              <a:t>gem5</a:t>
            </a:r>
            <a:r>
              <a:rPr lang="zh-CN" altLang="en-US" sz="3200" b="1"/>
              <a:t>的仿真模式：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814705" y="1598295"/>
            <a:ext cx="80575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Full system mode (FS)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启动完整的基于Linux的操作系统（例如Ubuntu20.04）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支持各种IO和其他外设等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可以更好地执行多线程基准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提高了仿真精度，提供更真实的交互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705" y="3898265"/>
            <a:ext cx="874839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Syscall</a:t>
            </a:r>
            <a:r>
              <a:rPr lang="en-US" altLang="zh-CN" sz="2800"/>
              <a:t> </a:t>
            </a:r>
            <a:r>
              <a:rPr lang="zh-CN" altLang="en-US" sz="2800"/>
              <a:t>emulation</a:t>
            </a:r>
            <a:r>
              <a:rPr lang="en-US" altLang="zh-CN" sz="2800"/>
              <a:t> </a:t>
            </a:r>
            <a:r>
              <a:rPr lang="zh-CN" altLang="en-US" sz="2800"/>
              <a:t>mode (SE)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不引导操作系统，内部模拟操作系统，模拟系统调用</a:t>
            </a: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简化了地址翻译模型，是一个无调度的简单模型</a:t>
            </a: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没有线程调度器，线程必须静态映射，限制了多线程应用</a:t>
            </a: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具有较快的仿真速度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3568065" y="648970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https://zhuanlan.zhihu.com/p/530336703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165" y="201295"/>
            <a:ext cx="3550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/>
              <a:t>gem5</a:t>
            </a:r>
            <a:r>
              <a:rPr lang="zh-CN" altLang="en-US" sz="3200" b="1"/>
              <a:t>的主要模块：</a:t>
            </a:r>
            <a:endParaRPr lang="zh-CN" altLang="en-US" sz="3200" b="1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71245" y="784860"/>
            <a:ext cx="8655685" cy="5714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9450" y="732155"/>
            <a:ext cx="50711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GPGPU-SIM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学术界的地位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315720"/>
            <a:ext cx="10687685" cy="4295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0560" y="793750"/>
            <a:ext cx="6162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谷歌学术搜索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gpgpu-sim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1650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条相关结果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5901055"/>
            <a:ext cx="10688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而</a:t>
            </a:r>
            <a:r>
              <a:rPr lang="en-US" altLang="zh-CN" sz="2400"/>
              <a:t>gpgpu-sim</a:t>
            </a:r>
            <a:r>
              <a:rPr lang="zh-CN" altLang="en-US" sz="2400"/>
              <a:t>发布的论文</a:t>
            </a:r>
            <a:r>
              <a:rPr lang="en-US" altLang="zh-CN" sz="2400"/>
              <a:t>”Analyzing CUDA workloads using a detailed GPU simulator”</a:t>
            </a:r>
            <a:r>
              <a:rPr lang="zh-CN" altLang="en-US" sz="2400"/>
              <a:t>有高达</a:t>
            </a:r>
            <a:r>
              <a:rPr lang="en-US" altLang="zh-CN" sz="2400"/>
              <a:t>1893</a:t>
            </a:r>
            <a:r>
              <a:rPr lang="zh-CN" altLang="zh-CN" sz="2400"/>
              <a:t>的</a:t>
            </a:r>
            <a:r>
              <a:rPr lang="zh-CN" altLang="en-US" sz="2400"/>
              <a:t>引用次数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1832" y="1398585"/>
            <a:ext cx="11178575" cy="4561327"/>
            <a:chOff x="2115339" y="783771"/>
            <a:chExt cx="8448719" cy="4561327"/>
          </a:xfrm>
        </p:grpSpPr>
        <p:sp>
          <p:nvSpPr>
            <p:cNvPr id="5" name="文本框 4"/>
            <p:cNvSpPr txBox="1"/>
            <p:nvPr/>
          </p:nvSpPr>
          <p:spPr>
            <a:xfrm>
              <a:off x="2115339" y="783771"/>
              <a:ext cx="844871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2009 ISPASS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 CUDA Workloads Using a Detailed GPU Simulator</a:t>
              </a:r>
              <a:endParaRPr lang="en-US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Ali Bakhoda, George L. Yuan, Wilson W. L. Fung, Henry Wong and </a:t>
              </a:r>
              <a:r>
                <a:rPr lang="en-US" altLang="zh-CN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Tor M. Aamodt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15339" y="2448881"/>
              <a:ext cx="82928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2020 ISCA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Accel-Sim: An Extensible Simulation Framework for Validated GPU Modeling</a:t>
              </a:r>
              <a:endParaRPr lang="en-US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Mahmoud Khairy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Zhesheng Shen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Tor M. Aamodt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Timothy G. Rogers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15339" y="4113992"/>
              <a:ext cx="8448719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2021 MICRO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AccelWattch: A Power Modeling Framework for Modern GPUs</a:t>
              </a:r>
              <a:endParaRPr lang="en-US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Vijay Kandiah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Scott Peverelle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Mahmoud Khairy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Junrui Pan, Amogh Manjunath, </a:t>
              </a:r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Timothy G. Rogers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Tor M. Aamodt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Nikos Hardavellas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95131" y="539369"/>
            <a:ext cx="580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GPGPU-SIM</a:t>
            </a:r>
            <a:r>
              <a:rPr lang="en-US" altLang="zh-CN" sz="3200" b="1" dirty="0"/>
              <a:t> History(paper)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5222" y="248600"/>
            <a:ext cx="687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Main character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zh-CN" sz="3200" b="1" dirty="0"/>
              <a:t> GPGPU-SIM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13612" y="1429559"/>
            <a:ext cx="67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 Aamodt</a:t>
            </a:r>
            <a:endParaRPr lang="en-US" altLang="zh-CN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Professor, Electrical and Computer Engineering, University of British Columbia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06" y="1042734"/>
            <a:ext cx="1364030" cy="15876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3612" y="3361558"/>
            <a:ext cx="738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Rogers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Computer Engineering, </a:t>
            </a:r>
            <a:r>
              <a:rPr lang="en-US" altLang="zh-CN" sz="1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Purdue University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0" y="3079844"/>
            <a:ext cx="1617354" cy="13325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13612" y="517786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Mahmoud Khairy Abdallah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PhD, Computer Engineering, </a:t>
            </a:r>
            <a:r>
              <a:rPr lang="en-US" altLang="zh-CN" sz="1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Purdue University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0" y="4861831"/>
            <a:ext cx="1525358" cy="15253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934" y="2962319"/>
            <a:ext cx="2678752" cy="15979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74" y="4780942"/>
            <a:ext cx="2717938" cy="16871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934" y="1082006"/>
            <a:ext cx="2678752" cy="16451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93393" y="186084"/>
            <a:ext cx="35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Accel-sim/gpgpu-sim_distribution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>
            <a:off x="1589088" y="2692634"/>
            <a:ext cx="189622" cy="38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/>
          <p:cNvSpPr/>
          <p:nvPr/>
        </p:nvSpPr>
        <p:spPr>
          <a:xfrm>
            <a:off x="1564010" y="4443491"/>
            <a:ext cx="189622" cy="38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53632" y="2661505"/>
            <a:ext cx="133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58821" y="4412361"/>
            <a:ext cx="133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下 28"/>
          <p:cNvSpPr/>
          <p:nvPr/>
        </p:nvSpPr>
        <p:spPr>
          <a:xfrm>
            <a:off x="10079076" y="689477"/>
            <a:ext cx="250557" cy="370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9920" y="567055"/>
            <a:ext cx="3772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GPGPU-Sim</a:t>
            </a:r>
            <a:r>
              <a:rPr lang="zh-CN" altLang="en-US" sz="3200" b="1"/>
              <a:t>是什么？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908810" y="6331585"/>
            <a:ext cx="685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https://people.cs.pitt.edu/~moh18/files/notes/11.14.17_gpgpu-sim.pdf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9920" y="1955165"/>
            <a:ext cx="112369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/>
              <a:t>一个针对</a:t>
            </a:r>
            <a:r>
              <a:rPr lang="en-US" altLang="zh-CN" sz="2400"/>
              <a:t>NVIDIA GPU</a:t>
            </a:r>
            <a:r>
              <a:rPr lang="zh-CN" altLang="en-US" sz="2400"/>
              <a:t>微体系结构的性能仿真器</a:t>
            </a:r>
            <a:endParaRPr lang="zh-C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/>
              <a:t>仿真执行Parallel Thread e</a:t>
            </a:r>
            <a:r>
              <a:rPr lang="en-US" altLang="zh-CN" sz="2400"/>
              <a:t>X</a:t>
            </a:r>
            <a:r>
              <a:rPr lang="zh-CN" altLang="en-US" sz="2400"/>
              <a:t>ecution</a:t>
            </a:r>
            <a:r>
              <a:rPr lang="en-US" altLang="zh-CN" sz="2400"/>
              <a:t>(PTX)</a:t>
            </a:r>
            <a:r>
              <a:rPr lang="zh-CN" altLang="en-US" sz="2400"/>
              <a:t>指令集</a:t>
            </a:r>
            <a:r>
              <a:rPr lang="en-US" altLang="zh-CN" sz="2400"/>
              <a:t>--NVIDA CUDA</a:t>
            </a:r>
            <a:r>
              <a:rPr lang="zh-CN" altLang="zh-CN" sz="2400"/>
              <a:t>中使用的</a:t>
            </a:r>
            <a:r>
              <a:rPr lang="en-US" altLang="zh-CN" sz="2400"/>
              <a:t>”</a:t>
            </a:r>
            <a:r>
              <a:rPr lang="zh-CN" altLang="zh-CN" sz="2400"/>
              <a:t>伪汇编</a:t>
            </a:r>
            <a:r>
              <a:rPr lang="en-US" altLang="zh-CN" sz="2400"/>
              <a:t>”</a:t>
            </a:r>
            <a:r>
              <a:rPr lang="zh-CN" altLang="zh-CN" sz="2400"/>
              <a:t>语言</a:t>
            </a:r>
            <a:endParaRPr lang="zh-CN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3937635"/>
            <a:ext cx="10902950" cy="9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5157470"/>
            <a:ext cx="55245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5345" y="742315"/>
            <a:ext cx="3228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Hello World in CUDA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55345" y="1556385"/>
            <a:ext cx="732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CUDA</a:t>
            </a:r>
            <a:r>
              <a:rPr lang="zh-CN" altLang="en-US"/>
              <a:t>是</a:t>
            </a:r>
            <a:r>
              <a:rPr lang="en-US" altLang="zh-CN"/>
              <a:t>C++</a:t>
            </a:r>
            <a:r>
              <a:rPr lang="zh-CN" altLang="en-US"/>
              <a:t>的扩展，即使你以前从来没了解过</a:t>
            </a:r>
            <a:r>
              <a:rPr lang="en-US" altLang="zh-CN"/>
              <a:t>CUDA</a:t>
            </a:r>
            <a:r>
              <a:rPr lang="zh-CN" altLang="en-US"/>
              <a:t>，也可以很快地</a:t>
            </a:r>
            <a:r>
              <a:rPr lang="zh-CN" altLang="en-US"/>
              <a:t>上手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5345" y="2216785"/>
            <a:ext cx="5137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CUDA</a:t>
            </a:r>
            <a:r>
              <a:rPr lang="zh-CN" altLang="zh-CN"/>
              <a:t>中重要的概念：</a:t>
            </a:r>
            <a:endParaRPr lang="zh-CN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Host</a:t>
            </a:r>
            <a:r>
              <a:rPr lang="zh-CN" altLang="en-US"/>
              <a:t>端</a:t>
            </a:r>
            <a:r>
              <a:rPr lang="en-US" altLang="zh-CN"/>
              <a:t>(CPU) </a:t>
            </a:r>
            <a:r>
              <a:rPr lang="zh-CN" altLang="en-US"/>
              <a:t>和</a:t>
            </a:r>
            <a:r>
              <a:rPr lang="en-US" altLang="zh-CN"/>
              <a:t> Device</a:t>
            </a:r>
            <a:r>
              <a:rPr lang="zh-CN" altLang="en-US"/>
              <a:t>端</a:t>
            </a:r>
            <a:r>
              <a:rPr lang="en-US" altLang="zh-CN"/>
              <a:t>(GPU)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>
                <a:sym typeface="+mn-ea"/>
              </a:rPr>
              <a:t>核函数</a:t>
            </a:r>
            <a:r>
              <a:rPr lang="en-US" altLang="zh-CN">
                <a:sym typeface="+mn-ea"/>
              </a:rPr>
              <a:t>(kernel function)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__global__</a:t>
            </a:r>
            <a:r>
              <a:rPr lang="zh-CN" altLang="zh-CN">
                <a:sym typeface="+mn-ea"/>
              </a:rPr>
              <a:t> 修饰的函数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55345" y="3430905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499"/>
                <a:gridCol w="1706499"/>
                <a:gridCol w="1706499"/>
                <a:gridCol w="1706499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函数</a:t>
                      </a:r>
                      <a:r>
                        <a:rPr lang="zh-CN" altLang="en-US"/>
                        <a:t>修饰符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device</a:t>
                      </a:r>
                      <a:r>
                        <a:rPr lang="zh-CN" altLang="en-US"/>
                        <a:t>端</a:t>
                      </a: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device</a:t>
                      </a:r>
                      <a:r>
                        <a:rPr lang="zh-CN" altLang="en-US"/>
                        <a:t>端</a:t>
                      </a:r>
                      <a:r>
                        <a:rPr lang="zh-CN" altLang="en-US"/>
                        <a:t>执行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host</a:t>
                      </a:r>
                      <a:r>
                        <a:rPr lang="zh-CN" altLang="en-US"/>
                        <a:t>端</a:t>
                      </a: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host</a:t>
                      </a:r>
                      <a:r>
                        <a:rPr lang="zh-CN" altLang="en-US"/>
                        <a:t>端</a:t>
                      </a:r>
                      <a:r>
                        <a:rPr lang="zh-CN" altLang="en-US"/>
                        <a:t>执行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__device__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__global__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__host__(</a:t>
                      </a:r>
                      <a:r>
                        <a:rPr lang="zh-CN" altLang="en-US"/>
                        <a:t>默认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17575" y="5397500"/>
            <a:ext cx="7914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核函数的调用方法和其他函数略有不同：</a:t>
            </a:r>
            <a:r>
              <a:rPr lang="en-US" altLang="zh-CN"/>
              <a:t>kernel&lt;&lt;&lt;gridDim,blockDim&gt;&gt;&gt;(args...)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874135" y="6374765"/>
            <a:ext cx="282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https://docs.nvidia.cn/cuda/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3435" y="644525"/>
            <a:ext cx="4285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CUDA</a:t>
            </a:r>
            <a:r>
              <a:rPr lang="zh-CN" altLang="en-US"/>
              <a:t>中的线程集合抽象：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每个核函数会启动一个</a:t>
            </a:r>
            <a:r>
              <a:rPr lang="en-US" altLang="zh-CN" b="1"/>
              <a:t>Grid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Grid</a:t>
            </a:r>
            <a:r>
              <a:rPr lang="zh-CN" altLang="en-US"/>
              <a:t>中包含很多</a:t>
            </a:r>
            <a:r>
              <a:rPr lang="en-US" altLang="zh-CN" b="1"/>
              <a:t>Thread Block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Thread Block</a:t>
            </a:r>
            <a:r>
              <a:rPr lang="zh-CN" altLang="en-US"/>
              <a:t>中包含很多个</a:t>
            </a:r>
            <a:r>
              <a:rPr lang="zh-CN" altLang="en-US"/>
              <a:t>线程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0125" y="644525"/>
            <a:ext cx="4533900" cy="2030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13435" y="2102485"/>
            <a:ext cx="524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GridDim</a:t>
            </a:r>
            <a:r>
              <a:rPr lang="zh-CN" altLang="en-US"/>
              <a:t>代表</a:t>
            </a:r>
            <a:r>
              <a:rPr lang="en-US" altLang="zh-CN"/>
              <a:t>Grid</a:t>
            </a:r>
            <a:r>
              <a:rPr lang="zh-CN" altLang="en-US"/>
              <a:t>中包含多少个</a:t>
            </a:r>
            <a:r>
              <a:rPr lang="en-US" altLang="zh-CN"/>
              <a:t>Thread Block</a:t>
            </a:r>
            <a:endParaRPr lang="en-US" altLang="zh-CN"/>
          </a:p>
          <a:p>
            <a:r>
              <a:rPr lang="en-US" altLang="zh-CN"/>
              <a:t>BlockDim</a:t>
            </a:r>
            <a:r>
              <a:rPr lang="zh-CN" altLang="en-US"/>
              <a:t>代表</a:t>
            </a:r>
            <a:r>
              <a:rPr lang="en-US" altLang="zh-CN"/>
              <a:t>Thread Block</a:t>
            </a:r>
            <a:r>
              <a:rPr lang="zh-CN" altLang="en-US"/>
              <a:t>中包含多少个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435" y="2965450"/>
            <a:ext cx="899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准确地来说</a:t>
            </a:r>
            <a:r>
              <a:rPr lang="en-US" altLang="zh-CN"/>
              <a:t>GridDim</a:t>
            </a:r>
            <a:r>
              <a:rPr lang="zh-CN" altLang="zh-CN"/>
              <a:t>和</a:t>
            </a:r>
            <a:r>
              <a:rPr lang="en-US" altLang="zh-CN"/>
              <a:t>BlockDim</a:t>
            </a:r>
            <a:r>
              <a:rPr lang="zh-CN" altLang="en-US"/>
              <a:t>是</a:t>
            </a:r>
            <a:r>
              <a:rPr lang="en-US" altLang="zh-CN"/>
              <a:t>CUDA</a:t>
            </a:r>
            <a:r>
              <a:rPr lang="zh-CN" altLang="en-US"/>
              <a:t>中</a:t>
            </a:r>
            <a:r>
              <a:rPr lang="en-US" altLang="zh-CN"/>
              <a:t>dim3</a:t>
            </a:r>
            <a:r>
              <a:rPr lang="zh-CN" altLang="en-US"/>
              <a:t>变量</a:t>
            </a:r>
            <a:r>
              <a:rPr lang="en-US" altLang="zh-CN"/>
              <a:t>(</a:t>
            </a:r>
            <a:r>
              <a:rPr lang="zh-CN" altLang="en-US"/>
              <a:t>代表</a:t>
            </a:r>
            <a:r>
              <a:rPr lang="en-US" altLang="zh-CN"/>
              <a:t>3</a:t>
            </a:r>
            <a:r>
              <a:rPr lang="zh-CN" altLang="en-US"/>
              <a:t>维大小</a:t>
            </a:r>
            <a:r>
              <a:rPr lang="en-US" altLang="zh-CN"/>
              <a:t>)</a:t>
            </a:r>
            <a:r>
              <a:rPr lang="zh-CN" altLang="en-US"/>
              <a:t>，可以先简化为</a:t>
            </a:r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3435" y="3723640"/>
            <a:ext cx="8166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CUDA</a:t>
            </a:r>
            <a:r>
              <a:rPr lang="zh-CN" altLang="en-US"/>
              <a:t>核函数编程</a:t>
            </a:r>
            <a:r>
              <a:rPr lang="zh-CN" altLang="en-US"/>
              <a:t>思想：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TLP(Thread Level Parallelism)</a:t>
            </a:r>
            <a:r>
              <a:rPr lang="zh-CN" altLang="en-US"/>
              <a:t>线程级并行</a:t>
            </a:r>
            <a:r>
              <a:rPr lang="zh-CN" altLang="en-US"/>
              <a:t>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让每个线程知道自己的任务是什么</a:t>
            </a:r>
            <a:r>
              <a:rPr lang="en-US" altLang="zh-CN"/>
              <a:t>(</a:t>
            </a:r>
            <a:r>
              <a:rPr lang="zh-CN" altLang="en-US"/>
              <a:t>把任务划分为</a:t>
            </a:r>
            <a:r>
              <a:rPr lang="zh-CN" altLang="en-US"/>
              <a:t>多个子任务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13435" y="5035550"/>
            <a:ext cx="7665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核函数是如何在</a:t>
            </a:r>
            <a:r>
              <a:rPr lang="en-US" altLang="zh-CN"/>
              <a:t>GPU</a:t>
            </a:r>
            <a:r>
              <a:rPr lang="zh-CN" altLang="en-US"/>
              <a:t>执行的呢？</a:t>
            </a:r>
            <a:r>
              <a:rPr lang="en-US" altLang="zh-CN"/>
              <a:t>SIMT(Single Instruction Mutiple Thread)</a:t>
            </a:r>
            <a:endParaRPr lang="en-US" altLang="zh-CN"/>
          </a:p>
          <a:p>
            <a:r>
              <a:rPr lang="zh-CN" altLang="en-US"/>
              <a:t>核函数启动的所有线程都会执行相同的代码，就是核函数</a:t>
            </a:r>
            <a:r>
              <a:rPr lang="zh-CN" altLang="en-US"/>
              <a:t>本身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74135" y="6374765"/>
            <a:ext cx="282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https://docs.nvidia.cn/cuda/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810" y="658495"/>
            <a:ext cx="787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那线程怎么知道</a:t>
            </a:r>
            <a:r>
              <a:rPr lang="en-US" altLang="zh-CN"/>
              <a:t>”</a:t>
            </a:r>
            <a:r>
              <a:rPr lang="zh-CN" altLang="en-US"/>
              <a:t>我是谁呢</a:t>
            </a:r>
            <a:r>
              <a:rPr lang="en-US" altLang="zh-CN"/>
              <a:t>?”</a:t>
            </a:r>
            <a:endParaRPr lang="en-US" altLang="zh-CN"/>
          </a:p>
          <a:p>
            <a:r>
              <a:rPr lang="zh-CN" altLang="en-US"/>
              <a:t>核函数中有些特殊的变量，它们是</a:t>
            </a:r>
            <a:r>
              <a:rPr lang="en-US" altLang="zh-CN"/>
              <a:t>CUDA</a:t>
            </a:r>
            <a:r>
              <a:rPr lang="zh-CN" altLang="en-US"/>
              <a:t>提供给编程者的了解</a:t>
            </a:r>
            <a:r>
              <a:rPr lang="en-US" altLang="zh-CN"/>
              <a:t>”</a:t>
            </a:r>
            <a:r>
              <a:rPr lang="zh-CN" altLang="en-US"/>
              <a:t>我是谁</a:t>
            </a:r>
            <a:r>
              <a:rPr lang="en-US" altLang="zh-CN"/>
              <a:t>?”</a:t>
            </a:r>
            <a:r>
              <a:rPr lang="zh-CN" altLang="en-US"/>
              <a:t>的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810" y="1751330"/>
            <a:ext cx="6298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Thread Block</a:t>
            </a:r>
            <a:r>
              <a:rPr lang="zh-CN" altLang="en-US"/>
              <a:t>内的线程索引</a:t>
            </a:r>
            <a:r>
              <a:rPr lang="en-US" altLang="zh-CN"/>
              <a:t> : threadIdx.x (threadIdx.y threadIdx.z)</a:t>
            </a:r>
            <a:endParaRPr lang="en-US" altLang="zh-CN"/>
          </a:p>
          <a:p>
            <a:r>
              <a:rPr lang="en-US" altLang="zh-CN"/>
              <a:t>Grid </a:t>
            </a:r>
            <a:r>
              <a:rPr lang="zh-CN" altLang="en-US"/>
              <a:t>内的</a:t>
            </a:r>
            <a:r>
              <a:rPr lang="en-US" altLang="zh-CN"/>
              <a:t>Thread Block</a:t>
            </a:r>
            <a:r>
              <a:rPr lang="zh-CN" altLang="en-US"/>
              <a:t>索引</a:t>
            </a:r>
            <a:r>
              <a:rPr lang="en-US" altLang="zh-CN"/>
              <a:t> : blockIdx.x   (blockIdx.y    blockIdx.z  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38810" y="3298825"/>
            <a:ext cx="21024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CUDA runtime API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638810" y="2732405"/>
            <a:ext cx="8931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如果我在</a:t>
            </a:r>
            <a:r>
              <a:rPr lang="en-US" altLang="zh-CN"/>
              <a:t>CPU</a:t>
            </a:r>
            <a:r>
              <a:rPr lang="zh-CN" altLang="en-US"/>
              <a:t>端有一部分数据想拷贝到</a:t>
            </a:r>
            <a:r>
              <a:rPr lang="en-US" altLang="zh-CN"/>
              <a:t>GPU</a:t>
            </a:r>
            <a:r>
              <a:rPr lang="zh-CN" altLang="en-US"/>
              <a:t>端，或者我想在</a:t>
            </a:r>
            <a:r>
              <a:rPr lang="en-US" altLang="zh-CN"/>
              <a:t>GPU</a:t>
            </a:r>
            <a:r>
              <a:rPr lang="zh-CN" altLang="en-US"/>
              <a:t>端分配存储空间怎么</a:t>
            </a:r>
            <a:r>
              <a:rPr lang="zh-CN" altLang="en-US"/>
              <a:t>办？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8810" y="3895725"/>
            <a:ext cx="7346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cudaMalloc(void** devPtr, size_t size);</a:t>
            </a:r>
            <a:endParaRPr lang="en-US" altLang="zh-CN"/>
          </a:p>
          <a:p>
            <a:r>
              <a:rPr lang="en-US" altLang="zh-CN"/>
              <a:t>cudaMemcpy(void *dst, const void *src, size_t count, cudaMemcpyKind kind)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381375" y="3360420"/>
            <a:ext cx="5090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0070C0"/>
                </a:solidFill>
              </a:rPr>
              <a:t>课后思考：为什么</a:t>
            </a:r>
            <a:r>
              <a:rPr lang="en-US" altLang="zh-CN" sz="1600">
                <a:solidFill>
                  <a:srgbClr val="0070C0"/>
                </a:solidFill>
              </a:rPr>
              <a:t>cudaMalloc</a:t>
            </a:r>
            <a:r>
              <a:rPr lang="zh-CN" altLang="en-US" sz="1600">
                <a:solidFill>
                  <a:srgbClr val="0070C0"/>
                </a:solidFill>
              </a:rPr>
              <a:t>第一个参数需要二级指针</a:t>
            </a:r>
            <a:r>
              <a:rPr lang="en-US" altLang="zh-CN" sz="1600">
                <a:solidFill>
                  <a:srgbClr val="0070C0"/>
                </a:solidFill>
              </a:rPr>
              <a:t>?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810" y="5126355"/>
            <a:ext cx="369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Talk is cheap, show me the code !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3874135" y="6374765"/>
            <a:ext cx="282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https://docs.nvidia.cn/cuda/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6" grpId="0"/>
      <p:bldP spid="6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6500" y="850900"/>
            <a:ext cx="4027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我是谁</a:t>
            </a:r>
            <a:r>
              <a:rPr lang="en-US" altLang="zh-CN" sz="2800" b="1"/>
              <a:t>——</a:t>
            </a:r>
            <a:r>
              <a:rPr lang="zh-CN" altLang="en-US" sz="2800" b="1"/>
              <a:t>简单自我</a:t>
            </a:r>
            <a:r>
              <a:rPr lang="zh-CN" altLang="en-US" sz="2800" b="1"/>
              <a:t>介绍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206500" y="2819400"/>
            <a:ext cx="4474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中山大学</a:t>
            </a:r>
            <a:r>
              <a:rPr lang="en-US" altLang="zh-CN" sz="2000"/>
              <a:t>  </a:t>
            </a:r>
            <a:r>
              <a:rPr lang="zh-CN" altLang="en-US" sz="2000"/>
              <a:t>计算机学院</a:t>
            </a:r>
            <a:r>
              <a:rPr lang="en-US" altLang="zh-CN" sz="2000"/>
              <a:t>  </a:t>
            </a:r>
            <a:r>
              <a:rPr lang="zh-CN" altLang="en-US" sz="2000"/>
              <a:t>研究生一年级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206500" y="1847850"/>
            <a:ext cx="3943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个人主页</a:t>
            </a:r>
            <a:r>
              <a:rPr lang="en-US" altLang="zh-CN" sz="2000"/>
              <a:t>   https://gty111.github.io/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206500" y="3790950"/>
            <a:ext cx="389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研究方向：体系结构</a:t>
            </a:r>
            <a:r>
              <a:rPr lang="en-US" altLang="zh-CN" sz="2000"/>
              <a:t>——GPU</a:t>
            </a:r>
            <a:r>
              <a:rPr lang="zh-CN" altLang="en-US" sz="2000"/>
              <a:t>相关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206500" y="4762500"/>
            <a:ext cx="8289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对实验部分有问题或</a:t>
            </a:r>
            <a:r>
              <a:rPr lang="zh-CN" altLang="en-US" sz="2000"/>
              <a:t>有其他问题，可以联系我</a:t>
            </a:r>
            <a:r>
              <a:rPr lang="en-US" altLang="zh-CN" sz="2000"/>
              <a:t> guoty9[at]mail2.sysu.edu.cn </a:t>
            </a:r>
            <a:endParaRPr lang="en-US" altLang="zh-CN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27735" y="1586230"/>
            <a:ext cx="9574530" cy="4344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055620" y="6116320"/>
            <a:ext cx="5053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http://gpgpu-sim.org/manual/index.php/Main_Page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4705" y="578485"/>
            <a:ext cx="33661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GPGPU-Sim</a:t>
            </a:r>
            <a:r>
              <a:rPr lang="zh-CN" altLang="en-US" sz="3200" b="1"/>
              <a:t>架构图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31483" y="613093"/>
            <a:ext cx="3914775" cy="254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6690" y="436880"/>
            <a:ext cx="6229350" cy="289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996440" y="3431858"/>
            <a:ext cx="7391400" cy="305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769225" y="68580"/>
            <a:ext cx="2051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SIMT Core</a:t>
            </a:r>
            <a:r>
              <a:rPr lang="zh-CN" altLang="en-US"/>
              <a:t>执行阶段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33470" y="6489700"/>
            <a:ext cx="4514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http://gpgpu-sim.org/manual/index.php/Main_Page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63764" y="475109"/>
            <a:ext cx="579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Accel-Sim VS GPGPU-Sim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996" y="1264609"/>
            <a:ext cx="10711543" cy="49252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6095" y="680085"/>
            <a:ext cx="3811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Hello World in Accel-Sim</a:t>
            </a:r>
            <a:endParaRPr lang="en-US" altLang="zh-CN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471170" y="1903095"/>
            <a:ext cx="1195705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安装</a:t>
            </a:r>
            <a:r>
              <a:rPr lang="en-US" altLang="zh-CN" sz="2000"/>
              <a:t>Ubuntu18.04(WSL or VMware or </a:t>
            </a:r>
            <a:r>
              <a:rPr lang="zh-CN" altLang="en-US" sz="2000"/>
              <a:t>双系统</a:t>
            </a:r>
            <a:r>
              <a:rPr lang="en-US" altLang="zh-CN" sz="2000"/>
              <a:t>)</a:t>
            </a:r>
            <a:endParaRPr lang="en-US" altLang="zh-CN" sz="200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sudo apt-get install  -y wget build-essential xutils-dev bison zlib1g-dev flex \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      libglu1-mesa-dev git g++ libssl-dev libxml2-dev libboost-all-dev git g++ \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      libxml2-dev vim python-setuptools python-dev build-essential python-pip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pip3 install pyyaml plotly psutil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wget http://developer.download.nvidia.com/compute/cuda/11.0.1/local_installers/cuda_11.0.1_450.36.06_linux.run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sh cuda_11.0.1_450.36.06_linux.run --silent --toolkit</a:t>
            </a:r>
            <a:endParaRPr lang="zh-CN" altLang="en-US" sz="2000"/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2000"/>
              <a:t>rm cuda_11.0.1_450.36.06_linux.run</a:t>
            </a:r>
            <a:endParaRPr lang="zh-CN" altLang="en-US" sz="2000"/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通过</a:t>
            </a:r>
            <a:r>
              <a:rPr lang="en-US" altLang="zh-CN" sz="2000">
                <a:solidFill>
                  <a:schemeClr val="tx1"/>
                </a:solidFill>
              </a:rPr>
              <a:t>docker</a:t>
            </a:r>
            <a:r>
              <a:rPr lang="zh-CN" altLang="en-US" sz="2000">
                <a:solidFill>
                  <a:schemeClr val="tx1"/>
                </a:solidFill>
              </a:rPr>
              <a:t>镜像</a:t>
            </a:r>
            <a:r>
              <a:rPr lang="en-US" altLang="zh-CN" sz="2000">
                <a:solidFill>
                  <a:schemeClr val="tx1"/>
                </a:solidFill>
              </a:rPr>
              <a:t>(docker pull accelsim/ubuntu-18.04_cuda-11)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" y="1368425"/>
            <a:ext cx="4436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准备安装环境</a:t>
            </a:r>
            <a:r>
              <a:rPr lang="en-US" altLang="zh-CN"/>
              <a:t>(</a:t>
            </a:r>
            <a:r>
              <a:rPr lang="zh-CN" altLang="en-US"/>
              <a:t>选择以下方法中的一个即可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034790" y="6323330"/>
            <a:ext cx="2731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https://accel-sim.github.io/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3475" y="2021205"/>
            <a:ext cx="30918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开始编译</a:t>
            </a:r>
            <a:r>
              <a:rPr lang="en-US" altLang="zh-CN" sz="2000" b="1"/>
              <a:t>(</a:t>
            </a:r>
            <a:r>
              <a:rPr lang="zh-CN" altLang="en-US" sz="2000" b="1"/>
              <a:t>构建</a:t>
            </a:r>
            <a:r>
              <a:rPr lang="en-US" altLang="zh-CN" sz="2000" b="1"/>
              <a:t>)GPGPU-Sim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133475" y="753745"/>
            <a:ext cx="17125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获取</a:t>
            </a:r>
            <a:r>
              <a:rPr lang="en-US" altLang="zh-CN" sz="2000" b="1"/>
              <a:t>Accel</a:t>
            </a:r>
            <a:r>
              <a:rPr lang="en-US" altLang="zh-CN" sz="2000" b="1"/>
              <a:t>-Sim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133475" y="1402715"/>
            <a:ext cx="6692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git clone -b dev </a:t>
            </a:r>
            <a:r>
              <a:rPr lang="zh-CN" altLang="en-US"/>
              <a:t>https://github.com/accel-sim/accel-sim-framework.git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3475" y="2689860"/>
            <a:ext cx="44665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accel-sim-framework</a:t>
            </a:r>
            <a:r>
              <a:rPr lang="zh-CN" altLang="en-US"/>
              <a:t>目录下</a:t>
            </a:r>
            <a:r>
              <a:rPr lang="zh-CN" altLang="en-US"/>
              <a:t>执行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pip3 install -r requirements.txt</a:t>
            </a:r>
            <a:endParaRPr lang="zh-CN" altLang="en-US"/>
          </a:p>
          <a:p>
            <a:pPr algn="l"/>
            <a:r>
              <a:rPr lang="zh-CN" altLang="en-US"/>
              <a:t>source ./gpu-simulator/setup_environment.sh</a:t>
            </a:r>
            <a:endParaRPr lang="zh-CN" altLang="en-US"/>
          </a:p>
          <a:p>
            <a:pPr algn="l"/>
            <a:r>
              <a:rPr lang="zh-CN" altLang="en-US"/>
              <a:t>make -j -C ./gpu-simulator/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33475" y="443674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测试是否安装成功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1133475" y="5145405"/>
            <a:ext cx="35026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accel-sim-framework</a:t>
            </a:r>
            <a:r>
              <a:rPr lang="zh-CN" altLang="en-US">
                <a:sym typeface="+mn-ea"/>
              </a:rPr>
              <a:t>目录下执行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/>
              <a:t>. travis.sh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348355" y="5703570"/>
            <a:ext cx="664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travis.sh</a:t>
            </a:r>
            <a:r>
              <a:rPr lang="zh-CN" altLang="en-US"/>
              <a:t>是在做什么：</a:t>
            </a:r>
            <a:r>
              <a:rPr lang="en-US" altLang="zh-CN"/>
              <a:t>sim-mode:trace config:QV100 program:rodinia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034790" y="6323330"/>
            <a:ext cx="2731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https://accel-sim.github.io/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1550" y="717550"/>
            <a:ext cx="4096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Hello </a:t>
            </a:r>
            <a:r>
              <a:rPr lang="en-US" altLang="zh-CN" sz="2800" b="1"/>
              <a:t>World in GPGPU-Sim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971550" y="1587500"/>
            <a:ext cx="8199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GPGPU-Sim</a:t>
            </a:r>
            <a:r>
              <a:rPr lang="zh-CN" altLang="en-US"/>
              <a:t>是</a:t>
            </a:r>
            <a:r>
              <a:rPr lang="en-US" altLang="zh-CN"/>
              <a:t>Accel-Sim</a:t>
            </a:r>
            <a:r>
              <a:rPr lang="zh-CN" altLang="en-US"/>
              <a:t>子模块：位于</a:t>
            </a:r>
            <a:r>
              <a:rPr lang="en-US" altLang="zh-CN"/>
              <a:t> accel-sim-framework/gpu-simulator/gpgpu-sim</a:t>
            </a:r>
            <a:endParaRPr lang="en-US" altLang="zh-CN"/>
          </a:p>
          <a:p>
            <a:pPr algn="l"/>
            <a:r>
              <a:rPr lang="zh-CN" altLang="en-US"/>
              <a:t>可以</a:t>
            </a:r>
            <a:r>
              <a:rPr lang="zh-CN" altLang="en-US">
                <a:sym typeface="+mn-ea"/>
              </a:rPr>
              <a:t>独立于</a:t>
            </a:r>
            <a:r>
              <a:rPr lang="en-US" altLang="zh-CN"/>
              <a:t>accel-sim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550" y="2724150"/>
            <a:ext cx="606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我写了一个</a:t>
            </a:r>
            <a:r>
              <a:rPr lang="en-US" altLang="zh-CN"/>
              <a:t>CUDA</a:t>
            </a:r>
            <a:r>
              <a:rPr lang="zh-CN" altLang="en-US"/>
              <a:t>程序</a:t>
            </a:r>
            <a:r>
              <a:rPr lang="en-US" altLang="zh-CN"/>
              <a:t>test.cu</a:t>
            </a:r>
            <a:r>
              <a:rPr lang="zh-CN" altLang="en-US"/>
              <a:t>，如何在</a:t>
            </a:r>
            <a:r>
              <a:rPr lang="en-US" altLang="zh-CN"/>
              <a:t>GPGPU-Sim</a:t>
            </a:r>
            <a:r>
              <a:rPr lang="zh-CN" altLang="en-US"/>
              <a:t>仿真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1550" y="3536950"/>
            <a:ext cx="9478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首先通过</a:t>
            </a:r>
            <a:r>
              <a:rPr lang="en-US" altLang="zh-CN"/>
              <a:t>nvcc(CUDA</a:t>
            </a:r>
            <a:r>
              <a:rPr lang="zh-CN" altLang="en-US"/>
              <a:t>程序的编译器</a:t>
            </a:r>
            <a:r>
              <a:rPr lang="en-US" altLang="zh-CN"/>
              <a:t>)</a:t>
            </a:r>
            <a:r>
              <a:rPr lang="zh-CN" altLang="en-US"/>
              <a:t>将</a:t>
            </a:r>
            <a:r>
              <a:rPr lang="en-US" altLang="zh-CN"/>
              <a:t>test.cu</a:t>
            </a:r>
            <a:r>
              <a:rPr lang="zh-CN" altLang="en-US"/>
              <a:t>编译成可执行文件</a:t>
            </a:r>
            <a:r>
              <a:rPr lang="en-US" altLang="zh-CN"/>
              <a:t>(</a:t>
            </a:r>
            <a:r>
              <a:rPr lang="zh-CN" altLang="en-US"/>
              <a:t>需要加</a:t>
            </a:r>
            <a:r>
              <a:rPr lang="en-US" altLang="zh-CN"/>
              <a:t> “-lcudar</a:t>
            </a:r>
            <a:r>
              <a:rPr lang="en-US" altLang="zh-CN"/>
              <a:t>t” </a:t>
            </a:r>
            <a:r>
              <a:rPr lang="zh-CN" altLang="en-US"/>
              <a:t>编译</a:t>
            </a:r>
            <a:r>
              <a:rPr lang="zh-CN" altLang="en-US"/>
              <a:t>参数）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nvcc -lcudart test.cu -o test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70550" y="168910"/>
            <a:ext cx="58064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课后思考题：如果不加</a:t>
            </a:r>
            <a:r>
              <a:rPr lang="en-US" altLang="zh-CN" sz="1600"/>
              <a:t>”-lcudart”</a:t>
            </a:r>
            <a:r>
              <a:rPr lang="zh-CN" altLang="en-US" sz="1600"/>
              <a:t>或不执行</a:t>
            </a:r>
            <a:endParaRPr lang="zh-CN" altLang="en-US" sz="1600"/>
          </a:p>
          <a:p>
            <a:r>
              <a:rPr lang="en-US" altLang="zh-CN" sz="1600"/>
              <a:t>”. setup_environment”</a:t>
            </a:r>
            <a:r>
              <a:rPr lang="zh-CN" altLang="en-US" sz="1600"/>
              <a:t>，还可以在</a:t>
            </a:r>
            <a:r>
              <a:rPr lang="en-US" altLang="zh-CN" sz="1600"/>
              <a:t>GPGPU-Sim</a:t>
            </a:r>
            <a:r>
              <a:rPr lang="zh-CN" altLang="en-US" sz="1600"/>
              <a:t>上仿真吗？</a:t>
            </a:r>
            <a:r>
              <a:rPr lang="zh-CN" altLang="en-US" sz="1600"/>
              <a:t>为什么？</a:t>
            </a:r>
            <a:endParaRPr lang="zh-CN" altLang="en-US" sz="1600"/>
          </a:p>
          <a:p>
            <a:r>
              <a:rPr lang="zh-CN" altLang="en-US" sz="1600"/>
              <a:t>提示：在编译好</a:t>
            </a:r>
            <a:r>
              <a:rPr lang="en-US" altLang="zh-CN" sz="1600"/>
              <a:t>”test“</a:t>
            </a:r>
            <a:r>
              <a:rPr lang="zh-CN" altLang="en-US" sz="1600"/>
              <a:t>后，尝试执行</a:t>
            </a:r>
            <a:r>
              <a:rPr lang="en-US" altLang="zh-CN" sz="1600"/>
              <a:t> “ldd test”</a:t>
            </a:r>
            <a:r>
              <a:rPr lang="zh-CN" altLang="en-US" sz="1600"/>
              <a:t>，或者阅读</a:t>
            </a:r>
            <a:r>
              <a:rPr lang="en-US" altLang="zh-CN" sz="1600"/>
              <a:t>setup_environment</a:t>
            </a:r>
            <a:r>
              <a:rPr lang="zh-CN" altLang="en-US" sz="1600"/>
              <a:t>，你有什么发现吗？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971550" y="4577080"/>
            <a:ext cx="25241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gpgpu-sim</a:t>
            </a:r>
            <a:r>
              <a:rPr lang="zh-CN" altLang="en-US"/>
              <a:t>目录下</a:t>
            </a:r>
            <a:r>
              <a:rPr lang="zh-CN" altLang="en-US"/>
              <a:t>执行</a:t>
            </a:r>
            <a:endParaRPr lang="zh-CN" altLang="en-US"/>
          </a:p>
          <a:p>
            <a:r>
              <a:rPr lang="en-US" altLang="zh-CN"/>
              <a:t>. setup_environment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1550" y="5451475"/>
            <a:ext cx="8519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gpgpu-sim/configs/tested-cfgs</a:t>
            </a:r>
            <a:r>
              <a:rPr lang="zh-CN" altLang="en-US"/>
              <a:t>目录下选择一个你喜欢的配置，把该配置文件夹目录下的所有文件拷贝到和</a:t>
            </a:r>
            <a:r>
              <a:rPr lang="en-US" altLang="zh-CN"/>
              <a:t>”test“</a:t>
            </a:r>
            <a:r>
              <a:rPr lang="zh-CN" altLang="en-US"/>
              <a:t>同级目录，在</a:t>
            </a:r>
            <a:r>
              <a:rPr lang="en-US" altLang="zh-CN"/>
              <a:t>test</a:t>
            </a:r>
            <a:r>
              <a:rPr lang="zh-CN" altLang="en-US"/>
              <a:t>所在目录下执行</a:t>
            </a:r>
            <a:r>
              <a:rPr lang="en-US" altLang="zh-CN"/>
              <a:t> “./test”</a:t>
            </a:r>
            <a:r>
              <a:rPr lang="zh-CN" altLang="en-US"/>
              <a:t>，如果你看到一大堆看不懂的输出信息，证明你仿真成功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2765" y="6373495"/>
            <a:ext cx="5137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https://github.com/accel-sim/gpgpu-sim_distribution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10" grpId="0"/>
      <p:bldP spid="10" grpId="1"/>
      <p:bldP spid="11" grpId="0"/>
      <p:bldP spid="11" grpId="1"/>
      <p:bldP spid="8" grpId="0"/>
      <p:bldP spid="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2850" y="876935"/>
            <a:ext cx="3668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实验介绍</a:t>
            </a:r>
            <a:r>
              <a:rPr lang="en-US" altLang="zh-CN" sz="2800"/>
              <a:t> SYSU-</a:t>
            </a:r>
            <a:r>
              <a:rPr lang="en-US" altLang="zh-CN" sz="2800"/>
              <a:t>ARCH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212850" y="1904365"/>
            <a:ext cx="6371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实验网站</a:t>
            </a:r>
            <a:r>
              <a:rPr lang="en-US" altLang="zh-CN" sz="2400" b="1"/>
              <a:t>  https://arcsysu.github.io/SYSU-ARCH/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212850" y="320548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实验相关的所有信息将会发布到实验网站</a:t>
            </a:r>
            <a:r>
              <a:rPr lang="zh-CN" altLang="en-US" sz="2000"/>
              <a:t>上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212850" y="4445000"/>
            <a:ext cx="8882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如果大部分同学感觉实验难度过大或者有设置不合理的地方，请及时联系我们，我们会根据情况对实验做出相关</a:t>
            </a:r>
            <a:r>
              <a:rPr lang="zh-CN" altLang="en-US" sz="2000"/>
              <a:t>调整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51225" y="2635885"/>
            <a:ext cx="4677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GPGPU-Sim </a:t>
            </a:r>
            <a:r>
              <a:rPr lang="zh-CN" altLang="zh-CN" sz="3200" b="1"/>
              <a:t>高级使用方法</a:t>
            </a:r>
            <a:endParaRPr lang="zh-CN" altLang="zh-CN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3451123" y="6215392"/>
            <a:ext cx="512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https://apuaachen.github.io/Accel-SIM-Code-Study/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7" y="607700"/>
            <a:ext cx="42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fetch &amp;&amp; decode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5" y="2748755"/>
            <a:ext cx="9450441" cy="35224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7" y="607700"/>
            <a:ext cx="34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issue</a:t>
            </a:r>
            <a:endParaRPr lang="zh-CN" altLang="en-US" sz="2400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93" y="2398613"/>
            <a:ext cx="8020796" cy="4377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2005" y="334645"/>
            <a:ext cx="587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和仿真器相关的一些概念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802005" y="1012190"/>
            <a:ext cx="4227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功能仿真和时序仿真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913765" y="1566545"/>
            <a:ext cx="79209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</a:t>
            </a:r>
            <a:r>
              <a:rPr lang="zh-CN" altLang="en-US"/>
              <a:t>仿真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捕捉和模拟基本的指令</a:t>
            </a:r>
            <a:r>
              <a:rPr lang="zh-CN" altLang="en-US"/>
              <a:t>语义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更新处理器状态（寄存器，存储，</a:t>
            </a:r>
            <a:r>
              <a:rPr lang="en-US" altLang="zh-CN"/>
              <a:t>...)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生成正确的</a:t>
            </a:r>
            <a:r>
              <a:rPr lang="zh-CN" altLang="en-US"/>
              <a:t>程序输出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时序</a:t>
            </a:r>
            <a:r>
              <a:rPr lang="zh-CN" altLang="en-US">
                <a:solidFill>
                  <a:schemeClr val="tx1"/>
                </a:solidFill>
              </a:rPr>
              <a:t>仿真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一般要实现功能</a:t>
            </a:r>
            <a:r>
              <a:rPr lang="zh-CN" altLang="en-US">
                <a:solidFill>
                  <a:schemeClr val="tx1"/>
                </a:solidFill>
              </a:rPr>
              <a:t>仿真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实现各种微体系</a:t>
            </a:r>
            <a:r>
              <a:rPr lang="zh-CN" altLang="en-US">
                <a:solidFill>
                  <a:schemeClr val="tx1"/>
                </a:solidFill>
              </a:rPr>
              <a:t>架构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通过捕捉事件的时序信息来获得程序的执行</a:t>
            </a:r>
            <a:r>
              <a:rPr lang="zh-CN" altLang="en-US">
                <a:solidFill>
                  <a:schemeClr val="tx1"/>
                </a:solidFill>
              </a:rPr>
              <a:t>时间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功能仿真要比时序仿真</a:t>
            </a:r>
            <a:r>
              <a:rPr lang="zh-CN" altLang="en-US">
                <a:solidFill>
                  <a:schemeClr val="tx1"/>
                </a:solidFill>
              </a:rPr>
              <a:t>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885" y="1012190"/>
            <a:ext cx="595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课后思考：</a:t>
            </a:r>
            <a:r>
              <a:rPr lang="en-US" altLang="zh-CN">
                <a:solidFill>
                  <a:srgbClr val="0070C0"/>
                </a:solidFill>
              </a:rPr>
              <a:t>GPGPU-Sim</a:t>
            </a:r>
            <a:r>
              <a:rPr lang="zh-CN" altLang="en-US">
                <a:solidFill>
                  <a:srgbClr val="0070C0"/>
                </a:solidFill>
              </a:rPr>
              <a:t>中有类似的功能仿真和时序仿真吗？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1975" y="6432550"/>
            <a:ext cx="8527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https://pages.cs.wisc.edu/~sinclair/courses/cs752/fall2020/handouts/lecture/archSim.pdf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6325" y="266319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程序的本质就是状态机</a:t>
            </a:r>
            <a:endParaRPr lang="zh-CN" altLang="zh-CN"/>
          </a:p>
        </p:txBody>
      </p:sp>
      <p:sp>
        <p:nvSpPr>
          <p:cNvPr id="7" name="右箭头 6"/>
          <p:cNvSpPr/>
          <p:nvPr/>
        </p:nvSpPr>
        <p:spPr>
          <a:xfrm>
            <a:off x="5577840" y="2726055"/>
            <a:ext cx="578485" cy="24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6" y="607700"/>
            <a:ext cx="288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issue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7527" y="3624869"/>
            <a:ext cx="674043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Issue </a:t>
            </a:r>
            <a:r>
              <a:rPr lang="en-US" altLang="zh-CN" sz="1600" dirty="0">
                <a:sym typeface="Wingdings" panose="05000000000000000000" pitchFamily="2" charset="2"/>
              </a:rPr>
              <a:t> scheduler_unit::cycle()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iterate warp set at some order (GTO LRR TL)</a:t>
            </a:r>
            <a:endParaRPr lang="en-US" altLang="zh-CN" sz="1600" dirty="0"/>
          </a:p>
          <a:p>
            <a:pPr lvl="1"/>
            <a:r>
              <a:rPr lang="en-US" altLang="zh-CN" sz="1600" dirty="0"/>
              <a:t>1. IF valid ( ! ibuffer_empty &amp;&amp; ! wait_barrier &amp;&amp; ! control_hazard)</a:t>
            </a:r>
            <a:endParaRPr lang="en-US" altLang="zh-CN" sz="1600" dirty="0"/>
          </a:p>
          <a:p>
            <a:pPr lvl="2"/>
            <a:r>
              <a:rPr lang="en-US" altLang="zh-CN" sz="1600" dirty="0"/>
              <a:t>2. IF scoreboard check pass (fail </a:t>
            </a:r>
            <a:r>
              <a:rPr lang="en-US" altLang="zh-CN" sz="1600" dirty="0" err="1"/>
              <a:t>eg.</a:t>
            </a:r>
            <a:r>
              <a:rPr lang="en-US" altLang="zh-CN" sz="1600" dirty="0"/>
              <a:t> wait for memory inst)</a:t>
            </a:r>
            <a:endParaRPr lang="en-US" altLang="zh-CN" sz="1600" dirty="0"/>
          </a:p>
          <a:p>
            <a:pPr lvl="3"/>
            <a:r>
              <a:rPr lang="en-US" altLang="zh-CN" sz="1600" dirty="0"/>
              <a:t>3. IF ID_OC available</a:t>
            </a:r>
            <a:endParaRPr lang="en-US" altLang="zh-CN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5357" y="2599764"/>
            <a:ext cx="261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GTO:</a:t>
            </a:r>
            <a:r>
              <a:rPr lang="zh-CN" altLang="en-US" dirty="0"/>
              <a:t> </a:t>
            </a:r>
            <a:r>
              <a:rPr lang="en-US" altLang="zh-CN" dirty="0"/>
              <a:t>greedy then oldest</a:t>
            </a:r>
            <a:endParaRPr lang="en-US" altLang="zh-CN" dirty="0"/>
          </a:p>
          <a:p>
            <a:r>
              <a:rPr lang="en-US" altLang="zh-CN" dirty="0"/>
              <a:t>LRR:</a:t>
            </a:r>
            <a:r>
              <a:rPr lang="zh-CN" altLang="en-US" dirty="0"/>
              <a:t> </a:t>
            </a:r>
            <a:r>
              <a:rPr lang="en-US" altLang="zh-CN" dirty="0"/>
              <a:t>loose round robin</a:t>
            </a:r>
            <a:endParaRPr lang="en-US" altLang="zh-CN" dirty="0"/>
          </a:p>
          <a:p>
            <a:r>
              <a:rPr lang="en-US" altLang="zh-CN" dirty="0"/>
              <a:t>TL: two level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06429" y="5050083"/>
            <a:ext cx="661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Stall at 1 (W0_Idle)=&gt; not enough TLP</a:t>
            </a:r>
            <a:endParaRPr lang="en-US" altLang="zh-CN" dirty="0"/>
          </a:p>
          <a:p>
            <a:r>
              <a:rPr lang="en-US" altLang="zh-CN" dirty="0"/>
              <a:t> Stall at 2 (W0_Scoreboard)=&gt; not enough TLP for latency hiding</a:t>
            </a:r>
            <a:endParaRPr lang="en-US" altLang="zh-CN" dirty="0"/>
          </a:p>
          <a:p>
            <a:r>
              <a:rPr lang="en-US" altLang="zh-CN" dirty="0"/>
              <a:t> Stall at 3 (Stall)     </a:t>
            </a:r>
            <a:r>
              <a:rPr lang="en-US" altLang="zh-CN" sz="1200" dirty="0"/>
              <a:t>PS : content in parenthesis represent metric in gpgpu-sim 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6" y="607700"/>
            <a:ext cx="357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read_operands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3" y="2317827"/>
            <a:ext cx="9974124" cy="437583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6" y="607700"/>
            <a:ext cx="303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execute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54" y="2522867"/>
            <a:ext cx="7804706" cy="356786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1254" y="484590"/>
            <a:ext cx="467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SM </a:t>
            </a:r>
            <a:r>
              <a:rPr lang="en-US" altLang="zh-CN" sz="3200" b="1" dirty="0">
                <a:sym typeface="Wingdings" panose="05000000000000000000" pitchFamily="2" charset="2"/>
              </a:rPr>
              <a:t> shader_core_ctx</a:t>
            </a:r>
            <a:endParaRPr lang="zh-CN" altLang="en-US" sz="3200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8525" y="1339996"/>
          <a:ext cx="9897342" cy="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9666" y="607700"/>
            <a:ext cx="289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CYCLE() : writeback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8" y="2521696"/>
            <a:ext cx="8244455" cy="37286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9181" y="547797"/>
            <a:ext cx="10660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LDST_UNIT (special simd_function_unit)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CYCLE() : request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825522" y="1436915"/>
          <a:ext cx="8128000" cy="5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93885" y="2276414"/>
            <a:ext cx="523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memory request to lower memory level :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821" y="2686224"/>
            <a:ext cx="4295741" cy="355004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9180" y="547797"/>
            <a:ext cx="970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LDST_UNIT (special simd_function_unit)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CYCLE() : fill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825522" y="1436915"/>
          <a:ext cx="8128000" cy="5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282" y="2523406"/>
            <a:ext cx="6313258" cy="35552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81500" y="6194425"/>
            <a:ext cx="2905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mshrs : missing hold registers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9180" y="547797"/>
            <a:ext cx="9957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LDST_UNIT (special simd_function_unit)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CYCLE() : writeback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825522" y="1436915"/>
          <a:ext cx="8128000" cy="5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16393" y="2567168"/>
            <a:ext cx="92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each writeback in m_next_wb at round robin order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437" y="2897626"/>
            <a:ext cx="7772170" cy="28398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16393" y="2163719"/>
            <a:ext cx="527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mshr.next_access() to get writeback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0608" y="517290"/>
            <a:ext cx="304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Cache::access()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4972" y="694945"/>
            <a:ext cx="739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ldst_unit::cycle() =&gt; L1_latency_queue_cycle() =&gt; m_L1D-&gt;access()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0608" y="1414361"/>
            <a:ext cx="6750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m_tag_array-&gt;probe()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state[HIT MISS …] and victim cache block idx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process_tag_probe()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based on state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miss handler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 hit    handler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miss handler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wr_miss_wa_naive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wr_miss_wa_fetch_on_write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wr_miss_wa_lazy_fetch_on_read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wr_miss_wa_write_validate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wr_miss_no_wa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hit    handler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wr_hit_wb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wr_hit_wt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wr_hit_we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wr_hit_global_we_local_wb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1625" y="688306"/>
            <a:ext cx="5673191" cy="5981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2986" y="229906"/>
            <a:ext cx="725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https://accel-sim.github.io/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read more about GPGPU-SIM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6340" y="848995"/>
            <a:ext cx="406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Execution vs. trace-driven 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341755" y="1828800"/>
            <a:ext cx="6798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Trace-driven </a:t>
            </a:r>
            <a:r>
              <a:rPr lang="zh-CN" altLang="en-US" sz="2000"/>
              <a:t>仿真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真实执行程序并在执行过程中生成</a:t>
            </a:r>
            <a:r>
              <a:rPr lang="en-US" altLang="zh-CN" sz="2000"/>
              <a:t>trace</a:t>
            </a:r>
            <a:r>
              <a:rPr lang="zh-CN" altLang="en-US" sz="2000"/>
              <a:t>信息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仿真器读入</a:t>
            </a:r>
            <a:r>
              <a:rPr lang="en-US" altLang="zh-CN" sz="2000"/>
              <a:t>trace</a:t>
            </a:r>
            <a:r>
              <a:rPr lang="zh-CN" altLang="en-US" sz="2000"/>
              <a:t>信息来进行仿真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41755" y="4231640"/>
            <a:ext cx="4533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Execution-driven </a:t>
            </a:r>
            <a:r>
              <a:rPr lang="zh-CN" altLang="en-US" sz="2000"/>
              <a:t>仿真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仿真器真正</a:t>
            </a:r>
            <a:r>
              <a:rPr lang="en-US" altLang="zh-CN" sz="2000"/>
              <a:t>“</a:t>
            </a:r>
            <a:r>
              <a:rPr lang="zh-CN" altLang="en-US" sz="2000"/>
              <a:t>执行</a:t>
            </a:r>
            <a:r>
              <a:rPr lang="en-US" altLang="zh-CN" sz="2000"/>
              <a:t>”</a:t>
            </a:r>
            <a:r>
              <a:rPr lang="zh-CN" altLang="en-US" sz="2000"/>
              <a:t>程序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6530" y="2249805"/>
            <a:ext cx="3092450" cy="787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55" y="4319905"/>
            <a:ext cx="3225800" cy="838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33875" y="203835"/>
            <a:ext cx="734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课后思考：</a:t>
            </a:r>
            <a:r>
              <a:rPr lang="en-US" altLang="zh-CN">
                <a:solidFill>
                  <a:srgbClr val="0070C0"/>
                </a:solidFill>
              </a:rPr>
              <a:t>Accel-Sim</a:t>
            </a:r>
            <a:r>
              <a:rPr lang="zh-CN" altLang="en-US">
                <a:solidFill>
                  <a:srgbClr val="0070C0"/>
                </a:solidFill>
              </a:rPr>
              <a:t>中有类似的</a:t>
            </a:r>
            <a:r>
              <a:rPr lang="en-US" altLang="zh-CN">
                <a:solidFill>
                  <a:srgbClr val="0070C0"/>
                </a:solidFill>
              </a:rPr>
              <a:t>trace-driven</a:t>
            </a:r>
            <a:r>
              <a:rPr lang="zh-CN" altLang="en-US">
                <a:solidFill>
                  <a:srgbClr val="0070C0"/>
                </a:solidFill>
              </a:rPr>
              <a:t>和</a:t>
            </a:r>
            <a:r>
              <a:rPr lang="en-US" altLang="zh-CN">
                <a:solidFill>
                  <a:srgbClr val="0070C0"/>
                </a:solidFill>
              </a:rPr>
              <a:t>execution-driven</a:t>
            </a:r>
            <a:r>
              <a:rPr lang="zh-CN" altLang="en-US">
                <a:solidFill>
                  <a:srgbClr val="0070C0"/>
                </a:solidFill>
              </a:rPr>
              <a:t>吗？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1975" y="6432550"/>
            <a:ext cx="8527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https://pages.cs.wisc.edu/~sinclair/courses/cs752/fall2020/handouts/lecture/archSim.pdf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6035" y="2131060"/>
            <a:ext cx="78060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/>
              <a:t>gem5</a:t>
            </a:r>
            <a:endParaRPr lang="en-US" altLang="zh-CN" sz="4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/>
              <a:t>Accel-Sim(include </a:t>
            </a:r>
            <a:r>
              <a:rPr lang="en-US" altLang="zh-CN" sz="4400"/>
              <a:t>GPGPU-Sim)</a:t>
            </a:r>
            <a:endParaRPr lang="en-US" altLang="zh-CN" sz="4400"/>
          </a:p>
        </p:txBody>
      </p:sp>
      <p:sp>
        <p:nvSpPr>
          <p:cNvPr id="4" name="文本框 3"/>
          <p:cNvSpPr txBox="1"/>
          <p:nvPr/>
        </p:nvSpPr>
        <p:spPr>
          <a:xfrm>
            <a:off x="1296035" y="76327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3200" b="1"/>
              <a:t>实验课需要了解的仿真器</a:t>
            </a:r>
            <a:endParaRPr lang="zh-CN" altLang="zh-CN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2170" y="743585"/>
            <a:ext cx="3777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gem5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学术界的地位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618615"/>
            <a:ext cx="11893550" cy="375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5610" y="866775"/>
            <a:ext cx="5386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谷歌学术搜索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8370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条相关结果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2170" y="6031230"/>
            <a:ext cx="9097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而</a:t>
            </a:r>
            <a:r>
              <a:rPr lang="en-US" altLang="zh-CN" sz="2400"/>
              <a:t>gem5</a:t>
            </a:r>
            <a:r>
              <a:rPr lang="zh-CN" altLang="en-US" sz="2400"/>
              <a:t>正式发布的论文</a:t>
            </a:r>
            <a:r>
              <a:rPr lang="en-US" altLang="zh-CN" sz="2400"/>
              <a:t>”The gem5 simulator”</a:t>
            </a:r>
            <a:r>
              <a:rPr lang="zh-CN" altLang="en-US" sz="2400"/>
              <a:t>有高达</a:t>
            </a:r>
            <a:r>
              <a:rPr lang="en-US" altLang="zh-CN" sz="2400"/>
              <a:t>5172</a:t>
            </a:r>
            <a:r>
              <a:rPr lang="zh-CN" altLang="en-US" sz="2400"/>
              <a:t>的引用次数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2170" y="743585"/>
            <a:ext cx="5809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gem5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工业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界的地位和未来发展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35450" y="641223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https://zhuanlan.zhihu.com/p/530336703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3095" y="1898650"/>
            <a:ext cx="10792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同时也被许多工业界公司使用，包括ARM、AMD、Google、Micron</a:t>
            </a:r>
            <a:r>
              <a:rPr lang="en-US" altLang="zh-CN" sz="2800"/>
              <a:t>(</a:t>
            </a:r>
            <a:r>
              <a:rPr lang="zh-CN" altLang="en-US" sz="2800"/>
              <a:t>美光科技</a:t>
            </a:r>
            <a:r>
              <a:rPr lang="en-US" altLang="zh-CN" sz="2800"/>
              <a:t>)</a:t>
            </a:r>
            <a:r>
              <a:rPr lang="zh-CN" altLang="en-US" sz="2800"/>
              <a:t>、HP</a:t>
            </a:r>
            <a:r>
              <a:rPr lang="en-US" altLang="zh-CN" sz="2800"/>
              <a:t>(</a:t>
            </a:r>
            <a:r>
              <a:rPr lang="zh-CN" altLang="en-US" sz="2800"/>
              <a:t>惠普</a:t>
            </a:r>
            <a:r>
              <a:rPr lang="en-US" altLang="zh-CN" sz="2800"/>
              <a:t>)</a:t>
            </a:r>
            <a:r>
              <a:rPr lang="zh-CN" altLang="en-US" sz="2800"/>
              <a:t>、Samsung等。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许多公司也积极为gem5添加了新功能或改进了现有功能。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近年来，gem5社区仍在积极更新与开发，以支持未来15年的计算机架构研究。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4705" y="578485"/>
            <a:ext cx="2331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/>
              <a:t>gem5</a:t>
            </a:r>
            <a:r>
              <a:rPr lang="zh-CN" altLang="en-US" sz="3200" b="1"/>
              <a:t>是什么</a:t>
            </a: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3740" y="1848485"/>
            <a:ext cx="2260600" cy="2133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30080" y="4259580"/>
            <a:ext cx="2407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https://www.gem5.org/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4705" y="2881630"/>
            <a:ext cx="7801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是计算机系统和体系结构研究的模块化平台，包括系统级体系结构和处理器微体系结构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14705" y="4889500"/>
            <a:ext cx="8007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最初是为学术界的计算机体系结构研究而设计的，但它现在已经发展成为学术界、工业界用于研究和教学方面的计算机系统设计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814705" y="4070350"/>
            <a:ext cx="4691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是社区主导并开放管理的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35450" y="641223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https://zhuanlan.zhihu.com/p/530336703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4705" y="1567180"/>
            <a:ext cx="8642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前身为密歇根大学的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项目与威尼斯康星大学的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gem5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14705" y="578485"/>
            <a:ext cx="4363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/>
              <a:t>gem5</a:t>
            </a:r>
            <a:r>
              <a:rPr lang="zh-CN" altLang="en-US" sz="3200" b="1"/>
              <a:t>仿真器是做什么的</a:t>
            </a:r>
            <a:endParaRPr lang="zh-CN" altLang="en-US" sz="3200" b="1"/>
          </a:p>
        </p:txBody>
      </p:sp>
      <p:sp>
        <p:nvSpPr>
          <p:cNvPr id="20" name="文本框 19"/>
          <p:cNvSpPr txBox="1"/>
          <p:nvPr/>
        </p:nvSpPr>
        <p:spPr>
          <a:xfrm>
            <a:off x="4235450" y="6412230"/>
            <a:ext cx="4091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https://zhuanlan.zhihu.com/p/530336703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4705" y="2083435"/>
            <a:ext cx="10488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gem5是一个</a:t>
            </a: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模块化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离散事件驱动的计算机系统模拟器平台。这意味着，架构研究人员在研究新架构时，只需添加或修改特定于目标的功能模块，而不需要了解模拟器的方方面面。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705" y="4114800"/>
            <a:ext cx="10489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同时，也使得gem5容易与其他模拟器联合仿真，构建联合模拟器平台或搭建自己的模拟系统，目前已有许多工作基于gem5开发了模拟平台。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9d5325e-89b7-409b-ba75-da4ea5923ced}"/>
</p:tagLst>
</file>

<file path=ppt/tags/tag2.xml><?xml version="1.0" encoding="utf-8"?>
<p:tagLst xmlns:p="http://schemas.openxmlformats.org/presentationml/2006/main">
  <p:tag name="KSO_WM_UNIT_PLACING_PICTURE_USER_VIEWPORT" val="{&quot;height&quot;:7505.453543307087,&quot;width&quot;:15796.36220472441}"/>
</p:tagLst>
</file>

<file path=ppt/tags/tag3.xml><?xml version="1.0" encoding="utf-8"?>
<p:tagLst xmlns:p="http://schemas.openxmlformats.org/presentationml/2006/main">
  <p:tag name="COMMONDATA" val="eyJoZGlkIjoiMjU3M2RhNGQ4NjM5ZmU2Yjk1Y2I0ODgxZDk4ZjllZ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7474</Words>
  <Application>WPS 演示</Application>
  <PresentationFormat>宽屏</PresentationFormat>
  <Paragraphs>426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Lato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Administrator</cp:lastModifiedBy>
  <cp:revision>75</cp:revision>
  <dcterms:created xsi:type="dcterms:W3CDTF">2022-10-08T07:42:00Z</dcterms:created>
  <dcterms:modified xsi:type="dcterms:W3CDTF">2022-10-12T02:13:31Z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A316DC8147FD49D5BA2CCA9C943FF5F3</vt:lpwstr>
  </property>
  <property fmtid="{D5CDD505-2E9C-101B-9397-08002B2CF9AE}" pid="3" name="KSOProductBuildVer">
    <vt:lpwstr>2052-11.1.0.12358</vt:lpwstr>
  </property>
</Properties>
</file>