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3" r:id="rId3"/>
    <p:sldId id="274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userDrawn="1">
          <p15:clr>
            <a:srgbClr val="A4A3A4"/>
          </p15:clr>
        </p15:guide>
        <p15:guide id="4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äsänen Ilari" initials="RI" lastIdx="12" clrIdx="0">
    <p:extLst>
      <p:ext uri="{19B8F6BF-5375-455C-9EA6-DF929625EA0E}">
        <p15:presenceInfo xmlns:p15="http://schemas.microsoft.com/office/powerpoint/2012/main" userId="S::ilari.rasanen@maanmittauslaitos.fi::e3fad776-b29f-41c5-a354-2cb7bd8445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7" autoAdjust="0"/>
    <p:restoredTop sz="94675" autoAdjust="0"/>
  </p:normalViewPr>
  <p:slideViewPr>
    <p:cSldViewPr snapToGrid="0" showGuides="1">
      <p:cViewPr varScale="1">
        <p:scale>
          <a:sx n="96" d="100"/>
          <a:sy n="96" d="100"/>
        </p:scale>
        <p:origin x="960" y="72"/>
      </p:cViewPr>
      <p:guideLst>
        <p:guide orient="horz" pos="2160"/>
        <p:guide/>
        <p:guide pos="7680"/>
      </p:guideLst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63C11418-0FDA-4772-AF0E-76F070C00B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6399BDFD-0A0E-43F8-B5CE-36A45BE7C8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7188-712B-4F06-8585-2AF7FF3CA460}" type="datetimeFigureOut">
              <a:rPr lang="en-GB" smtClean="0"/>
              <a:t>15/06/2021</a:t>
            </a:fld>
            <a:endParaRPr lang="en-GB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E0199CE-1656-47F7-987F-DF44C834A1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28B1C288-9A19-4FB7-BFB0-93D2A89B19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72B84-C8EC-4B95-8245-04509A974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529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70153-B8E4-468D-9754-EDD8D4A4C86F}" type="datetimeFigureOut">
              <a:rPr lang="fi-FI" smtClean="0"/>
              <a:t>15.6.2021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EDCDC-EF19-4E02-9CB6-75B88F00AE2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14833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Kansi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014A11-5B1F-4342-9A16-D21F5A06594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38250" y="2312894"/>
            <a:ext cx="7115175" cy="1981199"/>
          </a:xfrm>
        </p:spPr>
        <p:txBody>
          <a:bodyPr anchor="b" anchorCtr="0">
            <a:noAutofit/>
          </a:bodyPr>
          <a:lstStyle>
            <a:lvl1pPr algn="l">
              <a:defRPr sz="4800"/>
            </a:lvl1pPr>
          </a:lstStyle>
          <a:p>
            <a:r>
              <a:rPr lang="fi-FI" dirty="0" err="1"/>
              <a:t>Heading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DA27894-5EDE-47B9-9F25-0B3B1F1D9E1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38249" y="4294093"/>
            <a:ext cx="5953125" cy="101230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 err="1"/>
              <a:t>Subheading</a:t>
            </a:r>
            <a:endParaRPr lang="fi-FI" dirty="0"/>
          </a:p>
        </p:txBody>
      </p:sp>
      <p:sp>
        <p:nvSpPr>
          <p:cNvPr id="6" name="Tekstin paikkamerkki 5">
            <a:extLst>
              <a:ext uri="{FF2B5EF4-FFF2-40B4-BE49-F238E27FC236}">
                <a16:creationId xmlns:a16="http://schemas.microsoft.com/office/drawing/2014/main" id="{03A438EC-6334-489B-9207-7FFB9C037C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38250" y="5594350"/>
            <a:ext cx="5953124" cy="10112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i-FI" dirty="0" err="1"/>
              <a:t>Name</a:t>
            </a:r>
            <a:endParaRPr lang="en-GB" dirty="0"/>
          </a:p>
        </p:txBody>
      </p:sp>
      <p:pic>
        <p:nvPicPr>
          <p:cNvPr id="9" name="Kuva 8">
            <a:extLst>
              <a:ext uri="{FF2B5EF4-FFF2-40B4-BE49-F238E27FC236}">
                <a16:creationId xmlns:a16="http://schemas.microsoft.com/office/drawing/2014/main" id="{A0233260-ED2D-4C7A-8E23-C254621242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851" y="432720"/>
            <a:ext cx="2857499" cy="12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3 Kuvaa (muot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5704447" cy="1498599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5704447" cy="41433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29" name="Kuvan paikkamerkki 28">
            <a:extLst>
              <a:ext uri="{FF2B5EF4-FFF2-40B4-BE49-F238E27FC236}">
                <a16:creationId xmlns:a16="http://schemas.microsoft.com/office/drawing/2014/main" id="{B765030A-6CF2-44A9-8562-C67CE8F637E1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743699" y="1332718"/>
            <a:ext cx="3264498" cy="3284772"/>
          </a:xfrm>
          <a:custGeom>
            <a:avLst/>
            <a:gdLst>
              <a:gd name="connsiteX0" fmla="*/ 2051916 w 3588326"/>
              <a:gd name="connsiteY0" fmla="*/ 74 h 3610610"/>
              <a:gd name="connsiteX1" fmla="*/ 2477951 w 3588326"/>
              <a:gd name="connsiteY1" fmla="*/ 236054 h 3610610"/>
              <a:gd name="connsiteX2" fmla="*/ 3499575 w 3588326"/>
              <a:gd name="connsiteY2" fmla="*/ 1793819 h 3610610"/>
              <a:gd name="connsiteX3" fmla="*/ 3578729 w 3588326"/>
              <a:gd name="connsiteY3" fmla="*/ 1986165 h 3610610"/>
              <a:gd name="connsiteX4" fmla="*/ 3588326 w 3588326"/>
              <a:gd name="connsiteY4" fmla="*/ 2086790 h 3610610"/>
              <a:gd name="connsiteX5" fmla="*/ 3588326 w 3588326"/>
              <a:gd name="connsiteY5" fmla="*/ 2086791 h 3610610"/>
              <a:gd name="connsiteX6" fmla="*/ 3578729 w 3588326"/>
              <a:gd name="connsiteY6" fmla="*/ 2186427 h 3610610"/>
              <a:gd name="connsiteX7" fmla="*/ 3360261 w 3588326"/>
              <a:gd name="connsiteY7" fmla="*/ 2515710 h 3610610"/>
              <a:gd name="connsiteX8" fmla="*/ 1827827 w 3588326"/>
              <a:gd name="connsiteY8" fmla="*/ 3524669 h 3610610"/>
              <a:gd name="connsiteX9" fmla="*/ 1110156 w 3588326"/>
              <a:gd name="connsiteY9" fmla="*/ 3372693 h 3610610"/>
              <a:gd name="connsiteX10" fmla="*/ 88533 w 3588326"/>
              <a:gd name="connsiteY10" fmla="*/ 1814928 h 3610610"/>
              <a:gd name="connsiteX11" fmla="*/ 232066 w 3588326"/>
              <a:gd name="connsiteY11" fmla="*/ 1093035 h 3610610"/>
              <a:gd name="connsiteX12" fmla="*/ 1760280 w 3588326"/>
              <a:gd name="connsiteY12" fmla="*/ 84076 h 3610610"/>
              <a:gd name="connsiteX13" fmla="*/ 2051916 w 3588326"/>
              <a:gd name="connsiteY13" fmla="*/ 74 h 36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8326" h="3610610">
                <a:moveTo>
                  <a:pt x="2051916" y="74"/>
                </a:moveTo>
                <a:cubicBezTo>
                  <a:pt x="2218389" y="2877"/>
                  <a:pt x="2380326" y="85659"/>
                  <a:pt x="2477951" y="236054"/>
                </a:cubicBezTo>
                <a:lnTo>
                  <a:pt x="3499575" y="1793819"/>
                </a:lnTo>
                <a:cubicBezTo>
                  <a:pt x="3539680" y="1853977"/>
                  <a:pt x="3565801" y="1919412"/>
                  <a:pt x="3578729" y="1986165"/>
                </a:cubicBezTo>
                <a:lnTo>
                  <a:pt x="3588326" y="2086790"/>
                </a:lnTo>
                <a:lnTo>
                  <a:pt x="3588326" y="2086791"/>
                </a:lnTo>
                <a:lnTo>
                  <a:pt x="3578729" y="2186427"/>
                </a:lnTo>
                <a:cubicBezTo>
                  <a:pt x="3553399" y="2317296"/>
                  <a:pt x="3478466" y="2437611"/>
                  <a:pt x="3360261" y="2515710"/>
                </a:cubicBezTo>
                <a:lnTo>
                  <a:pt x="1827827" y="3524669"/>
                </a:lnTo>
                <a:cubicBezTo>
                  <a:pt x="1591418" y="3685089"/>
                  <a:pt x="1270576" y="3613322"/>
                  <a:pt x="1110156" y="3372693"/>
                </a:cubicBezTo>
                <a:lnTo>
                  <a:pt x="88533" y="1814928"/>
                </a:lnTo>
                <a:cubicBezTo>
                  <a:pt x="-71887" y="1574297"/>
                  <a:pt x="-8565" y="1249235"/>
                  <a:pt x="232066" y="1093035"/>
                </a:cubicBezTo>
                <a:lnTo>
                  <a:pt x="1760280" y="84076"/>
                </a:lnTo>
                <a:cubicBezTo>
                  <a:pt x="1850517" y="25502"/>
                  <a:pt x="1952033" y="-1609"/>
                  <a:pt x="2051916" y="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fi-FI" dirty="0"/>
          </a:p>
        </p:txBody>
      </p:sp>
      <p:sp>
        <p:nvSpPr>
          <p:cNvPr id="10" name="Kuvan paikkamerkki 28">
            <a:extLst>
              <a:ext uri="{FF2B5EF4-FFF2-40B4-BE49-F238E27FC236}">
                <a16:creationId xmlns:a16="http://schemas.microsoft.com/office/drawing/2014/main" id="{583C486A-092E-4FD1-A2AA-BEF0D7B42CF1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9103540" y="-349236"/>
            <a:ext cx="3340470" cy="3361215"/>
          </a:xfrm>
          <a:custGeom>
            <a:avLst/>
            <a:gdLst>
              <a:gd name="connsiteX0" fmla="*/ 2051916 w 3588326"/>
              <a:gd name="connsiteY0" fmla="*/ 74 h 3610610"/>
              <a:gd name="connsiteX1" fmla="*/ 2477951 w 3588326"/>
              <a:gd name="connsiteY1" fmla="*/ 236054 h 3610610"/>
              <a:gd name="connsiteX2" fmla="*/ 3499575 w 3588326"/>
              <a:gd name="connsiteY2" fmla="*/ 1793819 h 3610610"/>
              <a:gd name="connsiteX3" fmla="*/ 3578729 w 3588326"/>
              <a:gd name="connsiteY3" fmla="*/ 1986165 h 3610610"/>
              <a:gd name="connsiteX4" fmla="*/ 3588326 w 3588326"/>
              <a:gd name="connsiteY4" fmla="*/ 2086790 h 3610610"/>
              <a:gd name="connsiteX5" fmla="*/ 3588326 w 3588326"/>
              <a:gd name="connsiteY5" fmla="*/ 2086791 h 3610610"/>
              <a:gd name="connsiteX6" fmla="*/ 3578729 w 3588326"/>
              <a:gd name="connsiteY6" fmla="*/ 2186427 h 3610610"/>
              <a:gd name="connsiteX7" fmla="*/ 3360261 w 3588326"/>
              <a:gd name="connsiteY7" fmla="*/ 2515710 h 3610610"/>
              <a:gd name="connsiteX8" fmla="*/ 1827827 w 3588326"/>
              <a:gd name="connsiteY8" fmla="*/ 3524669 h 3610610"/>
              <a:gd name="connsiteX9" fmla="*/ 1110156 w 3588326"/>
              <a:gd name="connsiteY9" fmla="*/ 3372693 h 3610610"/>
              <a:gd name="connsiteX10" fmla="*/ 88533 w 3588326"/>
              <a:gd name="connsiteY10" fmla="*/ 1814928 h 3610610"/>
              <a:gd name="connsiteX11" fmla="*/ 232066 w 3588326"/>
              <a:gd name="connsiteY11" fmla="*/ 1093035 h 3610610"/>
              <a:gd name="connsiteX12" fmla="*/ 1760280 w 3588326"/>
              <a:gd name="connsiteY12" fmla="*/ 84076 h 3610610"/>
              <a:gd name="connsiteX13" fmla="*/ 2051916 w 3588326"/>
              <a:gd name="connsiteY13" fmla="*/ 74 h 36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8326" h="3610610">
                <a:moveTo>
                  <a:pt x="2051916" y="74"/>
                </a:moveTo>
                <a:cubicBezTo>
                  <a:pt x="2218389" y="2877"/>
                  <a:pt x="2380326" y="85659"/>
                  <a:pt x="2477951" y="236054"/>
                </a:cubicBezTo>
                <a:lnTo>
                  <a:pt x="3499575" y="1793819"/>
                </a:lnTo>
                <a:cubicBezTo>
                  <a:pt x="3539680" y="1853977"/>
                  <a:pt x="3565801" y="1919412"/>
                  <a:pt x="3578729" y="1986165"/>
                </a:cubicBezTo>
                <a:lnTo>
                  <a:pt x="3588326" y="2086790"/>
                </a:lnTo>
                <a:lnTo>
                  <a:pt x="3588326" y="2086791"/>
                </a:lnTo>
                <a:lnTo>
                  <a:pt x="3578729" y="2186427"/>
                </a:lnTo>
                <a:cubicBezTo>
                  <a:pt x="3553399" y="2317296"/>
                  <a:pt x="3478466" y="2437611"/>
                  <a:pt x="3360261" y="2515710"/>
                </a:cubicBezTo>
                <a:lnTo>
                  <a:pt x="1827827" y="3524669"/>
                </a:lnTo>
                <a:cubicBezTo>
                  <a:pt x="1591418" y="3685089"/>
                  <a:pt x="1270576" y="3613322"/>
                  <a:pt x="1110156" y="3372693"/>
                </a:cubicBezTo>
                <a:lnTo>
                  <a:pt x="88533" y="1814928"/>
                </a:lnTo>
                <a:cubicBezTo>
                  <a:pt x="-71887" y="1574297"/>
                  <a:pt x="-8565" y="1249235"/>
                  <a:pt x="232066" y="1093035"/>
                </a:cubicBezTo>
                <a:lnTo>
                  <a:pt x="1760280" y="84076"/>
                </a:lnTo>
                <a:cubicBezTo>
                  <a:pt x="1850517" y="25502"/>
                  <a:pt x="1952033" y="-1609"/>
                  <a:pt x="2051916" y="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fi-FI" dirty="0"/>
          </a:p>
        </p:txBody>
      </p:sp>
      <p:sp>
        <p:nvSpPr>
          <p:cNvPr id="16" name="Kuvan paikkamerkki 28">
            <a:extLst>
              <a:ext uri="{FF2B5EF4-FFF2-40B4-BE49-F238E27FC236}">
                <a16:creationId xmlns:a16="http://schemas.microsoft.com/office/drawing/2014/main" id="{39DBBB42-CCC5-4DC9-AC8E-89CDDA2778F1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9631955" y="2890603"/>
            <a:ext cx="3264498" cy="3284772"/>
          </a:xfrm>
          <a:custGeom>
            <a:avLst/>
            <a:gdLst>
              <a:gd name="connsiteX0" fmla="*/ 2051916 w 3588326"/>
              <a:gd name="connsiteY0" fmla="*/ 74 h 3610610"/>
              <a:gd name="connsiteX1" fmla="*/ 2477951 w 3588326"/>
              <a:gd name="connsiteY1" fmla="*/ 236054 h 3610610"/>
              <a:gd name="connsiteX2" fmla="*/ 3499575 w 3588326"/>
              <a:gd name="connsiteY2" fmla="*/ 1793819 h 3610610"/>
              <a:gd name="connsiteX3" fmla="*/ 3578729 w 3588326"/>
              <a:gd name="connsiteY3" fmla="*/ 1986165 h 3610610"/>
              <a:gd name="connsiteX4" fmla="*/ 3588326 w 3588326"/>
              <a:gd name="connsiteY4" fmla="*/ 2086790 h 3610610"/>
              <a:gd name="connsiteX5" fmla="*/ 3588326 w 3588326"/>
              <a:gd name="connsiteY5" fmla="*/ 2086791 h 3610610"/>
              <a:gd name="connsiteX6" fmla="*/ 3578729 w 3588326"/>
              <a:gd name="connsiteY6" fmla="*/ 2186427 h 3610610"/>
              <a:gd name="connsiteX7" fmla="*/ 3360261 w 3588326"/>
              <a:gd name="connsiteY7" fmla="*/ 2515710 h 3610610"/>
              <a:gd name="connsiteX8" fmla="*/ 1827827 w 3588326"/>
              <a:gd name="connsiteY8" fmla="*/ 3524669 h 3610610"/>
              <a:gd name="connsiteX9" fmla="*/ 1110156 w 3588326"/>
              <a:gd name="connsiteY9" fmla="*/ 3372693 h 3610610"/>
              <a:gd name="connsiteX10" fmla="*/ 88533 w 3588326"/>
              <a:gd name="connsiteY10" fmla="*/ 1814928 h 3610610"/>
              <a:gd name="connsiteX11" fmla="*/ 232066 w 3588326"/>
              <a:gd name="connsiteY11" fmla="*/ 1093035 h 3610610"/>
              <a:gd name="connsiteX12" fmla="*/ 1760280 w 3588326"/>
              <a:gd name="connsiteY12" fmla="*/ 84076 h 3610610"/>
              <a:gd name="connsiteX13" fmla="*/ 2051916 w 3588326"/>
              <a:gd name="connsiteY13" fmla="*/ 74 h 36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8326" h="3610610">
                <a:moveTo>
                  <a:pt x="2051916" y="74"/>
                </a:moveTo>
                <a:cubicBezTo>
                  <a:pt x="2218389" y="2877"/>
                  <a:pt x="2380326" y="85659"/>
                  <a:pt x="2477951" y="236054"/>
                </a:cubicBezTo>
                <a:lnTo>
                  <a:pt x="3499575" y="1793819"/>
                </a:lnTo>
                <a:cubicBezTo>
                  <a:pt x="3539680" y="1853977"/>
                  <a:pt x="3565801" y="1919412"/>
                  <a:pt x="3578729" y="1986165"/>
                </a:cubicBezTo>
                <a:lnTo>
                  <a:pt x="3588326" y="2086790"/>
                </a:lnTo>
                <a:lnTo>
                  <a:pt x="3588326" y="2086791"/>
                </a:lnTo>
                <a:lnTo>
                  <a:pt x="3578729" y="2186427"/>
                </a:lnTo>
                <a:cubicBezTo>
                  <a:pt x="3553399" y="2317296"/>
                  <a:pt x="3478466" y="2437611"/>
                  <a:pt x="3360261" y="2515710"/>
                </a:cubicBezTo>
                <a:lnTo>
                  <a:pt x="1827827" y="3524669"/>
                </a:lnTo>
                <a:cubicBezTo>
                  <a:pt x="1591418" y="3685089"/>
                  <a:pt x="1270576" y="3613322"/>
                  <a:pt x="1110156" y="3372693"/>
                </a:cubicBezTo>
                <a:lnTo>
                  <a:pt x="88533" y="1814928"/>
                </a:lnTo>
                <a:cubicBezTo>
                  <a:pt x="-71887" y="1574297"/>
                  <a:pt x="-8565" y="1249235"/>
                  <a:pt x="232066" y="1093035"/>
                </a:cubicBezTo>
                <a:lnTo>
                  <a:pt x="1760280" y="84076"/>
                </a:lnTo>
                <a:cubicBezTo>
                  <a:pt x="1850517" y="25502"/>
                  <a:pt x="1952033" y="-1609"/>
                  <a:pt x="2051916" y="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fi-FI" dirty="0"/>
          </a:p>
        </p:txBody>
      </p:sp>
      <p:sp>
        <p:nvSpPr>
          <p:cNvPr id="12" name="Dian numeron paikkamerkki 12">
            <a:extLst>
              <a:ext uri="{FF2B5EF4-FFF2-40B4-BE49-F238E27FC236}">
                <a16:creationId xmlns:a16="http://schemas.microsoft.com/office/drawing/2014/main" id="{3A455405-46EF-478E-B4B5-B0FFBC65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3" name="Alatunnisteen paikkamerkki 11">
            <a:extLst>
              <a:ext uri="{FF2B5EF4-FFF2-40B4-BE49-F238E27FC236}">
                <a16:creationId xmlns:a16="http://schemas.microsoft.com/office/drawing/2014/main" id="{FC531E80-A3B6-496B-8ABB-2D70C337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4" name="Päivämäärän paikkamerkki 10">
            <a:extLst>
              <a:ext uri="{FF2B5EF4-FFF2-40B4-BE49-F238E27FC236}">
                <a16:creationId xmlns:a16="http://schemas.microsoft.com/office/drawing/2014/main" id="{20CAE740-F28D-4CED-953A-8B664EB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D2B67148-7CFD-4B78-A616-8C49DC908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7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1 Kuva (neliö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4"/>
            <a:ext cx="4533899" cy="94615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495425"/>
            <a:ext cx="4533900" cy="470534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3688" y="549274"/>
            <a:ext cx="5978525" cy="5651501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10" name="Dian numeron paikkamerkki 12">
            <a:extLst>
              <a:ext uri="{FF2B5EF4-FFF2-40B4-BE49-F238E27FC236}">
                <a16:creationId xmlns:a16="http://schemas.microsoft.com/office/drawing/2014/main" id="{EACB4127-87C4-456D-81AA-6321255A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1" name="Alatunnisteen paikkamerkki 11">
            <a:extLst>
              <a:ext uri="{FF2B5EF4-FFF2-40B4-BE49-F238E27FC236}">
                <a16:creationId xmlns:a16="http://schemas.microsoft.com/office/drawing/2014/main" id="{09989148-C77F-4D26-9ADC-8A387F93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5" name="Päivämäärän paikkamerkki 10">
            <a:extLst>
              <a:ext uri="{FF2B5EF4-FFF2-40B4-BE49-F238E27FC236}">
                <a16:creationId xmlns:a16="http://schemas.microsoft.com/office/drawing/2014/main" id="{00191589-F9BB-40C8-82DE-35A0605A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90F9BE42-7208-4611-801D-EE0F40E130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0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1 Kuva, koko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075" y="4131467"/>
            <a:ext cx="2865437" cy="941428"/>
          </a:xfrm>
          <a:prstGeom prst="roundRect">
            <a:avLst>
              <a:gd name="adj" fmla="val 6859"/>
            </a:avLst>
          </a:prstGeom>
          <a:solidFill>
            <a:schemeClr val="bg1"/>
          </a:solidFill>
        </p:spPr>
        <p:txBody>
          <a:bodyPr wrap="square" lIns="144000" tIns="144000" rIns="144000" bIns="144000" anchor="t">
            <a:spAutoFit/>
          </a:bodyPr>
          <a:lstStyle>
            <a:lvl1pPr>
              <a:lnSpc>
                <a:spcPct val="100000"/>
              </a:lnSpc>
              <a:defRPr sz="2000">
                <a:solidFill>
                  <a:schemeClr val="accent3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4576" y="352426"/>
            <a:ext cx="11580724" cy="584835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Dian numeron paikkamerkki 12">
            <a:extLst>
              <a:ext uri="{FF2B5EF4-FFF2-40B4-BE49-F238E27FC236}">
                <a16:creationId xmlns:a16="http://schemas.microsoft.com/office/drawing/2014/main" id="{3FCB5899-FA44-4826-8163-72948776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1">
            <a:extLst>
              <a:ext uri="{FF2B5EF4-FFF2-40B4-BE49-F238E27FC236}">
                <a16:creationId xmlns:a16="http://schemas.microsoft.com/office/drawing/2014/main" id="{CA051B29-2974-4749-B869-24BAC2AE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1" name="Päivämäärän paikkamerkki 10">
            <a:extLst>
              <a:ext uri="{FF2B5EF4-FFF2-40B4-BE49-F238E27FC236}">
                <a16:creationId xmlns:a16="http://schemas.microsoft.com/office/drawing/2014/main" id="{3C50F9FC-6342-46CF-94EB-B119F33B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C54B4C29-8913-4F84-9C09-10BBAE1A8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641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2 Kuva, koko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4" y="3491016"/>
            <a:ext cx="4533899" cy="627534"/>
          </a:xfrm>
          <a:prstGeom prst="roundRect">
            <a:avLst>
              <a:gd name="adj" fmla="val 8695"/>
            </a:avLst>
          </a:prstGeom>
          <a:solidFill>
            <a:schemeClr val="bg1"/>
          </a:solidFill>
        </p:spPr>
        <p:txBody>
          <a:bodyPr lIns="144000" tIns="144000" rIns="144000" bIns="144000" anchor="t">
            <a:sp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4875" y="4274124"/>
            <a:ext cx="4533900" cy="525840"/>
          </a:xfrm>
          <a:prstGeom prst="roundRect">
            <a:avLst>
              <a:gd name="adj" fmla="val 7103"/>
            </a:avLst>
          </a:prstGeom>
          <a:solidFill>
            <a:schemeClr val="bg1"/>
          </a:solidFill>
        </p:spPr>
        <p:txBody>
          <a:bodyPr lIns="144000" tIns="144000" rIns="144000" bIns="144000">
            <a:sp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0" name="Kuvan paikkamerkki 5">
            <a:extLst>
              <a:ext uri="{FF2B5EF4-FFF2-40B4-BE49-F238E27FC236}">
                <a16:creationId xmlns:a16="http://schemas.microsoft.com/office/drawing/2014/main" id="{AB434DAB-F536-4FB2-B0ED-68248A7449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576" y="352426"/>
            <a:ext cx="6473738" cy="584835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81824" y="352426"/>
            <a:ext cx="4943475" cy="584835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325BF9F8-2FD4-443E-BE59-0CFCB8F9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5" name="Alatunnisteen paikkamerkki 11">
            <a:extLst>
              <a:ext uri="{FF2B5EF4-FFF2-40B4-BE49-F238E27FC236}">
                <a16:creationId xmlns:a16="http://schemas.microsoft.com/office/drawing/2014/main" id="{8E7220B3-5DAA-4B5E-B8DA-5758183D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6" name="Päivämäärän paikkamerkki 10">
            <a:extLst>
              <a:ext uri="{FF2B5EF4-FFF2-40B4-BE49-F238E27FC236}">
                <a16:creationId xmlns:a16="http://schemas.microsoft.com/office/drawing/2014/main" id="{2E75DFD4-2452-4433-B195-D39670D798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5CB86A69-D0B6-4447-823A-9F6639A392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2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1 Kuva (vaak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4"/>
            <a:ext cx="4533899" cy="22796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75274" y="549274"/>
            <a:ext cx="5976938" cy="2279651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76574"/>
            <a:ext cx="10512425" cy="3124201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0" name="Dian numeron paikkamerkki 12">
            <a:extLst>
              <a:ext uri="{FF2B5EF4-FFF2-40B4-BE49-F238E27FC236}">
                <a16:creationId xmlns:a16="http://schemas.microsoft.com/office/drawing/2014/main" id="{29F83A42-32DE-4173-ABF4-952AF11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1" name="Alatunnisteen paikkamerkki 11">
            <a:extLst>
              <a:ext uri="{FF2B5EF4-FFF2-40B4-BE49-F238E27FC236}">
                <a16:creationId xmlns:a16="http://schemas.microsoft.com/office/drawing/2014/main" id="{39E68ADA-5448-4FDC-982C-0C5B42BE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5" name="Päivämäärän paikkamerkki 10">
            <a:extLst>
              <a:ext uri="{FF2B5EF4-FFF2-40B4-BE49-F238E27FC236}">
                <a16:creationId xmlns:a16="http://schemas.microsoft.com/office/drawing/2014/main" id="{D03AF07B-DFA1-462A-8707-E7B66160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532F90A5-D721-43C7-AB35-6BBC27CB23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4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4 Kuvaa (neliö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79117"/>
            <a:ext cx="3589336" cy="94615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925268"/>
            <a:ext cx="3398836" cy="32755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99275" y="504826"/>
            <a:ext cx="4446586" cy="5695948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0" name="Kuvan paikkamerkki 5">
            <a:extLst>
              <a:ext uri="{FF2B5EF4-FFF2-40B4-BE49-F238E27FC236}">
                <a16:creationId xmlns:a16="http://schemas.microsoft.com/office/drawing/2014/main" id="{B6508934-CA2E-4A30-8A61-A4952313C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43475" y="504826"/>
            <a:ext cx="1876425" cy="1844196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Kuvan paikkamerkki 5">
            <a:extLst>
              <a:ext uri="{FF2B5EF4-FFF2-40B4-BE49-F238E27FC236}">
                <a16:creationId xmlns:a16="http://schemas.microsoft.com/office/drawing/2014/main" id="{6467B69D-4682-4D38-8775-7D938C63561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43475" y="2432050"/>
            <a:ext cx="1876425" cy="179384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5" name="Kuvan paikkamerkki 5">
            <a:extLst>
              <a:ext uri="{FF2B5EF4-FFF2-40B4-BE49-F238E27FC236}">
                <a16:creationId xmlns:a16="http://schemas.microsoft.com/office/drawing/2014/main" id="{CC8B3F27-F773-41EF-B4B7-42ECDE7749C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43475" y="4305300"/>
            <a:ext cx="1876425" cy="1894928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6" name="Dian numeron paikkamerkki 12">
            <a:extLst>
              <a:ext uri="{FF2B5EF4-FFF2-40B4-BE49-F238E27FC236}">
                <a16:creationId xmlns:a16="http://schemas.microsoft.com/office/drawing/2014/main" id="{64487E7D-B8D5-4656-B594-49138A87A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Alatunnisteen paikkamerkki 11">
            <a:extLst>
              <a:ext uri="{FF2B5EF4-FFF2-40B4-BE49-F238E27FC236}">
                <a16:creationId xmlns:a16="http://schemas.microsoft.com/office/drawing/2014/main" id="{783B3231-515C-49E8-AE21-0D3D3384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8" name="Päivämäärän paikkamerkki 10">
            <a:extLst>
              <a:ext uri="{FF2B5EF4-FFF2-40B4-BE49-F238E27FC236}">
                <a16:creationId xmlns:a16="http://schemas.microsoft.com/office/drawing/2014/main" id="{EDDC64D8-F20A-4EE8-B0E4-0691DED0AC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A7CF056A-8886-4CDF-9225-E60A7BC7A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3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4 Kuvaa (neliö)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58800"/>
            <a:ext cx="3600450" cy="103187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590675"/>
            <a:ext cx="3600450" cy="4610099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1" name="Kuvan paikkamerkki 2">
            <a:extLst>
              <a:ext uri="{FF2B5EF4-FFF2-40B4-BE49-F238E27FC236}">
                <a16:creationId xmlns:a16="http://schemas.microsoft.com/office/drawing/2014/main" id="{E0DF8543-B39E-45AB-B970-D8F2E00B56E8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562476" y="558800"/>
            <a:ext cx="3314700" cy="2790824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6" name="Kuvan paikkamerkki 2">
            <a:extLst>
              <a:ext uri="{FF2B5EF4-FFF2-40B4-BE49-F238E27FC236}">
                <a16:creationId xmlns:a16="http://schemas.microsoft.com/office/drawing/2014/main" id="{42EC80E2-1F7E-4735-B77F-9BD980FA8C69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037512" y="558798"/>
            <a:ext cx="3314699" cy="2790823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7" name="Kuvan paikkamerkki 2">
            <a:extLst>
              <a:ext uri="{FF2B5EF4-FFF2-40B4-BE49-F238E27FC236}">
                <a16:creationId xmlns:a16="http://schemas.microsoft.com/office/drawing/2014/main" id="{957D74BF-ED60-443D-AE14-EAB1FD46B2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4562476" y="3505200"/>
            <a:ext cx="3314700" cy="2695574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8" name="Kuvan paikkamerkki 2">
            <a:extLst>
              <a:ext uri="{FF2B5EF4-FFF2-40B4-BE49-F238E27FC236}">
                <a16:creationId xmlns:a16="http://schemas.microsoft.com/office/drawing/2014/main" id="{D00C4A66-D080-4571-A363-710C0348445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8037512" y="3505199"/>
            <a:ext cx="3314701" cy="2695574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3" name="Dian numeron paikkamerkki 12">
            <a:extLst>
              <a:ext uri="{FF2B5EF4-FFF2-40B4-BE49-F238E27FC236}">
                <a16:creationId xmlns:a16="http://schemas.microsoft.com/office/drawing/2014/main" id="{A12280EE-0329-477A-9B50-486A11AE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4" name="Alatunnisteen paikkamerkki 11">
            <a:extLst>
              <a:ext uri="{FF2B5EF4-FFF2-40B4-BE49-F238E27FC236}">
                <a16:creationId xmlns:a16="http://schemas.microsoft.com/office/drawing/2014/main" id="{4D4D7D6B-11A7-4E98-91FB-F40B125B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5" name="Päivämäärän paikkamerkki 10">
            <a:extLst>
              <a:ext uri="{FF2B5EF4-FFF2-40B4-BE49-F238E27FC236}">
                <a16:creationId xmlns:a16="http://schemas.microsoft.com/office/drawing/2014/main" id="{AE1386F8-5C81-4A44-9807-7B417E33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22" name="Kuva 21">
            <a:extLst>
              <a:ext uri="{FF2B5EF4-FFF2-40B4-BE49-F238E27FC236}">
                <a16:creationId xmlns:a16="http://schemas.microsoft.com/office/drawing/2014/main" id="{BD9280A8-F77B-49C1-86E4-4F3EE0BFD4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42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1 Kuva (pys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79117"/>
            <a:ext cx="4533899" cy="94615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925268"/>
            <a:ext cx="4533900" cy="32755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13110" y="-114300"/>
            <a:ext cx="5978889" cy="708660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0" name="Dian numeron paikkamerkki 12">
            <a:extLst>
              <a:ext uri="{FF2B5EF4-FFF2-40B4-BE49-F238E27FC236}">
                <a16:creationId xmlns:a16="http://schemas.microsoft.com/office/drawing/2014/main" id="{74315288-C195-4D97-912E-A5663F7F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1" name="Alatunnisteen paikkamerkki 11">
            <a:extLst>
              <a:ext uri="{FF2B5EF4-FFF2-40B4-BE49-F238E27FC236}">
                <a16:creationId xmlns:a16="http://schemas.microsoft.com/office/drawing/2014/main" id="{56828B5E-35B3-46C9-9422-7DF73B4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5" name="Päivämäärän paikkamerkki 10">
            <a:extLst>
              <a:ext uri="{FF2B5EF4-FFF2-40B4-BE49-F238E27FC236}">
                <a16:creationId xmlns:a16="http://schemas.microsoft.com/office/drawing/2014/main" id="{4322C86A-4AD9-4555-BD61-43F24AF0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1F3A6409-A617-45ED-BC99-428049547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0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 Teksti + 1 Kuva (pys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800" y="651968"/>
            <a:ext cx="2962274" cy="1371599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95800" y="2207718"/>
            <a:ext cx="2962275" cy="349666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14300" y="-76200"/>
            <a:ext cx="4182301" cy="704850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0" name="Kuvan paikkamerkki 5">
            <a:extLst>
              <a:ext uri="{FF2B5EF4-FFF2-40B4-BE49-F238E27FC236}">
                <a16:creationId xmlns:a16="http://schemas.microsoft.com/office/drawing/2014/main" id="{18488963-AACE-489F-BB30-A3C137A0B9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3999" y="-95250"/>
            <a:ext cx="4182300" cy="704850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7B57E175-1DE5-43D6-951A-52C4B36A4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5" name="Alatunnisteen paikkamerkki 11">
            <a:extLst>
              <a:ext uri="{FF2B5EF4-FFF2-40B4-BE49-F238E27FC236}">
                <a16:creationId xmlns:a16="http://schemas.microsoft.com/office/drawing/2014/main" id="{893998DB-5470-48F5-8BD7-2C0BE0EA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6" name="Päivämäärän paikkamerkki 10">
            <a:extLst>
              <a:ext uri="{FF2B5EF4-FFF2-40B4-BE49-F238E27FC236}">
                <a16:creationId xmlns:a16="http://schemas.microsoft.com/office/drawing/2014/main" id="{9518CB2A-FE55-432D-AF26-EAAD6BD3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4D6F18CC-95C0-4FE4-915A-89B2389CC8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3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2 Kuvaa (pyst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79117"/>
            <a:ext cx="4533899" cy="946151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925268"/>
            <a:ext cx="4533900" cy="32755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18314" y="-104775"/>
            <a:ext cx="3573462" cy="3476625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0" name="Kuvan paikkamerkki 5">
            <a:extLst>
              <a:ext uri="{FF2B5EF4-FFF2-40B4-BE49-F238E27FC236}">
                <a16:creationId xmlns:a16="http://schemas.microsoft.com/office/drawing/2014/main" id="{09FE9C02-2781-43A2-8472-0D2C00D8B9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18313" y="3486150"/>
            <a:ext cx="3573462" cy="3476624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66FFB49F-7DE1-42BC-B3FA-33D3D228D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5" name="Alatunnisteen paikkamerkki 11">
            <a:extLst>
              <a:ext uri="{FF2B5EF4-FFF2-40B4-BE49-F238E27FC236}">
                <a16:creationId xmlns:a16="http://schemas.microsoft.com/office/drawing/2014/main" id="{B0BCDCB1-90CA-4DA3-8C7B-1CC216FEF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6" name="Päivämäärän paikkamerkki 10">
            <a:extLst>
              <a:ext uri="{FF2B5EF4-FFF2-40B4-BE49-F238E27FC236}">
                <a16:creationId xmlns:a16="http://schemas.microsoft.com/office/drawing/2014/main" id="{B95A6B4F-6C4A-41D7-98F6-73BDC015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98ACB07F-A8FF-4B85-BD59-202FB009F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ian numeron paikkamerkki 12">
            <a:extLst>
              <a:ext uri="{FF2B5EF4-FFF2-40B4-BE49-F238E27FC236}">
                <a16:creationId xmlns:a16="http://schemas.microsoft.com/office/drawing/2014/main" id="{89EADED2-722A-4F78-A112-83BCA621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Alatunnisteen paikkamerkki 11">
            <a:extLst>
              <a:ext uri="{FF2B5EF4-FFF2-40B4-BE49-F238E27FC236}">
                <a16:creationId xmlns:a16="http://schemas.microsoft.com/office/drawing/2014/main" id="{DBED2E63-3DD6-4D77-B68E-BA8658DA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5" name="Päivämäärän paikkamerkki 10">
            <a:extLst>
              <a:ext uri="{FF2B5EF4-FFF2-40B4-BE49-F238E27FC236}">
                <a16:creationId xmlns:a16="http://schemas.microsoft.com/office/drawing/2014/main" id="{5F247003-C078-4761-95F0-1B359464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9E3CA6CC-ADC1-4586-BEEB-2396B439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051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Daytona" panose="020B0604020202020204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46E2064-869F-4CEB-9739-CEC4D3E0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614"/>
            <a:ext cx="10515600" cy="4299349"/>
          </a:xfrm>
        </p:spPr>
        <p:txBody>
          <a:bodyPr/>
          <a:lstStyle>
            <a:lvl1pPr marL="0" indent="0">
              <a:lnSpc>
                <a:spcPct val="100000"/>
              </a:lnSpc>
              <a:buClr>
                <a:srgbClr val="266B7F"/>
              </a:buClr>
              <a:buNone/>
              <a:defRPr sz="2400"/>
            </a:lvl1pPr>
            <a:lvl2pPr marL="457200" indent="0">
              <a:lnSpc>
                <a:spcPct val="100000"/>
              </a:lnSpc>
              <a:buClr>
                <a:srgbClr val="266B7F"/>
              </a:buClr>
              <a:buNone/>
              <a:defRPr sz="2000"/>
            </a:lvl2pPr>
            <a:lvl3pPr marL="914400" indent="0">
              <a:lnSpc>
                <a:spcPct val="100000"/>
              </a:lnSpc>
              <a:buClr>
                <a:srgbClr val="266B7F"/>
              </a:buClr>
              <a:buNone/>
              <a:defRPr sz="2000"/>
            </a:lvl3pPr>
            <a:lvl4pPr marL="1371600" indent="0">
              <a:lnSpc>
                <a:spcPct val="100000"/>
              </a:lnSpc>
              <a:buClr>
                <a:srgbClr val="266B7F"/>
              </a:buClr>
              <a:buNone/>
              <a:defRPr sz="1800"/>
            </a:lvl4pPr>
            <a:lvl5pPr marL="1828800" indent="0">
              <a:lnSpc>
                <a:spcPct val="100000"/>
              </a:lnSpc>
              <a:buClr>
                <a:srgbClr val="266B7F"/>
              </a:buClr>
              <a:buNone/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B08BB660-C630-493F-8181-7654AC2D61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09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20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3 Kuvaa (shak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Kuvan paikkamerkki 5">
            <a:extLst>
              <a:ext uri="{FF2B5EF4-FFF2-40B4-BE49-F238E27FC236}">
                <a16:creationId xmlns:a16="http://schemas.microsoft.com/office/drawing/2014/main" id="{4D26B39C-BD5C-4CD6-A97B-781324DACF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20820" y="0"/>
            <a:ext cx="4064400" cy="343080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7" name="Otsikko 1">
            <a:extLst>
              <a:ext uri="{FF2B5EF4-FFF2-40B4-BE49-F238E27FC236}">
                <a16:creationId xmlns:a16="http://schemas.microsoft.com/office/drawing/2014/main" id="{7E74724C-B374-465D-AED6-3D8E267B20ED}"/>
              </a:ext>
            </a:extLst>
          </p:cNvPr>
          <p:cNvSpPr txBox="1">
            <a:spLocks/>
          </p:cNvSpPr>
          <p:nvPr userDrawn="1"/>
        </p:nvSpPr>
        <p:spPr>
          <a:xfrm>
            <a:off x="282338" y="3668712"/>
            <a:ext cx="3378199" cy="696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chemeClr val="accent3"/>
                </a:solidFill>
                <a:latin typeface="Daytona" panose="020B0604030500040204" pitchFamily="34" charset="0"/>
                <a:ea typeface="+mj-ea"/>
                <a:cs typeface="Biome" panose="020B0502040204020203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28" name="Tekstin paikkamerkki 3">
            <a:extLst>
              <a:ext uri="{FF2B5EF4-FFF2-40B4-BE49-F238E27FC236}">
                <a16:creationId xmlns:a16="http://schemas.microsoft.com/office/drawing/2014/main" id="{FE528FCE-B3E7-46D0-B2EC-C0ED6B74812A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82339" y="4374605"/>
            <a:ext cx="3378200" cy="164519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724" y="350837"/>
            <a:ext cx="3378199" cy="69691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0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03725" y="1056730"/>
            <a:ext cx="3378200" cy="198174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25" name="Kuvan paikkamerkki 5">
            <a:extLst>
              <a:ext uri="{FF2B5EF4-FFF2-40B4-BE49-F238E27FC236}">
                <a16:creationId xmlns:a16="http://schemas.microsoft.com/office/drawing/2014/main" id="{5450B89A-56DE-4B1D-A4DD-D163D2397C0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063800" y="3429000"/>
            <a:ext cx="4064400" cy="343080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0" name="Kuvan paikkamerkki 5">
            <a:extLst>
              <a:ext uri="{FF2B5EF4-FFF2-40B4-BE49-F238E27FC236}">
                <a16:creationId xmlns:a16="http://schemas.microsoft.com/office/drawing/2014/main" id="{AF0AFD7C-5BB9-4851-97AE-0A6F2F3EF91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27600" y="-19323"/>
            <a:ext cx="4064400" cy="3430800"/>
          </a:xfrm>
          <a:prstGeom prst="roundRect">
            <a:avLst>
              <a:gd name="adj" fmla="val 1495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29" name="Otsikko 1">
            <a:extLst>
              <a:ext uri="{FF2B5EF4-FFF2-40B4-BE49-F238E27FC236}">
                <a16:creationId xmlns:a16="http://schemas.microsoft.com/office/drawing/2014/main" id="{24745A82-2942-419E-97B3-418DE94EBF89}"/>
              </a:ext>
            </a:extLst>
          </p:cNvPr>
          <p:cNvSpPr txBox="1">
            <a:spLocks/>
          </p:cNvSpPr>
          <p:nvPr userDrawn="1"/>
        </p:nvSpPr>
        <p:spPr>
          <a:xfrm>
            <a:off x="8466461" y="3659733"/>
            <a:ext cx="3378199" cy="696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>
                <a:solidFill>
                  <a:schemeClr val="accent3"/>
                </a:solidFill>
                <a:latin typeface="Daytona" panose="020B0604030500040204" pitchFamily="34" charset="0"/>
                <a:ea typeface="+mj-ea"/>
                <a:cs typeface="Biome" panose="020B0502040204020203" pitchFamily="34" charset="0"/>
              </a:defRPr>
            </a:lvl1pPr>
          </a:lstStyle>
          <a:p>
            <a:r>
              <a:rPr lang="fi-FI"/>
              <a:t>Muokkaa ots. perustyyl. napsautt.</a:t>
            </a:r>
            <a:endParaRPr lang="fi-FI" dirty="0"/>
          </a:p>
        </p:txBody>
      </p:sp>
      <p:sp>
        <p:nvSpPr>
          <p:cNvPr id="30" name="Tekstin paikkamerkki 3">
            <a:extLst>
              <a:ext uri="{FF2B5EF4-FFF2-40B4-BE49-F238E27FC236}">
                <a16:creationId xmlns:a16="http://schemas.microsoft.com/office/drawing/2014/main" id="{51FA8B2C-6388-4AC6-B01B-40DDD01A7224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8466462" y="4365627"/>
            <a:ext cx="3378200" cy="165417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5" name="Dian numeron paikkamerkki 12">
            <a:extLst>
              <a:ext uri="{FF2B5EF4-FFF2-40B4-BE49-F238E27FC236}">
                <a16:creationId xmlns:a16="http://schemas.microsoft.com/office/drawing/2014/main" id="{85565DBB-D5DD-4975-BCE6-FC329372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6" name="Alatunnisteen paikkamerkki 11">
            <a:extLst>
              <a:ext uri="{FF2B5EF4-FFF2-40B4-BE49-F238E27FC236}">
                <a16:creationId xmlns:a16="http://schemas.microsoft.com/office/drawing/2014/main" id="{3C69DFDE-AE06-4AC2-B914-ED8DA7CF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7" name="Päivämäärän paikkamerkki 10">
            <a:extLst>
              <a:ext uri="{FF2B5EF4-FFF2-40B4-BE49-F238E27FC236}">
                <a16:creationId xmlns:a16="http://schemas.microsoft.com/office/drawing/2014/main" id="{C026156B-0B97-406A-BC79-46DC7FA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8" name="Kuva 17">
            <a:extLst>
              <a:ext uri="{FF2B5EF4-FFF2-40B4-BE49-F238E27FC236}">
                <a16:creationId xmlns:a16="http://schemas.microsoft.com/office/drawing/2014/main" id="{A29817F1-C26F-415F-AD51-447157751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40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skitetty Teksti + 4 Kuvaa (vaak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58800"/>
            <a:ext cx="10512424" cy="149859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249" y="2057399"/>
            <a:ext cx="10515964" cy="1074421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1" name="Kuvan paikkamerkki 2">
            <a:extLst>
              <a:ext uri="{FF2B5EF4-FFF2-40B4-BE49-F238E27FC236}">
                <a16:creationId xmlns:a16="http://schemas.microsoft.com/office/drawing/2014/main" id="{E0DF8543-B39E-45AB-B970-D8F2E00B56E8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788" y="3131821"/>
            <a:ext cx="2476500" cy="2557466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2" name="Kuvan paikkamerkki 2">
            <a:extLst>
              <a:ext uri="{FF2B5EF4-FFF2-40B4-BE49-F238E27FC236}">
                <a16:creationId xmlns:a16="http://schemas.microsoft.com/office/drawing/2014/main" id="{11575A0A-9D55-46A8-A5EE-793578D5E110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3510870" y="3131820"/>
            <a:ext cx="2476500" cy="2557466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3" name="Kuvan paikkamerkki 2">
            <a:extLst>
              <a:ext uri="{FF2B5EF4-FFF2-40B4-BE49-F238E27FC236}">
                <a16:creationId xmlns:a16="http://schemas.microsoft.com/office/drawing/2014/main" id="{C44380BD-3B63-46EB-83F9-A164167DF9B9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6204630" y="3131820"/>
            <a:ext cx="2476500" cy="2557466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4" name="Kuvan paikkamerkki 2">
            <a:extLst>
              <a:ext uri="{FF2B5EF4-FFF2-40B4-BE49-F238E27FC236}">
                <a16:creationId xmlns:a16="http://schemas.microsoft.com/office/drawing/2014/main" id="{7908B87E-9FC5-4ED4-9735-DCF53CF43B53}"/>
              </a:ext>
            </a:extLst>
          </p:cNvPr>
          <p:cNvSpPr>
            <a:spLocks noGrp="1"/>
          </p:cNvSpPr>
          <p:nvPr>
            <p:ph type="pic" idx="25"/>
          </p:nvPr>
        </p:nvSpPr>
        <p:spPr>
          <a:xfrm>
            <a:off x="8875712" y="3131820"/>
            <a:ext cx="2476500" cy="2557466"/>
          </a:xfrm>
          <a:prstGeom prst="roundRect">
            <a:avLst>
              <a:gd name="adj" fmla="val 1718"/>
            </a:avLst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 dirty="0"/>
          </a:p>
        </p:txBody>
      </p:sp>
      <p:sp>
        <p:nvSpPr>
          <p:cNvPr id="16" name="Dian numeron paikkamerkki 12">
            <a:extLst>
              <a:ext uri="{FF2B5EF4-FFF2-40B4-BE49-F238E27FC236}">
                <a16:creationId xmlns:a16="http://schemas.microsoft.com/office/drawing/2014/main" id="{F77E3BC0-5DD2-4E81-B8C8-462D571D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Alatunnisteen paikkamerkki 11">
            <a:extLst>
              <a:ext uri="{FF2B5EF4-FFF2-40B4-BE49-F238E27FC236}">
                <a16:creationId xmlns:a16="http://schemas.microsoft.com/office/drawing/2014/main" id="{6A294D13-CBC7-407D-9BBD-D44661B1F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8" name="Päivämäärän paikkamerkki 10">
            <a:extLst>
              <a:ext uri="{FF2B5EF4-FFF2-40B4-BE49-F238E27FC236}">
                <a16:creationId xmlns:a16="http://schemas.microsoft.com/office/drawing/2014/main" id="{C91D0AB4-F5F4-46F0-BFE8-6031CC77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22" name="Kuva 21">
            <a:extLst>
              <a:ext uri="{FF2B5EF4-FFF2-40B4-BE49-F238E27FC236}">
                <a16:creationId xmlns:a16="http://schemas.microsoft.com/office/drawing/2014/main" id="{B970DB0C-94C6-4AEE-941D-51939520D5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0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10512423" cy="149859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57278" y="2057399"/>
            <a:ext cx="5677444" cy="52947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Median paikkamerkki 4">
            <a:extLst>
              <a:ext uri="{FF2B5EF4-FFF2-40B4-BE49-F238E27FC236}">
                <a16:creationId xmlns:a16="http://schemas.microsoft.com/office/drawing/2014/main" id="{DF388512-20EC-4F93-811A-61870F4133D3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3257278" y="2779804"/>
            <a:ext cx="5417012" cy="304706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GB" dirty="0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29F04947-244D-45E6-B576-67FC02706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2" name="Alatunnisteen paikkamerkki 11">
            <a:extLst>
              <a:ext uri="{FF2B5EF4-FFF2-40B4-BE49-F238E27FC236}">
                <a16:creationId xmlns:a16="http://schemas.microsoft.com/office/drawing/2014/main" id="{815FE3A2-4A93-481E-94BB-6F7ACE8B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3" name="Päivämäärän paikkamerkki 10">
            <a:extLst>
              <a:ext uri="{FF2B5EF4-FFF2-40B4-BE49-F238E27FC236}">
                <a16:creationId xmlns:a16="http://schemas.microsoft.com/office/drawing/2014/main" id="{657B7D45-1EA5-4E67-A985-F89D327C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22868D43-71B2-4911-B7FE-22E19EF79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41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aavio oike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10512422" cy="1498599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808412" cy="3829051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Kaavion paikkamerkki 4">
            <a:extLst>
              <a:ext uri="{FF2B5EF4-FFF2-40B4-BE49-F238E27FC236}">
                <a16:creationId xmlns:a16="http://schemas.microsoft.com/office/drawing/2014/main" id="{E9C63D64-D247-4679-8CDF-EBB551FA8A8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5019675" y="2057401"/>
            <a:ext cx="6332535" cy="382905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endParaRPr lang="en-GB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25ACACF9-A365-4CAC-9A11-073CF01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2" name="Alatunnisteen paikkamerkki 11">
            <a:extLst>
              <a:ext uri="{FF2B5EF4-FFF2-40B4-BE49-F238E27FC236}">
                <a16:creationId xmlns:a16="http://schemas.microsoft.com/office/drawing/2014/main" id="{8CA51B11-6070-4EE3-9B8C-1314E3104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3" name="Päivämäärän paikkamerkki 10">
            <a:extLst>
              <a:ext uri="{FF2B5EF4-FFF2-40B4-BE49-F238E27FC236}">
                <a16:creationId xmlns:a16="http://schemas.microsoft.com/office/drawing/2014/main" id="{5835876E-8B45-451E-98F8-16767D6A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5160C181-0187-4CD3-B1C6-905BC9F70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707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aavio vasemma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10512422" cy="1498599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3799" y="2057399"/>
            <a:ext cx="3808412" cy="383857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Kaavion paikkamerkki 4">
            <a:extLst>
              <a:ext uri="{FF2B5EF4-FFF2-40B4-BE49-F238E27FC236}">
                <a16:creationId xmlns:a16="http://schemas.microsoft.com/office/drawing/2014/main" id="{E9C63D64-D247-4679-8CDF-EBB551FA8A8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839788" y="2057401"/>
            <a:ext cx="6408737" cy="3838574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>
              <a:defRPr sz="2000"/>
            </a:lvl1pPr>
          </a:lstStyle>
          <a:p>
            <a:endParaRPr lang="en-GB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296A1081-9153-4951-9DAD-0DF0EA38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2" name="Alatunnisteen paikkamerkki 11">
            <a:extLst>
              <a:ext uri="{FF2B5EF4-FFF2-40B4-BE49-F238E27FC236}">
                <a16:creationId xmlns:a16="http://schemas.microsoft.com/office/drawing/2014/main" id="{AB44D662-6A9D-4AFF-9688-BC25DF11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3" name="Päivämäärän paikkamerkki 10">
            <a:extLst>
              <a:ext uri="{FF2B5EF4-FFF2-40B4-BE49-F238E27FC236}">
                <a16:creationId xmlns:a16="http://schemas.microsoft.com/office/drawing/2014/main" id="{EA6C0581-AB1C-45ED-B39A-E6A325A3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DA604793-D428-449F-9A8C-1353B8D0F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608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aavio 2 kp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10512424" cy="1498599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056187" cy="885825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5" name="Kaavion paikkamerkki 4">
            <a:extLst>
              <a:ext uri="{FF2B5EF4-FFF2-40B4-BE49-F238E27FC236}">
                <a16:creationId xmlns:a16="http://schemas.microsoft.com/office/drawing/2014/main" id="{E9C63D64-D247-4679-8CDF-EBB551FA8A8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839788" y="2943224"/>
            <a:ext cx="5056187" cy="30003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endParaRPr lang="en-GB" dirty="0"/>
          </a:p>
        </p:txBody>
      </p:sp>
      <p:sp>
        <p:nvSpPr>
          <p:cNvPr id="10" name="Tekstin paikkamerkki 3">
            <a:extLst>
              <a:ext uri="{FF2B5EF4-FFF2-40B4-BE49-F238E27FC236}">
                <a16:creationId xmlns:a16="http://schemas.microsoft.com/office/drawing/2014/main" id="{EA83E5D6-65BE-4A16-B769-078D0CAC4FE0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6172201" y="2057399"/>
            <a:ext cx="5180012" cy="885825"/>
          </a:xfr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1" name="Kaavion paikkamerkki 4">
            <a:extLst>
              <a:ext uri="{FF2B5EF4-FFF2-40B4-BE49-F238E27FC236}">
                <a16:creationId xmlns:a16="http://schemas.microsoft.com/office/drawing/2014/main" id="{34EE46F5-3FD0-48A0-8B5F-915B3787CE4C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172200" y="2943223"/>
            <a:ext cx="5180012" cy="30003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endParaRPr lang="en-GB" dirty="0"/>
          </a:p>
        </p:txBody>
      </p:sp>
      <p:sp>
        <p:nvSpPr>
          <p:cNvPr id="16" name="Dian numeron paikkamerkki 12">
            <a:extLst>
              <a:ext uri="{FF2B5EF4-FFF2-40B4-BE49-F238E27FC236}">
                <a16:creationId xmlns:a16="http://schemas.microsoft.com/office/drawing/2014/main" id="{8853A303-A52F-4946-8A23-CAE480A4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Alatunnisteen paikkamerkki 11">
            <a:extLst>
              <a:ext uri="{FF2B5EF4-FFF2-40B4-BE49-F238E27FC236}">
                <a16:creationId xmlns:a16="http://schemas.microsoft.com/office/drawing/2014/main" id="{F3D25770-404E-4D2C-8136-E43DFCA5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8" name="Päivämäärän paikkamerkki 10">
            <a:extLst>
              <a:ext uri="{FF2B5EF4-FFF2-40B4-BE49-F238E27FC236}">
                <a16:creationId xmlns:a16="http://schemas.microsoft.com/office/drawing/2014/main" id="{F3626CB5-9EF4-4683-BCC8-DDB7F42A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77382DA4-508A-45D6-896D-7B8AC2A8C0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11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Kaavio ilman teksti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aavion paikkamerkki 4">
            <a:extLst>
              <a:ext uri="{FF2B5EF4-FFF2-40B4-BE49-F238E27FC236}">
                <a16:creationId xmlns:a16="http://schemas.microsoft.com/office/drawing/2014/main" id="{E9C63D64-D247-4679-8CDF-EBB551FA8A84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839789" y="676275"/>
            <a:ext cx="10512422" cy="5210176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>
              <a:defRPr sz="2000"/>
            </a:lvl1pPr>
          </a:lstStyle>
          <a:p>
            <a:endParaRPr lang="en-GB" dirty="0"/>
          </a:p>
        </p:txBody>
      </p:sp>
      <p:sp>
        <p:nvSpPr>
          <p:cNvPr id="7" name="Dian numeron paikkamerkki 12">
            <a:extLst>
              <a:ext uri="{FF2B5EF4-FFF2-40B4-BE49-F238E27FC236}">
                <a16:creationId xmlns:a16="http://schemas.microsoft.com/office/drawing/2014/main" id="{7019EDD6-4582-4879-8B61-70C2973D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8" name="Alatunnisteen paikkamerkki 11">
            <a:extLst>
              <a:ext uri="{FF2B5EF4-FFF2-40B4-BE49-F238E27FC236}">
                <a16:creationId xmlns:a16="http://schemas.microsoft.com/office/drawing/2014/main" id="{D4DEC811-8099-4B50-A74D-6117A8AC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1" name="Päivämäärän paikkamerkki 10">
            <a:extLst>
              <a:ext uri="{FF2B5EF4-FFF2-40B4-BE49-F238E27FC236}">
                <a16:creationId xmlns:a16="http://schemas.microsoft.com/office/drawing/2014/main" id="{F2E2AF15-EE9D-4862-ADE6-452BB5C451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821EA936-A926-4DE4-9BA5-3178D5512C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389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Välidia tyhjä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06228B-6487-48DF-A8A3-C29EDBA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25" y="658541"/>
            <a:ext cx="7027775" cy="175815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8" name="Alaotsikko 2">
            <a:extLst>
              <a:ext uri="{FF2B5EF4-FFF2-40B4-BE49-F238E27FC236}">
                <a16:creationId xmlns:a16="http://schemas.microsoft.com/office/drawing/2014/main" id="{60123988-452A-49E5-8271-217CD20AA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626" y="2416696"/>
            <a:ext cx="4933364" cy="101230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9" name="Dian numeron paikkamerkki 12">
            <a:extLst>
              <a:ext uri="{FF2B5EF4-FFF2-40B4-BE49-F238E27FC236}">
                <a16:creationId xmlns:a16="http://schemas.microsoft.com/office/drawing/2014/main" id="{73B54EA2-398E-4E7D-907A-6800A6C4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1">
            <a:extLst>
              <a:ext uri="{FF2B5EF4-FFF2-40B4-BE49-F238E27FC236}">
                <a16:creationId xmlns:a16="http://schemas.microsoft.com/office/drawing/2014/main" id="{02A85B8D-7EC7-488E-94F4-63F0E430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4" name="Päivämäärän paikkamerkki 10">
            <a:extLst>
              <a:ext uri="{FF2B5EF4-FFF2-40B4-BE49-F238E27FC236}">
                <a16:creationId xmlns:a16="http://schemas.microsoft.com/office/drawing/2014/main" id="{04BFC914-83CF-45C6-BA3E-742665CA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EE91CFF7-8B43-4CAF-A888-E5A3680EC7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019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Välidia huoneist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06228B-6487-48DF-A8A3-C29EDBA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9" y="687115"/>
            <a:ext cx="7077075" cy="1729581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10" name="Alaotsikko 2">
            <a:extLst>
              <a:ext uri="{FF2B5EF4-FFF2-40B4-BE49-F238E27FC236}">
                <a16:creationId xmlns:a16="http://schemas.microsoft.com/office/drawing/2014/main" id="{E7FB459B-B885-4508-BD4D-F6D089269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626" y="2416696"/>
            <a:ext cx="4933364" cy="101230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8" name="Dian numeron paikkamerkki 12">
            <a:extLst>
              <a:ext uri="{FF2B5EF4-FFF2-40B4-BE49-F238E27FC236}">
                <a16:creationId xmlns:a16="http://schemas.microsoft.com/office/drawing/2014/main" id="{A9CA81E5-B43C-4038-9AB8-1E36543E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Alatunnisteen paikkamerkki 11">
            <a:extLst>
              <a:ext uri="{FF2B5EF4-FFF2-40B4-BE49-F238E27FC236}">
                <a16:creationId xmlns:a16="http://schemas.microsoft.com/office/drawing/2014/main" id="{D3B91794-DB23-402B-85FB-A434A9C9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4" name="Päivämäärän paikkamerkki 10">
            <a:extLst>
              <a:ext uri="{FF2B5EF4-FFF2-40B4-BE49-F238E27FC236}">
                <a16:creationId xmlns:a16="http://schemas.microsoft.com/office/drawing/2014/main" id="{ED56FD2D-9F07-4FAE-A4C9-E622844A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5966DEED-B403-4E34-BD40-54EECEC2A95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305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7 Välidia tutkimu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06228B-6487-48DF-A8A3-C29EDBA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696641"/>
            <a:ext cx="7077075" cy="172005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9" name="Alaotsikko 2">
            <a:extLst>
              <a:ext uri="{FF2B5EF4-FFF2-40B4-BE49-F238E27FC236}">
                <a16:creationId xmlns:a16="http://schemas.microsoft.com/office/drawing/2014/main" id="{0A55583A-0263-4968-8D89-D2CF5DD09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626" y="2416696"/>
            <a:ext cx="4933364" cy="101230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8" name="Dian numeron paikkamerkki 12">
            <a:extLst>
              <a:ext uri="{FF2B5EF4-FFF2-40B4-BE49-F238E27FC236}">
                <a16:creationId xmlns:a16="http://schemas.microsoft.com/office/drawing/2014/main" id="{3BAF28A6-B745-4A51-8BB6-1E626D50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1">
            <a:extLst>
              <a:ext uri="{FF2B5EF4-FFF2-40B4-BE49-F238E27FC236}">
                <a16:creationId xmlns:a16="http://schemas.microsoft.com/office/drawing/2014/main" id="{08B58653-628B-46B4-8731-989421F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4" name="Päivämäärän paikkamerkki 10">
            <a:extLst>
              <a:ext uri="{FF2B5EF4-FFF2-40B4-BE49-F238E27FC236}">
                <a16:creationId xmlns:a16="http://schemas.microsoft.com/office/drawing/2014/main" id="{5BDE9292-7A36-4DBE-A950-95C7DB00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9936E3C3-E23F-446A-8724-4943817B7BA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9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E3CA6CC-ADC1-4586-BEEB-2396B439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2051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Daytona" panose="020B0604020202020204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46E2064-869F-4CEB-9739-CEC4D3E0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614"/>
            <a:ext cx="10515600" cy="4299349"/>
          </a:xfrm>
        </p:spPr>
        <p:txBody>
          <a:bodyPr/>
          <a:lstStyle>
            <a:lvl1pPr>
              <a:lnSpc>
                <a:spcPct val="100000"/>
              </a:lnSpc>
              <a:buClr>
                <a:srgbClr val="266B7F"/>
              </a:buClr>
              <a:defRPr sz="2400"/>
            </a:lvl1pPr>
            <a:lvl2pPr>
              <a:lnSpc>
                <a:spcPct val="100000"/>
              </a:lnSpc>
              <a:buClr>
                <a:srgbClr val="266B7F"/>
              </a:buClr>
              <a:defRPr sz="2400"/>
            </a:lvl2pPr>
            <a:lvl3pPr>
              <a:lnSpc>
                <a:spcPct val="100000"/>
              </a:lnSpc>
              <a:buClr>
                <a:srgbClr val="266B7F"/>
              </a:buClr>
              <a:defRPr sz="2000"/>
            </a:lvl3pPr>
            <a:lvl4pPr>
              <a:lnSpc>
                <a:spcPct val="100000"/>
              </a:lnSpc>
              <a:buClr>
                <a:srgbClr val="266B7F"/>
              </a:buClr>
              <a:defRPr sz="2000"/>
            </a:lvl4pPr>
            <a:lvl5pPr>
              <a:lnSpc>
                <a:spcPct val="100000"/>
              </a:lnSpc>
              <a:buClr>
                <a:srgbClr val="266B7F"/>
              </a:buClr>
              <a:defRPr sz="1800"/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9" name="Dian numeron paikkamerkki 12">
            <a:extLst>
              <a:ext uri="{FF2B5EF4-FFF2-40B4-BE49-F238E27FC236}">
                <a16:creationId xmlns:a16="http://schemas.microsoft.com/office/drawing/2014/main" id="{2EDAE9D0-DAF3-4222-A031-8B813D779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1">
            <a:extLst>
              <a:ext uri="{FF2B5EF4-FFF2-40B4-BE49-F238E27FC236}">
                <a16:creationId xmlns:a16="http://schemas.microsoft.com/office/drawing/2014/main" id="{36825BCD-093F-400E-B5B3-BAB833FA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4" name="Päivämäärän paikkamerkki 10">
            <a:extLst>
              <a:ext uri="{FF2B5EF4-FFF2-40B4-BE49-F238E27FC236}">
                <a16:creationId xmlns:a16="http://schemas.microsoft.com/office/drawing/2014/main" id="{0BFDE2FE-4B5D-4514-BD43-DC858368C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E54840A5-7EAA-4A39-B703-C7307C15D0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1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320">
          <p15:clr>
            <a:srgbClr val="FBAE40"/>
          </p15:clr>
        </p15:guide>
        <p15:guide id="4" pos="746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 Välidia kart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06228B-6487-48DF-A8A3-C29EDBA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625" y="620441"/>
            <a:ext cx="7056350" cy="1796256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8" name="Alaotsikko 2">
            <a:extLst>
              <a:ext uri="{FF2B5EF4-FFF2-40B4-BE49-F238E27FC236}">
                <a16:creationId xmlns:a16="http://schemas.microsoft.com/office/drawing/2014/main" id="{3C46B468-49E3-47EA-A951-19205FB5E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626" y="2416696"/>
            <a:ext cx="4933364" cy="101230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dirty="0"/>
              <a:t>Muokkaa alaotsikon perustyyliä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9" name="Dian numeron paikkamerkki 12">
            <a:extLst>
              <a:ext uri="{FF2B5EF4-FFF2-40B4-BE49-F238E27FC236}">
                <a16:creationId xmlns:a16="http://schemas.microsoft.com/office/drawing/2014/main" id="{51AEBDEC-0367-425D-820D-BB9E319F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0" name="Alatunnisteen paikkamerkki 11">
            <a:extLst>
              <a:ext uri="{FF2B5EF4-FFF2-40B4-BE49-F238E27FC236}">
                <a16:creationId xmlns:a16="http://schemas.microsoft.com/office/drawing/2014/main" id="{B131C84F-5CF7-4B6C-9F05-78CD57BC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4" name="Päivämäärän paikkamerkki 10">
            <a:extLst>
              <a:ext uri="{FF2B5EF4-FFF2-40B4-BE49-F238E27FC236}">
                <a16:creationId xmlns:a16="http://schemas.microsoft.com/office/drawing/2014/main" id="{67100205-3F82-479A-A9EE-9405E946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5" name="Kuva 14">
            <a:extLst>
              <a:ext uri="{FF2B5EF4-FFF2-40B4-BE49-F238E27FC236}">
                <a16:creationId xmlns:a16="http://schemas.microsoft.com/office/drawing/2014/main" id="{1CA55EFE-4674-4D5B-9BDF-E9A8123648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883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7 Välidia Vaalea 3">
    <p:bg>
      <p:bgPr>
        <a:blipFill dpi="0" rotWithShape="1">
          <a:blip r:embed="rId2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06228B-6487-48DF-A8A3-C29EDBA6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349" y="2350403"/>
            <a:ext cx="7126014" cy="132556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37E4AF01-C158-4D9E-B00D-1CA079147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2890" y="1286540"/>
            <a:ext cx="1905000" cy="202019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Dian numeron paikkamerkki 12">
            <a:extLst>
              <a:ext uri="{FF2B5EF4-FFF2-40B4-BE49-F238E27FC236}">
                <a16:creationId xmlns:a16="http://schemas.microsoft.com/office/drawing/2014/main" id="{7F2B08C1-C142-43DE-917E-639E31E0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Alatunnisteen paikkamerkki 11">
            <a:extLst>
              <a:ext uri="{FF2B5EF4-FFF2-40B4-BE49-F238E27FC236}">
                <a16:creationId xmlns:a16="http://schemas.microsoft.com/office/drawing/2014/main" id="{C7DC6482-521E-4672-A186-58BBD6C4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0" name="Päivämäärän paikkamerkki 10">
            <a:extLst>
              <a:ext uri="{FF2B5EF4-FFF2-40B4-BE49-F238E27FC236}">
                <a16:creationId xmlns:a16="http://schemas.microsoft.com/office/drawing/2014/main" id="{4B352C7C-550A-4DCA-B53C-0F1E367F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0023C08D-CBE5-4BD3-B121-4CA3613ACE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706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äätösdia kuva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71F989-E9D8-47B6-9E91-E1BD6857E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7855" y="1776049"/>
            <a:ext cx="5360987" cy="1039965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endParaRPr lang="en-GB" dirty="0"/>
          </a:p>
        </p:txBody>
      </p:sp>
      <p:grpSp>
        <p:nvGrpSpPr>
          <p:cNvPr id="14" name="Kuva 12" descr="Instagramin logo">
            <a:extLst>
              <a:ext uri="{FF2B5EF4-FFF2-40B4-BE49-F238E27FC236}">
                <a16:creationId xmlns:a16="http://schemas.microsoft.com/office/drawing/2014/main" id="{BA90DE3A-41B9-466C-AEC8-55134FE0743E}"/>
              </a:ext>
            </a:extLst>
          </p:cNvPr>
          <p:cNvGrpSpPr/>
          <p:nvPr/>
        </p:nvGrpSpPr>
        <p:grpSpPr>
          <a:xfrm>
            <a:off x="2569921" y="3012244"/>
            <a:ext cx="256339" cy="253686"/>
            <a:chOff x="3695700" y="1028700"/>
            <a:chExt cx="4800600" cy="479964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15" name="Vapaamuotoinen: Muoto 14">
              <a:extLst>
                <a:ext uri="{FF2B5EF4-FFF2-40B4-BE49-F238E27FC236}">
                  <a16:creationId xmlns:a16="http://schemas.microsoft.com/office/drawing/2014/main" id="{E0341021-0924-4A98-A603-B5A001C6A30D}"/>
                </a:ext>
              </a:extLst>
            </p:cNvPr>
            <p:cNvSpPr/>
            <p:nvPr/>
          </p:nvSpPr>
          <p:spPr>
            <a:xfrm>
              <a:off x="3695700" y="1028700"/>
              <a:ext cx="4800600" cy="4799647"/>
            </a:xfrm>
            <a:custGeom>
              <a:avLst/>
              <a:gdLst>
                <a:gd name="connsiteX0" fmla="*/ 2399348 w 4800600"/>
                <a:gd name="connsiteY0" fmla="*/ 432435 h 4799647"/>
                <a:gd name="connsiteX1" fmla="*/ 3368993 w 4800600"/>
                <a:gd name="connsiteY1" fmla="*/ 446723 h 4799647"/>
                <a:gd name="connsiteX2" fmla="*/ 3814763 w 4800600"/>
                <a:gd name="connsiteY2" fmla="*/ 529590 h 4799647"/>
                <a:gd name="connsiteX3" fmla="*/ 4090988 w 4800600"/>
                <a:gd name="connsiteY3" fmla="*/ 708660 h 4799647"/>
                <a:gd name="connsiteX4" fmla="*/ 4270058 w 4800600"/>
                <a:gd name="connsiteY4" fmla="*/ 984885 h 4799647"/>
                <a:gd name="connsiteX5" fmla="*/ 4352925 w 4800600"/>
                <a:gd name="connsiteY5" fmla="*/ 1430655 h 4799647"/>
                <a:gd name="connsiteX6" fmla="*/ 4367213 w 4800600"/>
                <a:gd name="connsiteY6" fmla="*/ 2400300 h 4799647"/>
                <a:gd name="connsiteX7" fmla="*/ 4352925 w 4800600"/>
                <a:gd name="connsiteY7" fmla="*/ 3369945 h 4799647"/>
                <a:gd name="connsiteX8" fmla="*/ 4270058 w 4800600"/>
                <a:gd name="connsiteY8" fmla="*/ 3815715 h 4799647"/>
                <a:gd name="connsiteX9" fmla="*/ 4090988 w 4800600"/>
                <a:gd name="connsiteY9" fmla="*/ 4091940 h 4799647"/>
                <a:gd name="connsiteX10" fmla="*/ 3814763 w 4800600"/>
                <a:gd name="connsiteY10" fmla="*/ 4271010 h 4799647"/>
                <a:gd name="connsiteX11" fmla="*/ 3368993 w 4800600"/>
                <a:gd name="connsiteY11" fmla="*/ 4353878 h 4799647"/>
                <a:gd name="connsiteX12" fmla="*/ 2399348 w 4800600"/>
                <a:gd name="connsiteY12" fmla="*/ 4368165 h 4799647"/>
                <a:gd name="connsiteX13" fmla="*/ 1429703 w 4800600"/>
                <a:gd name="connsiteY13" fmla="*/ 4353878 h 4799647"/>
                <a:gd name="connsiteX14" fmla="*/ 983933 w 4800600"/>
                <a:gd name="connsiteY14" fmla="*/ 4271010 h 4799647"/>
                <a:gd name="connsiteX15" fmla="*/ 707708 w 4800600"/>
                <a:gd name="connsiteY15" fmla="*/ 4091940 h 4799647"/>
                <a:gd name="connsiteX16" fmla="*/ 528638 w 4800600"/>
                <a:gd name="connsiteY16" fmla="*/ 3815715 h 4799647"/>
                <a:gd name="connsiteX17" fmla="*/ 445770 w 4800600"/>
                <a:gd name="connsiteY17" fmla="*/ 3369945 h 4799647"/>
                <a:gd name="connsiteX18" fmla="*/ 431483 w 4800600"/>
                <a:gd name="connsiteY18" fmla="*/ 2400300 h 4799647"/>
                <a:gd name="connsiteX19" fmla="*/ 445770 w 4800600"/>
                <a:gd name="connsiteY19" fmla="*/ 1430655 h 4799647"/>
                <a:gd name="connsiteX20" fmla="*/ 528638 w 4800600"/>
                <a:gd name="connsiteY20" fmla="*/ 984885 h 4799647"/>
                <a:gd name="connsiteX21" fmla="*/ 707708 w 4800600"/>
                <a:gd name="connsiteY21" fmla="*/ 708660 h 4799647"/>
                <a:gd name="connsiteX22" fmla="*/ 983933 w 4800600"/>
                <a:gd name="connsiteY22" fmla="*/ 529590 h 4799647"/>
                <a:gd name="connsiteX23" fmla="*/ 1429703 w 4800600"/>
                <a:gd name="connsiteY23" fmla="*/ 446723 h 4799647"/>
                <a:gd name="connsiteX24" fmla="*/ 2399348 w 4800600"/>
                <a:gd name="connsiteY24" fmla="*/ 432435 h 4799647"/>
                <a:gd name="connsiteX25" fmla="*/ 2399348 w 4800600"/>
                <a:gd name="connsiteY25" fmla="*/ 0 h 4799647"/>
                <a:gd name="connsiteX26" fmla="*/ 1409700 w 4800600"/>
                <a:gd name="connsiteY26" fmla="*/ 14288 h 4799647"/>
                <a:gd name="connsiteX27" fmla="*/ 827723 w 4800600"/>
                <a:gd name="connsiteY27" fmla="*/ 125730 h 4799647"/>
                <a:gd name="connsiteX28" fmla="*/ 402908 w 4800600"/>
                <a:gd name="connsiteY28" fmla="*/ 402908 h 4799647"/>
                <a:gd name="connsiteX29" fmla="*/ 125730 w 4800600"/>
                <a:gd name="connsiteY29" fmla="*/ 827723 h 4799647"/>
                <a:gd name="connsiteX30" fmla="*/ 14288 w 4800600"/>
                <a:gd name="connsiteY30" fmla="*/ 1410653 h 4799647"/>
                <a:gd name="connsiteX31" fmla="*/ 0 w 4800600"/>
                <a:gd name="connsiteY31" fmla="*/ 2399348 h 4799647"/>
                <a:gd name="connsiteX32" fmla="*/ 14288 w 4800600"/>
                <a:gd name="connsiteY32" fmla="*/ 3388995 h 4799647"/>
                <a:gd name="connsiteX33" fmla="*/ 125730 w 4800600"/>
                <a:gd name="connsiteY33" fmla="*/ 3971925 h 4799647"/>
                <a:gd name="connsiteX34" fmla="*/ 402908 w 4800600"/>
                <a:gd name="connsiteY34" fmla="*/ 4396740 h 4799647"/>
                <a:gd name="connsiteX35" fmla="*/ 827723 w 4800600"/>
                <a:gd name="connsiteY35" fmla="*/ 4673918 h 4799647"/>
                <a:gd name="connsiteX36" fmla="*/ 1410653 w 4800600"/>
                <a:gd name="connsiteY36" fmla="*/ 4785360 h 4799647"/>
                <a:gd name="connsiteX37" fmla="*/ 2400300 w 4800600"/>
                <a:gd name="connsiteY37" fmla="*/ 4799648 h 4799647"/>
                <a:gd name="connsiteX38" fmla="*/ 3389948 w 4800600"/>
                <a:gd name="connsiteY38" fmla="*/ 4785360 h 4799647"/>
                <a:gd name="connsiteX39" fmla="*/ 3972878 w 4800600"/>
                <a:gd name="connsiteY39" fmla="*/ 4673918 h 4799647"/>
                <a:gd name="connsiteX40" fmla="*/ 4397693 w 4800600"/>
                <a:gd name="connsiteY40" fmla="*/ 4396740 h 4799647"/>
                <a:gd name="connsiteX41" fmla="*/ 4674870 w 4800600"/>
                <a:gd name="connsiteY41" fmla="*/ 3971925 h 4799647"/>
                <a:gd name="connsiteX42" fmla="*/ 4786313 w 4800600"/>
                <a:gd name="connsiteY42" fmla="*/ 3388995 h 4799647"/>
                <a:gd name="connsiteX43" fmla="*/ 4800600 w 4800600"/>
                <a:gd name="connsiteY43" fmla="*/ 2399348 h 4799647"/>
                <a:gd name="connsiteX44" fmla="*/ 4786313 w 4800600"/>
                <a:gd name="connsiteY44" fmla="*/ 1409700 h 4799647"/>
                <a:gd name="connsiteX45" fmla="*/ 4674870 w 4800600"/>
                <a:gd name="connsiteY45" fmla="*/ 826770 h 4799647"/>
                <a:gd name="connsiteX46" fmla="*/ 4397693 w 4800600"/>
                <a:gd name="connsiteY46" fmla="*/ 401955 h 4799647"/>
                <a:gd name="connsiteX47" fmla="*/ 3972878 w 4800600"/>
                <a:gd name="connsiteY47" fmla="*/ 124778 h 4799647"/>
                <a:gd name="connsiteX48" fmla="*/ 3389948 w 4800600"/>
                <a:gd name="connsiteY48" fmla="*/ 13335 h 4799647"/>
                <a:gd name="connsiteX49" fmla="*/ 2399348 w 4800600"/>
                <a:gd name="connsiteY49" fmla="*/ 0 h 4799647"/>
                <a:gd name="connsiteX50" fmla="*/ 2399348 w 4800600"/>
                <a:gd name="connsiteY50" fmla="*/ 0 h 479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800600" h="4799647">
                  <a:moveTo>
                    <a:pt x="2399348" y="432435"/>
                  </a:moveTo>
                  <a:cubicBezTo>
                    <a:pt x="3040380" y="432435"/>
                    <a:pt x="3115628" y="435293"/>
                    <a:pt x="3368993" y="446723"/>
                  </a:cubicBezTo>
                  <a:cubicBezTo>
                    <a:pt x="3603308" y="457200"/>
                    <a:pt x="3729990" y="496253"/>
                    <a:pt x="3814763" y="529590"/>
                  </a:cubicBezTo>
                  <a:cubicBezTo>
                    <a:pt x="3927158" y="573405"/>
                    <a:pt x="4007168" y="624840"/>
                    <a:pt x="4090988" y="708660"/>
                  </a:cubicBezTo>
                  <a:cubicBezTo>
                    <a:pt x="4174808" y="792480"/>
                    <a:pt x="4227195" y="872490"/>
                    <a:pt x="4270058" y="984885"/>
                  </a:cubicBezTo>
                  <a:cubicBezTo>
                    <a:pt x="4302443" y="1069658"/>
                    <a:pt x="4342448" y="1196340"/>
                    <a:pt x="4352925" y="1430655"/>
                  </a:cubicBezTo>
                  <a:cubicBezTo>
                    <a:pt x="4364355" y="1684020"/>
                    <a:pt x="4367213" y="1759268"/>
                    <a:pt x="4367213" y="2400300"/>
                  </a:cubicBezTo>
                  <a:cubicBezTo>
                    <a:pt x="4367213" y="3041333"/>
                    <a:pt x="4364355" y="3116580"/>
                    <a:pt x="4352925" y="3369945"/>
                  </a:cubicBezTo>
                  <a:cubicBezTo>
                    <a:pt x="4342448" y="3604260"/>
                    <a:pt x="4303395" y="3730943"/>
                    <a:pt x="4270058" y="3815715"/>
                  </a:cubicBezTo>
                  <a:cubicBezTo>
                    <a:pt x="4226243" y="3928110"/>
                    <a:pt x="4174808" y="4008120"/>
                    <a:pt x="4090988" y="4091940"/>
                  </a:cubicBezTo>
                  <a:cubicBezTo>
                    <a:pt x="4007168" y="4175760"/>
                    <a:pt x="3927158" y="4228148"/>
                    <a:pt x="3814763" y="4271010"/>
                  </a:cubicBezTo>
                  <a:cubicBezTo>
                    <a:pt x="3729990" y="4303395"/>
                    <a:pt x="3603308" y="4343400"/>
                    <a:pt x="3368993" y="4353878"/>
                  </a:cubicBezTo>
                  <a:cubicBezTo>
                    <a:pt x="3115628" y="4365308"/>
                    <a:pt x="3040380" y="4368165"/>
                    <a:pt x="2399348" y="4368165"/>
                  </a:cubicBezTo>
                  <a:cubicBezTo>
                    <a:pt x="1758315" y="4368165"/>
                    <a:pt x="1683068" y="4365308"/>
                    <a:pt x="1429703" y="4353878"/>
                  </a:cubicBezTo>
                  <a:cubicBezTo>
                    <a:pt x="1195388" y="4343400"/>
                    <a:pt x="1068705" y="4304348"/>
                    <a:pt x="983933" y="4271010"/>
                  </a:cubicBezTo>
                  <a:cubicBezTo>
                    <a:pt x="871538" y="4227195"/>
                    <a:pt x="791528" y="4175760"/>
                    <a:pt x="707708" y="4091940"/>
                  </a:cubicBezTo>
                  <a:cubicBezTo>
                    <a:pt x="623888" y="4008120"/>
                    <a:pt x="571500" y="3928110"/>
                    <a:pt x="528638" y="3815715"/>
                  </a:cubicBezTo>
                  <a:cubicBezTo>
                    <a:pt x="496253" y="3730943"/>
                    <a:pt x="456248" y="3604260"/>
                    <a:pt x="445770" y="3369945"/>
                  </a:cubicBezTo>
                  <a:cubicBezTo>
                    <a:pt x="434340" y="3116580"/>
                    <a:pt x="431483" y="3041333"/>
                    <a:pt x="431483" y="2400300"/>
                  </a:cubicBezTo>
                  <a:cubicBezTo>
                    <a:pt x="431483" y="1759268"/>
                    <a:pt x="434340" y="1684020"/>
                    <a:pt x="445770" y="1430655"/>
                  </a:cubicBezTo>
                  <a:cubicBezTo>
                    <a:pt x="456248" y="1196340"/>
                    <a:pt x="495300" y="1069658"/>
                    <a:pt x="528638" y="984885"/>
                  </a:cubicBezTo>
                  <a:cubicBezTo>
                    <a:pt x="572453" y="872490"/>
                    <a:pt x="623888" y="792480"/>
                    <a:pt x="707708" y="708660"/>
                  </a:cubicBezTo>
                  <a:cubicBezTo>
                    <a:pt x="791528" y="624840"/>
                    <a:pt x="871538" y="572453"/>
                    <a:pt x="983933" y="529590"/>
                  </a:cubicBezTo>
                  <a:cubicBezTo>
                    <a:pt x="1068705" y="497205"/>
                    <a:pt x="1195388" y="457200"/>
                    <a:pt x="1429703" y="446723"/>
                  </a:cubicBezTo>
                  <a:cubicBezTo>
                    <a:pt x="1683068" y="434340"/>
                    <a:pt x="1759268" y="432435"/>
                    <a:pt x="2399348" y="432435"/>
                  </a:cubicBezTo>
                  <a:moveTo>
                    <a:pt x="2399348" y="0"/>
                  </a:moveTo>
                  <a:cubicBezTo>
                    <a:pt x="1747838" y="0"/>
                    <a:pt x="1665923" y="2858"/>
                    <a:pt x="1409700" y="14288"/>
                  </a:cubicBezTo>
                  <a:cubicBezTo>
                    <a:pt x="1154430" y="25718"/>
                    <a:pt x="980123" y="66675"/>
                    <a:pt x="827723" y="125730"/>
                  </a:cubicBezTo>
                  <a:cubicBezTo>
                    <a:pt x="669608" y="186690"/>
                    <a:pt x="536258" y="269558"/>
                    <a:pt x="402908" y="402908"/>
                  </a:cubicBezTo>
                  <a:cubicBezTo>
                    <a:pt x="269558" y="536258"/>
                    <a:pt x="187643" y="670560"/>
                    <a:pt x="125730" y="827723"/>
                  </a:cubicBezTo>
                  <a:cubicBezTo>
                    <a:pt x="66675" y="980123"/>
                    <a:pt x="25718" y="1154430"/>
                    <a:pt x="14288" y="1410653"/>
                  </a:cubicBezTo>
                  <a:cubicBezTo>
                    <a:pt x="2858" y="1665923"/>
                    <a:pt x="0" y="1747838"/>
                    <a:pt x="0" y="2399348"/>
                  </a:cubicBezTo>
                  <a:cubicBezTo>
                    <a:pt x="0" y="3050858"/>
                    <a:pt x="2858" y="3132773"/>
                    <a:pt x="14288" y="3388995"/>
                  </a:cubicBezTo>
                  <a:cubicBezTo>
                    <a:pt x="25718" y="3644265"/>
                    <a:pt x="66675" y="3818573"/>
                    <a:pt x="125730" y="3971925"/>
                  </a:cubicBezTo>
                  <a:cubicBezTo>
                    <a:pt x="186690" y="4130040"/>
                    <a:pt x="269558" y="4263390"/>
                    <a:pt x="402908" y="4396740"/>
                  </a:cubicBezTo>
                  <a:cubicBezTo>
                    <a:pt x="536258" y="4530090"/>
                    <a:pt x="670560" y="4612005"/>
                    <a:pt x="827723" y="4673918"/>
                  </a:cubicBezTo>
                  <a:cubicBezTo>
                    <a:pt x="980123" y="4732973"/>
                    <a:pt x="1154430" y="4773930"/>
                    <a:pt x="1410653" y="4785360"/>
                  </a:cubicBezTo>
                  <a:cubicBezTo>
                    <a:pt x="1666875" y="4796790"/>
                    <a:pt x="1747838" y="4799648"/>
                    <a:pt x="2400300" y="4799648"/>
                  </a:cubicBezTo>
                  <a:cubicBezTo>
                    <a:pt x="3052763" y="4799648"/>
                    <a:pt x="3133725" y="4796790"/>
                    <a:pt x="3389948" y="4785360"/>
                  </a:cubicBezTo>
                  <a:cubicBezTo>
                    <a:pt x="3645218" y="4773930"/>
                    <a:pt x="3819525" y="4732973"/>
                    <a:pt x="3972878" y="4673918"/>
                  </a:cubicBezTo>
                  <a:cubicBezTo>
                    <a:pt x="4130993" y="4612958"/>
                    <a:pt x="4264343" y="4530090"/>
                    <a:pt x="4397693" y="4396740"/>
                  </a:cubicBezTo>
                  <a:cubicBezTo>
                    <a:pt x="4531043" y="4263390"/>
                    <a:pt x="4612958" y="4129088"/>
                    <a:pt x="4674870" y="3971925"/>
                  </a:cubicBezTo>
                  <a:cubicBezTo>
                    <a:pt x="4733925" y="3819525"/>
                    <a:pt x="4774883" y="3645218"/>
                    <a:pt x="4786313" y="3388995"/>
                  </a:cubicBezTo>
                  <a:cubicBezTo>
                    <a:pt x="4797743" y="3132773"/>
                    <a:pt x="4800600" y="3051810"/>
                    <a:pt x="4800600" y="2399348"/>
                  </a:cubicBezTo>
                  <a:cubicBezTo>
                    <a:pt x="4800600" y="1746885"/>
                    <a:pt x="4797743" y="1665923"/>
                    <a:pt x="4786313" y="1409700"/>
                  </a:cubicBezTo>
                  <a:cubicBezTo>
                    <a:pt x="4774883" y="1154430"/>
                    <a:pt x="4733925" y="980123"/>
                    <a:pt x="4674870" y="826770"/>
                  </a:cubicBezTo>
                  <a:cubicBezTo>
                    <a:pt x="4613910" y="668655"/>
                    <a:pt x="4531043" y="535305"/>
                    <a:pt x="4397693" y="401955"/>
                  </a:cubicBezTo>
                  <a:cubicBezTo>
                    <a:pt x="4264343" y="268605"/>
                    <a:pt x="4130040" y="186690"/>
                    <a:pt x="3972878" y="124778"/>
                  </a:cubicBezTo>
                  <a:cubicBezTo>
                    <a:pt x="3820478" y="65723"/>
                    <a:pt x="3646170" y="24765"/>
                    <a:pt x="3389948" y="13335"/>
                  </a:cubicBezTo>
                  <a:cubicBezTo>
                    <a:pt x="3132773" y="2858"/>
                    <a:pt x="3050858" y="0"/>
                    <a:pt x="2399348" y="0"/>
                  </a:cubicBezTo>
                  <a:lnTo>
                    <a:pt x="239934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Vapaamuotoinen: Muoto 15">
              <a:extLst>
                <a:ext uri="{FF2B5EF4-FFF2-40B4-BE49-F238E27FC236}">
                  <a16:creationId xmlns:a16="http://schemas.microsoft.com/office/drawing/2014/main" id="{E77B63A7-6CB8-4881-B089-77E405EF83C6}"/>
                </a:ext>
              </a:extLst>
            </p:cNvPr>
            <p:cNvSpPr/>
            <p:nvPr/>
          </p:nvSpPr>
          <p:spPr>
            <a:xfrm>
              <a:off x="4862512" y="2196464"/>
              <a:ext cx="2465069" cy="2465069"/>
            </a:xfrm>
            <a:custGeom>
              <a:avLst/>
              <a:gdLst>
                <a:gd name="connsiteX0" fmla="*/ 1232535 w 2465069"/>
                <a:gd name="connsiteY0" fmla="*/ 0 h 2465069"/>
                <a:gd name="connsiteX1" fmla="*/ 0 w 2465069"/>
                <a:gd name="connsiteY1" fmla="*/ 1232535 h 2465069"/>
                <a:gd name="connsiteX2" fmla="*/ 1232535 w 2465069"/>
                <a:gd name="connsiteY2" fmla="*/ 2465070 h 2465069"/>
                <a:gd name="connsiteX3" fmla="*/ 2465070 w 2465069"/>
                <a:gd name="connsiteY3" fmla="*/ 1232535 h 2465069"/>
                <a:gd name="connsiteX4" fmla="*/ 1232535 w 2465069"/>
                <a:gd name="connsiteY4" fmla="*/ 0 h 2465069"/>
                <a:gd name="connsiteX5" fmla="*/ 1232535 w 2465069"/>
                <a:gd name="connsiteY5" fmla="*/ 2031683 h 2465069"/>
                <a:gd name="connsiteX6" fmla="*/ 432435 w 2465069"/>
                <a:gd name="connsiteY6" fmla="*/ 1231583 h 2465069"/>
                <a:gd name="connsiteX7" fmla="*/ 1232535 w 2465069"/>
                <a:gd name="connsiteY7" fmla="*/ 431482 h 2465069"/>
                <a:gd name="connsiteX8" fmla="*/ 2032635 w 2465069"/>
                <a:gd name="connsiteY8" fmla="*/ 1231583 h 2465069"/>
                <a:gd name="connsiteX9" fmla="*/ 1232535 w 2465069"/>
                <a:gd name="connsiteY9" fmla="*/ 2031683 h 246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5069" h="2465069">
                  <a:moveTo>
                    <a:pt x="1232535" y="0"/>
                  </a:moveTo>
                  <a:cubicBezTo>
                    <a:pt x="552450" y="0"/>
                    <a:pt x="0" y="551498"/>
                    <a:pt x="0" y="1232535"/>
                  </a:cubicBezTo>
                  <a:cubicBezTo>
                    <a:pt x="0" y="1913573"/>
                    <a:pt x="551497" y="2465070"/>
                    <a:pt x="1232535" y="2465070"/>
                  </a:cubicBezTo>
                  <a:cubicBezTo>
                    <a:pt x="1913573" y="2465070"/>
                    <a:pt x="2465070" y="1913573"/>
                    <a:pt x="2465070" y="1232535"/>
                  </a:cubicBezTo>
                  <a:cubicBezTo>
                    <a:pt x="2465070" y="551498"/>
                    <a:pt x="1913573" y="0"/>
                    <a:pt x="1232535" y="0"/>
                  </a:cubicBezTo>
                  <a:close/>
                  <a:moveTo>
                    <a:pt x="1232535" y="2031683"/>
                  </a:moveTo>
                  <a:cubicBezTo>
                    <a:pt x="790575" y="2031683"/>
                    <a:pt x="432435" y="1673542"/>
                    <a:pt x="432435" y="1231583"/>
                  </a:cubicBezTo>
                  <a:cubicBezTo>
                    <a:pt x="432435" y="789623"/>
                    <a:pt x="790575" y="431482"/>
                    <a:pt x="1232535" y="431482"/>
                  </a:cubicBezTo>
                  <a:cubicBezTo>
                    <a:pt x="1674495" y="431482"/>
                    <a:pt x="2032635" y="789623"/>
                    <a:pt x="2032635" y="1231583"/>
                  </a:cubicBezTo>
                  <a:cubicBezTo>
                    <a:pt x="2032635" y="1673542"/>
                    <a:pt x="1674495" y="2031683"/>
                    <a:pt x="1232535" y="2031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Vapaamuotoinen: Muoto 16">
              <a:extLst>
                <a:ext uri="{FF2B5EF4-FFF2-40B4-BE49-F238E27FC236}">
                  <a16:creationId xmlns:a16="http://schemas.microsoft.com/office/drawing/2014/main" id="{4D11B807-6155-44FD-818B-11F4C939D7BD}"/>
                </a:ext>
              </a:extLst>
            </p:cNvPr>
            <p:cNvSpPr/>
            <p:nvPr/>
          </p:nvSpPr>
          <p:spPr>
            <a:xfrm rot="-2700000">
              <a:off x="7088163" y="1859399"/>
              <a:ext cx="575304" cy="575304"/>
            </a:xfrm>
            <a:custGeom>
              <a:avLst/>
              <a:gdLst>
                <a:gd name="connsiteX0" fmla="*/ 575305 w 575304"/>
                <a:gd name="connsiteY0" fmla="*/ 287652 h 575304"/>
                <a:gd name="connsiteX1" fmla="*/ 287652 w 575304"/>
                <a:gd name="connsiteY1" fmla="*/ 575305 h 575304"/>
                <a:gd name="connsiteX2" fmla="*/ 0 w 575304"/>
                <a:gd name="connsiteY2" fmla="*/ 287652 h 575304"/>
                <a:gd name="connsiteX3" fmla="*/ 287652 w 575304"/>
                <a:gd name="connsiteY3" fmla="*/ 0 h 575304"/>
                <a:gd name="connsiteX4" fmla="*/ 575305 w 575304"/>
                <a:gd name="connsiteY4" fmla="*/ 287652 h 57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04" h="575304">
                  <a:moveTo>
                    <a:pt x="575305" y="287652"/>
                  </a:moveTo>
                  <a:cubicBezTo>
                    <a:pt x="575305" y="446518"/>
                    <a:pt x="446518" y="575305"/>
                    <a:pt x="287652" y="575305"/>
                  </a:cubicBezTo>
                  <a:cubicBezTo>
                    <a:pt x="128786" y="575305"/>
                    <a:pt x="0" y="446518"/>
                    <a:pt x="0" y="287652"/>
                  </a:cubicBezTo>
                  <a:cubicBezTo>
                    <a:pt x="0" y="128786"/>
                    <a:pt x="128786" y="0"/>
                    <a:pt x="287652" y="0"/>
                  </a:cubicBezTo>
                  <a:cubicBezTo>
                    <a:pt x="446518" y="0"/>
                    <a:pt x="575305" y="128786"/>
                    <a:pt x="575305" y="2876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4" name="Tekstin paikkamerkki 30">
            <a:extLst>
              <a:ext uri="{FF2B5EF4-FFF2-40B4-BE49-F238E27FC236}">
                <a16:creationId xmlns:a16="http://schemas.microsoft.com/office/drawing/2014/main" id="{CEE5D42D-64BB-48EB-A919-9B1A60952AA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14829" y="3049742"/>
            <a:ext cx="2419293" cy="181799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20" name="Kuva 18" descr="facebookin logo">
            <a:extLst>
              <a:ext uri="{FF2B5EF4-FFF2-40B4-BE49-F238E27FC236}">
                <a16:creationId xmlns:a16="http://schemas.microsoft.com/office/drawing/2014/main" id="{872ABDEE-7414-46B0-8C36-A46C44FE72CA}"/>
              </a:ext>
            </a:extLst>
          </p:cNvPr>
          <p:cNvSpPr/>
          <p:nvPr/>
        </p:nvSpPr>
        <p:spPr>
          <a:xfrm>
            <a:off x="2571196" y="3507340"/>
            <a:ext cx="253788" cy="253977"/>
          </a:xfrm>
          <a:custGeom>
            <a:avLst/>
            <a:gdLst>
              <a:gd name="connsiteX0" fmla="*/ 2402205 w 2541280"/>
              <a:gd name="connsiteY0" fmla="*/ 0 h 2543175"/>
              <a:gd name="connsiteX1" fmla="*/ 140018 w 2541280"/>
              <a:gd name="connsiteY1" fmla="*/ 0 h 2543175"/>
              <a:gd name="connsiteX2" fmla="*/ 0 w 2541280"/>
              <a:gd name="connsiteY2" fmla="*/ 140018 h 2543175"/>
              <a:gd name="connsiteX3" fmla="*/ 0 w 2541280"/>
              <a:gd name="connsiteY3" fmla="*/ 2401253 h 2543175"/>
              <a:gd name="connsiteX4" fmla="*/ 140018 w 2541280"/>
              <a:gd name="connsiteY4" fmla="*/ 2541270 h 2543175"/>
              <a:gd name="connsiteX5" fmla="*/ 1357313 w 2541280"/>
              <a:gd name="connsiteY5" fmla="*/ 2541270 h 2543175"/>
              <a:gd name="connsiteX6" fmla="*/ 1357313 w 2541280"/>
              <a:gd name="connsiteY6" fmla="*/ 1557338 h 2543175"/>
              <a:gd name="connsiteX7" fmla="*/ 1025843 w 2541280"/>
              <a:gd name="connsiteY7" fmla="*/ 1557338 h 2543175"/>
              <a:gd name="connsiteX8" fmla="*/ 1025843 w 2541280"/>
              <a:gd name="connsiteY8" fmla="*/ 1173480 h 2543175"/>
              <a:gd name="connsiteX9" fmla="*/ 1357313 w 2541280"/>
              <a:gd name="connsiteY9" fmla="*/ 1173480 h 2543175"/>
              <a:gd name="connsiteX10" fmla="*/ 1357313 w 2541280"/>
              <a:gd name="connsiteY10" fmla="*/ 891540 h 2543175"/>
              <a:gd name="connsiteX11" fmla="*/ 1850708 w 2541280"/>
              <a:gd name="connsiteY11" fmla="*/ 384810 h 2543175"/>
              <a:gd name="connsiteX12" fmla="*/ 2146935 w 2541280"/>
              <a:gd name="connsiteY12" fmla="*/ 400050 h 2543175"/>
              <a:gd name="connsiteX13" fmla="*/ 2146935 w 2541280"/>
              <a:gd name="connsiteY13" fmla="*/ 742950 h 2543175"/>
              <a:gd name="connsiteX14" fmla="*/ 1944053 w 2541280"/>
              <a:gd name="connsiteY14" fmla="*/ 742950 h 2543175"/>
              <a:gd name="connsiteX15" fmla="*/ 1753553 w 2541280"/>
              <a:gd name="connsiteY15" fmla="*/ 929640 h 2543175"/>
              <a:gd name="connsiteX16" fmla="*/ 1753553 w 2541280"/>
              <a:gd name="connsiteY16" fmla="*/ 1174433 h 2543175"/>
              <a:gd name="connsiteX17" fmla="*/ 2133600 w 2541280"/>
              <a:gd name="connsiteY17" fmla="*/ 1174433 h 2543175"/>
              <a:gd name="connsiteX18" fmla="*/ 2084070 w 2541280"/>
              <a:gd name="connsiteY18" fmla="*/ 1558290 h 2543175"/>
              <a:gd name="connsiteX19" fmla="*/ 1753553 w 2541280"/>
              <a:gd name="connsiteY19" fmla="*/ 1558290 h 2543175"/>
              <a:gd name="connsiteX20" fmla="*/ 1753553 w 2541280"/>
              <a:gd name="connsiteY20" fmla="*/ 2543175 h 2543175"/>
              <a:gd name="connsiteX21" fmla="*/ 2401253 w 2541280"/>
              <a:gd name="connsiteY21" fmla="*/ 2543175 h 2543175"/>
              <a:gd name="connsiteX22" fmla="*/ 2541270 w 2541280"/>
              <a:gd name="connsiteY22" fmla="*/ 2403158 h 2543175"/>
              <a:gd name="connsiteX23" fmla="*/ 2541270 w 2541280"/>
              <a:gd name="connsiteY23" fmla="*/ 140018 h 2543175"/>
              <a:gd name="connsiteX24" fmla="*/ 2402205 w 2541280"/>
              <a:gd name="connsiteY24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41280" h="2543175">
                <a:moveTo>
                  <a:pt x="2402205" y="0"/>
                </a:moveTo>
                <a:lnTo>
                  <a:pt x="140018" y="0"/>
                </a:lnTo>
                <a:cubicBezTo>
                  <a:pt x="62865" y="0"/>
                  <a:pt x="0" y="62865"/>
                  <a:pt x="0" y="140018"/>
                </a:cubicBezTo>
                <a:lnTo>
                  <a:pt x="0" y="2401253"/>
                </a:lnTo>
                <a:cubicBezTo>
                  <a:pt x="0" y="2478405"/>
                  <a:pt x="62865" y="2541270"/>
                  <a:pt x="140018" y="2541270"/>
                </a:cubicBezTo>
                <a:lnTo>
                  <a:pt x="1357313" y="2541270"/>
                </a:lnTo>
                <a:lnTo>
                  <a:pt x="1357313" y="1557338"/>
                </a:lnTo>
                <a:lnTo>
                  <a:pt x="1025843" y="1557338"/>
                </a:lnTo>
                <a:lnTo>
                  <a:pt x="1025843" y="1173480"/>
                </a:lnTo>
                <a:lnTo>
                  <a:pt x="1357313" y="1173480"/>
                </a:lnTo>
                <a:lnTo>
                  <a:pt x="1357313" y="891540"/>
                </a:lnTo>
                <a:cubicBezTo>
                  <a:pt x="1357313" y="562928"/>
                  <a:pt x="1558290" y="384810"/>
                  <a:pt x="1850708" y="384810"/>
                </a:cubicBezTo>
                <a:cubicBezTo>
                  <a:pt x="1990725" y="384810"/>
                  <a:pt x="2111693" y="395288"/>
                  <a:pt x="2146935" y="400050"/>
                </a:cubicBezTo>
                <a:lnTo>
                  <a:pt x="2146935" y="742950"/>
                </a:lnTo>
                <a:lnTo>
                  <a:pt x="1944053" y="742950"/>
                </a:lnTo>
                <a:cubicBezTo>
                  <a:pt x="1784985" y="742950"/>
                  <a:pt x="1753553" y="818198"/>
                  <a:pt x="1753553" y="929640"/>
                </a:cubicBezTo>
                <a:lnTo>
                  <a:pt x="1753553" y="1174433"/>
                </a:lnTo>
                <a:lnTo>
                  <a:pt x="2133600" y="1174433"/>
                </a:lnTo>
                <a:lnTo>
                  <a:pt x="2084070" y="1558290"/>
                </a:lnTo>
                <a:lnTo>
                  <a:pt x="1753553" y="1558290"/>
                </a:lnTo>
                <a:lnTo>
                  <a:pt x="1753553" y="2543175"/>
                </a:lnTo>
                <a:lnTo>
                  <a:pt x="2401253" y="2543175"/>
                </a:lnTo>
                <a:cubicBezTo>
                  <a:pt x="2478405" y="2543175"/>
                  <a:pt x="2541270" y="2480310"/>
                  <a:pt x="2541270" y="2403158"/>
                </a:cubicBezTo>
                <a:lnTo>
                  <a:pt x="2541270" y="140018"/>
                </a:lnTo>
                <a:cubicBezTo>
                  <a:pt x="2542223" y="62865"/>
                  <a:pt x="2479358" y="0"/>
                  <a:pt x="240220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Tekstin paikkamerkki 30">
            <a:extLst>
              <a:ext uri="{FF2B5EF4-FFF2-40B4-BE49-F238E27FC236}">
                <a16:creationId xmlns:a16="http://schemas.microsoft.com/office/drawing/2014/main" id="{934094F4-29E0-4B1D-B947-795E2FBEF3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14830" y="3550955"/>
            <a:ext cx="2419293" cy="176033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10" name="Kuva 8" descr="twitterin logo">
            <a:extLst>
              <a:ext uri="{FF2B5EF4-FFF2-40B4-BE49-F238E27FC236}">
                <a16:creationId xmlns:a16="http://schemas.microsoft.com/office/drawing/2014/main" id="{887F0AF4-A011-4E3A-81DE-D921A5A16849}"/>
              </a:ext>
            </a:extLst>
          </p:cNvPr>
          <p:cNvSpPr/>
          <p:nvPr/>
        </p:nvSpPr>
        <p:spPr>
          <a:xfrm>
            <a:off x="2564000" y="4021768"/>
            <a:ext cx="268180" cy="217976"/>
          </a:xfrm>
          <a:custGeom>
            <a:avLst/>
            <a:gdLst>
              <a:gd name="connsiteX0" fmla="*/ 2605088 w 2605087"/>
              <a:gd name="connsiteY0" fmla="*/ 250508 h 2117407"/>
              <a:gd name="connsiteX1" fmla="*/ 2298383 w 2605087"/>
              <a:gd name="connsiteY1" fmla="*/ 334328 h 2117407"/>
              <a:gd name="connsiteX2" fmla="*/ 2533650 w 2605087"/>
              <a:gd name="connsiteY2" fmla="*/ 39053 h 2117407"/>
              <a:gd name="connsiteX3" fmla="*/ 2193608 w 2605087"/>
              <a:gd name="connsiteY3" fmla="*/ 168593 h 2117407"/>
              <a:gd name="connsiteX4" fmla="*/ 1804035 w 2605087"/>
              <a:gd name="connsiteY4" fmla="*/ 0 h 2117407"/>
              <a:gd name="connsiteX5" fmla="*/ 1269683 w 2605087"/>
              <a:gd name="connsiteY5" fmla="*/ 534353 h 2117407"/>
              <a:gd name="connsiteX6" fmla="*/ 1283970 w 2605087"/>
              <a:gd name="connsiteY6" fmla="*/ 656273 h 2117407"/>
              <a:gd name="connsiteX7" fmla="*/ 181928 w 2605087"/>
              <a:gd name="connsiteY7" fmla="*/ 98108 h 2117407"/>
              <a:gd name="connsiteX8" fmla="*/ 109538 w 2605087"/>
              <a:gd name="connsiteY8" fmla="*/ 366713 h 2117407"/>
              <a:gd name="connsiteX9" fmla="*/ 347663 w 2605087"/>
              <a:gd name="connsiteY9" fmla="*/ 811530 h 2117407"/>
              <a:gd name="connsiteX10" fmla="*/ 105728 w 2605087"/>
              <a:gd name="connsiteY10" fmla="*/ 744855 h 2117407"/>
              <a:gd name="connsiteX11" fmla="*/ 105728 w 2605087"/>
              <a:gd name="connsiteY11" fmla="*/ 751523 h 2117407"/>
              <a:gd name="connsiteX12" fmla="*/ 534353 w 2605087"/>
              <a:gd name="connsiteY12" fmla="*/ 1275398 h 2117407"/>
              <a:gd name="connsiteX13" fmla="*/ 393383 w 2605087"/>
              <a:gd name="connsiteY13" fmla="*/ 1294448 h 2117407"/>
              <a:gd name="connsiteX14" fmla="*/ 292418 w 2605087"/>
              <a:gd name="connsiteY14" fmla="*/ 1284923 h 2117407"/>
              <a:gd name="connsiteX15" fmla="*/ 791528 w 2605087"/>
              <a:gd name="connsiteY15" fmla="*/ 1656398 h 2117407"/>
              <a:gd name="connsiteX16" fmla="*/ 127635 w 2605087"/>
              <a:gd name="connsiteY16" fmla="*/ 1884998 h 2117407"/>
              <a:gd name="connsiteX17" fmla="*/ 0 w 2605087"/>
              <a:gd name="connsiteY17" fmla="*/ 1877378 h 2117407"/>
              <a:gd name="connsiteX18" fmla="*/ 819150 w 2605087"/>
              <a:gd name="connsiteY18" fmla="*/ 2117408 h 2117407"/>
              <a:gd name="connsiteX19" fmla="*/ 2339340 w 2605087"/>
              <a:gd name="connsiteY19" fmla="*/ 597218 h 2117407"/>
              <a:gd name="connsiteX20" fmla="*/ 2337435 w 2605087"/>
              <a:gd name="connsiteY20" fmla="*/ 527685 h 2117407"/>
              <a:gd name="connsiteX21" fmla="*/ 2605088 w 2605087"/>
              <a:gd name="connsiteY21" fmla="*/ 250508 h 211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05087" h="2117407">
                <a:moveTo>
                  <a:pt x="2605088" y="250508"/>
                </a:moveTo>
                <a:cubicBezTo>
                  <a:pt x="2508885" y="293370"/>
                  <a:pt x="2406015" y="321945"/>
                  <a:pt x="2298383" y="334328"/>
                </a:cubicBezTo>
                <a:cubicBezTo>
                  <a:pt x="2408873" y="268605"/>
                  <a:pt x="2493645" y="163830"/>
                  <a:pt x="2533650" y="39053"/>
                </a:cubicBezTo>
                <a:cubicBezTo>
                  <a:pt x="2429828" y="100013"/>
                  <a:pt x="2315528" y="144780"/>
                  <a:pt x="2193608" y="168593"/>
                </a:cubicBezTo>
                <a:cubicBezTo>
                  <a:pt x="2096453" y="64770"/>
                  <a:pt x="1957388" y="0"/>
                  <a:pt x="1804035" y="0"/>
                </a:cubicBezTo>
                <a:cubicBezTo>
                  <a:pt x="1508760" y="0"/>
                  <a:pt x="1269683" y="239078"/>
                  <a:pt x="1269683" y="534353"/>
                </a:cubicBezTo>
                <a:cubicBezTo>
                  <a:pt x="1269683" y="576263"/>
                  <a:pt x="1274445" y="617220"/>
                  <a:pt x="1283970" y="656273"/>
                </a:cubicBezTo>
                <a:cubicBezTo>
                  <a:pt x="839153" y="633413"/>
                  <a:pt x="445770" y="421005"/>
                  <a:pt x="181928" y="98108"/>
                </a:cubicBezTo>
                <a:cubicBezTo>
                  <a:pt x="136208" y="177165"/>
                  <a:pt x="109538" y="268605"/>
                  <a:pt x="109538" y="366713"/>
                </a:cubicBezTo>
                <a:cubicBezTo>
                  <a:pt x="109538" y="552450"/>
                  <a:pt x="203835" y="715328"/>
                  <a:pt x="347663" y="811530"/>
                </a:cubicBezTo>
                <a:cubicBezTo>
                  <a:pt x="260033" y="808673"/>
                  <a:pt x="178118" y="784860"/>
                  <a:pt x="105728" y="744855"/>
                </a:cubicBezTo>
                <a:cubicBezTo>
                  <a:pt x="105728" y="746760"/>
                  <a:pt x="105728" y="749618"/>
                  <a:pt x="105728" y="751523"/>
                </a:cubicBezTo>
                <a:cubicBezTo>
                  <a:pt x="105728" y="1010603"/>
                  <a:pt x="289560" y="1225868"/>
                  <a:pt x="534353" y="1275398"/>
                </a:cubicBezTo>
                <a:cubicBezTo>
                  <a:pt x="489585" y="1287780"/>
                  <a:pt x="441960" y="1294448"/>
                  <a:pt x="393383" y="1294448"/>
                </a:cubicBezTo>
                <a:cubicBezTo>
                  <a:pt x="359093" y="1294448"/>
                  <a:pt x="325755" y="1290638"/>
                  <a:pt x="292418" y="1284923"/>
                </a:cubicBezTo>
                <a:cubicBezTo>
                  <a:pt x="360045" y="1497330"/>
                  <a:pt x="558165" y="1651635"/>
                  <a:pt x="791528" y="1656398"/>
                </a:cubicBezTo>
                <a:cubicBezTo>
                  <a:pt x="608648" y="1799273"/>
                  <a:pt x="378143" y="1884998"/>
                  <a:pt x="127635" y="1884998"/>
                </a:cubicBezTo>
                <a:cubicBezTo>
                  <a:pt x="84773" y="1884998"/>
                  <a:pt x="41910" y="1882140"/>
                  <a:pt x="0" y="1877378"/>
                </a:cubicBezTo>
                <a:cubicBezTo>
                  <a:pt x="236220" y="2028825"/>
                  <a:pt x="517208" y="2117408"/>
                  <a:pt x="819150" y="2117408"/>
                </a:cubicBezTo>
                <a:cubicBezTo>
                  <a:pt x="1802130" y="2117408"/>
                  <a:pt x="2339340" y="1303020"/>
                  <a:pt x="2339340" y="597218"/>
                </a:cubicBezTo>
                <a:cubicBezTo>
                  <a:pt x="2339340" y="574358"/>
                  <a:pt x="2338388" y="550545"/>
                  <a:pt x="2337435" y="527685"/>
                </a:cubicBezTo>
                <a:cubicBezTo>
                  <a:pt x="2443163" y="451485"/>
                  <a:pt x="2533650" y="357188"/>
                  <a:pt x="2605088" y="250508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Tekstin paikkamerkki 30">
            <a:extLst>
              <a:ext uri="{FF2B5EF4-FFF2-40B4-BE49-F238E27FC236}">
                <a16:creationId xmlns:a16="http://schemas.microsoft.com/office/drawing/2014/main" id="{FC37A7AE-4173-4CF2-9412-37CA5DAF64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14829" y="4035115"/>
            <a:ext cx="2419294" cy="180704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12" name="Kuva 10" descr="linkedinin logo">
            <a:extLst>
              <a:ext uri="{FF2B5EF4-FFF2-40B4-BE49-F238E27FC236}">
                <a16:creationId xmlns:a16="http://schemas.microsoft.com/office/drawing/2014/main" id="{5001827C-7DB0-4B02-8134-9900831419BF}"/>
              </a:ext>
            </a:extLst>
          </p:cNvPr>
          <p:cNvSpPr/>
          <p:nvPr/>
        </p:nvSpPr>
        <p:spPr>
          <a:xfrm>
            <a:off x="2570674" y="4502984"/>
            <a:ext cx="254833" cy="254833"/>
          </a:xfrm>
          <a:custGeom>
            <a:avLst/>
            <a:gdLst>
              <a:gd name="connsiteX0" fmla="*/ 1269683 w 1371600"/>
              <a:gd name="connsiteY0" fmla="*/ 0 h 1371600"/>
              <a:gd name="connsiteX1" fmla="*/ 100965 w 1371600"/>
              <a:gd name="connsiteY1" fmla="*/ 0 h 1371600"/>
              <a:gd name="connsiteX2" fmla="*/ 0 w 1371600"/>
              <a:gd name="connsiteY2" fmla="*/ 99060 h 1371600"/>
              <a:gd name="connsiteX3" fmla="*/ 0 w 1371600"/>
              <a:gd name="connsiteY3" fmla="*/ 1272540 h 1371600"/>
              <a:gd name="connsiteX4" fmla="*/ 100965 w 1371600"/>
              <a:gd name="connsiteY4" fmla="*/ 1371600 h 1371600"/>
              <a:gd name="connsiteX5" fmla="*/ 1269683 w 1371600"/>
              <a:gd name="connsiteY5" fmla="*/ 1371600 h 1371600"/>
              <a:gd name="connsiteX6" fmla="*/ 1371600 w 1371600"/>
              <a:gd name="connsiteY6" fmla="*/ 1272540 h 1371600"/>
              <a:gd name="connsiteX7" fmla="*/ 1371600 w 1371600"/>
              <a:gd name="connsiteY7" fmla="*/ 99060 h 1371600"/>
              <a:gd name="connsiteX8" fmla="*/ 1269683 w 1371600"/>
              <a:gd name="connsiteY8" fmla="*/ 0 h 1371600"/>
              <a:gd name="connsiteX9" fmla="*/ 406718 w 1371600"/>
              <a:gd name="connsiteY9" fmla="*/ 1168718 h 1371600"/>
              <a:gd name="connsiteX10" fmla="*/ 202883 w 1371600"/>
              <a:gd name="connsiteY10" fmla="*/ 1168718 h 1371600"/>
              <a:gd name="connsiteX11" fmla="*/ 202883 w 1371600"/>
              <a:gd name="connsiteY11" fmla="*/ 514350 h 1371600"/>
              <a:gd name="connsiteX12" fmla="*/ 406718 w 1371600"/>
              <a:gd name="connsiteY12" fmla="*/ 514350 h 1371600"/>
              <a:gd name="connsiteX13" fmla="*/ 406718 w 1371600"/>
              <a:gd name="connsiteY13" fmla="*/ 1168718 h 1371600"/>
              <a:gd name="connsiteX14" fmla="*/ 304800 w 1371600"/>
              <a:gd name="connsiteY14" fmla="*/ 424815 h 1371600"/>
              <a:gd name="connsiteX15" fmla="*/ 186690 w 1371600"/>
              <a:gd name="connsiteY15" fmla="*/ 306705 h 1371600"/>
              <a:gd name="connsiteX16" fmla="*/ 304800 w 1371600"/>
              <a:gd name="connsiteY16" fmla="*/ 188595 h 1371600"/>
              <a:gd name="connsiteX17" fmla="*/ 422910 w 1371600"/>
              <a:gd name="connsiteY17" fmla="*/ 306705 h 1371600"/>
              <a:gd name="connsiteX18" fmla="*/ 304800 w 1371600"/>
              <a:gd name="connsiteY18" fmla="*/ 424815 h 1371600"/>
              <a:gd name="connsiteX19" fmla="*/ 1168718 w 1371600"/>
              <a:gd name="connsiteY19" fmla="*/ 1168718 h 1371600"/>
              <a:gd name="connsiteX20" fmla="*/ 965835 w 1371600"/>
              <a:gd name="connsiteY20" fmla="*/ 1168718 h 1371600"/>
              <a:gd name="connsiteX21" fmla="*/ 965835 w 1371600"/>
              <a:gd name="connsiteY21" fmla="*/ 850583 h 1371600"/>
              <a:gd name="connsiteX22" fmla="*/ 860108 w 1371600"/>
              <a:gd name="connsiteY22" fmla="*/ 677228 h 1371600"/>
              <a:gd name="connsiteX23" fmla="*/ 738188 w 1371600"/>
              <a:gd name="connsiteY23" fmla="*/ 844868 h 1371600"/>
              <a:gd name="connsiteX24" fmla="*/ 738188 w 1371600"/>
              <a:gd name="connsiteY24" fmla="*/ 1168718 h 1371600"/>
              <a:gd name="connsiteX25" fmla="*/ 534353 w 1371600"/>
              <a:gd name="connsiteY25" fmla="*/ 1168718 h 1371600"/>
              <a:gd name="connsiteX26" fmla="*/ 534353 w 1371600"/>
              <a:gd name="connsiteY26" fmla="*/ 514350 h 1371600"/>
              <a:gd name="connsiteX27" fmla="*/ 729615 w 1371600"/>
              <a:gd name="connsiteY27" fmla="*/ 514350 h 1371600"/>
              <a:gd name="connsiteX28" fmla="*/ 729615 w 1371600"/>
              <a:gd name="connsiteY28" fmla="*/ 603885 h 1371600"/>
              <a:gd name="connsiteX29" fmla="*/ 732473 w 1371600"/>
              <a:gd name="connsiteY29" fmla="*/ 603885 h 1371600"/>
              <a:gd name="connsiteX30" fmla="*/ 924878 w 1371600"/>
              <a:gd name="connsiteY30" fmla="*/ 498158 h 1371600"/>
              <a:gd name="connsiteX31" fmla="*/ 1168718 w 1371600"/>
              <a:gd name="connsiteY31" fmla="*/ 809625 h 1371600"/>
              <a:gd name="connsiteX32" fmla="*/ 1168718 w 1371600"/>
              <a:gd name="connsiteY32" fmla="*/ 116871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1600" h="1371600">
                <a:moveTo>
                  <a:pt x="1269683" y="0"/>
                </a:moveTo>
                <a:lnTo>
                  <a:pt x="100965" y="0"/>
                </a:lnTo>
                <a:cubicBezTo>
                  <a:pt x="45720" y="0"/>
                  <a:pt x="0" y="43815"/>
                  <a:pt x="0" y="99060"/>
                </a:cubicBezTo>
                <a:lnTo>
                  <a:pt x="0" y="1272540"/>
                </a:lnTo>
                <a:cubicBezTo>
                  <a:pt x="0" y="1326833"/>
                  <a:pt x="45720" y="1371600"/>
                  <a:pt x="100965" y="1371600"/>
                </a:cubicBezTo>
                <a:lnTo>
                  <a:pt x="1269683" y="1371600"/>
                </a:lnTo>
                <a:cubicBezTo>
                  <a:pt x="1325880" y="1371600"/>
                  <a:pt x="1371600" y="1326833"/>
                  <a:pt x="1371600" y="1272540"/>
                </a:cubicBezTo>
                <a:lnTo>
                  <a:pt x="1371600" y="99060"/>
                </a:lnTo>
                <a:cubicBezTo>
                  <a:pt x="1371600" y="43815"/>
                  <a:pt x="1325880" y="0"/>
                  <a:pt x="1269683" y="0"/>
                </a:cubicBezTo>
                <a:close/>
                <a:moveTo>
                  <a:pt x="406718" y="1168718"/>
                </a:moveTo>
                <a:lnTo>
                  <a:pt x="202883" y="1168718"/>
                </a:lnTo>
                <a:lnTo>
                  <a:pt x="202883" y="514350"/>
                </a:lnTo>
                <a:lnTo>
                  <a:pt x="406718" y="514350"/>
                </a:lnTo>
                <a:lnTo>
                  <a:pt x="406718" y="1168718"/>
                </a:lnTo>
                <a:close/>
                <a:moveTo>
                  <a:pt x="304800" y="424815"/>
                </a:moveTo>
                <a:cubicBezTo>
                  <a:pt x="240030" y="424815"/>
                  <a:pt x="186690" y="371475"/>
                  <a:pt x="186690" y="306705"/>
                </a:cubicBezTo>
                <a:cubicBezTo>
                  <a:pt x="186690" y="241935"/>
                  <a:pt x="239078" y="188595"/>
                  <a:pt x="304800" y="188595"/>
                </a:cubicBezTo>
                <a:cubicBezTo>
                  <a:pt x="369570" y="188595"/>
                  <a:pt x="422910" y="240983"/>
                  <a:pt x="422910" y="306705"/>
                </a:cubicBezTo>
                <a:cubicBezTo>
                  <a:pt x="422910" y="371475"/>
                  <a:pt x="370523" y="424815"/>
                  <a:pt x="304800" y="424815"/>
                </a:cubicBezTo>
                <a:close/>
                <a:moveTo>
                  <a:pt x="1168718" y="1168718"/>
                </a:moveTo>
                <a:lnTo>
                  <a:pt x="965835" y="1168718"/>
                </a:lnTo>
                <a:lnTo>
                  <a:pt x="965835" y="850583"/>
                </a:lnTo>
                <a:cubicBezTo>
                  <a:pt x="965835" y="774383"/>
                  <a:pt x="964883" y="677228"/>
                  <a:pt x="860108" y="677228"/>
                </a:cubicBezTo>
                <a:cubicBezTo>
                  <a:pt x="754380" y="677228"/>
                  <a:pt x="738188" y="760095"/>
                  <a:pt x="738188" y="844868"/>
                </a:cubicBezTo>
                <a:lnTo>
                  <a:pt x="738188" y="1168718"/>
                </a:lnTo>
                <a:lnTo>
                  <a:pt x="534353" y="1168718"/>
                </a:lnTo>
                <a:lnTo>
                  <a:pt x="534353" y="514350"/>
                </a:lnTo>
                <a:lnTo>
                  <a:pt x="729615" y="514350"/>
                </a:lnTo>
                <a:lnTo>
                  <a:pt x="729615" y="603885"/>
                </a:lnTo>
                <a:lnTo>
                  <a:pt x="732473" y="603885"/>
                </a:lnTo>
                <a:cubicBezTo>
                  <a:pt x="759143" y="552450"/>
                  <a:pt x="825818" y="498158"/>
                  <a:pt x="924878" y="498158"/>
                </a:cubicBezTo>
                <a:cubicBezTo>
                  <a:pt x="1130618" y="498158"/>
                  <a:pt x="1168718" y="633413"/>
                  <a:pt x="1168718" y="809625"/>
                </a:cubicBezTo>
                <a:lnTo>
                  <a:pt x="1168718" y="1168718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Tekstin paikkamerkki 30">
            <a:extLst>
              <a:ext uri="{FF2B5EF4-FFF2-40B4-BE49-F238E27FC236}">
                <a16:creationId xmlns:a16="http://schemas.microsoft.com/office/drawing/2014/main" id="{64AC1388-F8B8-4BB4-A255-F0D12F124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14829" y="4540256"/>
            <a:ext cx="2419296" cy="180704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7" name="Kuvan paikkamerkki 28">
            <a:extLst>
              <a:ext uri="{FF2B5EF4-FFF2-40B4-BE49-F238E27FC236}">
                <a16:creationId xmlns:a16="http://schemas.microsoft.com/office/drawing/2014/main" id="{9E3D1CDC-92E4-4968-9716-3C17479217F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6857877" y="1769369"/>
            <a:ext cx="3476625" cy="3498215"/>
          </a:xfrm>
          <a:custGeom>
            <a:avLst/>
            <a:gdLst>
              <a:gd name="connsiteX0" fmla="*/ 2051916 w 3588326"/>
              <a:gd name="connsiteY0" fmla="*/ 74 h 3610610"/>
              <a:gd name="connsiteX1" fmla="*/ 2477951 w 3588326"/>
              <a:gd name="connsiteY1" fmla="*/ 236054 h 3610610"/>
              <a:gd name="connsiteX2" fmla="*/ 3499575 w 3588326"/>
              <a:gd name="connsiteY2" fmla="*/ 1793819 h 3610610"/>
              <a:gd name="connsiteX3" fmla="*/ 3578729 w 3588326"/>
              <a:gd name="connsiteY3" fmla="*/ 1986165 h 3610610"/>
              <a:gd name="connsiteX4" fmla="*/ 3588326 w 3588326"/>
              <a:gd name="connsiteY4" fmla="*/ 2086790 h 3610610"/>
              <a:gd name="connsiteX5" fmla="*/ 3588326 w 3588326"/>
              <a:gd name="connsiteY5" fmla="*/ 2086791 h 3610610"/>
              <a:gd name="connsiteX6" fmla="*/ 3578729 w 3588326"/>
              <a:gd name="connsiteY6" fmla="*/ 2186427 h 3610610"/>
              <a:gd name="connsiteX7" fmla="*/ 3360261 w 3588326"/>
              <a:gd name="connsiteY7" fmla="*/ 2515710 h 3610610"/>
              <a:gd name="connsiteX8" fmla="*/ 1827827 w 3588326"/>
              <a:gd name="connsiteY8" fmla="*/ 3524669 h 3610610"/>
              <a:gd name="connsiteX9" fmla="*/ 1110156 w 3588326"/>
              <a:gd name="connsiteY9" fmla="*/ 3372693 h 3610610"/>
              <a:gd name="connsiteX10" fmla="*/ 88533 w 3588326"/>
              <a:gd name="connsiteY10" fmla="*/ 1814928 h 3610610"/>
              <a:gd name="connsiteX11" fmla="*/ 232066 w 3588326"/>
              <a:gd name="connsiteY11" fmla="*/ 1093035 h 3610610"/>
              <a:gd name="connsiteX12" fmla="*/ 1760280 w 3588326"/>
              <a:gd name="connsiteY12" fmla="*/ 84076 h 3610610"/>
              <a:gd name="connsiteX13" fmla="*/ 2051916 w 3588326"/>
              <a:gd name="connsiteY13" fmla="*/ 74 h 36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8326" h="3610610">
                <a:moveTo>
                  <a:pt x="2051916" y="74"/>
                </a:moveTo>
                <a:cubicBezTo>
                  <a:pt x="2218389" y="2877"/>
                  <a:pt x="2380326" y="85659"/>
                  <a:pt x="2477951" y="236054"/>
                </a:cubicBezTo>
                <a:lnTo>
                  <a:pt x="3499575" y="1793819"/>
                </a:lnTo>
                <a:cubicBezTo>
                  <a:pt x="3539680" y="1853977"/>
                  <a:pt x="3565801" y="1919412"/>
                  <a:pt x="3578729" y="1986165"/>
                </a:cubicBezTo>
                <a:lnTo>
                  <a:pt x="3588326" y="2086790"/>
                </a:lnTo>
                <a:lnTo>
                  <a:pt x="3588326" y="2086791"/>
                </a:lnTo>
                <a:lnTo>
                  <a:pt x="3578729" y="2186427"/>
                </a:lnTo>
                <a:cubicBezTo>
                  <a:pt x="3553399" y="2317296"/>
                  <a:pt x="3478466" y="2437611"/>
                  <a:pt x="3360261" y="2515710"/>
                </a:cubicBezTo>
                <a:lnTo>
                  <a:pt x="1827827" y="3524669"/>
                </a:lnTo>
                <a:cubicBezTo>
                  <a:pt x="1591418" y="3685089"/>
                  <a:pt x="1270576" y="3613322"/>
                  <a:pt x="1110156" y="3372693"/>
                </a:cubicBezTo>
                <a:lnTo>
                  <a:pt x="88533" y="1814928"/>
                </a:lnTo>
                <a:cubicBezTo>
                  <a:pt x="-71887" y="1574297"/>
                  <a:pt x="-8565" y="1249235"/>
                  <a:pt x="232066" y="1093035"/>
                </a:cubicBezTo>
                <a:lnTo>
                  <a:pt x="1760280" y="84076"/>
                </a:lnTo>
                <a:cubicBezTo>
                  <a:pt x="1850517" y="25502"/>
                  <a:pt x="1952033" y="-1609"/>
                  <a:pt x="2051916" y="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fi-FI" dirty="0"/>
          </a:p>
        </p:txBody>
      </p:sp>
      <p:sp>
        <p:nvSpPr>
          <p:cNvPr id="4" name="Kuva 2">
            <a:extLst>
              <a:ext uri="{FF2B5EF4-FFF2-40B4-BE49-F238E27FC236}">
                <a16:creationId xmlns:a16="http://schemas.microsoft.com/office/drawing/2014/main" id="{2CF80CA3-E571-4D6B-8726-517E30F7B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0562558">
            <a:off x="6830981" y="1784311"/>
            <a:ext cx="3482976" cy="3506430"/>
          </a:xfrm>
          <a:custGeom>
            <a:avLst/>
            <a:gdLst>
              <a:gd name="connsiteX0" fmla="*/ 1110557 w 1138369"/>
              <a:gd name="connsiteY0" fmla="*/ 569684 h 1146035"/>
              <a:gd name="connsiteX1" fmla="*/ 786707 w 1138369"/>
              <a:gd name="connsiteY1" fmla="*/ 75337 h 1146035"/>
              <a:gd name="connsiteX2" fmla="*/ 559060 w 1138369"/>
              <a:gd name="connsiteY2" fmla="*/ 26759 h 1146035"/>
              <a:gd name="connsiteX3" fmla="*/ 73285 w 1138369"/>
              <a:gd name="connsiteY3" fmla="*/ 347752 h 1146035"/>
              <a:gd name="connsiteX4" fmla="*/ 27565 w 1138369"/>
              <a:gd name="connsiteY4" fmla="*/ 577304 h 1146035"/>
              <a:gd name="connsiteX5" fmla="*/ 351415 w 1138369"/>
              <a:gd name="connsiteY5" fmla="*/ 1070699 h 1146035"/>
              <a:gd name="connsiteX6" fmla="*/ 579062 w 1138369"/>
              <a:gd name="connsiteY6" fmla="*/ 1119277 h 1146035"/>
              <a:gd name="connsiteX7" fmla="*/ 1064837 w 1138369"/>
              <a:gd name="connsiteY7" fmla="*/ 798284 h 1146035"/>
              <a:gd name="connsiteX8" fmla="*/ 1110557 w 1138369"/>
              <a:gd name="connsiteY8" fmla="*/ 569684 h 114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8369" h="1146035">
                <a:moveTo>
                  <a:pt x="1110557" y="569684"/>
                </a:moveTo>
                <a:lnTo>
                  <a:pt x="786707" y="75337"/>
                </a:lnTo>
                <a:cubicBezTo>
                  <a:pt x="736225" y="-1816"/>
                  <a:pt x="634307" y="-22771"/>
                  <a:pt x="559060" y="26759"/>
                </a:cubicBezTo>
                <a:lnTo>
                  <a:pt x="73285" y="347752"/>
                </a:lnTo>
                <a:cubicBezTo>
                  <a:pt x="-1963" y="397282"/>
                  <a:pt x="-22918" y="500152"/>
                  <a:pt x="27565" y="577304"/>
                </a:cubicBezTo>
                <a:lnTo>
                  <a:pt x="351415" y="1070699"/>
                </a:lnTo>
                <a:cubicBezTo>
                  <a:pt x="401897" y="1147852"/>
                  <a:pt x="503815" y="1168807"/>
                  <a:pt x="579062" y="1119277"/>
                </a:cubicBezTo>
                <a:lnTo>
                  <a:pt x="1064837" y="798284"/>
                </a:lnTo>
                <a:cubicBezTo>
                  <a:pt x="1141037" y="748754"/>
                  <a:pt x="1161040" y="646837"/>
                  <a:pt x="1110557" y="569684"/>
                </a:cubicBezTo>
                <a:close/>
              </a:path>
            </a:pathLst>
          </a:custGeom>
          <a:noFill/>
          <a:ln w="12700" cap="flat">
            <a:gradFill flip="none" rotWithShape="1">
              <a:gsLst>
                <a:gs pos="0">
                  <a:schemeClr val="accent2"/>
                </a:gs>
                <a:gs pos="87000">
                  <a:schemeClr val="accent3"/>
                </a:gs>
              </a:gsLst>
              <a:lin ang="54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Dian numeron paikkamerkki 12">
            <a:extLst>
              <a:ext uri="{FF2B5EF4-FFF2-40B4-BE49-F238E27FC236}">
                <a16:creationId xmlns:a16="http://schemas.microsoft.com/office/drawing/2014/main" id="{A7509E92-0614-4351-846F-7B77051B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25" name="Alatunnisteen paikkamerkki 11">
            <a:extLst>
              <a:ext uri="{FF2B5EF4-FFF2-40B4-BE49-F238E27FC236}">
                <a16:creationId xmlns:a16="http://schemas.microsoft.com/office/drawing/2014/main" id="{1B07BD3F-0105-41FD-B3CE-4D7DE0C0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26" name="Päivämäärän paikkamerkki 10">
            <a:extLst>
              <a:ext uri="{FF2B5EF4-FFF2-40B4-BE49-F238E27FC236}">
                <a16:creationId xmlns:a16="http://schemas.microsoft.com/office/drawing/2014/main" id="{72E66FEB-A8D1-47FF-836D-D7979E4B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27" name="Kuva 26">
            <a:extLst>
              <a:ext uri="{FF2B5EF4-FFF2-40B4-BE49-F238E27FC236}">
                <a16:creationId xmlns:a16="http://schemas.microsoft.com/office/drawing/2014/main" id="{978587C5-C48A-480B-8F11-2B0478CB9E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004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äätösdia ilman kuva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D71F989-E9D8-47B6-9E91-E1BD6857E5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7855" y="1776049"/>
            <a:ext cx="5360987" cy="1039965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fi-FI" dirty="0" err="1"/>
              <a:t>Thank</a:t>
            </a:r>
            <a:r>
              <a:rPr lang="fi-FI" dirty="0"/>
              <a:t> </a:t>
            </a:r>
            <a:r>
              <a:rPr lang="fi-FI" dirty="0" err="1"/>
              <a:t>you</a:t>
            </a:r>
            <a:endParaRPr lang="en-GB" dirty="0"/>
          </a:p>
        </p:txBody>
      </p:sp>
      <p:grpSp>
        <p:nvGrpSpPr>
          <p:cNvPr id="25" name="Kuva 12" descr="instagramin logo">
            <a:extLst>
              <a:ext uri="{FF2B5EF4-FFF2-40B4-BE49-F238E27FC236}">
                <a16:creationId xmlns:a16="http://schemas.microsoft.com/office/drawing/2014/main" id="{94B26CB9-3CBC-4F73-B918-1672DB7372A7}"/>
              </a:ext>
            </a:extLst>
          </p:cNvPr>
          <p:cNvGrpSpPr/>
          <p:nvPr userDrawn="1"/>
        </p:nvGrpSpPr>
        <p:grpSpPr>
          <a:xfrm>
            <a:off x="2569921" y="3012242"/>
            <a:ext cx="256339" cy="253686"/>
            <a:chOff x="3695700" y="1028700"/>
            <a:chExt cx="4800600" cy="479964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26" name="Vapaamuotoinen: Muoto 25">
              <a:extLst>
                <a:ext uri="{FF2B5EF4-FFF2-40B4-BE49-F238E27FC236}">
                  <a16:creationId xmlns:a16="http://schemas.microsoft.com/office/drawing/2014/main" id="{3DD2207D-9991-439A-B370-6CD617A54666}"/>
                </a:ext>
              </a:extLst>
            </p:cNvPr>
            <p:cNvSpPr/>
            <p:nvPr/>
          </p:nvSpPr>
          <p:spPr>
            <a:xfrm>
              <a:off x="3695700" y="1028700"/>
              <a:ext cx="4800600" cy="4799647"/>
            </a:xfrm>
            <a:custGeom>
              <a:avLst/>
              <a:gdLst>
                <a:gd name="connsiteX0" fmla="*/ 2399348 w 4800600"/>
                <a:gd name="connsiteY0" fmla="*/ 432435 h 4799647"/>
                <a:gd name="connsiteX1" fmla="*/ 3368993 w 4800600"/>
                <a:gd name="connsiteY1" fmla="*/ 446723 h 4799647"/>
                <a:gd name="connsiteX2" fmla="*/ 3814763 w 4800600"/>
                <a:gd name="connsiteY2" fmla="*/ 529590 h 4799647"/>
                <a:gd name="connsiteX3" fmla="*/ 4090988 w 4800600"/>
                <a:gd name="connsiteY3" fmla="*/ 708660 h 4799647"/>
                <a:gd name="connsiteX4" fmla="*/ 4270058 w 4800600"/>
                <a:gd name="connsiteY4" fmla="*/ 984885 h 4799647"/>
                <a:gd name="connsiteX5" fmla="*/ 4352925 w 4800600"/>
                <a:gd name="connsiteY5" fmla="*/ 1430655 h 4799647"/>
                <a:gd name="connsiteX6" fmla="*/ 4367213 w 4800600"/>
                <a:gd name="connsiteY6" fmla="*/ 2400300 h 4799647"/>
                <a:gd name="connsiteX7" fmla="*/ 4352925 w 4800600"/>
                <a:gd name="connsiteY7" fmla="*/ 3369945 h 4799647"/>
                <a:gd name="connsiteX8" fmla="*/ 4270058 w 4800600"/>
                <a:gd name="connsiteY8" fmla="*/ 3815715 h 4799647"/>
                <a:gd name="connsiteX9" fmla="*/ 4090988 w 4800600"/>
                <a:gd name="connsiteY9" fmla="*/ 4091940 h 4799647"/>
                <a:gd name="connsiteX10" fmla="*/ 3814763 w 4800600"/>
                <a:gd name="connsiteY10" fmla="*/ 4271010 h 4799647"/>
                <a:gd name="connsiteX11" fmla="*/ 3368993 w 4800600"/>
                <a:gd name="connsiteY11" fmla="*/ 4353878 h 4799647"/>
                <a:gd name="connsiteX12" fmla="*/ 2399348 w 4800600"/>
                <a:gd name="connsiteY12" fmla="*/ 4368165 h 4799647"/>
                <a:gd name="connsiteX13" fmla="*/ 1429703 w 4800600"/>
                <a:gd name="connsiteY13" fmla="*/ 4353878 h 4799647"/>
                <a:gd name="connsiteX14" fmla="*/ 983933 w 4800600"/>
                <a:gd name="connsiteY14" fmla="*/ 4271010 h 4799647"/>
                <a:gd name="connsiteX15" fmla="*/ 707708 w 4800600"/>
                <a:gd name="connsiteY15" fmla="*/ 4091940 h 4799647"/>
                <a:gd name="connsiteX16" fmla="*/ 528638 w 4800600"/>
                <a:gd name="connsiteY16" fmla="*/ 3815715 h 4799647"/>
                <a:gd name="connsiteX17" fmla="*/ 445770 w 4800600"/>
                <a:gd name="connsiteY17" fmla="*/ 3369945 h 4799647"/>
                <a:gd name="connsiteX18" fmla="*/ 431483 w 4800600"/>
                <a:gd name="connsiteY18" fmla="*/ 2400300 h 4799647"/>
                <a:gd name="connsiteX19" fmla="*/ 445770 w 4800600"/>
                <a:gd name="connsiteY19" fmla="*/ 1430655 h 4799647"/>
                <a:gd name="connsiteX20" fmla="*/ 528638 w 4800600"/>
                <a:gd name="connsiteY20" fmla="*/ 984885 h 4799647"/>
                <a:gd name="connsiteX21" fmla="*/ 707708 w 4800600"/>
                <a:gd name="connsiteY21" fmla="*/ 708660 h 4799647"/>
                <a:gd name="connsiteX22" fmla="*/ 983933 w 4800600"/>
                <a:gd name="connsiteY22" fmla="*/ 529590 h 4799647"/>
                <a:gd name="connsiteX23" fmla="*/ 1429703 w 4800600"/>
                <a:gd name="connsiteY23" fmla="*/ 446723 h 4799647"/>
                <a:gd name="connsiteX24" fmla="*/ 2399348 w 4800600"/>
                <a:gd name="connsiteY24" fmla="*/ 432435 h 4799647"/>
                <a:gd name="connsiteX25" fmla="*/ 2399348 w 4800600"/>
                <a:gd name="connsiteY25" fmla="*/ 0 h 4799647"/>
                <a:gd name="connsiteX26" fmla="*/ 1409700 w 4800600"/>
                <a:gd name="connsiteY26" fmla="*/ 14288 h 4799647"/>
                <a:gd name="connsiteX27" fmla="*/ 827723 w 4800600"/>
                <a:gd name="connsiteY27" fmla="*/ 125730 h 4799647"/>
                <a:gd name="connsiteX28" fmla="*/ 402908 w 4800600"/>
                <a:gd name="connsiteY28" fmla="*/ 402908 h 4799647"/>
                <a:gd name="connsiteX29" fmla="*/ 125730 w 4800600"/>
                <a:gd name="connsiteY29" fmla="*/ 827723 h 4799647"/>
                <a:gd name="connsiteX30" fmla="*/ 14288 w 4800600"/>
                <a:gd name="connsiteY30" fmla="*/ 1410653 h 4799647"/>
                <a:gd name="connsiteX31" fmla="*/ 0 w 4800600"/>
                <a:gd name="connsiteY31" fmla="*/ 2399348 h 4799647"/>
                <a:gd name="connsiteX32" fmla="*/ 14288 w 4800600"/>
                <a:gd name="connsiteY32" fmla="*/ 3388995 h 4799647"/>
                <a:gd name="connsiteX33" fmla="*/ 125730 w 4800600"/>
                <a:gd name="connsiteY33" fmla="*/ 3971925 h 4799647"/>
                <a:gd name="connsiteX34" fmla="*/ 402908 w 4800600"/>
                <a:gd name="connsiteY34" fmla="*/ 4396740 h 4799647"/>
                <a:gd name="connsiteX35" fmla="*/ 827723 w 4800600"/>
                <a:gd name="connsiteY35" fmla="*/ 4673918 h 4799647"/>
                <a:gd name="connsiteX36" fmla="*/ 1410653 w 4800600"/>
                <a:gd name="connsiteY36" fmla="*/ 4785360 h 4799647"/>
                <a:gd name="connsiteX37" fmla="*/ 2400300 w 4800600"/>
                <a:gd name="connsiteY37" fmla="*/ 4799648 h 4799647"/>
                <a:gd name="connsiteX38" fmla="*/ 3389948 w 4800600"/>
                <a:gd name="connsiteY38" fmla="*/ 4785360 h 4799647"/>
                <a:gd name="connsiteX39" fmla="*/ 3972878 w 4800600"/>
                <a:gd name="connsiteY39" fmla="*/ 4673918 h 4799647"/>
                <a:gd name="connsiteX40" fmla="*/ 4397693 w 4800600"/>
                <a:gd name="connsiteY40" fmla="*/ 4396740 h 4799647"/>
                <a:gd name="connsiteX41" fmla="*/ 4674870 w 4800600"/>
                <a:gd name="connsiteY41" fmla="*/ 3971925 h 4799647"/>
                <a:gd name="connsiteX42" fmla="*/ 4786313 w 4800600"/>
                <a:gd name="connsiteY42" fmla="*/ 3388995 h 4799647"/>
                <a:gd name="connsiteX43" fmla="*/ 4800600 w 4800600"/>
                <a:gd name="connsiteY43" fmla="*/ 2399348 h 4799647"/>
                <a:gd name="connsiteX44" fmla="*/ 4786313 w 4800600"/>
                <a:gd name="connsiteY44" fmla="*/ 1409700 h 4799647"/>
                <a:gd name="connsiteX45" fmla="*/ 4674870 w 4800600"/>
                <a:gd name="connsiteY45" fmla="*/ 826770 h 4799647"/>
                <a:gd name="connsiteX46" fmla="*/ 4397693 w 4800600"/>
                <a:gd name="connsiteY46" fmla="*/ 401955 h 4799647"/>
                <a:gd name="connsiteX47" fmla="*/ 3972878 w 4800600"/>
                <a:gd name="connsiteY47" fmla="*/ 124778 h 4799647"/>
                <a:gd name="connsiteX48" fmla="*/ 3389948 w 4800600"/>
                <a:gd name="connsiteY48" fmla="*/ 13335 h 4799647"/>
                <a:gd name="connsiteX49" fmla="*/ 2399348 w 4800600"/>
                <a:gd name="connsiteY49" fmla="*/ 0 h 4799647"/>
                <a:gd name="connsiteX50" fmla="*/ 2399348 w 4800600"/>
                <a:gd name="connsiteY50" fmla="*/ 0 h 479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800600" h="4799647">
                  <a:moveTo>
                    <a:pt x="2399348" y="432435"/>
                  </a:moveTo>
                  <a:cubicBezTo>
                    <a:pt x="3040380" y="432435"/>
                    <a:pt x="3115628" y="435293"/>
                    <a:pt x="3368993" y="446723"/>
                  </a:cubicBezTo>
                  <a:cubicBezTo>
                    <a:pt x="3603308" y="457200"/>
                    <a:pt x="3729990" y="496253"/>
                    <a:pt x="3814763" y="529590"/>
                  </a:cubicBezTo>
                  <a:cubicBezTo>
                    <a:pt x="3927158" y="573405"/>
                    <a:pt x="4007168" y="624840"/>
                    <a:pt x="4090988" y="708660"/>
                  </a:cubicBezTo>
                  <a:cubicBezTo>
                    <a:pt x="4174808" y="792480"/>
                    <a:pt x="4227195" y="872490"/>
                    <a:pt x="4270058" y="984885"/>
                  </a:cubicBezTo>
                  <a:cubicBezTo>
                    <a:pt x="4302443" y="1069658"/>
                    <a:pt x="4342448" y="1196340"/>
                    <a:pt x="4352925" y="1430655"/>
                  </a:cubicBezTo>
                  <a:cubicBezTo>
                    <a:pt x="4364355" y="1684020"/>
                    <a:pt x="4367213" y="1759268"/>
                    <a:pt x="4367213" y="2400300"/>
                  </a:cubicBezTo>
                  <a:cubicBezTo>
                    <a:pt x="4367213" y="3041333"/>
                    <a:pt x="4364355" y="3116580"/>
                    <a:pt x="4352925" y="3369945"/>
                  </a:cubicBezTo>
                  <a:cubicBezTo>
                    <a:pt x="4342448" y="3604260"/>
                    <a:pt x="4303395" y="3730943"/>
                    <a:pt x="4270058" y="3815715"/>
                  </a:cubicBezTo>
                  <a:cubicBezTo>
                    <a:pt x="4226243" y="3928110"/>
                    <a:pt x="4174808" y="4008120"/>
                    <a:pt x="4090988" y="4091940"/>
                  </a:cubicBezTo>
                  <a:cubicBezTo>
                    <a:pt x="4007168" y="4175760"/>
                    <a:pt x="3927158" y="4228148"/>
                    <a:pt x="3814763" y="4271010"/>
                  </a:cubicBezTo>
                  <a:cubicBezTo>
                    <a:pt x="3729990" y="4303395"/>
                    <a:pt x="3603308" y="4343400"/>
                    <a:pt x="3368993" y="4353878"/>
                  </a:cubicBezTo>
                  <a:cubicBezTo>
                    <a:pt x="3115628" y="4365308"/>
                    <a:pt x="3040380" y="4368165"/>
                    <a:pt x="2399348" y="4368165"/>
                  </a:cubicBezTo>
                  <a:cubicBezTo>
                    <a:pt x="1758315" y="4368165"/>
                    <a:pt x="1683068" y="4365308"/>
                    <a:pt x="1429703" y="4353878"/>
                  </a:cubicBezTo>
                  <a:cubicBezTo>
                    <a:pt x="1195388" y="4343400"/>
                    <a:pt x="1068705" y="4304348"/>
                    <a:pt x="983933" y="4271010"/>
                  </a:cubicBezTo>
                  <a:cubicBezTo>
                    <a:pt x="871538" y="4227195"/>
                    <a:pt x="791528" y="4175760"/>
                    <a:pt x="707708" y="4091940"/>
                  </a:cubicBezTo>
                  <a:cubicBezTo>
                    <a:pt x="623888" y="4008120"/>
                    <a:pt x="571500" y="3928110"/>
                    <a:pt x="528638" y="3815715"/>
                  </a:cubicBezTo>
                  <a:cubicBezTo>
                    <a:pt x="496253" y="3730943"/>
                    <a:pt x="456248" y="3604260"/>
                    <a:pt x="445770" y="3369945"/>
                  </a:cubicBezTo>
                  <a:cubicBezTo>
                    <a:pt x="434340" y="3116580"/>
                    <a:pt x="431483" y="3041333"/>
                    <a:pt x="431483" y="2400300"/>
                  </a:cubicBezTo>
                  <a:cubicBezTo>
                    <a:pt x="431483" y="1759268"/>
                    <a:pt x="434340" y="1684020"/>
                    <a:pt x="445770" y="1430655"/>
                  </a:cubicBezTo>
                  <a:cubicBezTo>
                    <a:pt x="456248" y="1196340"/>
                    <a:pt x="495300" y="1069658"/>
                    <a:pt x="528638" y="984885"/>
                  </a:cubicBezTo>
                  <a:cubicBezTo>
                    <a:pt x="572453" y="872490"/>
                    <a:pt x="623888" y="792480"/>
                    <a:pt x="707708" y="708660"/>
                  </a:cubicBezTo>
                  <a:cubicBezTo>
                    <a:pt x="791528" y="624840"/>
                    <a:pt x="871538" y="572453"/>
                    <a:pt x="983933" y="529590"/>
                  </a:cubicBezTo>
                  <a:cubicBezTo>
                    <a:pt x="1068705" y="497205"/>
                    <a:pt x="1195388" y="457200"/>
                    <a:pt x="1429703" y="446723"/>
                  </a:cubicBezTo>
                  <a:cubicBezTo>
                    <a:pt x="1683068" y="434340"/>
                    <a:pt x="1759268" y="432435"/>
                    <a:pt x="2399348" y="432435"/>
                  </a:cubicBezTo>
                  <a:moveTo>
                    <a:pt x="2399348" y="0"/>
                  </a:moveTo>
                  <a:cubicBezTo>
                    <a:pt x="1747838" y="0"/>
                    <a:pt x="1665923" y="2858"/>
                    <a:pt x="1409700" y="14288"/>
                  </a:cubicBezTo>
                  <a:cubicBezTo>
                    <a:pt x="1154430" y="25718"/>
                    <a:pt x="980123" y="66675"/>
                    <a:pt x="827723" y="125730"/>
                  </a:cubicBezTo>
                  <a:cubicBezTo>
                    <a:pt x="669608" y="186690"/>
                    <a:pt x="536258" y="269558"/>
                    <a:pt x="402908" y="402908"/>
                  </a:cubicBezTo>
                  <a:cubicBezTo>
                    <a:pt x="269558" y="536258"/>
                    <a:pt x="187643" y="670560"/>
                    <a:pt x="125730" y="827723"/>
                  </a:cubicBezTo>
                  <a:cubicBezTo>
                    <a:pt x="66675" y="980123"/>
                    <a:pt x="25718" y="1154430"/>
                    <a:pt x="14288" y="1410653"/>
                  </a:cubicBezTo>
                  <a:cubicBezTo>
                    <a:pt x="2858" y="1665923"/>
                    <a:pt x="0" y="1747838"/>
                    <a:pt x="0" y="2399348"/>
                  </a:cubicBezTo>
                  <a:cubicBezTo>
                    <a:pt x="0" y="3050858"/>
                    <a:pt x="2858" y="3132773"/>
                    <a:pt x="14288" y="3388995"/>
                  </a:cubicBezTo>
                  <a:cubicBezTo>
                    <a:pt x="25718" y="3644265"/>
                    <a:pt x="66675" y="3818573"/>
                    <a:pt x="125730" y="3971925"/>
                  </a:cubicBezTo>
                  <a:cubicBezTo>
                    <a:pt x="186690" y="4130040"/>
                    <a:pt x="269558" y="4263390"/>
                    <a:pt x="402908" y="4396740"/>
                  </a:cubicBezTo>
                  <a:cubicBezTo>
                    <a:pt x="536258" y="4530090"/>
                    <a:pt x="670560" y="4612005"/>
                    <a:pt x="827723" y="4673918"/>
                  </a:cubicBezTo>
                  <a:cubicBezTo>
                    <a:pt x="980123" y="4732973"/>
                    <a:pt x="1154430" y="4773930"/>
                    <a:pt x="1410653" y="4785360"/>
                  </a:cubicBezTo>
                  <a:cubicBezTo>
                    <a:pt x="1666875" y="4796790"/>
                    <a:pt x="1747838" y="4799648"/>
                    <a:pt x="2400300" y="4799648"/>
                  </a:cubicBezTo>
                  <a:cubicBezTo>
                    <a:pt x="3052763" y="4799648"/>
                    <a:pt x="3133725" y="4796790"/>
                    <a:pt x="3389948" y="4785360"/>
                  </a:cubicBezTo>
                  <a:cubicBezTo>
                    <a:pt x="3645218" y="4773930"/>
                    <a:pt x="3819525" y="4732973"/>
                    <a:pt x="3972878" y="4673918"/>
                  </a:cubicBezTo>
                  <a:cubicBezTo>
                    <a:pt x="4130993" y="4612958"/>
                    <a:pt x="4264343" y="4530090"/>
                    <a:pt x="4397693" y="4396740"/>
                  </a:cubicBezTo>
                  <a:cubicBezTo>
                    <a:pt x="4531043" y="4263390"/>
                    <a:pt x="4612958" y="4129088"/>
                    <a:pt x="4674870" y="3971925"/>
                  </a:cubicBezTo>
                  <a:cubicBezTo>
                    <a:pt x="4733925" y="3819525"/>
                    <a:pt x="4774883" y="3645218"/>
                    <a:pt x="4786313" y="3388995"/>
                  </a:cubicBezTo>
                  <a:cubicBezTo>
                    <a:pt x="4797743" y="3132773"/>
                    <a:pt x="4800600" y="3051810"/>
                    <a:pt x="4800600" y="2399348"/>
                  </a:cubicBezTo>
                  <a:cubicBezTo>
                    <a:pt x="4800600" y="1746885"/>
                    <a:pt x="4797743" y="1665923"/>
                    <a:pt x="4786313" y="1409700"/>
                  </a:cubicBezTo>
                  <a:cubicBezTo>
                    <a:pt x="4774883" y="1154430"/>
                    <a:pt x="4733925" y="980123"/>
                    <a:pt x="4674870" y="826770"/>
                  </a:cubicBezTo>
                  <a:cubicBezTo>
                    <a:pt x="4613910" y="668655"/>
                    <a:pt x="4531043" y="535305"/>
                    <a:pt x="4397693" y="401955"/>
                  </a:cubicBezTo>
                  <a:cubicBezTo>
                    <a:pt x="4264343" y="268605"/>
                    <a:pt x="4130040" y="186690"/>
                    <a:pt x="3972878" y="124778"/>
                  </a:cubicBezTo>
                  <a:cubicBezTo>
                    <a:pt x="3820478" y="65723"/>
                    <a:pt x="3646170" y="24765"/>
                    <a:pt x="3389948" y="13335"/>
                  </a:cubicBezTo>
                  <a:cubicBezTo>
                    <a:pt x="3132773" y="2858"/>
                    <a:pt x="3050858" y="0"/>
                    <a:pt x="2399348" y="0"/>
                  </a:cubicBezTo>
                  <a:lnTo>
                    <a:pt x="239934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Vapaamuotoinen: Muoto 26">
              <a:extLst>
                <a:ext uri="{FF2B5EF4-FFF2-40B4-BE49-F238E27FC236}">
                  <a16:creationId xmlns:a16="http://schemas.microsoft.com/office/drawing/2014/main" id="{7CD666C1-09A8-4A6A-B996-C83825B9842D}"/>
                </a:ext>
              </a:extLst>
            </p:cNvPr>
            <p:cNvSpPr/>
            <p:nvPr/>
          </p:nvSpPr>
          <p:spPr>
            <a:xfrm>
              <a:off x="4862512" y="2196464"/>
              <a:ext cx="2465069" cy="2465069"/>
            </a:xfrm>
            <a:custGeom>
              <a:avLst/>
              <a:gdLst>
                <a:gd name="connsiteX0" fmla="*/ 1232535 w 2465069"/>
                <a:gd name="connsiteY0" fmla="*/ 0 h 2465069"/>
                <a:gd name="connsiteX1" fmla="*/ 0 w 2465069"/>
                <a:gd name="connsiteY1" fmla="*/ 1232535 h 2465069"/>
                <a:gd name="connsiteX2" fmla="*/ 1232535 w 2465069"/>
                <a:gd name="connsiteY2" fmla="*/ 2465070 h 2465069"/>
                <a:gd name="connsiteX3" fmla="*/ 2465070 w 2465069"/>
                <a:gd name="connsiteY3" fmla="*/ 1232535 h 2465069"/>
                <a:gd name="connsiteX4" fmla="*/ 1232535 w 2465069"/>
                <a:gd name="connsiteY4" fmla="*/ 0 h 2465069"/>
                <a:gd name="connsiteX5" fmla="*/ 1232535 w 2465069"/>
                <a:gd name="connsiteY5" fmla="*/ 2031683 h 2465069"/>
                <a:gd name="connsiteX6" fmla="*/ 432435 w 2465069"/>
                <a:gd name="connsiteY6" fmla="*/ 1231583 h 2465069"/>
                <a:gd name="connsiteX7" fmla="*/ 1232535 w 2465069"/>
                <a:gd name="connsiteY7" fmla="*/ 431482 h 2465069"/>
                <a:gd name="connsiteX8" fmla="*/ 2032635 w 2465069"/>
                <a:gd name="connsiteY8" fmla="*/ 1231583 h 2465069"/>
                <a:gd name="connsiteX9" fmla="*/ 1232535 w 2465069"/>
                <a:gd name="connsiteY9" fmla="*/ 2031683 h 246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5069" h="2465069">
                  <a:moveTo>
                    <a:pt x="1232535" y="0"/>
                  </a:moveTo>
                  <a:cubicBezTo>
                    <a:pt x="552450" y="0"/>
                    <a:pt x="0" y="551498"/>
                    <a:pt x="0" y="1232535"/>
                  </a:cubicBezTo>
                  <a:cubicBezTo>
                    <a:pt x="0" y="1913573"/>
                    <a:pt x="551497" y="2465070"/>
                    <a:pt x="1232535" y="2465070"/>
                  </a:cubicBezTo>
                  <a:cubicBezTo>
                    <a:pt x="1913573" y="2465070"/>
                    <a:pt x="2465070" y="1913573"/>
                    <a:pt x="2465070" y="1232535"/>
                  </a:cubicBezTo>
                  <a:cubicBezTo>
                    <a:pt x="2465070" y="551498"/>
                    <a:pt x="1913573" y="0"/>
                    <a:pt x="1232535" y="0"/>
                  </a:cubicBezTo>
                  <a:close/>
                  <a:moveTo>
                    <a:pt x="1232535" y="2031683"/>
                  </a:moveTo>
                  <a:cubicBezTo>
                    <a:pt x="790575" y="2031683"/>
                    <a:pt x="432435" y="1673542"/>
                    <a:pt x="432435" y="1231583"/>
                  </a:cubicBezTo>
                  <a:cubicBezTo>
                    <a:pt x="432435" y="789623"/>
                    <a:pt x="790575" y="431482"/>
                    <a:pt x="1232535" y="431482"/>
                  </a:cubicBezTo>
                  <a:cubicBezTo>
                    <a:pt x="1674495" y="431482"/>
                    <a:pt x="2032635" y="789623"/>
                    <a:pt x="2032635" y="1231583"/>
                  </a:cubicBezTo>
                  <a:cubicBezTo>
                    <a:pt x="2032635" y="1673542"/>
                    <a:pt x="1674495" y="2031683"/>
                    <a:pt x="1232535" y="20316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Vapaamuotoinen: Muoto 27">
              <a:extLst>
                <a:ext uri="{FF2B5EF4-FFF2-40B4-BE49-F238E27FC236}">
                  <a16:creationId xmlns:a16="http://schemas.microsoft.com/office/drawing/2014/main" id="{D2EE7D80-44B3-4F14-9650-634F6F1E7A3E}"/>
                </a:ext>
              </a:extLst>
            </p:cNvPr>
            <p:cNvSpPr/>
            <p:nvPr/>
          </p:nvSpPr>
          <p:spPr>
            <a:xfrm rot="-2700000">
              <a:off x="7088163" y="1859399"/>
              <a:ext cx="575304" cy="575304"/>
            </a:xfrm>
            <a:custGeom>
              <a:avLst/>
              <a:gdLst>
                <a:gd name="connsiteX0" fmla="*/ 575305 w 575304"/>
                <a:gd name="connsiteY0" fmla="*/ 287652 h 575304"/>
                <a:gd name="connsiteX1" fmla="*/ 287652 w 575304"/>
                <a:gd name="connsiteY1" fmla="*/ 575305 h 575304"/>
                <a:gd name="connsiteX2" fmla="*/ 0 w 575304"/>
                <a:gd name="connsiteY2" fmla="*/ 287652 h 575304"/>
                <a:gd name="connsiteX3" fmla="*/ 287652 w 575304"/>
                <a:gd name="connsiteY3" fmla="*/ 0 h 575304"/>
                <a:gd name="connsiteX4" fmla="*/ 575305 w 575304"/>
                <a:gd name="connsiteY4" fmla="*/ 287652 h 57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304" h="575304">
                  <a:moveTo>
                    <a:pt x="575305" y="287652"/>
                  </a:moveTo>
                  <a:cubicBezTo>
                    <a:pt x="575305" y="446518"/>
                    <a:pt x="446518" y="575305"/>
                    <a:pt x="287652" y="575305"/>
                  </a:cubicBezTo>
                  <a:cubicBezTo>
                    <a:pt x="128786" y="575305"/>
                    <a:pt x="0" y="446518"/>
                    <a:pt x="0" y="287652"/>
                  </a:cubicBezTo>
                  <a:cubicBezTo>
                    <a:pt x="0" y="128786"/>
                    <a:pt x="128786" y="0"/>
                    <a:pt x="287652" y="0"/>
                  </a:cubicBezTo>
                  <a:cubicBezTo>
                    <a:pt x="446518" y="0"/>
                    <a:pt x="575305" y="128786"/>
                    <a:pt x="575305" y="2876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7" name="Tekstin paikkamerkki 30">
            <a:extLst>
              <a:ext uri="{FF2B5EF4-FFF2-40B4-BE49-F238E27FC236}">
                <a16:creationId xmlns:a16="http://schemas.microsoft.com/office/drawing/2014/main" id="{0BA74E9A-D1DE-4AB2-9C4F-28F774CEEA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14829" y="3049740"/>
            <a:ext cx="2419293" cy="181799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29" name="Kuva 18" descr="facebookin logo">
            <a:extLst>
              <a:ext uri="{FF2B5EF4-FFF2-40B4-BE49-F238E27FC236}">
                <a16:creationId xmlns:a16="http://schemas.microsoft.com/office/drawing/2014/main" id="{5B166D0B-80B3-4599-BEB2-4DBFB6EF3AB4}"/>
              </a:ext>
            </a:extLst>
          </p:cNvPr>
          <p:cNvSpPr/>
          <p:nvPr userDrawn="1"/>
        </p:nvSpPr>
        <p:spPr>
          <a:xfrm>
            <a:off x="2571196" y="3507338"/>
            <a:ext cx="253788" cy="253977"/>
          </a:xfrm>
          <a:custGeom>
            <a:avLst/>
            <a:gdLst>
              <a:gd name="connsiteX0" fmla="*/ 2402205 w 2541280"/>
              <a:gd name="connsiteY0" fmla="*/ 0 h 2543175"/>
              <a:gd name="connsiteX1" fmla="*/ 140018 w 2541280"/>
              <a:gd name="connsiteY1" fmla="*/ 0 h 2543175"/>
              <a:gd name="connsiteX2" fmla="*/ 0 w 2541280"/>
              <a:gd name="connsiteY2" fmla="*/ 140018 h 2543175"/>
              <a:gd name="connsiteX3" fmla="*/ 0 w 2541280"/>
              <a:gd name="connsiteY3" fmla="*/ 2401253 h 2543175"/>
              <a:gd name="connsiteX4" fmla="*/ 140018 w 2541280"/>
              <a:gd name="connsiteY4" fmla="*/ 2541270 h 2543175"/>
              <a:gd name="connsiteX5" fmla="*/ 1357313 w 2541280"/>
              <a:gd name="connsiteY5" fmla="*/ 2541270 h 2543175"/>
              <a:gd name="connsiteX6" fmla="*/ 1357313 w 2541280"/>
              <a:gd name="connsiteY6" fmla="*/ 1557338 h 2543175"/>
              <a:gd name="connsiteX7" fmla="*/ 1025843 w 2541280"/>
              <a:gd name="connsiteY7" fmla="*/ 1557338 h 2543175"/>
              <a:gd name="connsiteX8" fmla="*/ 1025843 w 2541280"/>
              <a:gd name="connsiteY8" fmla="*/ 1173480 h 2543175"/>
              <a:gd name="connsiteX9" fmla="*/ 1357313 w 2541280"/>
              <a:gd name="connsiteY9" fmla="*/ 1173480 h 2543175"/>
              <a:gd name="connsiteX10" fmla="*/ 1357313 w 2541280"/>
              <a:gd name="connsiteY10" fmla="*/ 891540 h 2543175"/>
              <a:gd name="connsiteX11" fmla="*/ 1850708 w 2541280"/>
              <a:gd name="connsiteY11" fmla="*/ 384810 h 2543175"/>
              <a:gd name="connsiteX12" fmla="*/ 2146935 w 2541280"/>
              <a:gd name="connsiteY12" fmla="*/ 400050 h 2543175"/>
              <a:gd name="connsiteX13" fmla="*/ 2146935 w 2541280"/>
              <a:gd name="connsiteY13" fmla="*/ 742950 h 2543175"/>
              <a:gd name="connsiteX14" fmla="*/ 1944053 w 2541280"/>
              <a:gd name="connsiteY14" fmla="*/ 742950 h 2543175"/>
              <a:gd name="connsiteX15" fmla="*/ 1753553 w 2541280"/>
              <a:gd name="connsiteY15" fmla="*/ 929640 h 2543175"/>
              <a:gd name="connsiteX16" fmla="*/ 1753553 w 2541280"/>
              <a:gd name="connsiteY16" fmla="*/ 1174433 h 2543175"/>
              <a:gd name="connsiteX17" fmla="*/ 2133600 w 2541280"/>
              <a:gd name="connsiteY17" fmla="*/ 1174433 h 2543175"/>
              <a:gd name="connsiteX18" fmla="*/ 2084070 w 2541280"/>
              <a:gd name="connsiteY18" fmla="*/ 1558290 h 2543175"/>
              <a:gd name="connsiteX19" fmla="*/ 1753553 w 2541280"/>
              <a:gd name="connsiteY19" fmla="*/ 1558290 h 2543175"/>
              <a:gd name="connsiteX20" fmla="*/ 1753553 w 2541280"/>
              <a:gd name="connsiteY20" fmla="*/ 2543175 h 2543175"/>
              <a:gd name="connsiteX21" fmla="*/ 2401253 w 2541280"/>
              <a:gd name="connsiteY21" fmla="*/ 2543175 h 2543175"/>
              <a:gd name="connsiteX22" fmla="*/ 2541270 w 2541280"/>
              <a:gd name="connsiteY22" fmla="*/ 2403158 h 2543175"/>
              <a:gd name="connsiteX23" fmla="*/ 2541270 w 2541280"/>
              <a:gd name="connsiteY23" fmla="*/ 140018 h 2543175"/>
              <a:gd name="connsiteX24" fmla="*/ 2402205 w 2541280"/>
              <a:gd name="connsiteY24" fmla="*/ 0 h 254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41280" h="2543175">
                <a:moveTo>
                  <a:pt x="2402205" y="0"/>
                </a:moveTo>
                <a:lnTo>
                  <a:pt x="140018" y="0"/>
                </a:lnTo>
                <a:cubicBezTo>
                  <a:pt x="62865" y="0"/>
                  <a:pt x="0" y="62865"/>
                  <a:pt x="0" y="140018"/>
                </a:cubicBezTo>
                <a:lnTo>
                  <a:pt x="0" y="2401253"/>
                </a:lnTo>
                <a:cubicBezTo>
                  <a:pt x="0" y="2478405"/>
                  <a:pt x="62865" y="2541270"/>
                  <a:pt x="140018" y="2541270"/>
                </a:cubicBezTo>
                <a:lnTo>
                  <a:pt x="1357313" y="2541270"/>
                </a:lnTo>
                <a:lnTo>
                  <a:pt x="1357313" y="1557338"/>
                </a:lnTo>
                <a:lnTo>
                  <a:pt x="1025843" y="1557338"/>
                </a:lnTo>
                <a:lnTo>
                  <a:pt x="1025843" y="1173480"/>
                </a:lnTo>
                <a:lnTo>
                  <a:pt x="1357313" y="1173480"/>
                </a:lnTo>
                <a:lnTo>
                  <a:pt x="1357313" y="891540"/>
                </a:lnTo>
                <a:cubicBezTo>
                  <a:pt x="1357313" y="562928"/>
                  <a:pt x="1558290" y="384810"/>
                  <a:pt x="1850708" y="384810"/>
                </a:cubicBezTo>
                <a:cubicBezTo>
                  <a:pt x="1990725" y="384810"/>
                  <a:pt x="2111693" y="395288"/>
                  <a:pt x="2146935" y="400050"/>
                </a:cubicBezTo>
                <a:lnTo>
                  <a:pt x="2146935" y="742950"/>
                </a:lnTo>
                <a:lnTo>
                  <a:pt x="1944053" y="742950"/>
                </a:lnTo>
                <a:cubicBezTo>
                  <a:pt x="1784985" y="742950"/>
                  <a:pt x="1753553" y="818198"/>
                  <a:pt x="1753553" y="929640"/>
                </a:cubicBezTo>
                <a:lnTo>
                  <a:pt x="1753553" y="1174433"/>
                </a:lnTo>
                <a:lnTo>
                  <a:pt x="2133600" y="1174433"/>
                </a:lnTo>
                <a:lnTo>
                  <a:pt x="2084070" y="1558290"/>
                </a:lnTo>
                <a:lnTo>
                  <a:pt x="1753553" y="1558290"/>
                </a:lnTo>
                <a:lnTo>
                  <a:pt x="1753553" y="2543175"/>
                </a:lnTo>
                <a:lnTo>
                  <a:pt x="2401253" y="2543175"/>
                </a:lnTo>
                <a:cubicBezTo>
                  <a:pt x="2478405" y="2543175"/>
                  <a:pt x="2541270" y="2480310"/>
                  <a:pt x="2541270" y="2403158"/>
                </a:cubicBezTo>
                <a:lnTo>
                  <a:pt x="2541270" y="140018"/>
                </a:lnTo>
                <a:cubicBezTo>
                  <a:pt x="2542223" y="62865"/>
                  <a:pt x="2479358" y="0"/>
                  <a:pt x="240220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6" name="Tekstin paikkamerkki 30">
            <a:extLst>
              <a:ext uri="{FF2B5EF4-FFF2-40B4-BE49-F238E27FC236}">
                <a16:creationId xmlns:a16="http://schemas.microsoft.com/office/drawing/2014/main" id="{C44A9B04-F11A-4F9E-9715-9DFE2F37FD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14830" y="3550953"/>
            <a:ext cx="2419293" cy="176033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18" name="Kuva 8" descr="twitterin logo">
            <a:extLst>
              <a:ext uri="{FF2B5EF4-FFF2-40B4-BE49-F238E27FC236}">
                <a16:creationId xmlns:a16="http://schemas.microsoft.com/office/drawing/2014/main" id="{B060440C-ACBF-48FE-895C-7CFBAF34720F}"/>
              </a:ext>
            </a:extLst>
          </p:cNvPr>
          <p:cNvSpPr/>
          <p:nvPr userDrawn="1"/>
        </p:nvSpPr>
        <p:spPr>
          <a:xfrm>
            <a:off x="2564000" y="4021766"/>
            <a:ext cx="268180" cy="217976"/>
          </a:xfrm>
          <a:custGeom>
            <a:avLst/>
            <a:gdLst>
              <a:gd name="connsiteX0" fmla="*/ 2605088 w 2605087"/>
              <a:gd name="connsiteY0" fmla="*/ 250508 h 2117407"/>
              <a:gd name="connsiteX1" fmla="*/ 2298383 w 2605087"/>
              <a:gd name="connsiteY1" fmla="*/ 334328 h 2117407"/>
              <a:gd name="connsiteX2" fmla="*/ 2533650 w 2605087"/>
              <a:gd name="connsiteY2" fmla="*/ 39053 h 2117407"/>
              <a:gd name="connsiteX3" fmla="*/ 2193608 w 2605087"/>
              <a:gd name="connsiteY3" fmla="*/ 168593 h 2117407"/>
              <a:gd name="connsiteX4" fmla="*/ 1804035 w 2605087"/>
              <a:gd name="connsiteY4" fmla="*/ 0 h 2117407"/>
              <a:gd name="connsiteX5" fmla="*/ 1269683 w 2605087"/>
              <a:gd name="connsiteY5" fmla="*/ 534353 h 2117407"/>
              <a:gd name="connsiteX6" fmla="*/ 1283970 w 2605087"/>
              <a:gd name="connsiteY6" fmla="*/ 656273 h 2117407"/>
              <a:gd name="connsiteX7" fmla="*/ 181928 w 2605087"/>
              <a:gd name="connsiteY7" fmla="*/ 98108 h 2117407"/>
              <a:gd name="connsiteX8" fmla="*/ 109538 w 2605087"/>
              <a:gd name="connsiteY8" fmla="*/ 366713 h 2117407"/>
              <a:gd name="connsiteX9" fmla="*/ 347663 w 2605087"/>
              <a:gd name="connsiteY9" fmla="*/ 811530 h 2117407"/>
              <a:gd name="connsiteX10" fmla="*/ 105728 w 2605087"/>
              <a:gd name="connsiteY10" fmla="*/ 744855 h 2117407"/>
              <a:gd name="connsiteX11" fmla="*/ 105728 w 2605087"/>
              <a:gd name="connsiteY11" fmla="*/ 751523 h 2117407"/>
              <a:gd name="connsiteX12" fmla="*/ 534353 w 2605087"/>
              <a:gd name="connsiteY12" fmla="*/ 1275398 h 2117407"/>
              <a:gd name="connsiteX13" fmla="*/ 393383 w 2605087"/>
              <a:gd name="connsiteY13" fmla="*/ 1294448 h 2117407"/>
              <a:gd name="connsiteX14" fmla="*/ 292418 w 2605087"/>
              <a:gd name="connsiteY14" fmla="*/ 1284923 h 2117407"/>
              <a:gd name="connsiteX15" fmla="*/ 791528 w 2605087"/>
              <a:gd name="connsiteY15" fmla="*/ 1656398 h 2117407"/>
              <a:gd name="connsiteX16" fmla="*/ 127635 w 2605087"/>
              <a:gd name="connsiteY16" fmla="*/ 1884998 h 2117407"/>
              <a:gd name="connsiteX17" fmla="*/ 0 w 2605087"/>
              <a:gd name="connsiteY17" fmla="*/ 1877378 h 2117407"/>
              <a:gd name="connsiteX18" fmla="*/ 819150 w 2605087"/>
              <a:gd name="connsiteY18" fmla="*/ 2117408 h 2117407"/>
              <a:gd name="connsiteX19" fmla="*/ 2339340 w 2605087"/>
              <a:gd name="connsiteY19" fmla="*/ 597218 h 2117407"/>
              <a:gd name="connsiteX20" fmla="*/ 2337435 w 2605087"/>
              <a:gd name="connsiteY20" fmla="*/ 527685 h 2117407"/>
              <a:gd name="connsiteX21" fmla="*/ 2605088 w 2605087"/>
              <a:gd name="connsiteY21" fmla="*/ 250508 h 211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05087" h="2117407">
                <a:moveTo>
                  <a:pt x="2605088" y="250508"/>
                </a:moveTo>
                <a:cubicBezTo>
                  <a:pt x="2508885" y="293370"/>
                  <a:pt x="2406015" y="321945"/>
                  <a:pt x="2298383" y="334328"/>
                </a:cubicBezTo>
                <a:cubicBezTo>
                  <a:pt x="2408873" y="268605"/>
                  <a:pt x="2493645" y="163830"/>
                  <a:pt x="2533650" y="39053"/>
                </a:cubicBezTo>
                <a:cubicBezTo>
                  <a:pt x="2429828" y="100013"/>
                  <a:pt x="2315528" y="144780"/>
                  <a:pt x="2193608" y="168593"/>
                </a:cubicBezTo>
                <a:cubicBezTo>
                  <a:pt x="2096453" y="64770"/>
                  <a:pt x="1957388" y="0"/>
                  <a:pt x="1804035" y="0"/>
                </a:cubicBezTo>
                <a:cubicBezTo>
                  <a:pt x="1508760" y="0"/>
                  <a:pt x="1269683" y="239078"/>
                  <a:pt x="1269683" y="534353"/>
                </a:cubicBezTo>
                <a:cubicBezTo>
                  <a:pt x="1269683" y="576263"/>
                  <a:pt x="1274445" y="617220"/>
                  <a:pt x="1283970" y="656273"/>
                </a:cubicBezTo>
                <a:cubicBezTo>
                  <a:pt x="839153" y="633413"/>
                  <a:pt x="445770" y="421005"/>
                  <a:pt x="181928" y="98108"/>
                </a:cubicBezTo>
                <a:cubicBezTo>
                  <a:pt x="136208" y="177165"/>
                  <a:pt x="109538" y="268605"/>
                  <a:pt x="109538" y="366713"/>
                </a:cubicBezTo>
                <a:cubicBezTo>
                  <a:pt x="109538" y="552450"/>
                  <a:pt x="203835" y="715328"/>
                  <a:pt x="347663" y="811530"/>
                </a:cubicBezTo>
                <a:cubicBezTo>
                  <a:pt x="260033" y="808673"/>
                  <a:pt x="178118" y="784860"/>
                  <a:pt x="105728" y="744855"/>
                </a:cubicBezTo>
                <a:cubicBezTo>
                  <a:pt x="105728" y="746760"/>
                  <a:pt x="105728" y="749618"/>
                  <a:pt x="105728" y="751523"/>
                </a:cubicBezTo>
                <a:cubicBezTo>
                  <a:pt x="105728" y="1010603"/>
                  <a:pt x="289560" y="1225868"/>
                  <a:pt x="534353" y="1275398"/>
                </a:cubicBezTo>
                <a:cubicBezTo>
                  <a:pt x="489585" y="1287780"/>
                  <a:pt x="441960" y="1294448"/>
                  <a:pt x="393383" y="1294448"/>
                </a:cubicBezTo>
                <a:cubicBezTo>
                  <a:pt x="359093" y="1294448"/>
                  <a:pt x="325755" y="1290638"/>
                  <a:pt x="292418" y="1284923"/>
                </a:cubicBezTo>
                <a:cubicBezTo>
                  <a:pt x="360045" y="1497330"/>
                  <a:pt x="558165" y="1651635"/>
                  <a:pt x="791528" y="1656398"/>
                </a:cubicBezTo>
                <a:cubicBezTo>
                  <a:pt x="608648" y="1799273"/>
                  <a:pt x="378143" y="1884998"/>
                  <a:pt x="127635" y="1884998"/>
                </a:cubicBezTo>
                <a:cubicBezTo>
                  <a:pt x="84773" y="1884998"/>
                  <a:pt x="41910" y="1882140"/>
                  <a:pt x="0" y="1877378"/>
                </a:cubicBezTo>
                <a:cubicBezTo>
                  <a:pt x="236220" y="2028825"/>
                  <a:pt x="517208" y="2117408"/>
                  <a:pt x="819150" y="2117408"/>
                </a:cubicBezTo>
                <a:cubicBezTo>
                  <a:pt x="1802130" y="2117408"/>
                  <a:pt x="2339340" y="1303020"/>
                  <a:pt x="2339340" y="597218"/>
                </a:cubicBezTo>
                <a:cubicBezTo>
                  <a:pt x="2339340" y="574358"/>
                  <a:pt x="2338388" y="550545"/>
                  <a:pt x="2337435" y="527685"/>
                </a:cubicBezTo>
                <a:cubicBezTo>
                  <a:pt x="2443163" y="451485"/>
                  <a:pt x="2533650" y="357188"/>
                  <a:pt x="2605088" y="250508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0" name="Tekstin paikkamerkki 30">
            <a:extLst>
              <a:ext uri="{FF2B5EF4-FFF2-40B4-BE49-F238E27FC236}">
                <a16:creationId xmlns:a16="http://schemas.microsoft.com/office/drawing/2014/main" id="{77C17A59-B758-4AB0-8C25-A2F63D4676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14829" y="4035113"/>
            <a:ext cx="2419294" cy="180704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24" name="Kuva 10" descr="linkedinin logo">
            <a:extLst>
              <a:ext uri="{FF2B5EF4-FFF2-40B4-BE49-F238E27FC236}">
                <a16:creationId xmlns:a16="http://schemas.microsoft.com/office/drawing/2014/main" id="{695BC2A4-2A0E-4C02-B2D3-5A24814D1865}"/>
              </a:ext>
            </a:extLst>
          </p:cNvPr>
          <p:cNvSpPr/>
          <p:nvPr userDrawn="1"/>
        </p:nvSpPr>
        <p:spPr>
          <a:xfrm>
            <a:off x="2570674" y="4502982"/>
            <a:ext cx="254833" cy="254833"/>
          </a:xfrm>
          <a:custGeom>
            <a:avLst/>
            <a:gdLst>
              <a:gd name="connsiteX0" fmla="*/ 1269683 w 1371600"/>
              <a:gd name="connsiteY0" fmla="*/ 0 h 1371600"/>
              <a:gd name="connsiteX1" fmla="*/ 100965 w 1371600"/>
              <a:gd name="connsiteY1" fmla="*/ 0 h 1371600"/>
              <a:gd name="connsiteX2" fmla="*/ 0 w 1371600"/>
              <a:gd name="connsiteY2" fmla="*/ 99060 h 1371600"/>
              <a:gd name="connsiteX3" fmla="*/ 0 w 1371600"/>
              <a:gd name="connsiteY3" fmla="*/ 1272540 h 1371600"/>
              <a:gd name="connsiteX4" fmla="*/ 100965 w 1371600"/>
              <a:gd name="connsiteY4" fmla="*/ 1371600 h 1371600"/>
              <a:gd name="connsiteX5" fmla="*/ 1269683 w 1371600"/>
              <a:gd name="connsiteY5" fmla="*/ 1371600 h 1371600"/>
              <a:gd name="connsiteX6" fmla="*/ 1371600 w 1371600"/>
              <a:gd name="connsiteY6" fmla="*/ 1272540 h 1371600"/>
              <a:gd name="connsiteX7" fmla="*/ 1371600 w 1371600"/>
              <a:gd name="connsiteY7" fmla="*/ 99060 h 1371600"/>
              <a:gd name="connsiteX8" fmla="*/ 1269683 w 1371600"/>
              <a:gd name="connsiteY8" fmla="*/ 0 h 1371600"/>
              <a:gd name="connsiteX9" fmla="*/ 406718 w 1371600"/>
              <a:gd name="connsiteY9" fmla="*/ 1168718 h 1371600"/>
              <a:gd name="connsiteX10" fmla="*/ 202883 w 1371600"/>
              <a:gd name="connsiteY10" fmla="*/ 1168718 h 1371600"/>
              <a:gd name="connsiteX11" fmla="*/ 202883 w 1371600"/>
              <a:gd name="connsiteY11" fmla="*/ 514350 h 1371600"/>
              <a:gd name="connsiteX12" fmla="*/ 406718 w 1371600"/>
              <a:gd name="connsiteY12" fmla="*/ 514350 h 1371600"/>
              <a:gd name="connsiteX13" fmla="*/ 406718 w 1371600"/>
              <a:gd name="connsiteY13" fmla="*/ 1168718 h 1371600"/>
              <a:gd name="connsiteX14" fmla="*/ 304800 w 1371600"/>
              <a:gd name="connsiteY14" fmla="*/ 424815 h 1371600"/>
              <a:gd name="connsiteX15" fmla="*/ 186690 w 1371600"/>
              <a:gd name="connsiteY15" fmla="*/ 306705 h 1371600"/>
              <a:gd name="connsiteX16" fmla="*/ 304800 w 1371600"/>
              <a:gd name="connsiteY16" fmla="*/ 188595 h 1371600"/>
              <a:gd name="connsiteX17" fmla="*/ 422910 w 1371600"/>
              <a:gd name="connsiteY17" fmla="*/ 306705 h 1371600"/>
              <a:gd name="connsiteX18" fmla="*/ 304800 w 1371600"/>
              <a:gd name="connsiteY18" fmla="*/ 424815 h 1371600"/>
              <a:gd name="connsiteX19" fmla="*/ 1168718 w 1371600"/>
              <a:gd name="connsiteY19" fmla="*/ 1168718 h 1371600"/>
              <a:gd name="connsiteX20" fmla="*/ 965835 w 1371600"/>
              <a:gd name="connsiteY20" fmla="*/ 1168718 h 1371600"/>
              <a:gd name="connsiteX21" fmla="*/ 965835 w 1371600"/>
              <a:gd name="connsiteY21" fmla="*/ 850583 h 1371600"/>
              <a:gd name="connsiteX22" fmla="*/ 860108 w 1371600"/>
              <a:gd name="connsiteY22" fmla="*/ 677228 h 1371600"/>
              <a:gd name="connsiteX23" fmla="*/ 738188 w 1371600"/>
              <a:gd name="connsiteY23" fmla="*/ 844868 h 1371600"/>
              <a:gd name="connsiteX24" fmla="*/ 738188 w 1371600"/>
              <a:gd name="connsiteY24" fmla="*/ 1168718 h 1371600"/>
              <a:gd name="connsiteX25" fmla="*/ 534353 w 1371600"/>
              <a:gd name="connsiteY25" fmla="*/ 1168718 h 1371600"/>
              <a:gd name="connsiteX26" fmla="*/ 534353 w 1371600"/>
              <a:gd name="connsiteY26" fmla="*/ 514350 h 1371600"/>
              <a:gd name="connsiteX27" fmla="*/ 729615 w 1371600"/>
              <a:gd name="connsiteY27" fmla="*/ 514350 h 1371600"/>
              <a:gd name="connsiteX28" fmla="*/ 729615 w 1371600"/>
              <a:gd name="connsiteY28" fmla="*/ 603885 h 1371600"/>
              <a:gd name="connsiteX29" fmla="*/ 732473 w 1371600"/>
              <a:gd name="connsiteY29" fmla="*/ 603885 h 1371600"/>
              <a:gd name="connsiteX30" fmla="*/ 924878 w 1371600"/>
              <a:gd name="connsiteY30" fmla="*/ 498158 h 1371600"/>
              <a:gd name="connsiteX31" fmla="*/ 1168718 w 1371600"/>
              <a:gd name="connsiteY31" fmla="*/ 809625 h 1371600"/>
              <a:gd name="connsiteX32" fmla="*/ 1168718 w 1371600"/>
              <a:gd name="connsiteY32" fmla="*/ 1168718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371600" h="1371600">
                <a:moveTo>
                  <a:pt x="1269683" y="0"/>
                </a:moveTo>
                <a:lnTo>
                  <a:pt x="100965" y="0"/>
                </a:lnTo>
                <a:cubicBezTo>
                  <a:pt x="45720" y="0"/>
                  <a:pt x="0" y="43815"/>
                  <a:pt x="0" y="99060"/>
                </a:cubicBezTo>
                <a:lnTo>
                  <a:pt x="0" y="1272540"/>
                </a:lnTo>
                <a:cubicBezTo>
                  <a:pt x="0" y="1326833"/>
                  <a:pt x="45720" y="1371600"/>
                  <a:pt x="100965" y="1371600"/>
                </a:cubicBezTo>
                <a:lnTo>
                  <a:pt x="1269683" y="1371600"/>
                </a:lnTo>
                <a:cubicBezTo>
                  <a:pt x="1325880" y="1371600"/>
                  <a:pt x="1371600" y="1326833"/>
                  <a:pt x="1371600" y="1272540"/>
                </a:cubicBezTo>
                <a:lnTo>
                  <a:pt x="1371600" y="99060"/>
                </a:lnTo>
                <a:cubicBezTo>
                  <a:pt x="1371600" y="43815"/>
                  <a:pt x="1325880" y="0"/>
                  <a:pt x="1269683" y="0"/>
                </a:cubicBezTo>
                <a:close/>
                <a:moveTo>
                  <a:pt x="406718" y="1168718"/>
                </a:moveTo>
                <a:lnTo>
                  <a:pt x="202883" y="1168718"/>
                </a:lnTo>
                <a:lnTo>
                  <a:pt x="202883" y="514350"/>
                </a:lnTo>
                <a:lnTo>
                  <a:pt x="406718" y="514350"/>
                </a:lnTo>
                <a:lnTo>
                  <a:pt x="406718" y="1168718"/>
                </a:lnTo>
                <a:close/>
                <a:moveTo>
                  <a:pt x="304800" y="424815"/>
                </a:moveTo>
                <a:cubicBezTo>
                  <a:pt x="240030" y="424815"/>
                  <a:pt x="186690" y="371475"/>
                  <a:pt x="186690" y="306705"/>
                </a:cubicBezTo>
                <a:cubicBezTo>
                  <a:pt x="186690" y="241935"/>
                  <a:pt x="239078" y="188595"/>
                  <a:pt x="304800" y="188595"/>
                </a:cubicBezTo>
                <a:cubicBezTo>
                  <a:pt x="369570" y="188595"/>
                  <a:pt x="422910" y="240983"/>
                  <a:pt x="422910" y="306705"/>
                </a:cubicBezTo>
                <a:cubicBezTo>
                  <a:pt x="422910" y="371475"/>
                  <a:pt x="370523" y="424815"/>
                  <a:pt x="304800" y="424815"/>
                </a:cubicBezTo>
                <a:close/>
                <a:moveTo>
                  <a:pt x="1168718" y="1168718"/>
                </a:moveTo>
                <a:lnTo>
                  <a:pt x="965835" y="1168718"/>
                </a:lnTo>
                <a:lnTo>
                  <a:pt x="965835" y="850583"/>
                </a:lnTo>
                <a:cubicBezTo>
                  <a:pt x="965835" y="774383"/>
                  <a:pt x="964883" y="677228"/>
                  <a:pt x="860108" y="677228"/>
                </a:cubicBezTo>
                <a:cubicBezTo>
                  <a:pt x="754380" y="677228"/>
                  <a:pt x="738188" y="760095"/>
                  <a:pt x="738188" y="844868"/>
                </a:cubicBezTo>
                <a:lnTo>
                  <a:pt x="738188" y="1168718"/>
                </a:lnTo>
                <a:lnTo>
                  <a:pt x="534353" y="1168718"/>
                </a:lnTo>
                <a:lnTo>
                  <a:pt x="534353" y="514350"/>
                </a:lnTo>
                <a:lnTo>
                  <a:pt x="729615" y="514350"/>
                </a:lnTo>
                <a:lnTo>
                  <a:pt x="729615" y="603885"/>
                </a:lnTo>
                <a:lnTo>
                  <a:pt x="732473" y="603885"/>
                </a:lnTo>
                <a:cubicBezTo>
                  <a:pt x="759143" y="552450"/>
                  <a:pt x="825818" y="498158"/>
                  <a:pt x="924878" y="498158"/>
                </a:cubicBezTo>
                <a:cubicBezTo>
                  <a:pt x="1130618" y="498158"/>
                  <a:pt x="1168718" y="633413"/>
                  <a:pt x="1168718" y="809625"/>
                </a:cubicBezTo>
                <a:lnTo>
                  <a:pt x="1168718" y="1168718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5" name="Tekstin paikkamerkki 30">
            <a:extLst>
              <a:ext uri="{FF2B5EF4-FFF2-40B4-BE49-F238E27FC236}">
                <a16:creationId xmlns:a16="http://schemas.microsoft.com/office/drawing/2014/main" id="{E80386CD-3252-472F-AA10-67690D76DE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14829" y="4540254"/>
            <a:ext cx="2419296" cy="180704"/>
          </a:xfrm>
        </p:spPr>
        <p:txBody>
          <a:bodyPr lIns="0" tIns="0" rIns="0" bIns="0" anchor="b"/>
          <a:lstStyle>
            <a:lvl1pPr marL="0" indent="0" algn="l">
              <a:buNone/>
              <a:defRPr sz="1000" b="0" cap="none" baseline="0">
                <a:solidFill>
                  <a:srgbClr val="333333"/>
                </a:solidFill>
              </a:defRPr>
            </a:lvl1pPr>
            <a:lvl2pPr marL="457200" indent="0">
              <a:buNone/>
              <a:defRPr sz="900"/>
            </a:lvl2pPr>
            <a:lvl3pPr marL="914400" indent="0">
              <a:buNone/>
              <a:defRPr sz="9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fi-FI" dirty="0"/>
              <a:t>käyttäjänimi</a:t>
            </a:r>
            <a:endParaRPr lang="en-GB" dirty="0"/>
          </a:p>
        </p:txBody>
      </p:sp>
      <p:sp>
        <p:nvSpPr>
          <p:cNvPr id="20" name="Dian numeron paikkamerkki 12">
            <a:extLst>
              <a:ext uri="{FF2B5EF4-FFF2-40B4-BE49-F238E27FC236}">
                <a16:creationId xmlns:a16="http://schemas.microsoft.com/office/drawing/2014/main" id="{1444A74C-3155-45DA-B52E-720765E8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31" name="Alatunnisteen paikkamerkki 11">
            <a:extLst>
              <a:ext uri="{FF2B5EF4-FFF2-40B4-BE49-F238E27FC236}">
                <a16:creationId xmlns:a16="http://schemas.microsoft.com/office/drawing/2014/main" id="{95C1A5FA-5467-4D56-898F-7DDC8790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32" name="Päivämäärän paikkamerkki 10">
            <a:extLst>
              <a:ext uri="{FF2B5EF4-FFF2-40B4-BE49-F238E27FC236}">
                <a16:creationId xmlns:a16="http://schemas.microsoft.com/office/drawing/2014/main" id="{74F6F5C4-55D0-4170-B325-8AF218D5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33" name="Kuva 32">
            <a:extLst>
              <a:ext uri="{FF2B5EF4-FFF2-40B4-BE49-F238E27FC236}">
                <a16:creationId xmlns:a16="http://schemas.microsoft.com/office/drawing/2014/main" id="{AD89B300-12D8-4A7F-9999-F13251FE488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831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äätösdia - Yhteiseen suuntaa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iruutu 2">
            <a:extLst>
              <a:ext uri="{FF2B5EF4-FFF2-40B4-BE49-F238E27FC236}">
                <a16:creationId xmlns:a16="http://schemas.microsoft.com/office/drawing/2014/main" id="{FE0BB88F-3373-4FAE-9E43-2FB8D1686537}"/>
              </a:ext>
            </a:extLst>
          </p:cNvPr>
          <p:cNvSpPr txBox="1"/>
          <p:nvPr userDrawn="1"/>
        </p:nvSpPr>
        <p:spPr>
          <a:xfrm>
            <a:off x="838200" y="220326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sz="4800" dirty="0" err="1">
                <a:solidFill>
                  <a:schemeClr val="accent3"/>
                </a:solidFill>
                <a:latin typeface="+mj-lt"/>
              </a:rPr>
              <a:t>Advancing</a:t>
            </a:r>
            <a:r>
              <a:rPr lang="fi-FI" sz="48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fi-FI" sz="4800" dirty="0" err="1">
                <a:solidFill>
                  <a:schemeClr val="accent3"/>
                </a:solidFill>
                <a:latin typeface="+mj-lt"/>
              </a:rPr>
              <a:t>together</a:t>
            </a:r>
            <a:endParaRPr lang="en-GB" sz="48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4" name="Kuva 3">
            <a:extLst>
              <a:ext uri="{FF2B5EF4-FFF2-40B4-BE49-F238E27FC236}">
                <a16:creationId xmlns:a16="http://schemas.microsoft.com/office/drawing/2014/main" id="{889142B0-D158-4392-980E-8ACB5D2127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6287" y="3198600"/>
            <a:ext cx="3019425" cy="132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134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9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an numeron paikkamerkki 12">
            <a:extLst>
              <a:ext uri="{FF2B5EF4-FFF2-40B4-BE49-F238E27FC236}">
                <a16:creationId xmlns:a16="http://schemas.microsoft.com/office/drawing/2014/main" id="{C668B21A-8AA6-4B84-9040-BC97B719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8" name="Alatunnisteen paikkamerkki 11">
            <a:extLst>
              <a:ext uri="{FF2B5EF4-FFF2-40B4-BE49-F238E27FC236}">
                <a16:creationId xmlns:a16="http://schemas.microsoft.com/office/drawing/2014/main" id="{DC1FC9BB-CF0C-4EA7-B1D2-4862D07D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2" name="Päivämäärän paikkamerkki 10">
            <a:extLst>
              <a:ext uri="{FF2B5EF4-FFF2-40B4-BE49-F238E27FC236}">
                <a16:creationId xmlns:a16="http://schemas.microsoft.com/office/drawing/2014/main" id="{6CDEF007-7449-4B9A-9AC1-E768C34E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3" name="Kuva 12">
            <a:extLst>
              <a:ext uri="{FF2B5EF4-FFF2-40B4-BE49-F238E27FC236}">
                <a16:creationId xmlns:a16="http://schemas.microsoft.com/office/drawing/2014/main" id="{1DE85B38-8B9A-4A75-AA44-29EEFAD7E5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57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 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8594E4F5-1948-4CB9-9E46-B75F0AB58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61973"/>
            <a:ext cx="2628900" cy="5614989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8BD25F0-26A7-413C-8B5A-B360AA6E9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61975"/>
            <a:ext cx="7734300" cy="5614988"/>
          </a:xfrm>
        </p:spPr>
        <p:txBody>
          <a:bodyPr vert="eaVert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8" name="Päivämäärän paikkamerkki 9">
            <a:extLst>
              <a:ext uri="{FF2B5EF4-FFF2-40B4-BE49-F238E27FC236}">
                <a16:creationId xmlns:a16="http://schemas.microsoft.com/office/drawing/2014/main" id="{182F25CC-7185-4841-AEDA-65C83A4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85468" y="458303"/>
            <a:ext cx="1008017" cy="365125"/>
          </a:xfrm>
        </p:spPr>
        <p:txBody>
          <a:bodyPr/>
          <a:lstStyle/>
          <a:p>
            <a:fld id="{C312FA34-5D1D-499F-961D-1685BB9FE7CA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9" name="Alatunnisteen paikkamerkki 10">
            <a:extLst>
              <a:ext uri="{FF2B5EF4-FFF2-40B4-BE49-F238E27FC236}">
                <a16:creationId xmlns:a16="http://schemas.microsoft.com/office/drawing/2014/main" id="{120A267C-074E-43C6-9780-69FC7B7F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821762" y="3135698"/>
            <a:ext cx="2280603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4" name="Dian numeron paikkamerkki 11">
            <a:extLst>
              <a:ext uri="{FF2B5EF4-FFF2-40B4-BE49-F238E27FC236}">
                <a16:creationId xmlns:a16="http://schemas.microsoft.com/office/drawing/2014/main" id="{18E79A4F-AC04-462E-9416-8667E369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-217038" y="1497889"/>
            <a:ext cx="1071155" cy="365125"/>
          </a:xfrm>
        </p:spPr>
        <p:txBody>
          <a:bodyPr/>
          <a:lstStyle/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pic>
        <p:nvPicPr>
          <p:cNvPr id="12" name="Kuva 11">
            <a:extLst>
              <a:ext uri="{FF2B5EF4-FFF2-40B4-BE49-F238E27FC236}">
                <a16:creationId xmlns:a16="http://schemas.microsoft.com/office/drawing/2014/main" id="{08FBB335-9298-40C3-A22B-1AC88CEA2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55434" y="3107774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2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 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06228B-6487-48DF-A8A3-C29EDBA6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8" name="Dian numeron paikkamerkki 12">
            <a:extLst>
              <a:ext uri="{FF2B5EF4-FFF2-40B4-BE49-F238E27FC236}">
                <a16:creationId xmlns:a16="http://schemas.microsoft.com/office/drawing/2014/main" id="{1EC7B2C4-DE32-4A55-B529-6EAE7D80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9" name="Alatunnisteen paikkamerkki 11">
            <a:extLst>
              <a:ext uri="{FF2B5EF4-FFF2-40B4-BE49-F238E27FC236}">
                <a16:creationId xmlns:a16="http://schemas.microsoft.com/office/drawing/2014/main" id="{489BCD86-6C58-4F0D-AF6B-498728CF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0" name="Päivämäärän paikkamerkki 10">
            <a:extLst>
              <a:ext uri="{FF2B5EF4-FFF2-40B4-BE49-F238E27FC236}">
                <a16:creationId xmlns:a16="http://schemas.microsoft.com/office/drawing/2014/main" id="{E111C2F0-AAD0-4C8A-BE8E-C50653B9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4" name="Kuva 13">
            <a:extLst>
              <a:ext uri="{FF2B5EF4-FFF2-40B4-BE49-F238E27FC236}">
                <a16:creationId xmlns:a16="http://schemas.microsoft.com/office/drawing/2014/main" id="{0D8ED8D6-B5D5-4178-802B-6C4E26D693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6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ksti +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C93F10-C8AB-4137-9337-160D669A2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4"/>
            <a:ext cx="10512425" cy="1324800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DA00123-B381-4164-8903-067B1D72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874075"/>
            <a:ext cx="4533900" cy="43267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Kuvan paikkamerkki 5">
            <a:extLst>
              <a:ext uri="{FF2B5EF4-FFF2-40B4-BE49-F238E27FC236}">
                <a16:creationId xmlns:a16="http://schemas.microsoft.com/office/drawing/2014/main" id="{87BB7AE9-B06B-47B6-B2DC-C47924B102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73688" y="1874074"/>
            <a:ext cx="5978525" cy="4326702"/>
          </a:xfrm>
          <a:prstGeom prst="roundRect">
            <a:avLst>
              <a:gd name="adj" fmla="val 1495"/>
            </a:avLst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Dian numeron paikkamerkki 12">
            <a:extLst>
              <a:ext uri="{FF2B5EF4-FFF2-40B4-BE49-F238E27FC236}">
                <a16:creationId xmlns:a16="http://schemas.microsoft.com/office/drawing/2014/main" id="{8A9AC4B1-5336-4F1A-8ACE-0C3353AD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1" name="Alatunnisteen paikkamerkki 11">
            <a:extLst>
              <a:ext uri="{FF2B5EF4-FFF2-40B4-BE49-F238E27FC236}">
                <a16:creationId xmlns:a16="http://schemas.microsoft.com/office/drawing/2014/main" id="{5EFCC754-BA1D-4166-8979-50339B59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5" name="Päivämäärän paikkamerkki 10">
            <a:extLst>
              <a:ext uri="{FF2B5EF4-FFF2-40B4-BE49-F238E27FC236}">
                <a16:creationId xmlns:a16="http://schemas.microsoft.com/office/drawing/2014/main" id="{D7048072-26DC-4E5D-87CF-BB34402F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E9BEF933-355A-4AAC-8EF8-2A132F6D5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7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tsikko 1">
            <a:extLst>
              <a:ext uri="{FF2B5EF4-FFF2-40B4-BE49-F238E27FC236}">
                <a16:creationId xmlns:a16="http://schemas.microsoft.com/office/drawing/2014/main" id="{04329041-8CA0-4D47-ADF0-191EBA1A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337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3"/>
                </a:solidFill>
                <a:latin typeface="Daytona" panose="020B0604020202020204" pitchFamily="34" charset="0"/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1158DED-3FF5-4FC7-B0E0-2359BB76C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96022"/>
            <a:ext cx="51577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E499423-A456-44D4-A6F8-477237973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6057"/>
            <a:ext cx="5157787" cy="3453606"/>
          </a:xfrm>
        </p:spPr>
        <p:txBody>
          <a:bodyPr/>
          <a:lstStyle>
            <a:lvl1pPr>
              <a:lnSpc>
                <a:spcPct val="100000"/>
              </a:lnSpc>
              <a:buClr>
                <a:srgbClr val="266B7F"/>
              </a:buClr>
              <a:defRPr sz="2000"/>
            </a:lvl1pPr>
            <a:lvl2pPr>
              <a:lnSpc>
                <a:spcPct val="100000"/>
              </a:lnSpc>
              <a:buClr>
                <a:srgbClr val="266B7F"/>
              </a:buClr>
              <a:defRPr sz="2000">
                <a:latin typeface="Daytona" panose="020B0604030500040204" pitchFamily="34" charset="0"/>
              </a:defRPr>
            </a:lvl2pPr>
            <a:lvl3pPr>
              <a:lnSpc>
                <a:spcPct val="100000"/>
              </a:lnSpc>
              <a:buClr>
                <a:srgbClr val="266B7F"/>
              </a:buClr>
              <a:defRPr sz="1800">
                <a:latin typeface="Daytona" panose="020B0604030500040204" pitchFamily="34" charset="0"/>
              </a:defRPr>
            </a:lvl3pPr>
            <a:lvl4pPr>
              <a:lnSpc>
                <a:spcPct val="100000"/>
              </a:lnSpc>
              <a:buClr>
                <a:srgbClr val="266B7F"/>
              </a:buClr>
              <a:defRPr sz="1800">
                <a:latin typeface="Daytona" panose="020B0604030500040204" pitchFamily="34" charset="0"/>
              </a:defRPr>
            </a:lvl4pPr>
            <a:lvl5pPr>
              <a:lnSpc>
                <a:spcPct val="100000"/>
              </a:lnSpc>
              <a:buClr>
                <a:srgbClr val="266B7F"/>
              </a:buClr>
              <a:defRPr sz="1800">
                <a:latin typeface="Daytona" panose="020B0604030500040204" pitchFamily="34" charset="0"/>
              </a:defRPr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D363BC31-67E7-43B6-A03A-9EC006F9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96022"/>
            <a:ext cx="518318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809EA6F6-83F7-4036-B75D-8CE592FEA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6057"/>
            <a:ext cx="5183188" cy="3453606"/>
          </a:xfrm>
        </p:spPr>
        <p:txBody>
          <a:bodyPr/>
          <a:lstStyle>
            <a:lvl1pPr>
              <a:lnSpc>
                <a:spcPct val="100000"/>
              </a:lnSpc>
              <a:buClr>
                <a:srgbClr val="266B7F"/>
              </a:buClr>
              <a:defRPr sz="2000"/>
            </a:lvl1pPr>
            <a:lvl2pPr>
              <a:lnSpc>
                <a:spcPct val="100000"/>
              </a:lnSpc>
              <a:buClr>
                <a:srgbClr val="266B7F"/>
              </a:buClr>
              <a:defRPr sz="2000">
                <a:latin typeface="Daytona" panose="020B0604030500040204" pitchFamily="34" charset="0"/>
              </a:defRPr>
            </a:lvl2pPr>
            <a:lvl3pPr>
              <a:lnSpc>
                <a:spcPct val="100000"/>
              </a:lnSpc>
              <a:buClr>
                <a:srgbClr val="266B7F"/>
              </a:buClr>
              <a:defRPr sz="1800">
                <a:latin typeface="Daytona" panose="020B0604030500040204" pitchFamily="34" charset="0"/>
              </a:defRPr>
            </a:lvl3pPr>
            <a:lvl4pPr>
              <a:lnSpc>
                <a:spcPct val="100000"/>
              </a:lnSpc>
              <a:buClr>
                <a:srgbClr val="266B7F"/>
              </a:buClr>
              <a:defRPr sz="1800">
                <a:latin typeface="Daytona" panose="020B0604030500040204" pitchFamily="34" charset="0"/>
              </a:defRPr>
            </a:lvl4pPr>
            <a:lvl5pPr>
              <a:lnSpc>
                <a:spcPct val="100000"/>
              </a:lnSpc>
              <a:buClr>
                <a:srgbClr val="266B7F"/>
              </a:buClr>
              <a:defRPr sz="1800">
                <a:latin typeface="Daytona" panose="020B0604030500040204" pitchFamily="34" charset="0"/>
              </a:defRPr>
            </a:lvl5pPr>
          </a:lstStyle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</p:txBody>
      </p:sp>
      <p:sp>
        <p:nvSpPr>
          <p:cNvPr id="12" name="Dian numeron paikkamerkki 12">
            <a:extLst>
              <a:ext uri="{FF2B5EF4-FFF2-40B4-BE49-F238E27FC236}">
                <a16:creationId xmlns:a16="http://schemas.microsoft.com/office/drawing/2014/main" id="{D133C971-F13B-4175-B9FB-3729B82E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7" name="Alatunnisteen paikkamerkki 11">
            <a:extLst>
              <a:ext uri="{FF2B5EF4-FFF2-40B4-BE49-F238E27FC236}">
                <a16:creationId xmlns:a16="http://schemas.microsoft.com/office/drawing/2014/main" id="{6ACA0730-3327-4C3E-927E-10E29F9B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8" name="Päivämäärän paikkamerkki 10">
            <a:extLst>
              <a:ext uri="{FF2B5EF4-FFF2-40B4-BE49-F238E27FC236}">
                <a16:creationId xmlns:a16="http://schemas.microsoft.com/office/drawing/2014/main" id="{6B032B35-8915-47DE-ABB1-0D07EAF8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9" name="Kuva 18">
            <a:extLst>
              <a:ext uri="{FF2B5EF4-FFF2-40B4-BE49-F238E27FC236}">
                <a16:creationId xmlns:a16="http://schemas.microsoft.com/office/drawing/2014/main" id="{2731BB57-EC22-4BC8-B1F6-568DA8AE76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6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1 Kuva (muot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5980111" cy="1498599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5980110" cy="41433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28" name="Kuvan paikkamerkki 27">
            <a:extLst>
              <a:ext uri="{FF2B5EF4-FFF2-40B4-BE49-F238E27FC236}">
                <a16:creationId xmlns:a16="http://schemas.microsoft.com/office/drawing/2014/main" id="{4905EAD9-C1E6-4DE8-BE51-BAA3DFD8605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543800" y="85639"/>
            <a:ext cx="6358175" cy="6397661"/>
          </a:xfrm>
          <a:custGeom>
            <a:avLst/>
            <a:gdLst>
              <a:gd name="connsiteX0" fmla="*/ 2051916 w 3588326"/>
              <a:gd name="connsiteY0" fmla="*/ 74 h 3610610"/>
              <a:gd name="connsiteX1" fmla="*/ 2477951 w 3588326"/>
              <a:gd name="connsiteY1" fmla="*/ 236054 h 3610610"/>
              <a:gd name="connsiteX2" fmla="*/ 3499575 w 3588326"/>
              <a:gd name="connsiteY2" fmla="*/ 1793819 h 3610610"/>
              <a:gd name="connsiteX3" fmla="*/ 3578729 w 3588326"/>
              <a:gd name="connsiteY3" fmla="*/ 1986165 h 3610610"/>
              <a:gd name="connsiteX4" fmla="*/ 3588326 w 3588326"/>
              <a:gd name="connsiteY4" fmla="*/ 2086790 h 3610610"/>
              <a:gd name="connsiteX5" fmla="*/ 3588326 w 3588326"/>
              <a:gd name="connsiteY5" fmla="*/ 2086791 h 3610610"/>
              <a:gd name="connsiteX6" fmla="*/ 3578729 w 3588326"/>
              <a:gd name="connsiteY6" fmla="*/ 2186427 h 3610610"/>
              <a:gd name="connsiteX7" fmla="*/ 3360261 w 3588326"/>
              <a:gd name="connsiteY7" fmla="*/ 2515710 h 3610610"/>
              <a:gd name="connsiteX8" fmla="*/ 1827827 w 3588326"/>
              <a:gd name="connsiteY8" fmla="*/ 3524669 h 3610610"/>
              <a:gd name="connsiteX9" fmla="*/ 1110156 w 3588326"/>
              <a:gd name="connsiteY9" fmla="*/ 3372693 h 3610610"/>
              <a:gd name="connsiteX10" fmla="*/ 88533 w 3588326"/>
              <a:gd name="connsiteY10" fmla="*/ 1814928 h 3610610"/>
              <a:gd name="connsiteX11" fmla="*/ 232066 w 3588326"/>
              <a:gd name="connsiteY11" fmla="*/ 1093035 h 3610610"/>
              <a:gd name="connsiteX12" fmla="*/ 1760280 w 3588326"/>
              <a:gd name="connsiteY12" fmla="*/ 84076 h 3610610"/>
              <a:gd name="connsiteX13" fmla="*/ 2051916 w 3588326"/>
              <a:gd name="connsiteY13" fmla="*/ 74 h 36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8326" h="3610610">
                <a:moveTo>
                  <a:pt x="2051916" y="74"/>
                </a:moveTo>
                <a:cubicBezTo>
                  <a:pt x="2218389" y="2877"/>
                  <a:pt x="2380326" y="85659"/>
                  <a:pt x="2477951" y="236054"/>
                </a:cubicBezTo>
                <a:lnTo>
                  <a:pt x="3499575" y="1793819"/>
                </a:lnTo>
                <a:cubicBezTo>
                  <a:pt x="3539680" y="1853977"/>
                  <a:pt x="3565801" y="1919412"/>
                  <a:pt x="3578729" y="1986165"/>
                </a:cubicBezTo>
                <a:lnTo>
                  <a:pt x="3588326" y="2086790"/>
                </a:lnTo>
                <a:lnTo>
                  <a:pt x="3588326" y="2086791"/>
                </a:lnTo>
                <a:lnTo>
                  <a:pt x="3578729" y="2186427"/>
                </a:lnTo>
                <a:cubicBezTo>
                  <a:pt x="3553399" y="2317296"/>
                  <a:pt x="3478466" y="2437611"/>
                  <a:pt x="3360261" y="2515710"/>
                </a:cubicBezTo>
                <a:lnTo>
                  <a:pt x="1827827" y="3524669"/>
                </a:lnTo>
                <a:cubicBezTo>
                  <a:pt x="1591418" y="3685089"/>
                  <a:pt x="1270576" y="3613322"/>
                  <a:pt x="1110156" y="3372693"/>
                </a:cubicBezTo>
                <a:lnTo>
                  <a:pt x="88533" y="1814928"/>
                </a:lnTo>
                <a:cubicBezTo>
                  <a:pt x="-71887" y="1574297"/>
                  <a:pt x="-8565" y="1249235"/>
                  <a:pt x="232066" y="1093035"/>
                </a:cubicBezTo>
                <a:lnTo>
                  <a:pt x="1760280" y="84076"/>
                </a:lnTo>
                <a:cubicBezTo>
                  <a:pt x="1850517" y="25502"/>
                  <a:pt x="1952033" y="-1609"/>
                  <a:pt x="2051916" y="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fi-FI" dirty="0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EAF136FE-AB07-4FB0-B327-95F2755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2" name="Alatunnisteen paikkamerkki 11">
            <a:extLst>
              <a:ext uri="{FF2B5EF4-FFF2-40B4-BE49-F238E27FC236}">
                <a16:creationId xmlns:a16="http://schemas.microsoft.com/office/drawing/2014/main" id="{7FCF6C63-8898-4070-AAEB-923B393D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3" name="Päivämäärän paikkamerkki 10">
            <a:extLst>
              <a:ext uri="{FF2B5EF4-FFF2-40B4-BE49-F238E27FC236}">
                <a16:creationId xmlns:a16="http://schemas.microsoft.com/office/drawing/2014/main" id="{E52EA236-3A73-4145-858D-E31DAE15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B6A94E77-6491-4A59-90C0-72DF630DF5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87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1 Kuva, suurempi (muot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5980111" cy="1498599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5980110" cy="41433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17" name="Kuvan paikkamerkki 16">
            <a:extLst>
              <a:ext uri="{FF2B5EF4-FFF2-40B4-BE49-F238E27FC236}">
                <a16:creationId xmlns:a16="http://schemas.microsoft.com/office/drawing/2014/main" id="{99BC3EE8-757B-42EE-9926-2D6914EBEB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20085" y="0"/>
            <a:ext cx="6071915" cy="6867525"/>
          </a:xfrm>
          <a:custGeom>
            <a:avLst/>
            <a:gdLst>
              <a:gd name="connsiteX0" fmla="*/ 4467271 w 6605315"/>
              <a:gd name="connsiteY0" fmla="*/ 0 h 6858000"/>
              <a:gd name="connsiteX1" fmla="*/ 6605315 w 6605315"/>
              <a:gd name="connsiteY1" fmla="*/ 0 h 6858000"/>
              <a:gd name="connsiteX2" fmla="*/ 6605315 w 6605315"/>
              <a:gd name="connsiteY2" fmla="*/ 6858000 h 6858000"/>
              <a:gd name="connsiteX3" fmla="*/ 1738676 w 6605315"/>
              <a:gd name="connsiteY3" fmla="*/ 6858000 h 6858000"/>
              <a:gd name="connsiteX4" fmla="*/ 252141 w 6605315"/>
              <a:gd name="connsiteY4" fmla="*/ 4594860 h 6858000"/>
              <a:gd name="connsiteX5" fmla="*/ 665526 w 6605315"/>
              <a:gd name="connsiteY5" fmla="*/ 2508885 h 6858000"/>
              <a:gd name="connsiteX0" fmla="*/ 4467271 w 6605315"/>
              <a:gd name="connsiteY0" fmla="*/ 0 h 6867525"/>
              <a:gd name="connsiteX1" fmla="*/ 6605315 w 6605315"/>
              <a:gd name="connsiteY1" fmla="*/ 0 h 6867525"/>
              <a:gd name="connsiteX2" fmla="*/ 6071915 w 6605315"/>
              <a:gd name="connsiteY2" fmla="*/ 6867525 h 6867525"/>
              <a:gd name="connsiteX3" fmla="*/ 1738676 w 6605315"/>
              <a:gd name="connsiteY3" fmla="*/ 6858000 h 6867525"/>
              <a:gd name="connsiteX4" fmla="*/ 252141 w 6605315"/>
              <a:gd name="connsiteY4" fmla="*/ 4594860 h 6867525"/>
              <a:gd name="connsiteX5" fmla="*/ 665526 w 6605315"/>
              <a:gd name="connsiteY5" fmla="*/ 2508885 h 6867525"/>
              <a:gd name="connsiteX6" fmla="*/ 4467271 w 6605315"/>
              <a:gd name="connsiteY6" fmla="*/ 0 h 6867525"/>
              <a:gd name="connsiteX0" fmla="*/ 4467271 w 6071915"/>
              <a:gd name="connsiteY0" fmla="*/ 0 h 6867525"/>
              <a:gd name="connsiteX1" fmla="*/ 6062390 w 6071915"/>
              <a:gd name="connsiteY1" fmla="*/ 0 h 6867525"/>
              <a:gd name="connsiteX2" fmla="*/ 6071915 w 6071915"/>
              <a:gd name="connsiteY2" fmla="*/ 6867525 h 6867525"/>
              <a:gd name="connsiteX3" fmla="*/ 1738676 w 6071915"/>
              <a:gd name="connsiteY3" fmla="*/ 6858000 h 6867525"/>
              <a:gd name="connsiteX4" fmla="*/ 252141 w 6071915"/>
              <a:gd name="connsiteY4" fmla="*/ 4594860 h 6867525"/>
              <a:gd name="connsiteX5" fmla="*/ 665526 w 6071915"/>
              <a:gd name="connsiteY5" fmla="*/ 2508885 h 6867525"/>
              <a:gd name="connsiteX6" fmla="*/ 4467271 w 6071915"/>
              <a:gd name="connsiteY6" fmla="*/ 0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71915" h="6867525">
                <a:moveTo>
                  <a:pt x="4467271" y="0"/>
                </a:moveTo>
                <a:lnTo>
                  <a:pt x="6062390" y="0"/>
                </a:lnTo>
                <a:lnTo>
                  <a:pt x="6071915" y="6867525"/>
                </a:lnTo>
                <a:lnTo>
                  <a:pt x="1738676" y="6858000"/>
                </a:lnTo>
                <a:lnTo>
                  <a:pt x="252141" y="4594860"/>
                </a:lnTo>
                <a:cubicBezTo>
                  <a:pt x="-206964" y="3896360"/>
                  <a:pt x="-21544" y="2962910"/>
                  <a:pt x="665526" y="2508885"/>
                </a:cubicBezTo>
                <a:lnTo>
                  <a:pt x="446727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B88F3A1E-78B0-49A5-ACBD-621B4D4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2" name="Alatunnisteen paikkamerkki 11">
            <a:extLst>
              <a:ext uri="{FF2B5EF4-FFF2-40B4-BE49-F238E27FC236}">
                <a16:creationId xmlns:a16="http://schemas.microsoft.com/office/drawing/2014/main" id="{2A679F6C-2B45-4DE4-8B55-E15B4915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3" name="Päivämäärän paikkamerkki 10">
            <a:extLst>
              <a:ext uri="{FF2B5EF4-FFF2-40B4-BE49-F238E27FC236}">
                <a16:creationId xmlns:a16="http://schemas.microsoft.com/office/drawing/2014/main" id="{D2E71D1A-A937-4E98-ABE1-1B613E29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6" name="Kuva 15">
            <a:extLst>
              <a:ext uri="{FF2B5EF4-FFF2-40B4-BE49-F238E27FC236}">
                <a16:creationId xmlns:a16="http://schemas.microsoft.com/office/drawing/2014/main" id="{2F77FD0B-C61B-45E9-87CC-55BF10BE9A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7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ksti + 2 Kuvaa (muott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69F2821-21E9-433E-9730-0D47F1BF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8800"/>
            <a:ext cx="5980111" cy="1498599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C69C6F5-879D-4843-8A4A-58CDCFB0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399"/>
            <a:ext cx="3808412" cy="4143375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dirty="0"/>
              <a:t>Muokkaa tekstin perustyylejä napsauttamalla</a:t>
            </a:r>
          </a:p>
        </p:txBody>
      </p:sp>
      <p:sp>
        <p:nvSpPr>
          <p:cNvPr id="28" name="Kuvan paikkamerkki 27">
            <a:extLst>
              <a:ext uri="{FF2B5EF4-FFF2-40B4-BE49-F238E27FC236}">
                <a16:creationId xmlns:a16="http://schemas.microsoft.com/office/drawing/2014/main" id="{4905EAD9-C1E6-4DE8-BE51-BAA3DFD8605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7543800" y="85639"/>
            <a:ext cx="6358175" cy="6397661"/>
          </a:xfrm>
          <a:custGeom>
            <a:avLst/>
            <a:gdLst>
              <a:gd name="connsiteX0" fmla="*/ 2051916 w 3588326"/>
              <a:gd name="connsiteY0" fmla="*/ 74 h 3610610"/>
              <a:gd name="connsiteX1" fmla="*/ 2477951 w 3588326"/>
              <a:gd name="connsiteY1" fmla="*/ 236054 h 3610610"/>
              <a:gd name="connsiteX2" fmla="*/ 3499575 w 3588326"/>
              <a:gd name="connsiteY2" fmla="*/ 1793819 h 3610610"/>
              <a:gd name="connsiteX3" fmla="*/ 3578729 w 3588326"/>
              <a:gd name="connsiteY3" fmla="*/ 1986165 h 3610610"/>
              <a:gd name="connsiteX4" fmla="*/ 3588326 w 3588326"/>
              <a:gd name="connsiteY4" fmla="*/ 2086790 h 3610610"/>
              <a:gd name="connsiteX5" fmla="*/ 3588326 w 3588326"/>
              <a:gd name="connsiteY5" fmla="*/ 2086791 h 3610610"/>
              <a:gd name="connsiteX6" fmla="*/ 3578729 w 3588326"/>
              <a:gd name="connsiteY6" fmla="*/ 2186427 h 3610610"/>
              <a:gd name="connsiteX7" fmla="*/ 3360261 w 3588326"/>
              <a:gd name="connsiteY7" fmla="*/ 2515710 h 3610610"/>
              <a:gd name="connsiteX8" fmla="*/ 1827827 w 3588326"/>
              <a:gd name="connsiteY8" fmla="*/ 3524669 h 3610610"/>
              <a:gd name="connsiteX9" fmla="*/ 1110156 w 3588326"/>
              <a:gd name="connsiteY9" fmla="*/ 3372693 h 3610610"/>
              <a:gd name="connsiteX10" fmla="*/ 88533 w 3588326"/>
              <a:gd name="connsiteY10" fmla="*/ 1814928 h 3610610"/>
              <a:gd name="connsiteX11" fmla="*/ 232066 w 3588326"/>
              <a:gd name="connsiteY11" fmla="*/ 1093035 h 3610610"/>
              <a:gd name="connsiteX12" fmla="*/ 1760280 w 3588326"/>
              <a:gd name="connsiteY12" fmla="*/ 84076 h 3610610"/>
              <a:gd name="connsiteX13" fmla="*/ 2051916 w 3588326"/>
              <a:gd name="connsiteY13" fmla="*/ 74 h 36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8326" h="3610610">
                <a:moveTo>
                  <a:pt x="2051916" y="74"/>
                </a:moveTo>
                <a:cubicBezTo>
                  <a:pt x="2218389" y="2877"/>
                  <a:pt x="2380326" y="85659"/>
                  <a:pt x="2477951" y="236054"/>
                </a:cubicBezTo>
                <a:lnTo>
                  <a:pt x="3499575" y="1793819"/>
                </a:lnTo>
                <a:cubicBezTo>
                  <a:pt x="3539680" y="1853977"/>
                  <a:pt x="3565801" y="1919412"/>
                  <a:pt x="3578729" y="1986165"/>
                </a:cubicBezTo>
                <a:lnTo>
                  <a:pt x="3588326" y="2086790"/>
                </a:lnTo>
                <a:lnTo>
                  <a:pt x="3588326" y="2086791"/>
                </a:lnTo>
                <a:lnTo>
                  <a:pt x="3578729" y="2186427"/>
                </a:lnTo>
                <a:cubicBezTo>
                  <a:pt x="3553399" y="2317296"/>
                  <a:pt x="3478466" y="2437611"/>
                  <a:pt x="3360261" y="2515710"/>
                </a:cubicBezTo>
                <a:lnTo>
                  <a:pt x="1827827" y="3524669"/>
                </a:lnTo>
                <a:cubicBezTo>
                  <a:pt x="1591418" y="3685089"/>
                  <a:pt x="1270576" y="3613322"/>
                  <a:pt x="1110156" y="3372693"/>
                </a:cubicBezTo>
                <a:lnTo>
                  <a:pt x="88533" y="1814928"/>
                </a:lnTo>
                <a:cubicBezTo>
                  <a:pt x="-71887" y="1574297"/>
                  <a:pt x="-8565" y="1249235"/>
                  <a:pt x="232066" y="1093035"/>
                </a:cubicBezTo>
                <a:lnTo>
                  <a:pt x="1760280" y="84076"/>
                </a:lnTo>
                <a:cubicBezTo>
                  <a:pt x="1850517" y="25502"/>
                  <a:pt x="1952033" y="-1609"/>
                  <a:pt x="2051916" y="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fi-FI" dirty="0"/>
          </a:p>
        </p:txBody>
      </p:sp>
      <p:sp>
        <p:nvSpPr>
          <p:cNvPr id="29" name="Kuvan paikkamerkki 28">
            <a:extLst>
              <a:ext uri="{FF2B5EF4-FFF2-40B4-BE49-F238E27FC236}">
                <a16:creationId xmlns:a16="http://schemas.microsoft.com/office/drawing/2014/main" id="{B765030A-6CF2-44A9-8562-C67CE8F637E1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803488" y="2872691"/>
            <a:ext cx="3588326" cy="3610610"/>
          </a:xfrm>
          <a:custGeom>
            <a:avLst/>
            <a:gdLst>
              <a:gd name="connsiteX0" fmla="*/ 2051916 w 3588326"/>
              <a:gd name="connsiteY0" fmla="*/ 74 h 3610610"/>
              <a:gd name="connsiteX1" fmla="*/ 2477951 w 3588326"/>
              <a:gd name="connsiteY1" fmla="*/ 236054 h 3610610"/>
              <a:gd name="connsiteX2" fmla="*/ 3499575 w 3588326"/>
              <a:gd name="connsiteY2" fmla="*/ 1793819 h 3610610"/>
              <a:gd name="connsiteX3" fmla="*/ 3578729 w 3588326"/>
              <a:gd name="connsiteY3" fmla="*/ 1986165 h 3610610"/>
              <a:gd name="connsiteX4" fmla="*/ 3588326 w 3588326"/>
              <a:gd name="connsiteY4" fmla="*/ 2086790 h 3610610"/>
              <a:gd name="connsiteX5" fmla="*/ 3588326 w 3588326"/>
              <a:gd name="connsiteY5" fmla="*/ 2086791 h 3610610"/>
              <a:gd name="connsiteX6" fmla="*/ 3578729 w 3588326"/>
              <a:gd name="connsiteY6" fmla="*/ 2186427 h 3610610"/>
              <a:gd name="connsiteX7" fmla="*/ 3360261 w 3588326"/>
              <a:gd name="connsiteY7" fmla="*/ 2515710 h 3610610"/>
              <a:gd name="connsiteX8" fmla="*/ 1827827 w 3588326"/>
              <a:gd name="connsiteY8" fmla="*/ 3524669 h 3610610"/>
              <a:gd name="connsiteX9" fmla="*/ 1110156 w 3588326"/>
              <a:gd name="connsiteY9" fmla="*/ 3372693 h 3610610"/>
              <a:gd name="connsiteX10" fmla="*/ 88533 w 3588326"/>
              <a:gd name="connsiteY10" fmla="*/ 1814928 h 3610610"/>
              <a:gd name="connsiteX11" fmla="*/ 232066 w 3588326"/>
              <a:gd name="connsiteY11" fmla="*/ 1093035 h 3610610"/>
              <a:gd name="connsiteX12" fmla="*/ 1760280 w 3588326"/>
              <a:gd name="connsiteY12" fmla="*/ 84076 h 3610610"/>
              <a:gd name="connsiteX13" fmla="*/ 2051916 w 3588326"/>
              <a:gd name="connsiteY13" fmla="*/ 74 h 36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88326" h="3610610">
                <a:moveTo>
                  <a:pt x="2051916" y="74"/>
                </a:moveTo>
                <a:cubicBezTo>
                  <a:pt x="2218389" y="2877"/>
                  <a:pt x="2380326" y="85659"/>
                  <a:pt x="2477951" y="236054"/>
                </a:cubicBezTo>
                <a:lnTo>
                  <a:pt x="3499575" y="1793819"/>
                </a:lnTo>
                <a:cubicBezTo>
                  <a:pt x="3539680" y="1853977"/>
                  <a:pt x="3565801" y="1919412"/>
                  <a:pt x="3578729" y="1986165"/>
                </a:cubicBezTo>
                <a:lnTo>
                  <a:pt x="3588326" y="2086790"/>
                </a:lnTo>
                <a:lnTo>
                  <a:pt x="3588326" y="2086791"/>
                </a:lnTo>
                <a:lnTo>
                  <a:pt x="3578729" y="2186427"/>
                </a:lnTo>
                <a:cubicBezTo>
                  <a:pt x="3553399" y="2317296"/>
                  <a:pt x="3478466" y="2437611"/>
                  <a:pt x="3360261" y="2515710"/>
                </a:cubicBezTo>
                <a:lnTo>
                  <a:pt x="1827827" y="3524669"/>
                </a:lnTo>
                <a:cubicBezTo>
                  <a:pt x="1591418" y="3685089"/>
                  <a:pt x="1270576" y="3613322"/>
                  <a:pt x="1110156" y="3372693"/>
                </a:cubicBezTo>
                <a:lnTo>
                  <a:pt x="88533" y="1814928"/>
                </a:lnTo>
                <a:cubicBezTo>
                  <a:pt x="-71887" y="1574297"/>
                  <a:pt x="-8565" y="1249235"/>
                  <a:pt x="232066" y="1093035"/>
                </a:cubicBezTo>
                <a:lnTo>
                  <a:pt x="1760280" y="84076"/>
                </a:lnTo>
                <a:cubicBezTo>
                  <a:pt x="1850517" y="25502"/>
                  <a:pt x="1952033" y="-1609"/>
                  <a:pt x="2051916" y="7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fi-FI" dirty="0"/>
          </a:p>
        </p:txBody>
      </p:sp>
      <p:sp>
        <p:nvSpPr>
          <p:cNvPr id="11" name="Dian numeron paikkamerkki 12">
            <a:extLst>
              <a:ext uri="{FF2B5EF4-FFF2-40B4-BE49-F238E27FC236}">
                <a16:creationId xmlns:a16="http://schemas.microsoft.com/office/drawing/2014/main" id="{5C1AA03B-0DD3-4991-A316-A079C601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70669" y="6356350"/>
            <a:ext cx="76608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  <p:sp>
        <p:nvSpPr>
          <p:cNvPr id="12" name="Alatunnisteen paikkamerkki 11">
            <a:extLst>
              <a:ext uri="{FF2B5EF4-FFF2-40B4-BE49-F238E27FC236}">
                <a16:creationId xmlns:a16="http://schemas.microsoft.com/office/drawing/2014/main" id="{136633B8-5649-4699-8F0C-C983B6E6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1991" y="6356350"/>
            <a:ext cx="4114800" cy="365125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13" name="Päivämäärän paikkamerkki 10">
            <a:extLst>
              <a:ext uri="{FF2B5EF4-FFF2-40B4-BE49-F238E27FC236}">
                <a16:creationId xmlns:a16="http://schemas.microsoft.com/office/drawing/2014/main" id="{EC0F979B-6610-46E6-943C-37137AF4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31246" y="6356350"/>
            <a:ext cx="839423" cy="365125"/>
          </a:xfrm>
        </p:spPr>
        <p:txBody>
          <a:bodyPr/>
          <a:lstStyle>
            <a:lvl1pPr algn="ctr">
              <a:defRPr/>
            </a:lvl1pPr>
          </a:lstStyle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pic>
        <p:nvPicPr>
          <p:cNvPr id="17" name="Kuva 16">
            <a:extLst>
              <a:ext uri="{FF2B5EF4-FFF2-40B4-BE49-F238E27FC236}">
                <a16:creationId xmlns:a16="http://schemas.microsoft.com/office/drawing/2014/main" id="{44453713-E085-4DC6-8D1D-76B9772C96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32" y="6460331"/>
            <a:ext cx="2996089" cy="1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74800BCB-83C5-4562-952E-00F2B1FC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60670BC8-8EDE-4E2E-B957-2AEFFBDD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4801"/>
            <a:ext cx="10515600" cy="4082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7DC9EC2-A7EB-4378-B476-B7102C091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356350"/>
            <a:ext cx="1008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  <a:latin typeface="Daytona" panose="020B0604030500040204" pitchFamily="34" charset="0"/>
              </a:defRPr>
            </a:lvl1pPr>
          </a:lstStyle>
          <a:p>
            <a:fld id="{5F33D40F-B22E-45FF-BADA-EE8B5ACB92FA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BDDBD63-0D24-42DD-B8A1-5B551C489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299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  <a:latin typeface="Daytona" panose="020B0604030500040204" pitchFamily="34" charset="0"/>
              </a:defRPr>
            </a:lvl1pPr>
          </a:lstStyle>
          <a:p>
            <a:endParaRPr lang="fi-FI" dirty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65C62EC-8EE7-49B8-A97F-C8784E6CD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842" y="6356350"/>
            <a:ext cx="10711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2">
                    <a:lumMod val="50000"/>
                  </a:schemeClr>
                </a:solidFill>
                <a:latin typeface="Daytona" panose="020B0604030500040204" pitchFamily="34" charset="0"/>
              </a:defRPr>
            </a:lvl1pPr>
          </a:lstStyle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‹#›</a:t>
            </a:fld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9625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3" r:id="rId3"/>
    <p:sldLayoutId id="2147483664" r:id="rId4"/>
    <p:sldLayoutId id="2147483656" r:id="rId5"/>
    <p:sldLayoutId id="2147483653" r:id="rId6"/>
    <p:sldLayoutId id="2147483668" r:id="rId7"/>
    <p:sldLayoutId id="2147483689" r:id="rId8"/>
    <p:sldLayoutId id="2147483661" r:id="rId9"/>
    <p:sldLayoutId id="2147483669" r:id="rId10"/>
    <p:sldLayoutId id="2147483680" r:id="rId11"/>
    <p:sldLayoutId id="2147483701" r:id="rId12"/>
    <p:sldLayoutId id="2147483702" r:id="rId13"/>
    <p:sldLayoutId id="2147483698" r:id="rId14"/>
    <p:sldLayoutId id="2147483696" r:id="rId15"/>
    <p:sldLayoutId id="2147483657" r:id="rId16"/>
    <p:sldLayoutId id="2147483695" r:id="rId17"/>
    <p:sldLayoutId id="2147483703" r:id="rId18"/>
    <p:sldLayoutId id="2147483697" r:id="rId19"/>
    <p:sldLayoutId id="2147483700" r:id="rId20"/>
    <p:sldLayoutId id="2147483666" r:id="rId21"/>
    <p:sldLayoutId id="2147483681" r:id="rId22"/>
    <p:sldLayoutId id="2147483670" r:id="rId23"/>
    <p:sldLayoutId id="2147483682" r:id="rId24"/>
    <p:sldLayoutId id="2147483671" r:id="rId25"/>
    <p:sldLayoutId id="2147483685" r:id="rId26"/>
    <p:sldLayoutId id="2147483691" r:id="rId27"/>
    <p:sldLayoutId id="2147483693" r:id="rId28"/>
    <p:sldLayoutId id="2147483692" r:id="rId29"/>
    <p:sldLayoutId id="2147483699" r:id="rId30"/>
    <p:sldLayoutId id="2147483687" r:id="rId31"/>
    <p:sldLayoutId id="2147483672" r:id="rId32"/>
    <p:sldLayoutId id="2147483688" r:id="rId33"/>
    <p:sldLayoutId id="2147483684" r:id="rId34"/>
    <p:sldLayoutId id="2147483655" r:id="rId35"/>
    <p:sldLayoutId id="2147483665" r:id="rId3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Daytona" panose="020B0604030500040204" pitchFamily="34" charset="0"/>
          <a:ea typeface="+mj-ea"/>
          <a:cs typeface="Biome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Daytona" panose="020B060403050004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Daytona" panose="020B0604030500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Daytona" panose="020B0604030500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Daytona" panose="020B0604030500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Daytona" panose="020B0604030500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3" orient="horz" pos="346">
          <p15:clr>
            <a:srgbClr val="F26B43"/>
          </p15:clr>
        </p15:guide>
        <p15:guide id="4" orient="horz" pos="39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oportaldev.arctic-sdi.org/?zoomLevel=10&amp;coord=651530.6794195516_-2587581.3929899265&amp;mapLayers=304+100+ASDI_v1,325+100+ASDI_v1&amp;uuid=db032a85-2a5d-41a7-b453-eef493385f83&amp;noSavedState=true&amp;showIntro=fal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tsikko 4">
            <a:extLst>
              <a:ext uri="{FF2B5EF4-FFF2-40B4-BE49-F238E27FC236}">
                <a16:creationId xmlns:a16="http://schemas.microsoft.com/office/drawing/2014/main" id="{1CF142EB-ABFA-4A6A-8016-925DBF6504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Arctic-SDI vector tiles pilot &amp; architectures</a:t>
            </a:r>
          </a:p>
        </p:txBody>
      </p:sp>
      <p:sp>
        <p:nvSpPr>
          <p:cNvPr id="8" name="Alaotsikko 7">
            <a:extLst>
              <a:ext uri="{FF2B5EF4-FFF2-40B4-BE49-F238E27FC236}">
                <a16:creationId xmlns:a16="http://schemas.microsoft.com/office/drawing/2014/main" id="{DE31B23D-3958-45E8-9042-C023FF0553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</a:t>
            </a:r>
            <a:r>
              <a:rPr lang="en-US" baseline="30000" dirty="0"/>
              <a:t>th</a:t>
            </a:r>
            <a:r>
              <a:rPr lang="en-US" dirty="0"/>
              <a:t> June 2021</a:t>
            </a:r>
          </a:p>
          <a:p>
            <a:r>
              <a:rPr lang="en-US" dirty="0"/>
              <a:t>Some architectural notes…</a:t>
            </a:r>
            <a:endParaRPr lang="en-GB" dirty="0"/>
          </a:p>
        </p:txBody>
      </p:sp>
      <p:sp>
        <p:nvSpPr>
          <p:cNvPr id="10" name="Tekstin paikkamerkki 9">
            <a:extLst>
              <a:ext uri="{FF2B5EF4-FFF2-40B4-BE49-F238E27FC236}">
                <a16:creationId xmlns:a16="http://schemas.microsoft.com/office/drawing/2014/main" id="{C2C3BA2B-701A-4BA1-A3AF-C90D6F57C9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8249" y="6081367"/>
            <a:ext cx="5953124" cy="1011238"/>
          </a:xfrm>
        </p:spPr>
        <p:txBody>
          <a:bodyPr/>
          <a:lstStyle/>
          <a:p>
            <a:r>
              <a:rPr lang="en-GB" dirty="0"/>
              <a:t>Teemu Sipilä, National Land Survey of Finland</a:t>
            </a:r>
          </a:p>
        </p:txBody>
      </p:sp>
    </p:spTree>
    <p:extLst>
      <p:ext uri="{BB962C8B-B14F-4D97-AF65-F5344CB8AC3E}">
        <p14:creationId xmlns:p14="http://schemas.microsoft.com/office/powerpoint/2010/main" val="226423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5A2A42-701D-4EE0-AF7C-06F56A82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2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E26C45-F99A-4C04-A9EC-1299DB83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Arctic-SDI vector tiles - pilot &amp; architectures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D89F12-6FDE-4511-878C-F307144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7" name="Otsikko 6">
            <a:extLst>
              <a:ext uri="{FF2B5EF4-FFF2-40B4-BE49-F238E27FC236}">
                <a16:creationId xmlns:a16="http://schemas.microsoft.com/office/drawing/2014/main" id="{943C2430-8669-47C8-B2AE-34224D2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parts of the workshop agenda... </a:t>
            </a:r>
          </a:p>
        </p:txBody>
      </p:sp>
      <p:sp>
        <p:nvSpPr>
          <p:cNvPr id="9" name="Sisällön paikkamerkki 8">
            <a:extLst>
              <a:ext uri="{FF2B5EF4-FFF2-40B4-BE49-F238E27FC236}">
                <a16:creationId xmlns:a16="http://schemas.microsoft.com/office/drawing/2014/main" id="{F93BD446-9AE6-4684-91CE-4786096F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deliver VT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Service;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Download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Cascading service</a:t>
            </a:r>
          </a:p>
          <a:p>
            <a:r>
              <a:rPr lang="en-US" dirty="0"/>
              <a:t>Standards and Guidelines to follow when developing VT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MapBox</a:t>
            </a:r>
            <a:r>
              <a:rPr lang="en-US" dirty="0"/>
              <a:t> Vector Tile Specification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OGC API Tiles 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OGC API Styles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Common guidelines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24884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5A2A42-701D-4EE0-AF7C-06F56A82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3</a:t>
            </a:fld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D89F12-6FDE-4511-878C-F307144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7" name="Otsikko 6">
            <a:extLst>
              <a:ext uri="{FF2B5EF4-FFF2-40B4-BE49-F238E27FC236}">
                <a16:creationId xmlns:a16="http://schemas.microsoft.com/office/drawing/2014/main" id="{943C2430-8669-47C8-B2AE-34224D20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6867"/>
          </a:xfrm>
        </p:spPr>
        <p:txBody>
          <a:bodyPr/>
          <a:lstStyle/>
          <a:p>
            <a:r>
              <a:rPr lang="en-GB" dirty="0"/>
              <a:t>Arctic SDI Geoportal dev – vector tiles</a:t>
            </a:r>
          </a:p>
        </p:txBody>
      </p:sp>
      <p:sp>
        <p:nvSpPr>
          <p:cNvPr id="8" name="Tekstiruutu 7">
            <a:extLst>
              <a:ext uri="{FF2B5EF4-FFF2-40B4-BE49-F238E27FC236}">
                <a16:creationId xmlns:a16="http://schemas.microsoft.com/office/drawing/2014/main" id="{11E5C943-A91E-404C-B6FB-ABE1AC58D7F2}"/>
              </a:ext>
            </a:extLst>
          </p:cNvPr>
          <p:cNvSpPr txBox="1"/>
          <p:nvPr/>
        </p:nvSpPr>
        <p:spPr>
          <a:xfrm>
            <a:off x="838200" y="862245"/>
            <a:ext cx="10477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u="sng" dirty="0">
                <a:hlinkClick r:id="rId2"/>
              </a:rPr>
              <a:t>https://geoportaldev.arctic-sdi.org/?zoomLevel=10&amp;coord=651530.6794195516_-2587581.3929899265&amp;</a:t>
            </a:r>
          </a:p>
          <a:p>
            <a:r>
              <a:rPr lang="fi-FI" sz="1200" u="sng" dirty="0" err="1">
                <a:hlinkClick r:id="rId2"/>
              </a:rPr>
              <a:t>mapLayers</a:t>
            </a:r>
            <a:r>
              <a:rPr lang="fi-FI" sz="1200" u="sng" dirty="0">
                <a:hlinkClick r:id="rId2"/>
              </a:rPr>
              <a:t>=304+100+ASDI_v1,325+100+ASDI_v1&amp;uuid=db032a85-2a5d-41a7-b453-eef493385f83&amp;noSavedState=true&amp;showIntro=false</a:t>
            </a:r>
            <a:endParaRPr lang="fi-FI" sz="1200" dirty="0"/>
          </a:p>
          <a:p>
            <a:endParaRPr lang="fi-FI" sz="1200" dirty="0"/>
          </a:p>
        </p:txBody>
      </p:sp>
      <p:pic>
        <p:nvPicPr>
          <p:cNvPr id="11" name="Kuva 10">
            <a:extLst>
              <a:ext uri="{FF2B5EF4-FFF2-40B4-BE49-F238E27FC236}">
                <a16:creationId xmlns:a16="http://schemas.microsoft.com/office/drawing/2014/main" id="{B0D10BBF-20BB-4CD9-B82B-80F9AF837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82" y="1575337"/>
            <a:ext cx="7372350" cy="52101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C2F6D4B6-AD38-4B9B-BD93-E7B329C99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346" y="1304348"/>
            <a:ext cx="5295900" cy="53340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Kuva 2">
            <a:extLst>
              <a:ext uri="{FF2B5EF4-FFF2-40B4-BE49-F238E27FC236}">
                <a16:creationId xmlns:a16="http://schemas.microsoft.com/office/drawing/2014/main" id="{1E0FB840-E4A9-47A6-BBD8-8FA189ACF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789" y="1845944"/>
            <a:ext cx="3791429" cy="189571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135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5A2A42-701D-4EE0-AF7C-06F56A82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4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E26C45-F99A-4C04-A9EC-1299DB83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Arctic-SDI vector tiles - pilot &amp; architectures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D89F12-6FDE-4511-878C-F307144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7" name="Otsikko 6">
            <a:extLst>
              <a:ext uri="{FF2B5EF4-FFF2-40B4-BE49-F238E27FC236}">
                <a16:creationId xmlns:a16="http://schemas.microsoft.com/office/drawing/2014/main" id="{943C2430-8669-47C8-B2AE-34224D20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20191"/>
          </a:xfrm>
        </p:spPr>
        <p:txBody>
          <a:bodyPr>
            <a:normAutofit/>
          </a:bodyPr>
          <a:lstStyle/>
          <a:p>
            <a:r>
              <a:rPr lang="en-GB" sz="3200" dirty="0"/>
              <a:t>Vector Tile Pilot – 2019-2020 (</a:t>
            </a:r>
            <a:r>
              <a:rPr lang="en-GB" sz="3200" dirty="0" err="1"/>
              <a:t>Sweden+Finland</a:t>
            </a:r>
            <a:r>
              <a:rPr lang="en-GB" sz="3200" dirty="0"/>
              <a:t>)</a:t>
            </a:r>
          </a:p>
        </p:txBody>
      </p:sp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CB6D0A31-E6AB-4C04-9257-609CD2D1E0FA}"/>
              </a:ext>
            </a:extLst>
          </p:cNvPr>
          <p:cNvSpPr/>
          <p:nvPr/>
        </p:nvSpPr>
        <p:spPr>
          <a:xfrm>
            <a:off x="3689873" y="818430"/>
            <a:ext cx="4883971" cy="688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Arctic</a:t>
            </a:r>
            <a:r>
              <a:rPr lang="fi-FI" dirty="0"/>
              <a:t> SDI </a:t>
            </a:r>
            <a:r>
              <a:rPr lang="fi-FI" dirty="0" err="1"/>
              <a:t>geoportal</a:t>
            </a:r>
            <a:r>
              <a:rPr lang="fi-FI" dirty="0"/>
              <a:t> (</a:t>
            </a:r>
            <a:r>
              <a:rPr lang="fi-FI" dirty="0" err="1"/>
              <a:t>dev</a:t>
            </a:r>
            <a:r>
              <a:rPr lang="fi-FI" dirty="0"/>
              <a:t>) </a:t>
            </a:r>
            <a:r>
              <a:rPr lang="fi-FI" dirty="0" err="1"/>
              <a:t>browser</a:t>
            </a:r>
            <a:r>
              <a:rPr lang="fi-FI" dirty="0"/>
              <a:t> </a:t>
            </a:r>
            <a:r>
              <a:rPr lang="fi-FI" dirty="0" err="1"/>
              <a:t>app</a:t>
            </a:r>
            <a:endParaRPr lang="fi-FI" dirty="0"/>
          </a:p>
          <a:p>
            <a:pPr algn="ctr"/>
            <a:r>
              <a:rPr lang="fi-FI" sz="1200" dirty="0" err="1"/>
              <a:t>Layers</a:t>
            </a:r>
            <a:r>
              <a:rPr lang="fi-FI" sz="1200" dirty="0"/>
              <a:t>/</a:t>
            </a:r>
            <a:r>
              <a:rPr lang="fi-FI" sz="1200" dirty="0" err="1"/>
              <a:t>styles</a:t>
            </a:r>
            <a:r>
              <a:rPr lang="fi-FI" sz="1200" dirty="0"/>
              <a:t> </a:t>
            </a:r>
            <a:r>
              <a:rPr lang="fi-FI" sz="1200" dirty="0" err="1"/>
              <a:t>configured</a:t>
            </a:r>
            <a:r>
              <a:rPr lang="fi-FI" sz="1200" dirty="0"/>
              <a:t>, </a:t>
            </a:r>
            <a:r>
              <a:rPr lang="fi-FI" sz="1200" dirty="0" err="1"/>
              <a:t>mvt-tiles</a:t>
            </a:r>
            <a:r>
              <a:rPr lang="fi-FI" sz="1200" dirty="0"/>
              <a:t> </a:t>
            </a:r>
            <a:r>
              <a:rPr lang="fi-FI" sz="1200" dirty="0" err="1"/>
              <a:t>requested</a:t>
            </a:r>
            <a:r>
              <a:rPr lang="fi-FI" sz="1200" dirty="0"/>
              <a:t> as </a:t>
            </a:r>
            <a:r>
              <a:rPr lang="fi-FI" sz="1200" dirty="0" err="1"/>
              <a:t>needed</a:t>
            </a:r>
            <a:endParaRPr lang="fi-FI" sz="1200" dirty="0"/>
          </a:p>
          <a:p>
            <a:pPr algn="ctr"/>
            <a:r>
              <a:rPr lang="fi-FI" sz="1200" dirty="0" err="1"/>
              <a:t>Pilot</a:t>
            </a:r>
            <a:r>
              <a:rPr lang="fi-FI" sz="1200" dirty="0"/>
              <a:t> </a:t>
            </a:r>
            <a:r>
              <a:rPr lang="fi-FI" sz="1200" dirty="0" err="1"/>
              <a:t>based</a:t>
            </a:r>
            <a:r>
              <a:rPr lang="fi-FI" sz="1200" dirty="0"/>
              <a:t> on: </a:t>
            </a:r>
            <a:r>
              <a:rPr lang="fi-FI" sz="1200" dirty="0" err="1"/>
              <a:t>North_Pole_LAEA_Europe</a:t>
            </a:r>
            <a:r>
              <a:rPr lang="fi-FI" sz="1200" dirty="0"/>
              <a:t> (EPSG:3575)</a:t>
            </a:r>
          </a:p>
        </p:txBody>
      </p:sp>
      <p:sp>
        <p:nvSpPr>
          <p:cNvPr id="8" name="Suorakulmio: Pyöristetyt kulmat 7">
            <a:extLst>
              <a:ext uri="{FF2B5EF4-FFF2-40B4-BE49-F238E27FC236}">
                <a16:creationId xmlns:a16="http://schemas.microsoft.com/office/drawing/2014/main" id="{A6A8B44D-A0F6-4388-B02B-37C8BF7EBEA6}"/>
              </a:ext>
            </a:extLst>
          </p:cNvPr>
          <p:cNvSpPr/>
          <p:nvPr/>
        </p:nvSpPr>
        <p:spPr>
          <a:xfrm>
            <a:off x="4052455" y="3855790"/>
            <a:ext cx="1471487" cy="6472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WMTS</a:t>
            </a:r>
          </a:p>
          <a:p>
            <a:pPr algn="ctr"/>
            <a:r>
              <a:rPr lang="fi-FI" sz="1200" dirty="0"/>
              <a:t>EPSG:3575 MVT </a:t>
            </a:r>
            <a:r>
              <a:rPr lang="fi-FI" sz="1200" dirty="0" err="1"/>
              <a:t>vector</a:t>
            </a:r>
            <a:r>
              <a:rPr lang="fi-FI" sz="1200" dirty="0"/>
              <a:t> </a:t>
            </a:r>
            <a:r>
              <a:rPr lang="fi-FI" sz="1200" dirty="0" err="1"/>
              <a:t>tiles</a:t>
            </a:r>
            <a:endParaRPr lang="fi-FI" sz="1200" dirty="0"/>
          </a:p>
        </p:txBody>
      </p:sp>
      <p:sp>
        <p:nvSpPr>
          <p:cNvPr id="9" name="Suorakulmio 8">
            <a:extLst>
              <a:ext uri="{FF2B5EF4-FFF2-40B4-BE49-F238E27FC236}">
                <a16:creationId xmlns:a16="http://schemas.microsoft.com/office/drawing/2014/main" id="{2EFBFEF0-0BAE-434F-9E6E-CD0000F26794}"/>
              </a:ext>
            </a:extLst>
          </p:cNvPr>
          <p:cNvSpPr/>
          <p:nvPr/>
        </p:nvSpPr>
        <p:spPr>
          <a:xfrm>
            <a:off x="384465" y="2899064"/>
            <a:ext cx="5330535" cy="32939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42F3C5B8-6FCE-44E9-9D37-B231C6C933B7}"/>
              </a:ext>
            </a:extLst>
          </p:cNvPr>
          <p:cNvSpPr txBox="1"/>
          <p:nvPr/>
        </p:nvSpPr>
        <p:spPr>
          <a:xfrm>
            <a:off x="509972" y="5769692"/>
            <a:ext cx="396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Vector</a:t>
            </a:r>
            <a:r>
              <a:rPr lang="fi-FI" dirty="0"/>
              <a:t> </a:t>
            </a:r>
            <a:r>
              <a:rPr lang="fi-FI" dirty="0" err="1"/>
              <a:t>tiles</a:t>
            </a:r>
            <a:r>
              <a:rPr lang="fi-FI" dirty="0"/>
              <a:t> </a:t>
            </a:r>
            <a:r>
              <a:rPr lang="fi-FI" dirty="0" err="1"/>
              <a:t>pilot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(</a:t>
            </a:r>
            <a:r>
              <a:rPr lang="fi-FI" dirty="0" err="1"/>
              <a:t>Sweden</a:t>
            </a:r>
            <a:r>
              <a:rPr lang="fi-FI" dirty="0"/>
              <a:t>)</a:t>
            </a:r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B32D3F22-1B24-4AEF-812D-88CEAFEBB0EC}"/>
              </a:ext>
            </a:extLst>
          </p:cNvPr>
          <p:cNvSpPr/>
          <p:nvPr/>
        </p:nvSpPr>
        <p:spPr>
          <a:xfrm>
            <a:off x="529937" y="3063875"/>
            <a:ext cx="5070764" cy="36512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HTTP </a:t>
            </a:r>
            <a:r>
              <a:rPr lang="fi-FI" sz="1200" dirty="0" err="1"/>
              <a:t>server</a:t>
            </a:r>
            <a:r>
              <a:rPr lang="fi-FI" sz="1200" dirty="0"/>
              <a:t> </a:t>
            </a:r>
            <a:r>
              <a:rPr lang="fi-FI" sz="1200" dirty="0" err="1"/>
              <a:t>with</a:t>
            </a:r>
            <a:r>
              <a:rPr lang="fi-FI" sz="1200" dirty="0"/>
              <a:t> Basic </a:t>
            </a:r>
            <a:r>
              <a:rPr lang="fi-FI" sz="1200" dirty="0" err="1"/>
              <a:t>Auth</a:t>
            </a:r>
            <a:endParaRPr lang="fi-FI" sz="1200" dirty="0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5452F83F-4BDF-43EF-8EE9-1AEAAC170856}"/>
              </a:ext>
            </a:extLst>
          </p:cNvPr>
          <p:cNvSpPr txBox="1"/>
          <p:nvPr/>
        </p:nvSpPr>
        <p:spPr>
          <a:xfrm>
            <a:off x="509972" y="4697193"/>
            <a:ext cx="4963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err="1"/>
              <a:t>Sample</a:t>
            </a:r>
            <a:r>
              <a:rPr lang="fi-FI" sz="1200" b="1" dirty="0"/>
              <a:t> </a:t>
            </a:r>
            <a:r>
              <a:rPr lang="fi-FI" sz="1200" b="1" dirty="0" err="1"/>
              <a:t>vector</a:t>
            </a:r>
            <a:r>
              <a:rPr lang="fi-FI" sz="1200" b="1" dirty="0"/>
              <a:t> </a:t>
            </a:r>
            <a:r>
              <a:rPr lang="fi-FI" sz="1200" b="1" dirty="0" err="1"/>
              <a:t>tile</a:t>
            </a:r>
            <a:r>
              <a:rPr lang="fi-FI" sz="1200" b="1" dirty="0"/>
              <a:t> </a:t>
            </a:r>
            <a:r>
              <a:rPr lang="fi-FI" sz="1200" b="1" dirty="0" err="1"/>
              <a:t>request</a:t>
            </a:r>
            <a:r>
              <a:rPr lang="fi-FI" sz="1200" b="1" dirty="0"/>
              <a:t> (WMTS):</a:t>
            </a:r>
            <a:r>
              <a:rPr lang="fi-FI" sz="1200" dirty="0"/>
              <a:t> https://****.lantmateriet.se</a:t>
            </a:r>
          </a:p>
          <a:p>
            <a:r>
              <a:rPr lang="fi-FI" sz="1200" dirty="0"/>
              <a:t>/vt/asdi/v1/wmts/1.0.0/asdi/default/3575/9/384/287.mvt</a:t>
            </a:r>
          </a:p>
          <a:p>
            <a:endParaRPr lang="fi-FI" sz="1200" dirty="0"/>
          </a:p>
          <a:p>
            <a:r>
              <a:rPr lang="fi-FI" sz="1200" dirty="0"/>
              <a:t>https://***.lantmateriet.se/vt/asdi/v1/style/style_asdi-3575.json</a:t>
            </a:r>
          </a:p>
        </p:txBody>
      </p:sp>
      <p:sp>
        <p:nvSpPr>
          <p:cNvPr id="13" name="Suorakulmio: Pyöristetyt kulmat 12">
            <a:extLst>
              <a:ext uri="{FF2B5EF4-FFF2-40B4-BE49-F238E27FC236}">
                <a16:creationId xmlns:a16="http://schemas.microsoft.com/office/drawing/2014/main" id="{744D5C24-1AFE-406C-B5D5-571DBC912A92}"/>
              </a:ext>
            </a:extLst>
          </p:cNvPr>
          <p:cNvSpPr/>
          <p:nvPr/>
        </p:nvSpPr>
        <p:spPr>
          <a:xfrm>
            <a:off x="2313988" y="3855789"/>
            <a:ext cx="1471487" cy="6472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Style JSON</a:t>
            </a:r>
          </a:p>
          <a:p>
            <a:pPr algn="ctr"/>
            <a:r>
              <a:rPr lang="fi-FI" sz="1200" dirty="0" err="1"/>
              <a:t>MapBox</a:t>
            </a:r>
            <a:r>
              <a:rPr lang="fi-FI" sz="1200" dirty="0"/>
              <a:t> Style</a:t>
            </a:r>
          </a:p>
        </p:txBody>
      </p:sp>
      <p:sp>
        <p:nvSpPr>
          <p:cNvPr id="14" name="Suorakulmio: Pyöristetyt kulmat 13">
            <a:extLst>
              <a:ext uri="{FF2B5EF4-FFF2-40B4-BE49-F238E27FC236}">
                <a16:creationId xmlns:a16="http://schemas.microsoft.com/office/drawing/2014/main" id="{C71BB7AF-DB61-45DA-934E-54DD06FFDC42}"/>
              </a:ext>
            </a:extLst>
          </p:cNvPr>
          <p:cNvSpPr/>
          <p:nvPr/>
        </p:nvSpPr>
        <p:spPr>
          <a:xfrm>
            <a:off x="613483" y="3849387"/>
            <a:ext cx="1471487" cy="6472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Symbols</a:t>
            </a:r>
            <a:endParaRPr lang="fi-FI" dirty="0"/>
          </a:p>
          <a:p>
            <a:pPr algn="ctr"/>
            <a:r>
              <a:rPr lang="fi-FI" sz="1200" dirty="0" err="1"/>
              <a:t>Glyphs</a:t>
            </a:r>
            <a:r>
              <a:rPr lang="fi-FI" sz="1200" dirty="0"/>
              <a:t>/</a:t>
            </a:r>
            <a:r>
              <a:rPr lang="fi-FI" sz="1200" dirty="0" err="1"/>
              <a:t>sprites</a:t>
            </a:r>
            <a:endParaRPr lang="fi-FI" sz="1200" dirty="0"/>
          </a:p>
        </p:txBody>
      </p:sp>
      <p:cxnSp>
        <p:nvCxnSpPr>
          <p:cNvPr id="16" name="Suora nuoliyhdysviiva 15">
            <a:extLst>
              <a:ext uri="{FF2B5EF4-FFF2-40B4-BE49-F238E27FC236}">
                <a16:creationId xmlns:a16="http://schemas.microsoft.com/office/drawing/2014/main" id="{DB1778FE-A9E1-4B12-9F33-66B6120BCB55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flipH="1" flipV="1">
            <a:off x="2084970" y="4173037"/>
            <a:ext cx="229018" cy="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Nuoli: Alas 17">
            <a:extLst>
              <a:ext uri="{FF2B5EF4-FFF2-40B4-BE49-F238E27FC236}">
                <a16:creationId xmlns:a16="http://schemas.microsoft.com/office/drawing/2014/main" id="{539AA4C8-0DFE-4C58-821C-CAB8266A690D}"/>
              </a:ext>
            </a:extLst>
          </p:cNvPr>
          <p:cNvSpPr/>
          <p:nvPr/>
        </p:nvSpPr>
        <p:spPr>
          <a:xfrm rot="10800000">
            <a:off x="4696691" y="3461147"/>
            <a:ext cx="340060" cy="3651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9" name="Nuoli: Alas 18">
            <a:extLst>
              <a:ext uri="{FF2B5EF4-FFF2-40B4-BE49-F238E27FC236}">
                <a16:creationId xmlns:a16="http://schemas.microsoft.com/office/drawing/2014/main" id="{20A57231-BD05-414E-B960-CFBE5723D409}"/>
              </a:ext>
            </a:extLst>
          </p:cNvPr>
          <p:cNvSpPr/>
          <p:nvPr/>
        </p:nvSpPr>
        <p:spPr>
          <a:xfrm rot="10800000">
            <a:off x="4653710" y="1613119"/>
            <a:ext cx="340060" cy="365125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C0F68175-5334-4C8C-9D1F-7204126FD71F}"/>
              </a:ext>
            </a:extLst>
          </p:cNvPr>
          <p:cNvSpPr/>
          <p:nvPr/>
        </p:nvSpPr>
        <p:spPr>
          <a:xfrm>
            <a:off x="838200" y="943963"/>
            <a:ext cx="2306781" cy="15347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/>
              <a:t>Style </a:t>
            </a:r>
            <a:r>
              <a:rPr lang="fi-FI" sz="1200" dirty="0" err="1"/>
              <a:t>files</a:t>
            </a:r>
            <a:r>
              <a:rPr lang="fi-FI" sz="1200" dirty="0"/>
              <a:t> </a:t>
            </a:r>
            <a:r>
              <a:rPr lang="fi-FI" sz="1200" dirty="0" err="1"/>
              <a:t>manually</a:t>
            </a:r>
            <a:r>
              <a:rPr lang="fi-FI" sz="1200" dirty="0"/>
              <a:t> </a:t>
            </a:r>
            <a:r>
              <a:rPr lang="fi-FI" sz="1200" dirty="0" err="1"/>
              <a:t>copied</a:t>
            </a:r>
            <a:r>
              <a:rPr lang="fi-FI" sz="1200" dirty="0"/>
              <a:t> to </a:t>
            </a:r>
            <a:r>
              <a:rPr lang="fi-FI" sz="1200" dirty="0" err="1"/>
              <a:t>geoportal</a:t>
            </a:r>
            <a:r>
              <a:rPr lang="fi-FI" sz="1200" dirty="0"/>
              <a:t> </a:t>
            </a:r>
            <a:r>
              <a:rPr lang="fi-FI" sz="1200" dirty="0" err="1"/>
              <a:t>layer</a:t>
            </a:r>
            <a:r>
              <a:rPr lang="fi-FI" sz="1200" dirty="0"/>
              <a:t>/</a:t>
            </a:r>
            <a:r>
              <a:rPr lang="fi-FI" sz="1200" dirty="0" err="1"/>
              <a:t>style</a:t>
            </a:r>
            <a:r>
              <a:rPr lang="fi-FI" sz="1200" dirty="0"/>
              <a:t> </a:t>
            </a:r>
            <a:r>
              <a:rPr lang="fi-FI" sz="1200" dirty="0" err="1"/>
              <a:t>configurations</a:t>
            </a:r>
            <a:r>
              <a:rPr lang="fi-FI" sz="1200" dirty="0"/>
              <a:t>.</a:t>
            </a:r>
          </a:p>
          <a:p>
            <a:pPr algn="ctr"/>
            <a:endParaRPr lang="fi-FI" sz="1200" dirty="0"/>
          </a:p>
          <a:p>
            <a:pPr algn="ctr"/>
            <a:r>
              <a:rPr lang="fi-FI" sz="1200" dirty="0" err="1"/>
              <a:t>Glyphs</a:t>
            </a:r>
            <a:r>
              <a:rPr lang="fi-FI" sz="1200" dirty="0"/>
              <a:t> (</a:t>
            </a:r>
            <a:r>
              <a:rPr lang="fi-FI" sz="1200" dirty="0" err="1"/>
              <a:t>available</a:t>
            </a:r>
            <a:r>
              <a:rPr lang="fi-FI" sz="1200" dirty="0"/>
              <a:t> on </a:t>
            </a:r>
            <a:r>
              <a:rPr lang="fi-FI" sz="1200" dirty="0" err="1"/>
              <a:t>service</a:t>
            </a:r>
            <a:r>
              <a:rPr lang="fi-FI" sz="1200" dirty="0"/>
              <a:t>) </a:t>
            </a:r>
            <a:r>
              <a:rPr lang="fi-FI" sz="1200" dirty="0" err="1"/>
              <a:t>not</a:t>
            </a:r>
            <a:r>
              <a:rPr lang="fi-FI" sz="1200" dirty="0"/>
              <a:t> </a:t>
            </a:r>
            <a:r>
              <a:rPr lang="fi-FI" sz="1200" dirty="0" err="1"/>
              <a:t>currently</a:t>
            </a:r>
            <a:r>
              <a:rPr lang="fi-FI" sz="1200" dirty="0"/>
              <a:t> </a:t>
            </a:r>
            <a:r>
              <a:rPr lang="fi-FI" sz="1200" dirty="0" err="1"/>
              <a:t>connected</a:t>
            </a:r>
            <a:r>
              <a:rPr lang="fi-FI" sz="1200" dirty="0"/>
              <a:t> to </a:t>
            </a:r>
            <a:r>
              <a:rPr lang="fi-FI" sz="1200" dirty="0" err="1"/>
              <a:t>geoportal</a:t>
            </a:r>
            <a:r>
              <a:rPr lang="fi-FI" sz="1200" dirty="0"/>
              <a:t>.</a:t>
            </a:r>
          </a:p>
          <a:p>
            <a:pPr algn="ctr"/>
            <a:endParaRPr lang="fi-FI" sz="1200" dirty="0"/>
          </a:p>
        </p:txBody>
      </p:sp>
      <p:sp>
        <p:nvSpPr>
          <p:cNvPr id="21" name="Suorakulmio: Pyöristetyt kulmat 20">
            <a:extLst>
              <a:ext uri="{FF2B5EF4-FFF2-40B4-BE49-F238E27FC236}">
                <a16:creationId xmlns:a16="http://schemas.microsoft.com/office/drawing/2014/main" id="{A4F3B86E-BD57-4445-9EF7-30DEA1EE17FD}"/>
              </a:ext>
            </a:extLst>
          </p:cNvPr>
          <p:cNvSpPr/>
          <p:nvPr/>
        </p:nvSpPr>
        <p:spPr>
          <a:xfrm>
            <a:off x="3838876" y="2086622"/>
            <a:ext cx="1976570" cy="36512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Geoportal</a:t>
            </a:r>
            <a:r>
              <a:rPr lang="fi-FI" sz="1200" dirty="0"/>
              <a:t> </a:t>
            </a:r>
            <a:r>
              <a:rPr lang="fi-FI" sz="1200" dirty="0" err="1"/>
              <a:t>Tile</a:t>
            </a:r>
            <a:r>
              <a:rPr lang="fi-FI" sz="1200" dirty="0"/>
              <a:t> Proxy</a:t>
            </a:r>
          </a:p>
        </p:txBody>
      </p:sp>
      <p:sp>
        <p:nvSpPr>
          <p:cNvPr id="22" name="Nuoli: Alas 21">
            <a:extLst>
              <a:ext uri="{FF2B5EF4-FFF2-40B4-BE49-F238E27FC236}">
                <a16:creationId xmlns:a16="http://schemas.microsoft.com/office/drawing/2014/main" id="{1EF7A3D1-810B-4284-B27E-949FF9D47EB0}"/>
              </a:ext>
            </a:extLst>
          </p:cNvPr>
          <p:cNvSpPr/>
          <p:nvPr/>
        </p:nvSpPr>
        <p:spPr>
          <a:xfrm rot="10800000">
            <a:off x="4682042" y="2615115"/>
            <a:ext cx="340060" cy="3651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Suorakulmio: Pyöristetyt kulmat 22">
            <a:extLst>
              <a:ext uri="{FF2B5EF4-FFF2-40B4-BE49-F238E27FC236}">
                <a16:creationId xmlns:a16="http://schemas.microsoft.com/office/drawing/2014/main" id="{D4C9DBBC-DDA8-425A-8373-7CA07A0810D5}"/>
              </a:ext>
            </a:extLst>
          </p:cNvPr>
          <p:cNvSpPr/>
          <p:nvPr/>
        </p:nvSpPr>
        <p:spPr>
          <a:xfrm>
            <a:off x="6096000" y="3843302"/>
            <a:ext cx="1471487" cy="647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WMTS</a:t>
            </a:r>
          </a:p>
          <a:p>
            <a:pPr algn="ctr"/>
            <a:r>
              <a:rPr lang="fi-FI" sz="1200" dirty="0"/>
              <a:t>EPSG:3575 MVT </a:t>
            </a:r>
            <a:r>
              <a:rPr lang="fi-FI" sz="1200" dirty="0" err="1"/>
              <a:t>vector</a:t>
            </a:r>
            <a:r>
              <a:rPr lang="fi-FI" sz="1200" dirty="0"/>
              <a:t> </a:t>
            </a:r>
            <a:r>
              <a:rPr lang="fi-FI" sz="1200" dirty="0" err="1"/>
              <a:t>tiles</a:t>
            </a:r>
            <a:endParaRPr lang="fi-FI" sz="1200" dirty="0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5EEBCD4C-7B14-4436-AFEE-2FDCA06B3A05}"/>
              </a:ext>
            </a:extLst>
          </p:cNvPr>
          <p:cNvSpPr/>
          <p:nvPr/>
        </p:nvSpPr>
        <p:spPr>
          <a:xfrm>
            <a:off x="5944018" y="2899064"/>
            <a:ext cx="5738010" cy="329391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D477ED46-C29A-4C94-ACD4-81EB26DD6D72}"/>
              </a:ext>
            </a:extLst>
          </p:cNvPr>
          <p:cNvSpPr txBox="1"/>
          <p:nvPr/>
        </p:nvSpPr>
        <p:spPr>
          <a:xfrm>
            <a:off x="6069525" y="581886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Vector</a:t>
            </a:r>
            <a:r>
              <a:rPr lang="fi-FI" dirty="0"/>
              <a:t> </a:t>
            </a:r>
            <a:r>
              <a:rPr lang="fi-FI" dirty="0" err="1"/>
              <a:t>tiles</a:t>
            </a:r>
            <a:r>
              <a:rPr lang="fi-FI" dirty="0"/>
              <a:t> </a:t>
            </a:r>
            <a:r>
              <a:rPr lang="fi-FI" dirty="0" err="1"/>
              <a:t>pilot</a:t>
            </a:r>
            <a:r>
              <a:rPr lang="fi-FI" dirty="0"/>
              <a:t> </a:t>
            </a:r>
            <a:r>
              <a:rPr lang="fi-FI" dirty="0" err="1"/>
              <a:t>service</a:t>
            </a:r>
            <a:r>
              <a:rPr lang="fi-FI" dirty="0"/>
              <a:t> (Finland)</a:t>
            </a:r>
          </a:p>
        </p:txBody>
      </p:sp>
      <p:sp>
        <p:nvSpPr>
          <p:cNvPr id="26" name="Suorakulmio: Pyöristetyt kulmat 25">
            <a:extLst>
              <a:ext uri="{FF2B5EF4-FFF2-40B4-BE49-F238E27FC236}">
                <a16:creationId xmlns:a16="http://schemas.microsoft.com/office/drawing/2014/main" id="{D6A71E0E-C7B2-443F-8087-6737AF71F151}"/>
              </a:ext>
            </a:extLst>
          </p:cNvPr>
          <p:cNvSpPr/>
          <p:nvPr/>
        </p:nvSpPr>
        <p:spPr>
          <a:xfrm>
            <a:off x="6089490" y="3063875"/>
            <a:ext cx="5070764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HTTP </a:t>
            </a:r>
            <a:r>
              <a:rPr lang="fi-FI" sz="1200" dirty="0" err="1"/>
              <a:t>server</a:t>
            </a:r>
            <a:r>
              <a:rPr lang="fi-FI" sz="1200" dirty="0"/>
              <a:t> </a:t>
            </a:r>
            <a:r>
              <a:rPr lang="fi-FI" sz="1200" dirty="0" err="1"/>
              <a:t>without</a:t>
            </a:r>
            <a:r>
              <a:rPr lang="fi-FI" sz="1200" dirty="0"/>
              <a:t> </a:t>
            </a:r>
            <a:r>
              <a:rPr lang="fi-FI" sz="1200" dirty="0" err="1"/>
              <a:t>authentication</a:t>
            </a:r>
            <a:endParaRPr lang="fi-FI" sz="1200" dirty="0"/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A5FCBFEE-82AF-4A84-930B-4FA2001409F7}"/>
              </a:ext>
            </a:extLst>
          </p:cNvPr>
          <p:cNvSpPr txBox="1"/>
          <p:nvPr/>
        </p:nvSpPr>
        <p:spPr>
          <a:xfrm>
            <a:off x="6069525" y="4697193"/>
            <a:ext cx="5883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b="1" dirty="0" err="1"/>
              <a:t>Sample</a:t>
            </a:r>
            <a:r>
              <a:rPr lang="fi-FI" sz="1200" b="1" dirty="0"/>
              <a:t> WMTS: </a:t>
            </a:r>
            <a:r>
              <a:rPr lang="fi-FI" sz="1200" dirty="0"/>
              <a:t>https://beta-karttakuva.maanmittauslaitos.fi/vt/asdi/</a:t>
            </a:r>
          </a:p>
          <a:p>
            <a:r>
              <a:rPr lang="fi-FI" sz="1200" dirty="0" err="1"/>
              <a:t>wmts</a:t>
            </a:r>
            <a:r>
              <a:rPr lang="fi-FI" sz="1200" dirty="0"/>
              <a:t>/1.0.0/asdi/default/latest/North_Pole_LAEA_Europe/8/195/144.pbf</a:t>
            </a:r>
          </a:p>
          <a:p>
            <a:endParaRPr lang="fi-FI" sz="1200" dirty="0"/>
          </a:p>
          <a:p>
            <a:r>
              <a:rPr lang="fi-FI" sz="1200" b="1" dirty="0" err="1"/>
              <a:t>Supported</a:t>
            </a:r>
            <a:r>
              <a:rPr lang="fi-FI" sz="1200" b="1" dirty="0"/>
              <a:t> </a:t>
            </a:r>
            <a:r>
              <a:rPr lang="fi-FI" sz="1200" b="1" dirty="0" err="1"/>
              <a:t>projection</a:t>
            </a:r>
            <a:r>
              <a:rPr lang="fi-FI" sz="1200" b="1" dirty="0"/>
              <a:t>/</a:t>
            </a:r>
            <a:r>
              <a:rPr lang="fi-FI" sz="1200" b="1" dirty="0" err="1"/>
              <a:t>tile</a:t>
            </a:r>
            <a:r>
              <a:rPr lang="fi-FI" sz="1200" b="1" dirty="0"/>
              <a:t> </a:t>
            </a:r>
            <a:r>
              <a:rPr lang="fi-FI" sz="1200" b="1" dirty="0" err="1"/>
              <a:t>matrix</a:t>
            </a:r>
            <a:r>
              <a:rPr lang="fi-FI" sz="1200" b="1" dirty="0"/>
              <a:t> </a:t>
            </a:r>
            <a:r>
              <a:rPr lang="fi-FI" sz="1200" b="1" dirty="0" err="1"/>
              <a:t>sets</a:t>
            </a:r>
            <a:r>
              <a:rPr lang="fi-FI" sz="1200" b="1" dirty="0"/>
              <a:t>: </a:t>
            </a:r>
            <a:r>
              <a:rPr lang="fi-FI" sz="1200" dirty="0" err="1"/>
              <a:t>North_Pole_LAEA_XX</a:t>
            </a:r>
            <a:r>
              <a:rPr lang="fi-FI" sz="1200" dirty="0"/>
              <a:t> (EPSG:357x) </a:t>
            </a:r>
          </a:p>
          <a:p>
            <a:r>
              <a:rPr lang="fi-FI" sz="1200" dirty="0"/>
              <a:t>WGS84_Pseudo-Mercator (EPSG:3857), ETRS-TM35FIN (EPSG:3067)</a:t>
            </a:r>
          </a:p>
        </p:txBody>
      </p:sp>
      <p:sp>
        <p:nvSpPr>
          <p:cNvPr id="28" name="Suorakulmio: Pyöristetyt kulmat 27">
            <a:extLst>
              <a:ext uri="{FF2B5EF4-FFF2-40B4-BE49-F238E27FC236}">
                <a16:creationId xmlns:a16="http://schemas.microsoft.com/office/drawing/2014/main" id="{7ADFCD1F-101F-47F6-B38A-99699D7B1035}"/>
              </a:ext>
            </a:extLst>
          </p:cNvPr>
          <p:cNvSpPr/>
          <p:nvPr/>
        </p:nvSpPr>
        <p:spPr>
          <a:xfrm>
            <a:off x="9497010" y="3849387"/>
            <a:ext cx="1471487" cy="647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Style JSON</a:t>
            </a:r>
          </a:p>
          <a:p>
            <a:pPr algn="ctr"/>
            <a:r>
              <a:rPr lang="fi-FI" sz="1200" dirty="0" err="1"/>
              <a:t>MapBox</a:t>
            </a:r>
            <a:r>
              <a:rPr lang="fi-FI" sz="1200" dirty="0"/>
              <a:t> Style</a:t>
            </a:r>
          </a:p>
        </p:txBody>
      </p:sp>
      <p:sp>
        <p:nvSpPr>
          <p:cNvPr id="29" name="Suorakulmio: Pyöristetyt kulmat 28">
            <a:extLst>
              <a:ext uri="{FF2B5EF4-FFF2-40B4-BE49-F238E27FC236}">
                <a16:creationId xmlns:a16="http://schemas.microsoft.com/office/drawing/2014/main" id="{633967B1-2801-4F9A-9849-3B1FD393B49F}"/>
              </a:ext>
            </a:extLst>
          </p:cNvPr>
          <p:cNvSpPr/>
          <p:nvPr/>
        </p:nvSpPr>
        <p:spPr>
          <a:xfrm>
            <a:off x="7796505" y="3842985"/>
            <a:ext cx="1471487" cy="647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Symbols</a:t>
            </a:r>
            <a:endParaRPr lang="fi-FI" dirty="0"/>
          </a:p>
          <a:p>
            <a:pPr algn="ctr"/>
            <a:r>
              <a:rPr lang="fi-FI" sz="1200" dirty="0" err="1"/>
              <a:t>Glyphs</a:t>
            </a:r>
            <a:endParaRPr lang="fi-FI" sz="1200" dirty="0"/>
          </a:p>
        </p:txBody>
      </p:sp>
      <p:cxnSp>
        <p:nvCxnSpPr>
          <p:cNvPr id="30" name="Suora nuoliyhdysviiva 29">
            <a:extLst>
              <a:ext uri="{FF2B5EF4-FFF2-40B4-BE49-F238E27FC236}">
                <a16:creationId xmlns:a16="http://schemas.microsoft.com/office/drawing/2014/main" id="{42043820-61AF-4BF0-AFF7-F1E69AF83C23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 flipV="1">
            <a:off x="9267992" y="4166635"/>
            <a:ext cx="229018" cy="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Nuoli: Alas 30">
            <a:extLst>
              <a:ext uri="{FF2B5EF4-FFF2-40B4-BE49-F238E27FC236}">
                <a16:creationId xmlns:a16="http://schemas.microsoft.com/office/drawing/2014/main" id="{EEFF1FDF-7843-4F8B-A2B0-8DDD5B0D2876}"/>
              </a:ext>
            </a:extLst>
          </p:cNvPr>
          <p:cNvSpPr/>
          <p:nvPr/>
        </p:nvSpPr>
        <p:spPr>
          <a:xfrm rot="10800000">
            <a:off x="6740236" y="3448659"/>
            <a:ext cx="34006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2" name="Nuoli: Alas 31">
            <a:extLst>
              <a:ext uri="{FF2B5EF4-FFF2-40B4-BE49-F238E27FC236}">
                <a16:creationId xmlns:a16="http://schemas.microsoft.com/office/drawing/2014/main" id="{A8E9F550-71F9-4646-83BA-DB59D4FF6CDA}"/>
              </a:ext>
            </a:extLst>
          </p:cNvPr>
          <p:cNvSpPr/>
          <p:nvPr/>
        </p:nvSpPr>
        <p:spPr>
          <a:xfrm rot="10800000">
            <a:off x="6733932" y="1613117"/>
            <a:ext cx="340060" cy="1331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3" name="Suorakulmio: Pyöristetyt kulmat 32">
            <a:extLst>
              <a:ext uri="{FF2B5EF4-FFF2-40B4-BE49-F238E27FC236}">
                <a16:creationId xmlns:a16="http://schemas.microsoft.com/office/drawing/2014/main" id="{89703DE8-9BA3-4D31-B8FB-A52BA06A10EE}"/>
              </a:ext>
            </a:extLst>
          </p:cNvPr>
          <p:cNvSpPr/>
          <p:nvPr/>
        </p:nvSpPr>
        <p:spPr>
          <a:xfrm>
            <a:off x="9047019" y="905566"/>
            <a:ext cx="2306781" cy="15461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1200" dirty="0"/>
              <a:t>Style </a:t>
            </a:r>
            <a:r>
              <a:rPr lang="fi-FI" sz="1200" dirty="0" err="1"/>
              <a:t>files</a:t>
            </a:r>
            <a:r>
              <a:rPr lang="fi-FI" sz="1200" dirty="0"/>
              <a:t> </a:t>
            </a:r>
            <a:r>
              <a:rPr lang="fi-FI" sz="1200" dirty="0" err="1"/>
              <a:t>manually</a:t>
            </a:r>
            <a:r>
              <a:rPr lang="fi-FI" sz="1200" dirty="0"/>
              <a:t> </a:t>
            </a:r>
            <a:r>
              <a:rPr lang="fi-FI" sz="1200" dirty="0" err="1"/>
              <a:t>copied</a:t>
            </a:r>
            <a:r>
              <a:rPr lang="fi-FI" sz="1200" dirty="0"/>
              <a:t> to </a:t>
            </a:r>
            <a:r>
              <a:rPr lang="fi-FI" sz="1200" dirty="0" err="1"/>
              <a:t>geoportal</a:t>
            </a:r>
            <a:r>
              <a:rPr lang="fi-FI" sz="1200" dirty="0"/>
              <a:t> </a:t>
            </a:r>
            <a:r>
              <a:rPr lang="fi-FI" sz="1200" dirty="0" err="1"/>
              <a:t>layer</a:t>
            </a:r>
            <a:r>
              <a:rPr lang="fi-FI" sz="1200" dirty="0"/>
              <a:t>/</a:t>
            </a:r>
            <a:r>
              <a:rPr lang="fi-FI" sz="1200" dirty="0" err="1"/>
              <a:t>style</a:t>
            </a:r>
            <a:r>
              <a:rPr lang="fi-FI" sz="1200" dirty="0"/>
              <a:t> </a:t>
            </a:r>
            <a:r>
              <a:rPr lang="fi-FI" sz="1200" dirty="0" err="1"/>
              <a:t>configurations</a:t>
            </a:r>
            <a:r>
              <a:rPr lang="fi-FI" sz="1200" dirty="0"/>
              <a:t>.</a:t>
            </a:r>
          </a:p>
          <a:p>
            <a:pPr algn="ctr"/>
            <a:endParaRPr lang="fi-FI" sz="1200" dirty="0"/>
          </a:p>
          <a:p>
            <a:pPr algn="ctr"/>
            <a:r>
              <a:rPr lang="fi-FI" sz="1200" dirty="0" err="1"/>
              <a:t>Glyphs</a:t>
            </a:r>
            <a:r>
              <a:rPr lang="fi-FI" sz="1200" dirty="0"/>
              <a:t> </a:t>
            </a:r>
            <a:r>
              <a:rPr lang="fi-FI" sz="1200" dirty="0" err="1"/>
              <a:t>accessed</a:t>
            </a:r>
            <a:r>
              <a:rPr lang="fi-FI" sz="1200" dirty="0"/>
              <a:t> </a:t>
            </a:r>
            <a:r>
              <a:rPr lang="fi-FI" sz="1200" dirty="0" err="1"/>
              <a:t>from</a:t>
            </a:r>
            <a:r>
              <a:rPr lang="fi-FI" sz="1200" dirty="0"/>
              <a:t> </a:t>
            </a:r>
            <a:r>
              <a:rPr lang="fi-FI" sz="1200" dirty="0" err="1"/>
              <a:t>server</a:t>
            </a:r>
            <a:r>
              <a:rPr lang="fi-FI" sz="1200" dirty="0"/>
              <a:t>?</a:t>
            </a:r>
          </a:p>
        </p:txBody>
      </p:sp>
      <p:cxnSp>
        <p:nvCxnSpPr>
          <p:cNvPr id="15" name="Suora yhdysviiva 14">
            <a:extLst>
              <a:ext uri="{FF2B5EF4-FFF2-40B4-BE49-F238E27FC236}">
                <a16:creationId xmlns:a16="http://schemas.microsoft.com/office/drawing/2014/main" id="{C14E1C7B-398B-4157-99F4-5B68C34E2C5F}"/>
              </a:ext>
            </a:extLst>
          </p:cNvPr>
          <p:cNvCxnSpPr>
            <a:cxnSpLocks/>
            <a:stCxn id="20" idx="3"/>
            <a:endCxn id="2" idx="1"/>
          </p:cNvCxnSpPr>
          <p:nvPr/>
        </p:nvCxnSpPr>
        <p:spPr>
          <a:xfrm flipV="1">
            <a:off x="3144981" y="1162793"/>
            <a:ext cx="544892" cy="548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uora yhdysviiva 34">
            <a:extLst>
              <a:ext uri="{FF2B5EF4-FFF2-40B4-BE49-F238E27FC236}">
                <a16:creationId xmlns:a16="http://schemas.microsoft.com/office/drawing/2014/main" id="{44C9E35F-69B0-4171-9460-78D6B9863BA1}"/>
              </a:ext>
            </a:extLst>
          </p:cNvPr>
          <p:cNvCxnSpPr>
            <a:stCxn id="33" idx="1"/>
            <a:endCxn id="2" idx="3"/>
          </p:cNvCxnSpPr>
          <p:nvPr/>
        </p:nvCxnSpPr>
        <p:spPr>
          <a:xfrm flipH="1" flipV="1">
            <a:off x="8573844" y="1162793"/>
            <a:ext cx="473175" cy="515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5A2A42-701D-4EE0-AF7C-06F56A82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5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E26C45-F99A-4C04-A9EC-1299DB83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Arctic-SDI vector tiles - pilot &amp; architectures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D89F12-6FDE-4511-878C-F307144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7" name="Otsikko 6">
            <a:extLst>
              <a:ext uri="{FF2B5EF4-FFF2-40B4-BE49-F238E27FC236}">
                <a16:creationId xmlns:a16="http://schemas.microsoft.com/office/drawing/2014/main" id="{943C2430-8669-47C8-B2AE-34224D2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Cascading vector tiles service?</a:t>
            </a:r>
          </a:p>
        </p:txBody>
      </p:sp>
      <p:sp>
        <p:nvSpPr>
          <p:cNvPr id="9" name="Sisällön paikkamerkki 8">
            <a:extLst>
              <a:ext uri="{FF2B5EF4-FFF2-40B4-BE49-F238E27FC236}">
                <a16:creationId xmlns:a16="http://schemas.microsoft.com/office/drawing/2014/main" id="{F93BD446-9AE6-4684-91CE-4786096F1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tiles pilot (</a:t>
            </a:r>
            <a:r>
              <a:rPr lang="en-US" dirty="0" err="1"/>
              <a:t>Sweden+Finland</a:t>
            </a:r>
            <a:r>
              <a:rPr lang="en-US" dirty="0"/>
              <a:t>)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National VT services + “cascading” on the client (geoportal dev) </a:t>
            </a:r>
          </a:p>
          <a:p>
            <a:pPr lvl="0"/>
            <a:r>
              <a:rPr lang="en-US" dirty="0"/>
              <a:t>Cross-organizational cascading service for vector tiles?</a:t>
            </a:r>
            <a:endParaRPr lang="fi-FI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Schemas, styles, projections/tile matrix sets must be harmonized if cascading service proxies / combines tiles from national </a:t>
            </a:r>
            <a:r>
              <a:rPr lang="en-US" dirty="0" err="1"/>
              <a:t>vt</a:t>
            </a:r>
            <a:r>
              <a:rPr lang="en-US" dirty="0"/>
              <a:t> services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Projection/tile matrix sets needed? </a:t>
            </a:r>
          </a:p>
          <a:p>
            <a:pPr lvl="0"/>
            <a:r>
              <a:rPr lang="fi-FI" dirty="0"/>
              <a:t>OGC API </a:t>
            </a:r>
            <a:r>
              <a:rPr lang="fi-FI" dirty="0" err="1"/>
              <a:t>Features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solution</a:t>
            </a:r>
            <a:r>
              <a:rPr lang="fi-FI" dirty="0"/>
              <a:t>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National OGC API Features / WGS 84 only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Cascading vector tile services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Reads features from national services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vector tiles and styles in multiple projections / tile matrix sets </a:t>
            </a: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0280D7E3-B422-4B2F-9463-342A927741F0}"/>
              </a:ext>
            </a:extLst>
          </p:cNvPr>
          <p:cNvSpPr txBox="1"/>
          <p:nvPr/>
        </p:nvSpPr>
        <p:spPr>
          <a:xfrm>
            <a:off x="7109391" y="4027288"/>
            <a:ext cx="4857420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i-FI" sz="1400" dirty="0"/>
              <a:t>WGS84_Pseudo-Mercator (EPSG:3857)</a:t>
            </a:r>
          </a:p>
          <a:p>
            <a:r>
              <a:rPr lang="fi-FI" sz="1400" dirty="0" err="1"/>
              <a:t>North_Pole_LAEA_BeringSea</a:t>
            </a:r>
            <a:r>
              <a:rPr lang="fi-FI" sz="1400" dirty="0"/>
              <a:t> (EPSG:3571)</a:t>
            </a:r>
          </a:p>
          <a:p>
            <a:r>
              <a:rPr lang="fi-FI" sz="1400" dirty="0" err="1"/>
              <a:t>North_Pole_LAEA_Alaska</a:t>
            </a:r>
            <a:r>
              <a:rPr lang="fi-FI" sz="1400" dirty="0"/>
              <a:t> (EPSG:3572)</a:t>
            </a:r>
          </a:p>
          <a:p>
            <a:r>
              <a:rPr lang="fi-FI" sz="1400" dirty="0" err="1"/>
              <a:t>North_Pole_LAEA_Canada</a:t>
            </a:r>
            <a:r>
              <a:rPr lang="fi-FI" sz="1400" dirty="0"/>
              <a:t> (EPSG:3573)</a:t>
            </a:r>
          </a:p>
          <a:p>
            <a:r>
              <a:rPr lang="fi-FI" sz="1400" dirty="0" err="1"/>
              <a:t>North_Pole_LAEA_Atlantic</a:t>
            </a:r>
            <a:r>
              <a:rPr lang="fi-FI" sz="1400" dirty="0"/>
              <a:t> (EPSG:3574)</a:t>
            </a:r>
          </a:p>
          <a:p>
            <a:r>
              <a:rPr lang="fi-FI" sz="1400" dirty="0" err="1"/>
              <a:t>North_Pole_LAEA_Europe</a:t>
            </a:r>
            <a:r>
              <a:rPr lang="fi-FI" sz="1400" dirty="0"/>
              <a:t> (EPSG:3575)</a:t>
            </a:r>
          </a:p>
          <a:p>
            <a:r>
              <a:rPr lang="fi-FI" sz="1400" dirty="0" err="1"/>
              <a:t>North_Pole_LAEA_Russia</a:t>
            </a:r>
            <a:r>
              <a:rPr lang="fi-FI" sz="1400" dirty="0"/>
              <a:t> (EPSG:3576)</a:t>
            </a:r>
          </a:p>
        </p:txBody>
      </p:sp>
    </p:spTree>
    <p:extLst>
      <p:ext uri="{BB962C8B-B14F-4D97-AF65-F5344CB8AC3E}">
        <p14:creationId xmlns:p14="http://schemas.microsoft.com/office/powerpoint/2010/main" val="416973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uorakulmio 36">
            <a:extLst>
              <a:ext uri="{FF2B5EF4-FFF2-40B4-BE49-F238E27FC236}">
                <a16:creationId xmlns:a16="http://schemas.microsoft.com/office/drawing/2014/main" id="{761E1B24-F9A6-4B84-B01F-06287644355B}"/>
              </a:ext>
            </a:extLst>
          </p:cNvPr>
          <p:cNvSpPr/>
          <p:nvPr/>
        </p:nvSpPr>
        <p:spPr>
          <a:xfrm>
            <a:off x="187036" y="1885902"/>
            <a:ext cx="11537101" cy="29505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75A2A42-701D-4EE0-AF7C-06F56A82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i-FI"/>
              <a:t>SIVU </a:t>
            </a:r>
            <a:fld id="{395C3D94-F3B0-4BF8-973B-87B4959310A4}" type="slidenum">
              <a:rPr lang="fi-FI" smtClean="0"/>
              <a:pPr/>
              <a:t>6</a:t>
            </a:fld>
            <a:endParaRPr lang="fi-FI" dirty="0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8E26C45-F99A-4C04-A9EC-1299DB83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Arctic-SDI vector tiles - pilot &amp; architectures</a:t>
            </a:r>
            <a:endParaRPr lang="fi-FI" dirty="0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DD89F12-6FDE-4511-878C-F307144E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A7BE3-339D-4746-87C3-89B1158AB272}" type="datetime1">
              <a:rPr lang="fi-FI" smtClean="0"/>
              <a:t>15.6.2021</a:t>
            </a:fld>
            <a:endParaRPr lang="fi-FI" dirty="0"/>
          </a:p>
        </p:txBody>
      </p:sp>
      <p:sp>
        <p:nvSpPr>
          <p:cNvPr id="7" name="Otsikko 6">
            <a:extLst>
              <a:ext uri="{FF2B5EF4-FFF2-40B4-BE49-F238E27FC236}">
                <a16:creationId xmlns:a16="http://schemas.microsoft.com/office/drawing/2014/main" id="{943C2430-8669-47C8-B2AE-34224D20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72" y="17261"/>
            <a:ext cx="10515600" cy="620191"/>
          </a:xfrm>
        </p:spPr>
        <p:txBody>
          <a:bodyPr>
            <a:normAutofit/>
          </a:bodyPr>
          <a:lstStyle/>
          <a:p>
            <a:r>
              <a:rPr lang="en-GB" sz="3200" dirty="0"/>
              <a:t>One option for Arctic SDI vector tiles architecture?</a:t>
            </a:r>
          </a:p>
        </p:txBody>
      </p:sp>
      <p:sp>
        <p:nvSpPr>
          <p:cNvPr id="2" name="Suorakulmio: Pyöristetyt kulmat 1">
            <a:extLst>
              <a:ext uri="{FF2B5EF4-FFF2-40B4-BE49-F238E27FC236}">
                <a16:creationId xmlns:a16="http://schemas.microsoft.com/office/drawing/2014/main" id="{CB6D0A31-E6AB-4C04-9257-609CD2D1E0FA}"/>
              </a:ext>
            </a:extLst>
          </p:cNvPr>
          <p:cNvSpPr/>
          <p:nvPr/>
        </p:nvSpPr>
        <p:spPr>
          <a:xfrm>
            <a:off x="3838876" y="733504"/>
            <a:ext cx="4514248" cy="688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Arctic</a:t>
            </a:r>
            <a:r>
              <a:rPr lang="fi-FI" dirty="0"/>
              <a:t> SDI </a:t>
            </a:r>
            <a:r>
              <a:rPr lang="fi-FI" dirty="0" err="1"/>
              <a:t>geoportal</a:t>
            </a:r>
            <a:r>
              <a:rPr lang="fi-FI" dirty="0"/>
              <a:t> </a:t>
            </a:r>
            <a:r>
              <a:rPr lang="fi-FI" dirty="0" err="1"/>
              <a:t>browser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</a:p>
          <a:p>
            <a:pPr algn="ctr"/>
            <a:r>
              <a:rPr lang="fi-FI" sz="1200" dirty="0" err="1"/>
              <a:t>Layers</a:t>
            </a:r>
            <a:r>
              <a:rPr lang="fi-FI" sz="1200" dirty="0"/>
              <a:t>/</a:t>
            </a:r>
            <a:r>
              <a:rPr lang="fi-FI" sz="1200" dirty="0" err="1"/>
              <a:t>styles</a:t>
            </a:r>
            <a:r>
              <a:rPr lang="fi-FI" sz="1200" dirty="0"/>
              <a:t> and </a:t>
            </a:r>
            <a:r>
              <a:rPr lang="fi-FI" sz="1200" dirty="0" err="1"/>
              <a:t>mvt-tiles</a:t>
            </a:r>
            <a:r>
              <a:rPr lang="fi-FI" sz="1200" dirty="0"/>
              <a:t> </a:t>
            </a:r>
            <a:r>
              <a:rPr lang="fi-FI" sz="1200" dirty="0" err="1"/>
              <a:t>requested</a:t>
            </a:r>
            <a:r>
              <a:rPr lang="fi-FI" sz="1200" dirty="0"/>
              <a:t> as </a:t>
            </a:r>
            <a:r>
              <a:rPr lang="fi-FI" sz="1200" dirty="0" err="1"/>
              <a:t>needed</a:t>
            </a:r>
            <a:endParaRPr lang="fi-FI" sz="1200" dirty="0"/>
          </a:p>
          <a:p>
            <a:pPr algn="ctr"/>
            <a:r>
              <a:rPr lang="fi-FI" sz="1200" dirty="0"/>
              <a:t>Web </a:t>
            </a:r>
            <a:r>
              <a:rPr lang="fi-FI" sz="1200" dirty="0" err="1"/>
              <a:t>Mercator</a:t>
            </a:r>
            <a:r>
              <a:rPr lang="fi-FI" sz="1200" dirty="0"/>
              <a:t>? </a:t>
            </a:r>
            <a:r>
              <a:rPr lang="fi-FI" sz="1200" dirty="0" err="1"/>
              <a:t>All</a:t>
            </a:r>
            <a:r>
              <a:rPr lang="fi-FI" sz="1200" dirty="0"/>
              <a:t> </a:t>
            </a:r>
            <a:r>
              <a:rPr lang="fi-FI" sz="1200" dirty="0" err="1"/>
              <a:t>North_Pole_LAEA_XX</a:t>
            </a:r>
            <a:r>
              <a:rPr lang="fi-FI" sz="1200" dirty="0"/>
              <a:t> </a:t>
            </a:r>
            <a:r>
              <a:rPr lang="fi-FI" sz="1200" dirty="0" err="1"/>
              <a:t>projections</a:t>
            </a:r>
            <a:r>
              <a:rPr lang="fi-FI" sz="1200" dirty="0"/>
              <a:t>?</a:t>
            </a:r>
          </a:p>
        </p:txBody>
      </p:sp>
      <p:sp>
        <p:nvSpPr>
          <p:cNvPr id="34" name="Suorakulmio: Pyöristetyt kulmat 33">
            <a:extLst>
              <a:ext uri="{FF2B5EF4-FFF2-40B4-BE49-F238E27FC236}">
                <a16:creationId xmlns:a16="http://schemas.microsoft.com/office/drawing/2014/main" id="{4DB21123-F331-4E08-9159-F096E34BC2B3}"/>
              </a:ext>
            </a:extLst>
          </p:cNvPr>
          <p:cNvSpPr/>
          <p:nvPr/>
        </p:nvSpPr>
        <p:spPr>
          <a:xfrm>
            <a:off x="1466285" y="733504"/>
            <a:ext cx="2104724" cy="688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Client X </a:t>
            </a:r>
          </a:p>
          <a:p>
            <a:pPr algn="ctr"/>
            <a:r>
              <a:rPr lang="fi-FI" sz="1200" dirty="0"/>
              <a:t>MVT </a:t>
            </a:r>
            <a:r>
              <a:rPr lang="fi-FI" sz="1200" dirty="0" err="1"/>
              <a:t>based</a:t>
            </a:r>
            <a:endParaRPr lang="fi-FI" sz="1200" dirty="0"/>
          </a:p>
        </p:txBody>
      </p:sp>
      <p:sp>
        <p:nvSpPr>
          <p:cNvPr id="35" name="Suorakulmio: Pyöristetyt kulmat 34">
            <a:extLst>
              <a:ext uri="{FF2B5EF4-FFF2-40B4-BE49-F238E27FC236}">
                <a16:creationId xmlns:a16="http://schemas.microsoft.com/office/drawing/2014/main" id="{2D869441-F3D0-48C7-BF3B-12B7A42543D6}"/>
              </a:ext>
            </a:extLst>
          </p:cNvPr>
          <p:cNvSpPr/>
          <p:nvPr/>
        </p:nvSpPr>
        <p:spPr>
          <a:xfrm>
            <a:off x="8620991" y="733504"/>
            <a:ext cx="2104724" cy="6887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Client Y </a:t>
            </a:r>
          </a:p>
          <a:p>
            <a:pPr algn="ctr"/>
            <a:r>
              <a:rPr lang="fi-FI" sz="1200" dirty="0"/>
              <a:t>OGC API </a:t>
            </a:r>
            <a:r>
              <a:rPr lang="fi-FI" sz="1200" dirty="0" err="1"/>
              <a:t>Tiles</a:t>
            </a:r>
            <a:r>
              <a:rPr lang="fi-FI" sz="1200" dirty="0"/>
              <a:t>/</a:t>
            </a:r>
            <a:r>
              <a:rPr lang="fi-FI" sz="1200" dirty="0" err="1"/>
              <a:t>Styles</a:t>
            </a:r>
            <a:r>
              <a:rPr lang="fi-FI" sz="1200" dirty="0"/>
              <a:t>?</a:t>
            </a:r>
          </a:p>
        </p:txBody>
      </p:sp>
      <p:sp>
        <p:nvSpPr>
          <p:cNvPr id="36" name="Suorakulmio: Pyöristetyt kulmat 35">
            <a:extLst>
              <a:ext uri="{FF2B5EF4-FFF2-40B4-BE49-F238E27FC236}">
                <a16:creationId xmlns:a16="http://schemas.microsoft.com/office/drawing/2014/main" id="{BBBF523D-72F4-4963-A0F6-BD31961FD731}"/>
              </a:ext>
            </a:extLst>
          </p:cNvPr>
          <p:cNvSpPr/>
          <p:nvPr/>
        </p:nvSpPr>
        <p:spPr>
          <a:xfrm>
            <a:off x="3054424" y="2799419"/>
            <a:ext cx="2911164" cy="647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WMTS / OGC API </a:t>
            </a:r>
            <a:r>
              <a:rPr lang="fi-FI" dirty="0" err="1"/>
              <a:t>Tiles</a:t>
            </a:r>
            <a:endParaRPr lang="fi-FI" dirty="0"/>
          </a:p>
          <a:p>
            <a:pPr algn="ctr"/>
            <a:r>
              <a:rPr lang="fi-FI" sz="1200" dirty="0"/>
              <a:t>MVT (</a:t>
            </a:r>
            <a:r>
              <a:rPr lang="fi-FI" sz="1200" dirty="0" err="1"/>
              <a:t>or</a:t>
            </a:r>
            <a:r>
              <a:rPr lang="fi-FI" sz="1200" dirty="0"/>
              <a:t> </a:t>
            </a:r>
            <a:r>
              <a:rPr lang="fi-FI" sz="1200" dirty="0" err="1"/>
              <a:t>other</a:t>
            </a:r>
            <a:r>
              <a:rPr lang="fi-FI" sz="1200" dirty="0"/>
              <a:t>) </a:t>
            </a:r>
            <a:r>
              <a:rPr lang="fi-FI" sz="1200" dirty="0" err="1"/>
              <a:t>vector</a:t>
            </a:r>
            <a:r>
              <a:rPr lang="fi-FI" sz="1200" dirty="0"/>
              <a:t> </a:t>
            </a:r>
            <a:r>
              <a:rPr lang="fi-FI" sz="1200" dirty="0" err="1"/>
              <a:t>tiles</a:t>
            </a:r>
            <a:r>
              <a:rPr lang="fi-FI" sz="1200" dirty="0"/>
              <a:t>, </a:t>
            </a:r>
            <a:r>
              <a:rPr lang="fi-FI" sz="1200" dirty="0" err="1"/>
              <a:t>different</a:t>
            </a:r>
            <a:r>
              <a:rPr lang="fi-FI" sz="1200" dirty="0"/>
              <a:t> </a:t>
            </a:r>
            <a:r>
              <a:rPr lang="fi-FI" sz="1200" dirty="0" err="1"/>
              <a:t>projections</a:t>
            </a:r>
            <a:r>
              <a:rPr lang="fi-FI" sz="1200" dirty="0"/>
              <a:t>/</a:t>
            </a:r>
            <a:r>
              <a:rPr lang="fi-FI" sz="1200" dirty="0" err="1"/>
              <a:t>tile</a:t>
            </a:r>
            <a:r>
              <a:rPr lang="fi-FI" sz="1200" dirty="0"/>
              <a:t> </a:t>
            </a:r>
            <a:r>
              <a:rPr lang="fi-FI" sz="1200" dirty="0" err="1"/>
              <a:t>matrix</a:t>
            </a:r>
            <a:r>
              <a:rPr lang="fi-FI" sz="1200" dirty="0"/>
              <a:t> </a:t>
            </a:r>
            <a:r>
              <a:rPr lang="fi-FI" sz="1200" dirty="0" err="1"/>
              <a:t>sets</a:t>
            </a:r>
            <a:endParaRPr lang="fi-FI" sz="1200" dirty="0"/>
          </a:p>
        </p:txBody>
      </p:sp>
      <p:sp>
        <p:nvSpPr>
          <p:cNvPr id="39" name="Suorakulmio: Pyöristetyt kulmat 38">
            <a:extLst>
              <a:ext uri="{FF2B5EF4-FFF2-40B4-BE49-F238E27FC236}">
                <a16:creationId xmlns:a16="http://schemas.microsoft.com/office/drawing/2014/main" id="{823825EC-8C99-4DBD-AC1B-0215154FC36D}"/>
              </a:ext>
            </a:extLst>
          </p:cNvPr>
          <p:cNvSpPr/>
          <p:nvPr/>
        </p:nvSpPr>
        <p:spPr>
          <a:xfrm>
            <a:off x="2171701" y="2006958"/>
            <a:ext cx="9008917" cy="36512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/>
              <a:t>HTTP </a:t>
            </a:r>
            <a:r>
              <a:rPr lang="fi-FI" sz="1200" dirty="0" err="1"/>
              <a:t>server</a:t>
            </a:r>
            <a:r>
              <a:rPr lang="fi-FI" sz="1200" dirty="0"/>
              <a:t> </a:t>
            </a:r>
            <a:r>
              <a:rPr lang="fi-FI" sz="1200" dirty="0" err="1"/>
              <a:t>without</a:t>
            </a:r>
            <a:r>
              <a:rPr lang="fi-FI" sz="1200" dirty="0"/>
              <a:t> </a:t>
            </a:r>
            <a:r>
              <a:rPr lang="fi-FI" sz="1200" dirty="0" err="1"/>
              <a:t>authentication</a:t>
            </a:r>
            <a:endParaRPr lang="fi-FI" sz="1200" dirty="0"/>
          </a:p>
        </p:txBody>
      </p:sp>
      <p:sp>
        <p:nvSpPr>
          <p:cNvPr id="41" name="Suorakulmio: Pyöristetyt kulmat 40">
            <a:extLst>
              <a:ext uri="{FF2B5EF4-FFF2-40B4-BE49-F238E27FC236}">
                <a16:creationId xmlns:a16="http://schemas.microsoft.com/office/drawing/2014/main" id="{163A7401-C122-43E6-B833-11AF061C564C}"/>
              </a:ext>
            </a:extLst>
          </p:cNvPr>
          <p:cNvSpPr/>
          <p:nvPr/>
        </p:nvSpPr>
        <p:spPr>
          <a:xfrm>
            <a:off x="7948697" y="2784632"/>
            <a:ext cx="1471487" cy="647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Style JSON</a:t>
            </a:r>
          </a:p>
          <a:p>
            <a:pPr algn="ctr"/>
            <a:r>
              <a:rPr lang="fi-FI" sz="1200" dirty="0" err="1"/>
              <a:t>MapBox</a:t>
            </a:r>
            <a:r>
              <a:rPr lang="fi-FI" sz="1200" dirty="0"/>
              <a:t> Style</a:t>
            </a:r>
          </a:p>
        </p:txBody>
      </p:sp>
      <p:sp>
        <p:nvSpPr>
          <p:cNvPr id="42" name="Suorakulmio: Pyöristetyt kulmat 41">
            <a:extLst>
              <a:ext uri="{FF2B5EF4-FFF2-40B4-BE49-F238E27FC236}">
                <a16:creationId xmlns:a16="http://schemas.microsoft.com/office/drawing/2014/main" id="{D24DDD80-445E-4241-9594-537C5C423C9F}"/>
              </a:ext>
            </a:extLst>
          </p:cNvPr>
          <p:cNvSpPr/>
          <p:nvPr/>
        </p:nvSpPr>
        <p:spPr>
          <a:xfrm>
            <a:off x="6248192" y="2778230"/>
            <a:ext cx="1471487" cy="647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Symbols</a:t>
            </a:r>
            <a:endParaRPr lang="fi-FI" dirty="0"/>
          </a:p>
          <a:p>
            <a:pPr algn="ctr"/>
            <a:r>
              <a:rPr lang="fi-FI" sz="1200" dirty="0" err="1"/>
              <a:t>Glyphs</a:t>
            </a:r>
            <a:r>
              <a:rPr lang="fi-FI" sz="1200" dirty="0"/>
              <a:t>/</a:t>
            </a:r>
            <a:r>
              <a:rPr lang="fi-FI" sz="1200" dirty="0" err="1"/>
              <a:t>sprites</a:t>
            </a:r>
            <a:endParaRPr lang="fi-FI" sz="1200" dirty="0"/>
          </a:p>
        </p:txBody>
      </p:sp>
      <p:cxnSp>
        <p:nvCxnSpPr>
          <p:cNvPr id="43" name="Suora nuoliyhdysviiva 42">
            <a:extLst>
              <a:ext uri="{FF2B5EF4-FFF2-40B4-BE49-F238E27FC236}">
                <a16:creationId xmlns:a16="http://schemas.microsoft.com/office/drawing/2014/main" id="{7F0D8991-86BA-43C6-9E86-4CABD4E41075}"/>
              </a:ext>
            </a:extLst>
          </p:cNvPr>
          <p:cNvCxnSpPr>
            <a:stCxn id="41" idx="1"/>
            <a:endCxn id="42" idx="3"/>
          </p:cNvCxnSpPr>
          <p:nvPr/>
        </p:nvCxnSpPr>
        <p:spPr>
          <a:xfrm flipH="1" flipV="1">
            <a:off x="7719679" y="3101880"/>
            <a:ext cx="229018" cy="6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4" name="Nuoli: Alas 43">
            <a:extLst>
              <a:ext uri="{FF2B5EF4-FFF2-40B4-BE49-F238E27FC236}">
                <a16:creationId xmlns:a16="http://schemas.microsoft.com/office/drawing/2014/main" id="{C8ED8FFC-4D62-49F0-BA37-1E363AE45951}"/>
              </a:ext>
            </a:extLst>
          </p:cNvPr>
          <p:cNvSpPr/>
          <p:nvPr/>
        </p:nvSpPr>
        <p:spPr>
          <a:xfrm rot="10800000">
            <a:off x="4254040" y="2376344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5" name="Nuoli: Alas 44">
            <a:extLst>
              <a:ext uri="{FF2B5EF4-FFF2-40B4-BE49-F238E27FC236}">
                <a16:creationId xmlns:a16="http://schemas.microsoft.com/office/drawing/2014/main" id="{BD79EAC7-4945-43C4-B726-33DD6A685DD0}"/>
              </a:ext>
            </a:extLst>
          </p:cNvPr>
          <p:cNvSpPr/>
          <p:nvPr/>
        </p:nvSpPr>
        <p:spPr>
          <a:xfrm rot="10800000">
            <a:off x="6007764" y="1455579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Nuoli: Alas 45">
            <a:extLst>
              <a:ext uri="{FF2B5EF4-FFF2-40B4-BE49-F238E27FC236}">
                <a16:creationId xmlns:a16="http://schemas.microsoft.com/office/drawing/2014/main" id="{E346EA18-2C4F-4A05-9F6C-3D27E4A64A66}"/>
              </a:ext>
            </a:extLst>
          </p:cNvPr>
          <p:cNvSpPr/>
          <p:nvPr/>
        </p:nvSpPr>
        <p:spPr>
          <a:xfrm rot="10800000">
            <a:off x="2348618" y="1434135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7" name="Nuoli: Alas 46">
            <a:extLst>
              <a:ext uri="{FF2B5EF4-FFF2-40B4-BE49-F238E27FC236}">
                <a16:creationId xmlns:a16="http://schemas.microsoft.com/office/drawing/2014/main" id="{2786D149-4098-4B2F-997B-74EEFA4AF911}"/>
              </a:ext>
            </a:extLst>
          </p:cNvPr>
          <p:cNvSpPr/>
          <p:nvPr/>
        </p:nvSpPr>
        <p:spPr>
          <a:xfrm rot="10800000">
            <a:off x="9503324" y="1481973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8" name="Suorakulmio: Pyöristetyt kulmat 47">
            <a:extLst>
              <a:ext uri="{FF2B5EF4-FFF2-40B4-BE49-F238E27FC236}">
                <a16:creationId xmlns:a16="http://schemas.microsoft.com/office/drawing/2014/main" id="{DBC983EB-1BFC-41A3-84CA-48EC7B542012}"/>
              </a:ext>
            </a:extLst>
          </p:cNvPr>
          <p:cNvSpPr/>
          <p:nvPr/>
        </p:nvSpPr>
        <p:spPr>
          <a:xfrm>
            <a:off x="9573721" y="2775344"/>
            <a:ext cx="1471487" cy="647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OGC API </a:t>
            </a:r>
            <a:r>
              <a:rPr lang="fi-FI" dirty="0" err="1"/>
              <a:t>Styles</a:t>
            </a:r>
            <a:r>
              <a:rPr lang="fi-FI" dirty="0"/>
              <a:t>?</a:t>
            </a:r>
            <a:endParaRPr lang="fi-FI" sz="1200" dirty="0"/>
          </a:p>
        </p:txBody>
      </p:sp>
      <p:sp>
        <p:nvSpPr>
          <p:cNvPr id="49" name="Nuoli: Alas 48">
            <a:extLst>
              <a:ext uri="{FF2B5EF4-FFF2-40B4-BE49-F238E27FC236}">
                <a16:creationId xmlns:a16="http://schemas.microsoft.com/office/drawing/2014/main" id="{37CB2503-7108-402E-B20E-90B3FDC8FE81}"/>
              </a:ext>
            </a:extLst>
          </p:cNvPr>
          <p:cNvSpPr/>
          <p:nvPr/>
        </p:nvSpPr>
        <p:spPr>
          <a:xfrm rot="10800000">
            <a:off x="6813905" y="2354903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0" name="Nuoli: Alas 49">
            <a:extLst>
              <a:ext uri="{FF2B5EF4-FFF2-40B4-BE49-F238E27FC236}">
                <a16:creationId xmlns:a16="http://schemas.microsoft.com/office/drawing/2014/main" id="{E889A10F-E180-4479-AE1C-74FEF2E91311}"/>
              </a:ext>
            </a:extLst>
          </p:cNvPr>
          <p:cNvSpPr/>
          <p:nvPr/>
        </p:nvSpPr>
        <p:spPr>
          <a:xfrm rot="10800000">
            <a:off x="8514410" y="2368019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Nuoli: Alas 50">
            <a:extLst>
              <a:ext uri="{FF2B5EF4-FFF2-40B4-BE49-F238E27FC236}">
                <a16:creationId xmlns:a16="http://schemas.microsoft.com/office/drawing/2014/main" id="{C12E756F-6418-42E8-A3BA-58363CA56E27}"/>
              </a:ext>
            </a:extLst>
          </p:cNvPr>
          <p:cNvSpPr/>
          <p:nvPr/>
        </p:nvSpPr>
        <p:spPr>
          <a:xfrm rot="10800000">
            <a:off x="10139435" y="2377783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Lieriö 2">
            <a:extLst>
              <a:ext uri="{FF2B5EF4-FFF2-40B4-BE49-F238E27FC236}">
                <a16:creationId xmlns:a16="http://schemas.microsoft.com/office/drawing/2014/main" id="{E1C6CBE0-8367-4B85-8085-9D7DF19CBDB1}"/>
              </a:ext>
            </a:extLst>
          </p:cNvPr>
          <p:cNvSpPr/>
          <p:nvPr/>
        </p:nvSpPr>
        <p:spPr>
          <a:xfrm>
            <a:off x="316169" y="3864008"/>
            <a:ext cx="1623851" cy="8898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Harmonized</a:t>
            </a:r>
            <a:r>
              <a:rPr lang="fi-FI" sz="1200" dirty="0"/>
              <a:t> </a:t>
            </a:r>
            <a:r>
              <a:rPr lang="fi-FI" sz="1200" dirty="0" err="1"/>
              <a:t>common</a:t>
            </a:r>
            <a:r>
              <a:rPr lang="fi-FI" sz="1200" dirty="0"/>
              <a:t> data, ie. country </a:t>
            </a:r>
            <a:r>
              <a:rPr lang="fi-FI" sz="1200" dirty="0" err="1"/>
              <a:t>borders</a:t>
            </a:r>
            <a:endParaRPr lang="fi-FI" sz="1200" dirty="0"/>
          </a:p>
        </p:txBody>
      </p:sp>
      <p:sp>
        <p:nvSpPr>
          <p:cNvPr id="52" name="Suorakulmio: Pyöristetyt kulmat 51">
            <a:extLst>
              <a:ext uri="{FF2B5EF4-FFF2-40B4-BE49-F238E27FC236}">
                <a16:creationId xmlns:a16="http://schemas.microsoft.com/office/drawing/2014/main" id="{D02A3D1B-D907-426D-9DE3-7C03A74CBB77}"/>
              </a:ext>
            </a:extLst>
          </p:cNvPr>
          <p:cNvSpPr/>
          <p:nvPr/>
        </p:nvSpPr>
        <p:spPr>
          <a:xfrm>
            <a:off x="3054424" y="3956702"/>
            <a:ext cx="2750892" cy="64729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/>
              <a:t>Cascading</a:t>
            </a:r>
            <a:r>
              <a:rPr lang="fi-FI" dirty="0"/>
              <a:t> </a:t>
            </a:r>
            <a:r>
              <a:rPr lang="fi-FI" dirty="0" err="1"/>
              <a:t>Vector</a:t>
            </a:r>
            <a:r>
              <a:rPr lang="fi-FI" dirty="0"/>
              <a:t> </a:t>
            </a:r>
            <a:r>
              <a:rPr lang="fi-FI" dirty="0" err="1"/>
              <a:t>tiles</a:t>
            </a:r>
            <a:endParaRPr lang="fi-FI" dirty="0"/>
          </a:p>
          <a:p>
            <a:pPr algn="ctr"/>
            <a:r>
              <a:rPr lang="fi-FI" sz="1200" dirty="0"/>
              <a:t>Access </a:t>
            </a:r>
            <a:r>
              <a:rPr lang="fi-FI" sz="1200" dirty="0" err="1"/>
              <a:t>features</a:t>
            </a:r>
            <a:r>
              <a:rPr lang="fi-FI" sz="1200" dirty="0"/>
              <a:t>, </a:t>
            </a:r>
            <a:r>
              <a:rPr lang="fi-FI" sz="1200" dirty="0" err="1"/>
              <a:t>clip</a:t>
            </a:r>
            <a:r>
              <a:rPr lang="fi-FI" sz="1200" dirty="0"/>
              <a:t> as </a:t>
            </a:r>
            <a:r>
              <a:rPr lang="fi-FI" sz="1200" dirty="0" err="1"/>
              <a:t>needed</a:t>
            </a:r>
            <a:r>
              <a:rPr lang="fi-FI" sz="1200" dirty="0"/>
              <a:t>, </a:t>
            </a:r>
            <a:r>
              <a:rPr lang="fi-FI" sz="1200" dirty="0" err="1"/>
              <a:t>combine</a:t>
            </a:r>
            <a:r>
              <a:rPr lang="fi-FI" sz="1200" dirty="0"/>
              <a:t> </a:t>
            </a:r>
            <a:r>
              <a:rPr lang="fi-FI" sz="1200" dirty="0" err="1"/>
              <a:t>features</a:t>
            </a:r>
            <a:r>
              <a:rPr lang="fi-FI" sz="1200" dirty="0"/>
              <a:t>, </a:t>
            </a:r>
            <a:r>
              <a:rPr lang="fi-FI" sz="1200" dirty="0" err="1"/>
              <a:t>generate</a:t>
            </a:r>
            <a:r>
              <a:rPr lang="fi-FI" sz="1200" dirty="0"/>
              <a:t> </a:t>
            </a:r>
            <a:r>
              <a:rPr lang="fi-FI" sz="1200" dirty="0" err="1"/>
              <a:t>vt</a:t>
            </a:r>
            <a:endParaRPr lang="fi-FI" sz="1200" dirty="0"/>
          </a:p>
        </p:txBody>
      </p:sp>
      <p:sp>
        <p:nvSpPr>
          <p:cNvPr id="53" name="Nuoli: Alas 52">
            <a:extLst>
              <a:ext uri="{FF2B5EF4-FFF2-40B4-BE49-F238E27FC236}">
                <a16:creationId xmlns:a16="http://schemas.microsoft.com/office/drawing/2014/main" id="{1B4EA561-C82C-43F9-A124-485C5B29554F}"/>
              </a:ext>
            </a:extLst>
          </p:cNvPr>
          <p:cNvSpPr/>
          <p:nvPr/>
        </p:nvSpPr>
        <p:spPr>
          <a:xfrm rot="10800000">
            <a:off x="4259840" y="3498882"/>
            <a:ext cx="340060" cy="365125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4" name="Lieriö 53">
            <a:extLst>
              <a:ext uri="{FF2B5EF4-FFF2-40B4-BE49-F238E27FC236}">
                <a16:creationId xmlns:a16="http://schemas.microsoft.com/office/drawing/2014/main" id="{63E66D0C-2C75-4B93-85AA-AF771EFDF2E9}"/>
              </a:ext>
            </a:extLst>
          </p:cNvPr>
          <p:cNvSpPr/>
          <p:nvPr/>
        </p:nvSpPr>
        <p:spPr>
          <a:xfrm>
            <a:off x="316169" y="2635704"/>
            <a:ext cx="1623851" cy="88986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Static</a:t>
            </a:r>
            <a:r>
              <a:rPr lang="fi-FI" sz="1200" dirty="0"/>
              <a:t> / </a:t>
            </a:r>
            <a:r>
              <a:rPr lang="fi-FI" sz="1200" dirty="0" err="1"/>
              <a:t>dynamic</a:t>
            </a:r>
            <a:r>
              <a:rPr lang="fi-FI" sz="1200" dirty="0"/>
              <a:t> </a:t>
            </a:r>
            <a:r>
              <a:rPr lang="fi-FI" sz="1200" dirty="0" err="1"/>
              <a:t>tile</a:t>
            </a:r>
            <a:r>
              <a:rPr lang="fi-FI" sz="1200" dirty="0"/>
              <a:t> </a:t>
            </a:r>
            <a:r>
              <a:rPr lang="fi-FI" sz="1200" dirty="0" err="1"/>
              <a:t>cache</a:t>
            </a:r>
            <a:endParaRPr lang="fi-FI" sz="1200" dirty="0"/>
          </a:p>
        </p:txBody>
      </p:sp>
      <p:sp>
        <p:nvSpPr>
          <p:cNvPr id="15" name="Nuoli: Vasen-oikea 14">
            <a:extLst>
              <a:ext uri="{FF2B5EF4-FFF2-40B4-BE49-F238E27FC236}">
                <a16:creationId xmlns:a16="http://schemas.microsoft.com/office/drawing/2014/main" id="{39B2DEB2-D330-488B-9D59-4F56396639B3}"/>
              </a:ext>
            </a:extLst>
          </p:cNvPr>
          <p:cNvSpPr/>
          <p:nvPr/>
        </p:nvSpPr>
        <p:spPr>
          <a:xfrm>
            <a:off x="2102955" y="2940189"/>
            <a:ext cx="813977" cy="365125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Nuoli: Alas 54">
            <a:extLst>
              <a:ext uri="{FF2B5EF4-FFF2-40B4-BE49-F238E27FC236}">
                <a16:creationId xmlns:a16="http://schemas.microsoft.com/office/drawing/2014/main" id="{C9D8E0FA-858F-42DF-B2E8-525D9EA6AD57}"/>
              </a:ext>
            </a:extLst>
          </p:cNvPr>
          <p:cNvSpPr/>
          <p:nvPr/>
        </p:nvSpPr>
        <p:spPr>
          <a:xfrm rot="16200000">
            <a:off x="2371465" y="3904911"/>
            <a:ext cx="340060" cy="7508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6" name="Suorakulmio 55">
            <a:extLst>
              <a:ext uri="{FF2B5EF4-FFF2-40B4-BE49-F238E27FC236}">
                <a16:creationId xmlns:a16="http://schemas.microsoft.com/office/drawing/2014/main" id="{19EFF463-B0B3-49D4-A2A9-2AAD334C4DCA}"/>
              </a:ext>
            </a:extLst>
          </p:cNvPr>
          <p:cNvSpPr/>
          <p:nvPr/>
        </p:nvSpPr>
        <p:spPr>
          <a:xfrm>
            <a:off x="187037" y="5195352"/>
            <a:ext cx="3761508" cy="11409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Suorakulmio: Pyöristetyt kulmat 56">
            <a:extLst>
              <a:ext uri="{FF2B5EF4-FFF2-40B4-BE49-F238E27FC236}">
                <a16:creationId xmlns:a16="http://schemas.microsoft.com/office/drawing/2014/main" id="{ACF92482-6719-4427-B235-2C38CDB5CD85}"/>
              </a:ext>
            </a:extLst>
          </p:cNvPr>
          <p:cNvSpPr/>
          <p:nvPr/>
        </p:nvSpPr>
        <p:spPr>
          <a:xfrm>
            <a:off x="290495" y="5330144"/>
            <a:ext cx="3548381" cy="647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OGC API </a:t>
            </a:r>
            <a:r>
              <a:rPr lang="fi-FI" dirty="0" err="1"/>
              <a:t>Features</a:t>
            </a:r>
            <a:r>
              <a:rPr lang="fi-FI" dirty="0"/>
              <a:t> (</a:t>
            </a:r>
            <a:r>
              <a:rPr lang="fi-FI" dirty="0" err="1"/>
              <a:t>GeoJSON</a:t>
            </a:r>
            <a:r>
              <a:rPr lang="fi-FI" dirty="0"/>
              <a:t>)</a:t>
            </a:r>
          </a:p>
          <a:p>
            <a:pPr algn="ctr"/>
            <a:r>
              <a:rPr lang="fi-FI" sz="1200" dirty="0"/>
              <a:t>Small-</a:t>
            </a:r>
            <a:r>
              <a:rPr lang="fi-FI" sz="1200" dirty="0" err="1"/>
              <a:t>scale</a:t>
            </a:r>
            <a:r>
              <a:rPr lang="fi-FI" sz="1200" dirty="0"/>
              <a:t> </a:t>
            </a:r>
            <a:r>
              <a:rPr lang="fi-FI" sz="1200" dirty="0" err="1"/>
              <a:t>topographic</a:t>
            </a:r>
            <a:r>
              <a:rPr lang="fi-FI" sz="1200" dirty="0"/>
              <a:t> data / WGS 84 </a:t>
            </a:r>
          </a:p>
        </p:txBody>
      </p:sp>
      <p:sp>
        <p:nvSpPr>
          <p:cNvPr id="58" name="Tekstiruutu 57">
            <a:extLst>
              <a:ext uri="{FF2B5EF4-FFF2-40B4-BE49-F238E27FC236}">
                <a16:creationId xmlns:a16="http://schemas.microsoft.com/office/drawing/2014/main" id="{07C2E5A5-FC0D-4A02-BCEF-32B71280F8C1}"/>
              </a:ext>
            </a:extLst>
          </p:cNvPr>
          <p:cNvSpPr txBox="1"/>
          <p:nvPr/>
        </p:nvSpPr>
        <p:spPr>
          <a:xfrm>
            <a:off x="1087218" y="6007787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National </a:t>
            </a:r>
            <a:r>
              <a:rPr lang="fi-FI" sz="1600" dirty="0" err="1"/>
              <a:t>service</a:t>
            </a:r>
            <a:r>
              <a:rPr lang="fi-FI" sz="1600" dirty="0"/>
              <a:t> A</a:t>
            </a:r>
          </a:p>
        </p:txBody>
      </p:sp>
      <p:sp>
        <p:nvSpPr>
          <p:cNvPr id="62" name="Suorakulmio 61">
            <a:extLst>
              <a:ext uri="{FF2B5EF4-FFF2-40B4-BE49-F238E27FC236}">
                <a16:creationId xmlns:a16="http://schemas.microsoft.com/office/drawing/2014/main" id="{00443A65-7864-4CF8-B9F5-4A67C37E7141}"/>
              </a:ext>
            </a:extLst>
          </p:cNvPr>
          <p:cNvSpPr/>
          <p:nvPr/>
        </p:nvSpPr>
        <p:spPr>
          <a:xfrm>
            <a:off x="4052003" y="5201413"/>
            <a:ext cx="3761508" cy="11409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3" name="Suorakulmio: Pyöristetyt kulmat 62">
            <a:extLst>
              <a:ext uri="{FF2B5EF4-FFF2-40B4-BE49-F238E27FC236}">
                <a16:creationId xmlns:a16="http://schemas.microsoft.com/office/drawing/2014/main" id="{9BBAC50B-B157-4169-8D0A-5EFD971CB967}"/>
              </a:ext>
            </a:extLst>
          </p:cNvPr>
          <p:cNvSpPr/>
          <p:nvPr/>
        </p:nvSpPr>
        <p:spPr>
          <a:xfrm>
            <a:off x="4155461" y="5336205"/>
            <a:ext cx="3548381" cy="64729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OGC API </a:t>
            </a:r>
            <a:r>
              <a:rPr lang="fi-FI" dirty="0" err="1"/>
              <a:t>Features</a:t>
            </a:r>
            <a:r>
              <a:rPr lang="fi-FI" dirty="0"/>
              <a:t> (</a:t>
            </a:r>
            <a:r>
              <a:rPr lang="fi-FI" dirty="0" err="1"/>
              <a:t>GeoJSON</a:t>
            </a:r>
            <a:r>
              <a:rPr lang="fi-FI" dirty="0"/>
              <a:t>)</a:t>
            </a:r>
          </a:p>
          <a:p>
            <a:pPr algn="ctr"/>
            <a:r>
              <a:rPr lang="fi-FI" sz="1200" dirty="0"/>
              <a:t>Small-</a:t>
            </a:r>
            <a:r>
              <a:rPr lang="fi-FI" sz="1200" dirty="0" err="1"/>
              <a:t>scale</a:t>
            </a:r>
            <a:r>
              <a:rPr lang="fi-FI" sz="1200" dirty="0"/>
              <a:t> </a:t>
            </a:r>
            <a:r>
              <a:rPr lang="fi-FI" sz="1200" dirty="0" err="1"/>
              <a:t>topographic</a:t>
            </a:r>
            <a:r>
              <a:rPr lang="fi-FI" sz="1200" dirty="0"/>
              <a:t> data / WGS 84 </a:t>
            </a:r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FD18D207-EB28-43FB-9DF6-2D6FB3F1A7D0}"/>
              </a:ext>
            </a:extLst>
          </p:cNvPr>
          <p:cNvSpPr txBox="1"/>
          <p:nvPr/>
        </p:nvSpPr>
        <p:spPr>
          <a:xfrm>
            <a:off x="4952184" y="6013848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National </a:t>
            </a:r>
            <a:r>
              <a:rPr lang="fi-FI" sz="1600" dirty="0" err="1"/>
              <a:t>service</a:t>
            </a:r>
            <a:r>
              <a:rPr lang="fi-FI" sz="1600" dirty="0"/>
              <a:t> B</a:t>
            </a:r>
          </a:p>
        </p:txBody>
      </p:sp>
      <p:sp>
        <p:nvSpPr>
          <p:cNvPr id="65" name="Suorakulmio 64">
            <a:extLst>
              <a:ext uri="{FF2B5EF4-FFF2-40B4-BE49-F238E27FC236}">
                <a16:creationId xmlns:a16="http://schemas.microsoft.com/office/drawing/2014/main" id="{2A86D01F-4478-4D9A-AB8D-F1D308FB286F}"/>
              </a:ext>
            </a:extLst>
          </p:cNvPr>
          <p:cNvSpPr/>
          <p:nvPr/>
        </p:nvSpPr>
        <p:spPr>
          <a:xfrm>
            <a:off x="7962629" y="5201562"/>
            <a:ext cx="3761508" cy="11409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6" name="Suorakulmio: Pyöristetyt kulmat 65">
            <a:extLst>
              <a:ext uri="{FF2B5EF4-FFF2-40B4-BE49-F238E27FC236}">
                <a16:creationId xmlns:a16="http://schemas.microsoft.com/office/drawing/2014/main" id="{E5E10C49-11FB-420C-87C0-D762E04650FE}"/>
              </a:ext>
            </a:extLst>
          </p:cNvPr>
          <p:cNvSpPr/>
          <p:nvPr/>
        </p:nvSpPr>
        <p:spPr>
          <a:xfrm>
            <a:off x="8066087" y="5336354"/>
            <a:ext cx="3548381" cy="64729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/>
              <a:t>OGC API </a:t>
            </a:r>
            <a:r>
              <a:rPr lang="fi-FI" dirty="0" err="1"/>
              <a:t>Features</a:t>
            </a:r>
            <a:r>
              <a:rPr lang="fi-FI" dirty="0"/>
              <a:t> (</a:t>
            </a:r>
            <a:r>
              <a:rPr lang="fi-FI" dirty="0" err="1"/>
              <a:t>GeoJSON</a:t>
            </a:r>
            <a:r>
              <a:rPr lang="fi-FI" dirty="0"/>
              <a:t>)</a:t>
            </a:r>
          </a:p>
          <a:p>
            <a:pPr algn="ctr"/>
            <a:r>
              <a:rPr lang="fi-FI" sz="1200" dirty="0"/>
              <a:t>Small-</a:t>
            </a:r>
            <a:r>
              <a:rPr lang="fi-FI" sz="1200" dirty="0" err="1"/>
              <a:t>scale</a:t>
            </a:r>
            <a:r>
              <a:rPr lang="fi-FI" sz="1200" dirty="0"/>
              <a:t> </a:t>
            </a:r>
            <a:r>
              <a:rPr lang="fi-FI" sz="1200" dirty="0" err="1"/>
              <a:t>topographic</a:t>
            </a:r>
            <a:r>
              <a:rPr lang="fi-FI" sz="1200" dirty="0"/>
              <a:t> data / WGS 84 </a:t>
            </a:r>
          </a:p>
        </p:txBody>
      </p:sp>
      <p:sp>
        <p:nvSpPr>
          <p:cNvPr id="67" name="Tekstiruutu 66">
            <a:extLst>
              <a:ext uri="{FF2B5EF4-FFF2-40B4-BE49-F238E27FC236}">
                <a16:creationId xmlns:a16="http://schemas.microsoft.com/office/drawing/2014/main" id="{7B137C5E-17C7-42FD-A926-E512ACAE6EAD}"/>
              </a:ext>
            </a:extLst>
          </p:cNvPr>
          <p:cNvSpPr txBox="1"/>
          <p:nvPr/>
        </p:nvSpPr>
        <p:spPr>
          <a:xfrm>
            <a:off x="8862810" y="6013997"/>
            <a:ext cx="1967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National </a:t>
            </a:r>
            <a:r>
              <a:rPr lang="fi-FI" sz="1600" dirty="0" err="1"/>
              <a:t>service</a:t>
            </a:r>
            <a:r>
              <a:rPr lang="fi-FI" sz="1600" dirty="0"/>
              <a:t> C</a:t>
            </a:r>
          </a:p>
        </p:txBody>
      </p:sp>
      <p:sp>
        <p:nvSpPr>
          <p:cNvPr id="68" name="Nuoli: Alas 67">
            <a:extLst>
              <a:ext uri="{FF2B5EF4-FFF2-40B4-BE49-F238E27FC236}">
                <a16:creationId xmlns:a16="http://schemas.microsoft.com/office/drawing/2014/main" id="{59212DCF-F55E-434F-8178-751B110F6969}"/>
              </a:ext>
            </a:extLst>
          </p:cNvPr>
          <p:cNvSpPr/>
          <p:nvPr/>
        </p:nvSpPr>
        <p:spPr>
          <a:xfrm rot="10800000">
            <a:off x="1769990" y="4909749"/>
            <a:ext cx="340060" cy="365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9" name="Nuoli: Alas 68">
            <a:extLst>
              <a:ext uri="{FF2B5EF4-FFF2-40B4-BE49-F238E27FC236}">
                <a16:creationId xmlns:a16="http://schemas.microsoft.com/office/drawing/2014/main" id="{97267D1E-9357-4783-B3BE-BAFFC37EF434}"/>
              </a:ext>
            </a:extLst>
          </p:cNvPr>
          <p:cNvSpPr/>
          <p:nvPr/>
        </p:nvSpPr>
        <p:spPr>
          <a:xfrm rot="10800000">
            <a:off x="9678567" y="4892742"/>
            <a:ext cx="340060" cy="365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0" name="Nuoli: Alas 69">
            <a:extLst>
              <a:ext uri="{FF2B5EF4-FFF2-40B4-BE49-F238E27FC236}">
                <a16:creationId xmlns:a16="http://schemas.microsoft.com/office/drawing/2014/main" id="{1AEFC49D-6C2A-4904-BD7B-02632CCE9B92}"/>
              </a:ext>
            </a:extLst>
          </p:cNvPr>
          <p:cNvSpPr/>
          <p:nvPr/>
        </p:nvSpPr>
        <p:spPr>
          <a:xfrm rot="10800000">
            <a:off x="5759621" y="4901661"/>
            <a:ext cx="340060" cy="365125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6F8D3F78-8208-4C45-B844-623B051F81EA}"/>
              </a:ext>
            </a:extLst>
          </p:cNvPr>
          <p:cNvSpPr txBox="1"/>
          <p:nvPr/>
        </p:nvSpPr>
        <p:spPr>
          <a:xfrm>
            <a:off x="8607394" y="4118453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Cascading</a:t>
            </a:r>
            <a:r>
              <a:rPr lang="fi-FI" dirty="0"/>
              <a:t> and </a:t>
            </a:r>
            <a:r>
              <a:rPr lang="fi-FI" dirty="0" err="1"/>
              <a:t>centralized</a:t>
            </a:r>
            <a:r>
              <a:rPr lang="fi-FI" dirty="0"/>
              <a:t> </a:t>
            </a:r>
          </a:p>
          <a:p>
            <a:r>
              <a:rPr lang="fi-FI" dirty="0" err="1"/>
              <a:t>vector</a:t>
            </a:r>
            <a:r>
              <a:rPr lang="fi-FI" dirty="0"/>
              <a:t> </a:t>
            </a:r>
            <a:r>
              <a:rPr lang="fi-FI" dirty="0" err="1"/>
              <a:t>tile</a:t>
            </a:r>
            <a:r>
              <a:rPr lang="fi-FI" dirty="0"/>
              <a:t> </a:t>
            </a:r>
            <a:r>
              <a:rPr lang="fi-FI" dirty="0" err="1"/>
              <a:t>service</a:t>
            </a:r>
            <a:endParaRPr lang="fi-FI" dirty="0"/>
          </a:p>
        </p:txBody>
      </p:sp>
      <p:sp>
        <p:nvSpPr>
          <p:cNvPr id="17" name="Suorakulmio: Taitettu kulma 16">
            <a:extLst>
              <a:ext uri="{FF2B5EF4-FFF2-40B4-BE49-F238E27FC236}">
                <a16:creationId xmlns:a16="http://schemas.microsoft.com/office/drawing/2014/main" id="{6A40BD2F-68C5-4888-AF99-384DCFC8BC37}"/>
              </a:ext>
            </a:extLst>
          </p:cNvPr>
          <p:cNvSpPr/>
          <p:nvPr/>
        </p:nvSpPr>
        <p:spPr>
          <a:xfrm>
            <a:off x="6386686" y="3703768"/>
            <a:ext cx="2151964" cy="1017957"/>
          </a:xfrm>
          <a:prstGeom prst="foldedCorne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sz="1200" dirty="0" err="1"/>
              <a:t>Configuration</a:t>
            </a:r>
            <a:r>
              <a:rPr lang="fi-FI" sz="1200" dirty="0"/>
              <a:t> to </a:t>
            </a:r>
            <a:r>
              <a:rPr lang="fi-FI" sz="1200" dirty="0" err="1"/>
              <a:t>national</a:t>
            </a:r>
            <a:r>
              <a:rPr lang="fi-FI" sz="1200" dirty="0"/>
              <a:t> OGC API Feature </a:t>
            </a:r>
            <a:r>
              <a:rPr lang="fi-FI" sz="1200" dirty="0" err="1"/>
              <a:t>services</a:t>
            </a:r>
            <a:r>
              <a:rPr lang="fi-FI" sz="1200" dirty="0"/>
              <a:t>, </a:t>
            </a:r>
            <a:r>
              <a:rPr lang="fi-FI" sz="1200" dirty="0" err="1"/>
              <a:t>any</a:t>
            </a:r>
            <a:r>
              <a:rPr lang="fi-FI" sz="1200" dirty="0"/>
              <a:t> </a:t>
            </a:r>
            <a:r>
              <a:rPr lang="fi-FI" sz="1200" dirty="0" err="1"/>
              <a:t>mappings</a:t>
            </a:r>
            <a:r>
              <a:rPr lang="fi-FI" sz="1200" dirty="0"/>
              <a:t> to </a:t>
            </a:r>
            <a:r>
              <a:rPr lang="fi-FI" sz="1200" dirty="0" err="1"/>
              <a:t>harmonized</a:t>
            </a:r>
            <a:r>
              <a:rPr lang="fi-FI" sz="1200" dirty="0"/>
              <a:t> </a:t>
            </a:r>
            <a:r>
              <a:rPr lang="fi-FI" sz="1200" dirty="0" err="1"/>
              <a:t>schemas</a:t>
            </a:r>
            <a:r>
              <a:rPr lang="fi-FI" sz="1200" dirty="0"/>
              <a:t>, etc.</a:t>
            </a:r>
          </a:p>
        </p:txBody>
      </p:sp>
      <p:sp>
        <p:nvSpPr>
          <p:cNvPr id="73" name="Nuoli: Alas 72">
            <a:extLst>
              <a:ext uri="{FF2B5EF4-FFF2-40B4-BE49-F238E27FC236}">
                <a16:creationId xmlns:a16="http://schemas.microsoft.com/office/drawing/2014/main" id="{AC890482-107B-4FFB-A88D-6E2DF5B4783D}"/>
              </a:ext>
            </a:extLst>
          </p:cNvPr>
          <p:cNvSpPr/>
          <p:nvPr/>
        </p:nvSpPr>
        <p:spPr>
          <a:xfrm rot="5400000">
            <a:off x="5912242" y="4161080"/>
            <a:ext cx="340060" cy="30961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31815748"/>
      </p:ext>
    </p:extLst>
  </p:cSld>
  <p:clrMapOvr>
    <a:masterClrMapping/>
  </p:clrMapOvr>
</p:sld>
</file>

<file path=ppt/theme/theme1.xml><?xml version="1.0" encoding="utf-8"?>
<a:theme xmlns:a="http://schemas.openxmlformats.org/drawingml/2006/main" name="MML-teema">
  <a:themeElements>
    <a:clrScheme name="Mukautettu 4">
      <a:dk1>
        <a:srgbClr val="262626"/>
      </a:dk1>
      <a:lt1>
        <a:sysClr val="window" lastClr="FFFFFF"/>
      </a:lt1>
      <a:dk2>
        <a:srgbClr val="44546A"/>
      </a:dk2>
      <a:lt2>
        <a:srgbClr val="E7E6E6"/>
      </a:lt2>
      <a:accent1>
        <a:srgbClr val="AAD2E0"/>
      </a:accent1>
      <a:accent2>
        <a:srgbClr val="72B5CC"/>
      </a:accent2>
      <a:accent3>
        <a:srgbClr val="2B7D93"/>
      </a:accent3>
      <a:accent4>
        <a:srgbClr val="B9D7BF"/>
      </a:accent4>
      <a:accent5>
        <a:srgbClr val="00B050"/>
      </a:accent5>
      <a:accent6>
        <a:srgbClr val="D96991"/>
      </a:accent6>
      <a:hlink>
        <a:srgbClr val="027ACE"/>
      </a:hlink>
      <a:folHlink>
        <a:srgbClr val="266B80"/>
      </a:folHlink>
    </a:clrScheme>
    <a:fontScheme name="MML">
      <a:majorFont>
        <a:latin typeface="Daytona"/>
        <a:ea typeface=""/>
        <a:cs typeface=""/>
      </a:majorFont>
      <a:minorFont>
        <a:latin typeface="Dayto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12063</TotalTime>
  <Words>766</Words>
  <Application>Microsoft Office PowerPoint</Application>
  <PresentationFormat>Laajakuva</PresentationFormat>
  <Paragraphs>119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10" baseType="lpstr">
      <vt:lpstr>Arial</vt:lpstr>
      <vt:lpstr>Calibri</vt:lpstr>
      <vt:lpstr>Daytona</vt:lpstr>
      <vt:lpstr>MML-teema</vt:lpstr>
      <vt:lpstr>Arctic-SDI vector tiles pilot &amp; architectures</vt:lpstr>
      <vt:lpstr>Some parts of the workshop agenda... </vt:lpstr>
      <vt:lpstr>Arctic SDI Geoportal dev – vector tiles</vt:lpstr>
      <vt:lpstr>Vector Tile Pilot – 2019-2020 (Sweden+Finland)</vt:lpstr>
      <vt:lpstr>Cascading vector tiles service?</vt:lpstr>
      <vt:lpstr>One option for Arctic SDI vector tiles architecture?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MML kalvopohja</dc:title>
  <dc:creator>Maanmittauslaitos;pekka.jussila@maanmittauslaitos.fi</dc:creator>
  <cp:lastModifiedBy>Sipilä Teemu</cp:lastModifiedBy>
  <cp:revision>237</cp:revision>
  <dcterms:created xsi:type="dcterms:W3CDTF">2020-11-02T13:31:28Z</dcterms:created>
  <dcterms:modified xsi:type="dcterms:W3CDTF">2021-06-15T16:21:41Z</dcterms:modified>
</cp:coreProperties>
</file>