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Microsoft_Equation13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7" r:id="rId13"/>
    <p:sldId id="283" r:id="rId14"/>
    <p:sldId id="288" r:id="rId15"/>
    <p:sldId id="286" r:id="rId16"/>
    <p:sldId id="289" r:id="rId17"/>
    <p:sldId id="290" r:id="rId18"/>
    <p:sldId id="291" r:id="rId19"/>
    <p:sldId id="328" r:id="rId20"/>
    <p:sldId id="294" r:id="rId21"/>
    <p:sldId id="295" r:id="rId22"/>
    <p:sldId id="297" r:id="rId23"/>
    <p:sldId id="298" r:id="rId24"/>
    <p:sldId id="296" r:id="rId25"/>
    <p:sldId id="299" r:id="rId26"/>
    <p:sldId id="335" r:id="rId27"/>
    <p:sldId id="300" r:id="rId28"/>
    <p:sldId id="311" r:id="rId29"/>
    <p:sldId id="336" r:id="rId30"/>
    <p:sldId id="310" r:id="rId31"/>
    <p:sldId id="301" r:id="rId32"/>
    <p:sldId id="260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302" r:id="rId46"/>
    <p:sldId id="307" r:id="rId47"/>
    <p:sldId id="306" r:id="rId48"/>
    <p:sldId id="303" r:id="rId49"/>
    <p:sldId id="308" r:id="rId50"/>
    <p:sldId id="313" r:id="rId51"/>
    <p:sldId id="314" r:id="rId52"/>
    <p:sldId id="312" r:id="rId53"/>
    <p:sldId id="315" r:id="rId54"/>
    <p:sldId id="318" r:id="rId55"/>
    <p:sldId id="317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9" r:id="rId66"/>
    <p:sldId id="330" r:id="rId67"/>
    <p:sldId id="331" r:id="rId68"/>
    <p:sldId id="333" r:id="rId69"/>
    <p:sldId id="337" r:id="rId70"/>
    <p:sldId id="332" r:id="rId71"/>
    <p:sldId id="334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AFF"/>
    <a:srgbClr val="E58BFF"/>
    <a:srgbClr val="507BCB"/>
    <a:srgbClr val="558DD7"/>
    <a:srgbClr val="5879D7"/>
    <a:srgbClr val="7091D7"/>
    <a:srgbClr val="133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12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4" Type="http://schemas.openxmlformats.org/officeDocument/2006/relationships/image" Target="../media/image49.emf"/><Relationship Id="rId1" Type="http://schemas.openxmlformats.org/officeDocument/2006/relationships/image" Target="../media/image46.emf"/><Relationship Id="rId2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4" Type="http://schemas.openxmlformats.org/officeDocument/2006/relationships/image" Target="../media/image57.emf"/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Relationship Id="rId3" Type="http://schemas.openxmlformats.org/officeDocument/2006/relationships/image" Target="../media/image60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4" Type="http://schemas.openxmlformats.org/officeDocument/2006/relationships/image" Target="../media/image68.emf"/><Relationship Id="rId1" Type="http://schemas.openxmlformats.org/officeDocument/2006/relationships/image" Target="../media/image65.emf"/><Relationship Id="rId2" Type="http://schemas.openxmlformats.org/officeDocument/2006/relationships/image" Target="../media/image6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69.emf"/><Relationship Id="rId3" Type="http://schemas.openxmlformats.org/officeDocument/2006/relationships/image" Target="../media/image6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F070-10D7-B04C-89FC-5B4AD48ABD2F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FD7B7-D2AB-8148-BF5A-260E16141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9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478B-6CB6-1648-AD11-4BCA276D364A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1054E-58D0-F24D-9054-8231A9C9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994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3F97-23B1-B34B-BCF8-1DF9DC954D0E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922-EF40-F548-99CA-FE59217B66F2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1902-5B04-D24C-8A31-E61C4D40B305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5961-1427-C843-A861-E75515128726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B2CA-C310-1C48-9BB4-3AEDAE034D0C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F74D-9AEC-334D-87CF-05C0D6C2330B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1F1-51D9-DD41-A7AF-70DEA9AFAD7E}" type="datetime1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69ED-582D-2844-9B49-A7EF70424F03}" type="datetime1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679B-570A-8747-89CB-CAE920FA998D}" type="datetime1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FD3B-8975-6344-B5E9-FD17A0A5BC9E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4BFD-FEB9-EA4B-8F8C-B8300151D609}" type="datetime1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1F95-EA2E-134F-BB4E-10193B11DDAD}" type="datetime1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AD60-2240-774B-999B-A729C374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28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30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3.doc"/><Relationship Id="rId4" Type="http://schemas.openxmlformats.org/officeDocument/2006/relationships/image" Target="../media/image31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4.doc"/><Relationship Id="rId4" Type="http://schemas.openxmlformats.org/officeDocument/2006/relationships/image" Target="../media/image32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5.doc"/><Relationship Id="rId4" Type="http://schemas.openxmlformats.org/officeDocument/2006/relationships/image" Target="../media/image33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6.doc"/><Relationship Id="rId4" Type="http://schemas.openxmlformats.org/officeDocument/2006/relationships/image" Target="../media/image34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7.doc"/><Relationship Id="rId4" Type="http://schemas.openxmlformats.org/officeDocument/2006/relationships/image" Target="../media/image35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8.doc"/><Relationship Id="rId4" Type="http://schemas.openxmlformats.org/officeDocument/2006/relationships/image" Target="../media/image35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9.doc"/><Relationship Id="rId4" Type="http://schemas.openxmlformats.org/officeDocument/2006/relationships/image" Target="../media/image36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0.doc"/><Relationship Id="rId4" Type="http://schemas.openxmlformats.org/officeDocument/2006/relationships/image" Target="../media/image37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1.doc"/><Relationship Id="rId4" Type="http://schemas.openxmlformats.org/officeDocument/2006/relationships/image" Target="../media/image38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2.doc"/><Relationship Id="rId4" Type="http://schemas.openxmlformats.org/officeDocument/2006/relationships/image" Target="../media/image39.w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0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2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5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6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7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8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9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50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51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3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53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4.e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5.e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56.e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57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9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60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52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53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54.bin"/><Relationship Id="rId10" Type="http://schemas.openxmlformats.org/officeDocument/2006/relationships/image" Target="../media/image64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3.bin"/><Relationship Id="rId4" Type="http://schemas.openxmlformats.org/officeDocument/2006/relationships/image" Target="../media/image65.e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66.e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67.emf"/><Relationship Id="rId9" Type="http://schemas.openxmlformats.org/officeDocument/2006/relationships/oleObject" Target="../embeddings/oleObject57.bin"/><Relationship Id="rId10" Type="http://schemas.openxmlformats.org/officeDocument/2006/relationships/image" Target="../media/image68.e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69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60.e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53.e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70.e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Machine Learning &amp; Data Mining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CS/CNS/EE 155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5:</a:t>
            </a:r>
          </a:p>
          <a:p>
            <a:r>
              <a:rPr lang="en-US" dirty="0" smtClean="0"/>
              <a:t>Sequence Prediction &amp; HMMs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32" y="115448"/>
            <a:ext cx="1912569" cy="8142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Between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5060"/>
            <a:ext cx="8229600" cy="3994830"/>
          </a:xfrm>
        </p:spPr>
        <p:txBody>
          <a:bodyPr>
            <a:normAutofit/>
          </a:bodyPr>
          <a:lstStyle/>
          <a:p>
            <a:r>
              <a:rPr lang="en-US" dirty="0" smtClean="0"/>
              <a:t>Independent Predictions Ignore Word Pairs</a:t>
            </a:r>
          </a:p>
          <a:p>
            <a:pPr lvl="1"/>
            <a:r>
              <a:rPr lang="en-US" dirty="0" smtClean="0"/>
              <a:t>In Isolation:</a:t>
            </a:r>
          </a:p>
          <a:p>
            <a:pPr lvl="2"/>
            <a:r>
              <a:rPr lang="en-US" dirty="0" smtClean="0"/>
              <a:t>“Fish” is more likely to be a Noun</a:t>
            </a:r>
          </a:p>
          <a:p>
            <a:pPr lvl="1"/>
            <a:r>
              <a:rPr lang="en-US" dirty="0" smtClean="0"/>
              <a:t>But Conditioned on Following a (pro)Noun…</a:t>
            </a:r>
          </a:p>
          <a:p>
            <a:pPr lvl="2"/>
            <a:r>
              <a:rPr lang="en-US" dirty="0" smtClean="0"/>
              <a:t>“Fish” is more likely to be a Verb!</a:t>
            </a:r>
          </a:p>
          <a:p>
            <a:pPr lvl="1"/>
            <a:r>
              <a:rPr lang="en-US" b="1" dirty="0" smtClean="0"/>
              <a:t>“1st Order” Dependence    </a:t>
            </a:r>
            <a:r>
              <a:rPr lang="en-US" sz="2400" b="1" dirty="0" smtClean="0"/>
              <a:t>(Model All Pairs)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Considers All Triplets</a:t>
            </a:r>
          </a:p>
          <a:p>
            <a:pPr lvl="2"/>
            <a:r>
              <a:rPr lang="en-US" dirty="0" smtClean="0"/>
              <a:t>Arbitrary Order = Exponential Size (Naïve Multiclass)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x = (x</a:t>
            </a:r>
            <a:r>
              <a:rPr lang="en-US" baseline="30000" dirty="0" smtClean="0"/>
              <a:t>1</a:t>
            </a:r>
            <a:r>
              <a:rPr lang="en-US" dirty="0" smtClean="0"/>
              <a:t>,x</a:t>
            </a:r>
            <a:r>
              <a:rPr lang="en-US" baseline="30000" dirty="0" smtClean="0"/>
              <a:t>2</a:t>
            </a:r>
            <a:r>
              <a:rPr lang="en-US" dirty="0" smtClean="0"/>
              <a:t>,x</a:t>
            </a:r>
            <a:r>
              <a:rPr lang="en-US" baseline="30000" dirty="0" smtClean="0"/>
              <a:t>4</a:t>
            </a:r>
            <a:r>
              <a:rPr lang="en-US" dirty="0" smtClean="0"/>
              <a:t>,x</a:t>
            </a:r>
            <a:r>
              <a:rPr lang="en-US" baseline="30000" dirty="0" smtClean="0"/>
              <a:t>4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30000" dirty="0" err="1"/>
              <a:t>M</a:t>
            </a:r>
            <a:r>
              <a:rPr lang="en-US" dirty="0" smtClean="0"/>
              <a:t>)            </a:t>
            </a:r>
            <a:r>
              <a:rPr lang="en-US" sz="2400" dirty="0" smtClean="0"/>
              <a:t>(sequence of words)</a:t>
            </a:r>
          </a:p>
          <a:p>
            <a:r>
              <a:rPr lang="en-US" dirty="0" smtClean="0"/>
              <a:t>y = (y</a:t>
            </a:r>
            <a:r>
              <a:rPr lang="en-US" baseline="30000" dirty="0" smtClean="0"/>
              <a:t>1</a:t>
            </a:r>
            <a:r>
              <a:rPr lang="en-US" dirty="0" smtClean="0"/>
              <a:t>,y</a:t>
            </a:r>
            <a:r>
              <a:rPr lang="en-US" baseline="30000" dirty="0" smtClean="0"/>
              <a:t>2</a:t>
            </a:r>
            <a:r>
              <a:rPr lang="en-US" dirty="0" smtClean="0"/>
              <a:t>,y</a:t>
            </a:r>
            <a:r>
              <a:rPr lang="en-US" baseline="30000" dirty="0" smtClean="0"/>
              <a:t>3</a:t>
            </a:r>
            <a:r>
              <a:rPr lang="en-US" dirty="0" smtClean="0"/>
              <a:t>,y</a:t>
            </a:r>
            <a:r>
              <a:rPr lang="en-US" baseline="30000" dirty="0" smtClean="0"/>
              <a:t>4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30000" dirty="0" err="1"/>
              <a:t>M</a:t>
            </a:r>
            <a:r>
              <a:rPr lang="en-US" dirty="0" smtClean="0"/>
              <a:t>)            </a:t>
            </a:r>
            <a:r>
              <a:rPr lang="en-US" sz="2400" dirty="0" smtClean="0"/>
              <a:t>(sequence of POS tags)</a:t>
            </a:r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</a:t>
            </a:r>
            <a:r>
              <a:rPr lang="en-US" sz="2400" dirty="0"/>
              <a:t>is defined to be the Start </a:t>
            </a:r>
            <a:r>
              <a:rPr lang="en-US" sz="2400" dirty="0" smtClean="0"/>
              <a:t>state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End|y</a:t>
            </a:r>
            <a:r>
              <a:rPr lang="en-US" baseline="30000" dirty="0" err="1"/>
              <a:t>M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/>
              <a:t>M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2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8086" y="1758957"/>
            <a:ext cx="75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Models All State-State Pairs                 (all POS Tag-Tag pairs)</a:t>
            </a:r>
          </a:p>
          <a:p>
            <a:r>
              <a:rPr lang="en-US" sz="2400" dirty="0" smtClean="0"/>
              <a:t>Models All State-Observation Pairs    (all Tag-Word pairs)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84389" y="2589954"/>
            <a:ext cx="477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Same Complexity as Independent Multiclass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6416" y="2533508"/>
            <a:ext cx="257973" cy="25136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1689" y="1425878"/>
            <a:ext cx="413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Additional Complexity of (#POS Tags)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869601" y="1625933"/>
            <a:ext cx="192088" cy="21962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/>
              <a:t>M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/>
              <a:t>M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94198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M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M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98972"/>
              </p:ext>
            </p:extLst>
          </p:nvPr>
        </p:nvGraphicFramePr>
        <p:xfrm>
          <a:off x="1412875" y="1420813"/>
          <a:ext cx="6175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75" y="1420813"/>
                        <a:ext cx="617537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18924" y="2280532"/>
            <a:ext cx="218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“Joint Distribution”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0077" y="2521881"/>
            <a:ext cx="1083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Optional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cxnSp>
        <p:nvCxnSpPr>
          <p:cNvPr id="22" name="Straight Arrow Connector 21"/>
          <p:cNvCxnSpPr>
            <a:stCxn id="17" idx="1"/>
          </p:cNvCxnSpPr>
          <p:nvPr/>
        </p:nvCxnSpPr>
        <p:spPr>
          <a:xfrm flipH="1" flipV="1">
            <a:off x="3651388" y="2149843"/>
            <a:ext cx="648689" cy="57209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5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 smtClean="0"/>
              <a:t>M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/>
              <a:t>M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93826"/>
              </p:ext>
            </p:extLst>
          </p:nvPr>
        </p:nvGraphicFramePr>
        <p:xfrm>
          <a:off x="667266" y="1417638"/>
          <a:ext cx="29670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6" name="Equation" r:id="rId3" imgW="1384300" imgH="457200" progId="Equation.3">
                  <p:embed/>
                </p:oleObj>
              </mc:Choice>
              <mc:Fallback>
                <p:oleObj name="Equation" r:id="rId3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66" y="1417638"/>
                        <a:ext cx="2967037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8892" y="2465769"/>
            <a:ext cx="4172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“Conditional Distribution on x given y”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373" y="1450106"/>
            <a:ext cx="459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a POS Tag Sequence y:</a:t>
            </a:r>
          </a:p>
          <a:p>
            <a:r>
              <a:rPr lang="en-US" sz="2000" b="1" dirty="0" smtClean="0"/>
              <a:t>Can compute each P(</a:t>
            </a:r>
            <a:r>
              <a:rPr lang="en-US" sz="2000" b="1" dirty="0" err="1" smtClean="0"/>
              <a:t>x</a:t>
            </a:r>
            <a:r>
              <a:rPr lang="en-US" sz="2000" b="1" baseline="30000" dirty="0" err="1" smtClean="0"/>
              <a:t>i</a:t>
            </a:r>
            <a:r>
              <a:rPr lang="en-US" sz="2000" b="1" dirty="0" err="1" smtClean="0"/>
              <a:t>|y</a:t>
            </a:r>
            <a:r>
              <a:rPr lang="en-US" sz="2000" b="1" dirty="0" smtClean="0"/>
              <a:t>) independently!</a:t>
            </a:r>
          </a:p>
          <a:p>
            <a:r>
              <a:rPr lang="en-US" sz="2000" dirty="0" smtClean="0"/>
              <a:t>(x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conditionally independent given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370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814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 word |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state/tag 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61118"/>
            <a:ext cx="8229600" cy="4565046"/>
          </a:xfrm>
        </p:spPr>
        <p:txBody>
          <a:bodyPr/>
          <a:lstStyle/>
          <a:p>
            <a:r>
              <a:rPr lang="en-US" sz="2800" dirty="0">
                <a:cs typeface="Calibri"/>
              </a:rPr>
              <a:t>T</a:t>
            </a:r>
            <a:r>
              <a:rPr lang="en-US" sz="2800" dirty="0" smtClean="0">
                <a:cs typeface="Calibri"/>
              </a:rPr>
              <a:t>wo</a:t>
            </a:r>
            <a:r>
              <a:rPr lang="en-US" sz="2800" dirty="0">
                <a:cs typeface="Calibri"/>
              </a:rPr>
              <a:t>-word language:  </a:t>
            </a:r>
            <a:r>
              <a:rPr lang="ja-JP" altLang="en-US" sz="2800" dirty="0">
                <a:cs typeface="Calibri"/>
              </a:rPr>
              <a:t>“</a:t>
            </a:r>
            <a:r>
              <a:rPr lang="en-US" sz="2800" dirty="0">
                <a:cs typeface="Calibri"/>
              </a:rPr>
              <a:t>fish</a:t>
            </a:r>
            <a:r>
              <a:rPr lang="ja-JP" altLang="en-US" sz="2800" dirty="0">
                <a:cs typeface="Calibri"/>
              </a:rPr>
              <a:t>”</a:t>
            </a:r>
            <a:r>
              <a:rPr lang="en-US" sz="2800" dirty="0">
                <a:cs typeface="Calibri"/>
              </a:rPr>
              <a:t> and </a:t>
            </a:r>
            <a:r>
              <a:rPr lang="ja-JP" altLang="en-US" sz="2800" dirty="0">
                <a:cs typeface="Calibri"/>
              </a:rPr>
              <a:t>“</a:t>
            </a:r>
            <a:r>
              <a:rPr lang="en-US" sz="2800" dirty="0">
                <a:cs typeface="Calibri"/>
              </a:rPr>
              <a:t>sleep</a:t>
            </a:r>
            <a:r>
              <a:rPr lang="ja-JP" altLang="en-US" sz="2800" dirty="0" smtClean="0">
                <a:cs typeface="Calibri"/>
              </a:rPr>
              <a:t>”</a:t>
            </a:r>
            <a:endParaRPr lang="en-US" altLang="ja-JP" sz="2800" dirty="0" smtClean="0">
              <a:cs typeface="Calibri"/>
            </a:endParaRPr>
          </a:p>
          <a:p>
            <a:r>
              <a:rPr lang="en-US" sz="2800" dirty="0" smtClean="0">
                <a:cs typeface="Calibri"/>
              </a:rPr>
              <a:t>Two-tag language: “Noun” and “Verb”</a:t>
            </a:r>
            <a:endParaRPr lang="en-US" sz="28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28911"/>
              </p:ext>
            </p:extLst>
          </p:nvPr>
        </p:nvGraphicFramePr>
        <p:xfrm>
          <a:off x="558255" y="3183023"/>
          <a:ext cx="3398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5180" y="2991314"/>
            <a:ext cx="385679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Given Tag Sequence y:</a:t>
            </a:r>
          </a:p>
          <a:p>
            <a:endParaRPr lang="en-US" sz="1000" b="1" dirty="0"/>
          </a:p>
          <a:p>
            <a:r>
              <a:rPr lang="en-US" sz="2000" dirty="0" smtClean="0"/>
              <a:t>P(“fish sleep”    | (N,V) )    = 0.8*0.5 </a:t>
            </a:r>
          </a:p>
          <a:p>
            <a:r>
              <a:rPr lang="en-US" sz="2000" dirty="0"/>
              <a:t>P(“fish </a:t>
            </a:r>
            <a:r>
              <a:rPr lang="en-US" sz="2000" dirty="0" smtClean="0"/>
              <a:t>fish”       | </a:t>
            </a:r>
            <a:r>
              <a:rPr lang="en-US" sz="2000" dirty="0"/>
              <a:t>(N,V) </a:t>
            </a:r>
            <a:r>
              <a:rPr lang="en-US" sz="2000" dirty="0" smtClean="0"/>
              <a:t>)    = </a:t>
            </a:r>
            <a:r>
              <a:rPr lang="en-US" sz="2000" dirty="0"/>
              <a:t>0.8*0.5 </a:t>
            </a:r>
            <a:endParaRPr lang="en-US" sz="2000" dirty="0" smtClean="0"/>
          </a:p>
          <a:p>
            <a:r>
              <a:rPr lang="en-US" sz="2000" dirty="0" smtClean="0"/>
              <a:t>P(“sleep fish”    | (V,V) )    = 0.8*0.5</a:t>
            </a:r>
          </a:p>
          <a:p>
            <a:r>
              <a:rPr lang="en-US" sz="2000" dirty="0" smtClean="0"/>
              <a:t>P(“sleep sleep” | (N,N) )   = 0.2*0.5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500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1007"/>
          </a:xfrm>
        </p:spPr>
        <p:txBody>
          <a:bodyPr>
            <a:normAutofit/>
          </a:bodyPr>
          <a:lstStyle/>
          <a:p>
            <a:r>
              <a:rPr lang="en-US" dirty="0" smtClean="0"/>
              <a:t>HMMs are “generative” models</a:t>
            </a:r>
          </a:p>
          <a:p>
            <a:pPr lvl="1"/>
            <a:r>
              <a:rPr lang="en-US" dirty="0" smtClean="0"/>
              <a:t>Models joint distribution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generate samples from this distribution</a:t>
            </a:r>
          </a:p>
          <a:p>
            <a:pPr lvl="1"/>
            <a:r>
              <a:rPr lang="en-US" dirty="0" smtClean="0"/>
              <a:t>First consider conditional distribution P(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What about sampling from P(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64518"/>
              </p:ext>
            </p:extLst>
          </p:nvPr>
        </p:nvGraphicFramePr>
        <p:xfrm>
          <a:off x="776541" y="4009886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3932" y="3864481"/>
            <a:ext cx="403224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Given Tag Sequence y = (N,V):</a:t>
            </a:r>
          </a:p>
          <a:p>
            <a:endParaRPr lang="en-US" sz="1000" b="1" dirty="0" smtClean="0"/>
          </a:p>
          <a:p>
            <a:r>
              <a:rPr lang="en-US" sz="2000" b="1" dirty="0" smtClean="0"/>
              <a:t>Sample each word independently:</a:t>
            </a:r>
            <a:endParaRPr lang="en-US" sz="2000" b="1" dirty="0"/>
          </a:p>
          <a:p>
            <a:r>
              <a:rPr lang="en-US" sz="2000" dirty="0" smtClean="0"/>
              <a:t>Sample P(x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| N)   (0.8 Fish, 0.2 Sleep)</a:t>
            </a:r>
          </a:p>
          <a:p>
            <a:r>
              <a:rPr lang="en-US" sz="2000" dirty="0" smtClean="0"/>
              <a:t>Sample P(x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| V)   (0.5 Fish, 0.5 Sleep) </a:t>
            </a:r>
            <a:endParaRPr lang="en-US" sz="20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15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Sampling of P(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2" y="4118677"/>
            <a:ext cx="4641745" cy="180095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3317"/>
              </p:ext>
            </p:extLst>
          </p:nvPr>
        </p:nvGraphicFramePr>
        <p:xfrm>
          <a:off x="650603" y="2713364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91314"/>
              </p:ext>
            </p:extLst>
          </p:nvPr>
        </p:nvGraphicFramePr>
        <p:xfrm>
          <a:off x="1398588" y="1527175"/>
          <a:ext cx="61769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5" name="Equation" r:id="rId4" imgW="2882900" imgH="457200" progId="Equation.3">
                  <p:embed/>
                </p:oleObj>
              </mc:Choice>
              <mc:Fallback>
                <p:oleObj name="Equation" r:id="rId4" imgW="2882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1527175"/>
                        <a:ext cx="6176962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8688" y="2740019"/>
            <a:ext cx="3031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Initialize y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Start</a:t>
            </a:r>
          </a:p>
          <a:p>
            <a:r>
              <a:rPr lang="en-US" sz="2000" dirty="0" smtClean="0"/>
              <a:t>Initialize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 from P(y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|y</a:t>
            </a:r>
            <a:r>
              <a:rPr lang="en-US" sz="2000" baseline="30000" dirty="0"/>
              <a:t>i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 err="1" smtClean="0"/>
              <a:t>y</a:t>
            </a:r>
            <a:r>
              <a:rPr lang="en-US" sz="2000" baseline="30000" dirty="0" err="1"/>
              <a:t>i</a:t>
            </a:r>
            <a:r>
              <a:rPr lang="en-US" sz="2000" dirty="0" smtClean="0"/>
              <a:t> == End: Quit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from P(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0558" y="5436780"/>
            <a:ext cx="320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Exploits Conditional Ind.</a:t>
            </a:r>
          </a:p>
          <a:p>
            <a:r>
              <a:rPr lang="en-US" sz="2400" dirty="0" smtClean="0"/>
              <a:t>Requires P(</a:t>
            </a:r>
            <a:r>
              <a:rPr lang="en-US" sz="2400" dirty="0" err="1" smtClean="0"/>
              <a:t>End|y</a:t>
            </a:r>
            <a:r>
              <a:rPr lang="en-US" sz="2400" baseline="30000" dirty="0" err="1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3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Forward Sampling of P(</a:t>
            </a:r>
            <a:r>
              <a:rPr lang="en-US" dirty="0" err="1" smtClean="0"/>
              <a:t>y,x|L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6227"/>
              </p:ext>
            </p:extLst>
          </p:nvPr>
        </p:nvGraphicFramePr>
        <p:xfrm>
          <a:off x="650603" y="2713364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31100"/>
              </p:ext>
            </p:extLst>
          </p:nvPr>
        </p:nvGraphicFramePr>
        <p:xfrm>
          <a:off x="1152525" y="1527175"/>
          <a:ext cx="66690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0" name="Equation" r:id="rId3" imgW="3111500" imgH="457200" progId="Equation.3">
                  <p:embed/>
                </p:oleObj>
              </mc:Choice>
              <mc:Fallback>
                <p:oleObj name="Equation" r:id="rId3" imgW="3111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2525" y="1527175"/>
                        <a:ext cx="6669088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8688" y="2740019"/>
            <a:ext cx="303159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Initialize y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Start</a:t>
            </a:r>
          </a:p>
          <a:p>
            <a:r>
              <a:rPr lang="en-US" sz="2000" dirty="0" smtClean="0"/>
              <a:t>Initialize </a:t>
            </a:r>
            <a:r>
              <a:rPr lang="en-US" sz="2000" dirty="0" err="1" smtClean="0"/>
              <a:t>i</a:t>
            </a:r>
            <a:r>
              <a:rPr lang="en-US" sz="2000" dirty="0" smtClean="0"/>
              <a:t> = 0</a:t>
            </a:r>
          </a:p>
          <a:p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i</a:t>
            </a:r>
            <a:r>
              <a:rPr lang="en-US" sz="2000" dirty="0" smtClean="0"/>
              <a:t> + 1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If(</a:t>
            </a:r>
            <a:r>
              <a:rPr lang="en-US" sz="2000" dirty="0" err="1" smtClean="0"/>
              <a:t>i</a:t>
            </a:r>
            <a:r>
              <a:rPr lang="en-US" sz="2000" dirty="0" smtClean="0"/>
              <a:t> == M): Quit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 from P(y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|y</a:t>
            </a:r>
            <a:r>
              <a:rPr lang="en-US" sz="2000" baseline="30000" dirty="0"/>
              <a:t>i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Sample x</a:t>
            </a:r>
            <a:r>
              <a:rPr lang="en-US" sz="2000" baseline="30000" dirty="0" smtClean="0"/>
              <a:t>i</a:t>
            </a:r>
            <a:r>
              <a:rPr lang="en-US" sz="2000" dirty="0" smtClean="0"/>
              <a:t> from P(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i</a:t>
            </a:r>
            <a:r>
              <a:rPr lang="en-US" sz="2000" dirty="0" err="1" smtClean="0"/>
              <a:t>|y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Goto</a:t>
            </a:r>
            <a:r>
              <a:rPr lang="en-US" sz="2000" dirty="0" smtClean="0"/>
              <a:t> 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0558" y="5436780"/>
            <a:ext cx="3208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Exploits Conditional Ind.</a:t>
            </a:r>
          </a:p>
          <a:p>
            <a:r>
              <a:rPr lang="en-US" sz="2400" dirty="0" smtClean="0"/>
              <a:t>Assumes no P(</a:t>
            </a:r>
            <a:r>
              <a:rPr lang="en-US" sz="2400" dirty="0" err="1" smtClean="0"/>
              <a:t>End|y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77413" y="1666955"/>
            <a:ext cx="1428776" cy="701180"/>
          </a:xfrm>
          <a:prstGeom prst="line">
            <a:avLst/>
          </a:prstGeom>
          <a:grpFill/>
          <a:ln>
            <a:solidFill>
              <a:srgbClr val="FF0000"/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877413" y="1666955"/>
            <a:ext cx="1428776" cy="701180"/>
          </a:xfrm>
          <a:prstGeom prst="line">
            <a:avLst/>
          </a:prstGeom>
          <a:grpFill/>
          <a:ln>
            <a:solidFill>
              <a:srgbClr val="FF0000"/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54" y="4039736"/>
            <a:ext cx="4318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2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</a:t>
            </a:r>
            <a:r>
              <a:rPr lang="en-US" baseline="30000" dirty="0" err="1"/>
              <a:t>i</a:t>
            </a:r>
            <a:r>
              <a:rPr lang="en-US" dirty="0" err="1" smtClean="0"/>
              <a:t>|y</a:t>
            </a:r>
            <a:r>
              <a:rPr lang="en-US" baseline="30000" dirty="0" err="1" smtClean="0"/>
              <a:t>i</a:t>
            </a:r>
            <a:r>
              <a:rPr lang="en-US" dirty="0" smtClean="0"/>
              <a:t>)   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generating x</a:t>
            </a:r>
            <a:r>
              <a:rPr lang="en-US" sz="2400" baseline="30000" dirty="0" smtClean="0"/>
              <a:t>i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i+1</a:t>
            </a:r>
            <a:r>
              <a:rPr lang="en-US" dirty="0" smtClean="0"/>
              <a:t>|y</a:t>
            </a:r>
            <a:r>
              <a:rPr lang="en-US" baseline="30000" dirty="0" smtClean="0"/>
              <a:t>i</a:t>
            </a:r>
            <a:r>
              <a:rPr lang="en-US" dirty="0" smtClean="0"/>
              <a:t>)        </a:t>
            </a:r>
            <a:r>
              <a:rPr lang="en-US" sz="2400" dirty="0" smtClean="0"/>
              <a:t>Probability of state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 transitioning to y</a:t>
            </a:r>
            <a:r>
              <a:rPr lang="en-US" sz="2400" baseline="30000" dirty="0" smtClean="0"/>
              <a:t>i+1</a:t>
            </a:r>
          </a:p>
          <a:p>
            <a:r>
              <a:rPr lang="en-US" dirty="0" smtClean="0"/>
              <a:t>P(y</a:t>
            </a:r>
            <a:r>
              <a:rPr lang="en-US" baseline="30000" dirty="0" smtClean="0"/>
              <a:t>1</a:t>
            </a:r>
            <a:r>
              <a:rPr lang="en-US" dirty="0" smtClean="0"/>
              <a:t>|y</a:t>
            </a:r>
            <a:r>
              <a:rPr lang="en-US" baseline="30000" dirty="0" smtClean="0"/>
              <a:t>0</a:t>
            </a:r>
            <a:r>
              <a:rPr lang="en-US" dirty="0" smtClean="0"/>
              <a:t>)         </a:t>
            </a:r>
            <a:r>
              <a:rPr lang="en-US" sz="2400" dirty="0" smtClean="0"/>
              <a:t>y0 is defined to be the Start state</a:t>
            </a:r>
            <a:endParaRPr lang="en-US" sz="2400" baseline="30000" dirty="0" smtClean="0"/>
          </a:p>
          <a:p>
            <a:r>
              <a:rPr lang="en-US" dirty="0"/>
              <a:t>P</a:t>
            </a:r>
            <a:r>
              <a:rPr lang="en-US" dirty="0" smtClean="0"/>
              <a:t>(</a:t>
            </a:r>
            <a:r>
              <a:rPr lang="en-US" dirty="0" err="1" smtClean="0"/>
              <a:t>End|y</a:t>
            </a:r>
            <a:r>
              <a:rPr lang="en-US" baseline="30000" dirty="0" err="1"/>
              <a:t>M</a:t>
            </a:r>
            <a:r>
              <a:rPr lang="en-US" dirty="0" smtClean="0"/>
              <a:t>)      </a:t>
            </a:r>
            <a:r>
              <a:rPr lang="en-US" sz="2400" dirty="0" smtClean="0"/>
              <a:t>Prior probability of </a:t>
            </a:r>
            <a:r>
              <a:rPr lang="en-US" sz="2400" dirty="0" err="1" smtClean="0"/>
              <a:t>y</a:t>
            </a:r>
            <a:r>
              <a:rPr lang="en-US" sz="2400" baseline="30000" dirty="0" err="1"/>
              <a:t>M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being the final state</a:t>
            </a:r>
          </a:p>
          <a:p>
            <a:pPr lvl="1"/>
            <a:r>
              <a:rPr lang="en-US" sz="2400" dirty="0" smtClean="0"/>
              <a:t>Not always used</a:t>
            </a:r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Hidden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75532"/>
              </p:ext>
            </p:extLst>
          </p:nvPr>
        </p:nvGraphicFramePr>
        <p:xfrm>
          <a:off x="1285875" y="1600200"/>
          <a:ext cx="59070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7" name="Equation" r:id="rId3" imgW="2755900" imgH="292100" progId="Equation.3">
                  <p:embed/>
                </p:oleObj>
              </mc:Choice>
              <mc:Fallback>
                <p:oleObj name="Equation" r:id="rId3" imgW="2755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875" y="1600200"/>
                        <a:ext cx="5907088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3046" y="2329000"/>
            <a:ext cx="6875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“Memory-less Model” – only needs </a:t>
            </a:r>
            <a:r>
              <a:rPr lang="en-US" sz="2000" dirty="0" err="1" smtClean="0">
                <a:solidFill>
                  <a:srgbClr val="800000"/>
                </a:solidFill>
              </a:rPr>
              <a:t>y</a:t>
            </a:r>
            <a:r>
              <a:rPr lang="en-US" sz="2000" baseline="30000" dirty="0" err="1" smtClean="0">
                <a:solidFill>
                  <a:srgbClr val="800000"/>
                </a:solidFill>
              </a:rPr>
              <a:t>k</a:t>
            </a:r>
            <a:r>
              <a:rPr lang="en-US" sz="2000" baseline="30000" dirty="0" smtClean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olidFill>
                  <a:srgbClr val="800000"/>
                </a:solidFill>
              </a:rPr>
              <a:t>to model rest of sequence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1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1 Due Today @5pm</a:t>
            </a:r>
          </a:p>
          <a:p>
            <a:pPr lvl="1"/>
            <a:r>
              <a:rPr lang="en-US" dirty="0" smtClean="0"/>
              <a:t>Via Moodle</a:t>
            </a:r>
          </a:p>
          <a:p>
            <a:pPr lvl="1"/>
            <a:endParaRPr lang="en-US" sz="1000" dirty="0"/>
          </a:p>
          <a:p>
            <a:r>
              <a:rPr lang="en-US" dirty="0" smtClean="0"/>
              <a:t>Homework 2 to be Released Soon.</a:t>
            </a:r>
          </a:p>
          <a:p>
            <a:pPr lvl="1"/>
            <a:r>
              <a:rPr lang="en-US" dirty="0" smtClean="0"/>
              <a:t>Due Feb 3</a:t>
            </a:r>
            <a:r>
              <a:rPr lang="en-US" baseline="30000" dirty="0" smtClean="0"/>
              <a:t>rd</a:t>
            </a:r>
            <a:r>
              <a:rPr lang="en-US" dirty="0" smtClean="0"/>
              <a:t> via Moodle (2 weeks)</a:t>
            </a:r>
          </a:p>
          <a:p>
            <a:pPr lvl="1"/>
            <a:r>
              <a:rPr lang="en-US" dirty="0" smtClean="0"/>
              <a:t>Mostly Coding</a:t>
            </a:r>
          </a:p>
          <a:p>
            <a:pPr lvl="2"/>
            <a:r>
              <a:rPr lang="en-US" dirty="0" smtClean="0"/>
              <a:t>Don’t start late!</a:t>
            </a:r>
          </a:p>
          <a:p>
            <a:pPr lvl="2"/>
            <a:endParaRPr lang="en-US" dirty="0"/>
          </a:p>
          <a:p>
            <a:r>
              <a:rPr lang="en-US" dirty="0" smtClean="0"/>
              <a:t>Use Moodle Forums for Q&amp;A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140"/>
            <a:ext cx="8229600" cy="1143000"/>
          </a:xfrm>
        </p:spPr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Prediction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input sentence, predict POS Tag seq.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Naïve approach:</a:t>
            </a:r>
          </a:p>
          <a:p>
            <a:pPr lvl="1"/>
            <a:r>
              <a:rPr lang="en-US" dirty="0" smtClean="0"/>
              <a:t>Try all possible y’s</a:t>
            </a:r>
          </a:p>
          <a:p>
            <a:pPr lvl="1"/>
            <a:r>
              <a:rPr lang="en-US" dirty="0" smtClean="0"/>
              <a:t>Choose one with highest probability </a:t>
            </a:r>
          </a:p>
          <a:p>
            <a:pPr lvl="1"/>
            <a:r>
              <a:rPr lang="en-US" b="1" dirty="0" smtClean="0">
                <a:solidFill>
                  <a:srgbClr val="953735"/>
                </a:solidFill>
              </a:rPr>
              <a:t>Exponential time: L</a:t>
            </a:r>
            <a:r>
              <a:rPr lang="en-US" b="1" baseline="30000" dirty="0" smtClean="0">
                <a:solidFill>
                  <a:srgbClr val="953735"/>
                </a:solidFill>
              </a:rPr>
              <a:t>M </a:t>
            </a:r>
            <a:r>
              <a:rPr lang="en-US" b="1" dirty="0" smtClean="0">
                <a:solidFill>
                  <a:srgbClr val="953735"/>
                </a:solidFill>
              </a:rPr>
              <a:t>possible y’s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51309"/>
              </p:ext>
            </p:extLst>
          </p:nvPr>
        </p:nvGraphicFramePr>
        <p:xfrm>
          <a:off x="3121496" y="2626044"/>
          <a:ext cx="3048015" cy="99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9" name="Equation" r:id="rId3" imgW="977900" imgH="317500" progId="Equation.3">
                  <p:embed/>
                </p:oleObj>
              </mc:Choice>
              <mc:Fallback>
                <p:oleObj name="Equation" r:id="rId3" imgW="977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1496" y="2626044"/>
                        <a:ext cx="3048015" cy="990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85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Bayes’s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94452"/>
              </p:ext>
            </p:extLst>
          </p:nvPr>
        </p:nvGraphicFramePr>
        <p:xfrm>
          <a:off x="1995070" y="1547949"/>
          <a:ext cx="4934975" cy="228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35" name="Equation" r:id="rId3" imgW="2311400" imgH="1066800" progId="Equation.3">
                  <p:embed/>
                </p:oleObj>
              </mc:Choice>
              <mc:Fallback>
                <p:oleObj name="Equation" r:id="rId3" imgW="2311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5070" y="1547949"/>
                        <a:ext cx="4934975" cy="2280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30379"/>
              </p:ext>
            </p:extLst>
          </p:nvPr>
        </p:nvGraphicFramePr>
        <p:xfrm>
          <a:off x="948518" y="4099788"/>
          <a:ext cx="2821396" cy="93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36"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518" y="4099788"/>
                        <a:ext cx="2821396" cy="93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89467"/>
              </p:ext>
            </p:extLst>
          </p:nvPr>
        </p:nvGraphicFramePr>
        <p:xfrm>
          <a:off x="948518" y="5073650"/>
          <a:ext cx="40624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37" name="Equation" r:id="rId7" imgW="1993900" imgH="457200" progId="Equation.3">
                  <p:embed/>
                </p:oleObj>
              </mc:Choice>
              <mc:Fallback>
                <p:oleObj name="Equation" r:id="rId7" imgW="1993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8518" y="5073650"/>
                        <a:ext cx="4062412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00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0775"/>
              </p:ext>
            </p:extLst>
          </p:nvPr>
        </p:nvGraphicFramePr>
        <p:xfrm>
          <a:off x="920750" y="530225"/>
          <a:ext cx="7210425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90" name="Equation" r:id="rId3" imgW="4305300" imgH="1282700" progId="Equation.3">
                  <p:embed/>
                </p:oleObj>
              </mc:Choice>
              <mc:Fallback>
                <p:oleObj name="Equation" r:id="rId3" imgW="43053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530225"/>
                        <a:ext cx="7210425" cy="214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83214"/>
              </p:ext>
            </p:extLst>
          </p:nvPr>
        </p:nvGraphicFramePr>
        <p:xfrm>
          <a:off x="4942184" y="3288564"/>
          <a:ext cx="2774738" cy="79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91" name="Equation" r:id="rId5" imgW="1600200" imgH="457200" progId="Equation.3">
                  <p:embed/>
                </p:oleObj>
              </mc:Choice>
              <mc:Fallback>
                <p:oleObj name="Equation" r:id="rId5" imgW="1600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2184" y="3288564"/>
                        <a:ext cx="2774738" cy="791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37999"/>
              </p:ext>
            </p:extLst>
          </p:nvPr>
        </p:nvGraphicFramePr>
        <p:xfrm>
          <a:off x="4942184" y="4093543"/>
          <a:ext cx="2420977" cy="79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92" name="Equation" r:id="rId7" imgW="1397000" imgH="457200" progId="Equation.3">
                  <p:embed/>
                </p:oleObj>
              </mc:Choice>
              <mc:Fallback>
                <p:oleObj name="Equation" r:id="rId7" imgW="1397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2184" y="4093543"/>
                        <a:ext cx="2420977" cy="792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7755" y="5254541"/>
            <a:ext cx="724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53735"/>
                </a:solidFill>
              </a:rPr>
              <a:t>Exploit Memory-less Property:</a:t>
            </a:r>
          </a:p>
          <a:p>
            <a:r>
              <a:rPr lang="en-US" sz="2400" b="1" dirty="0" smtClean="0">
                <a:solidFill>
                  <a:srgbClr val="953735"/>
                </a:solidFill>
              </a:rPr>
              <a:t>The choice of </a:t>
            </a:r>
            <a:r>
              <a:rPr lang="en-US" sz="2400" b="1" dirty="0" err="1" smtClean="0">
                <a:solidFill>
                  <a:srgbClr val="953735"/>
                </a:solidFill>
              </a:rPr>
              <a:t>y</a:t>
            </a:r>
            <a:r>
              <a:rPr lang="en-US" sz="2400" b="1" baseline="30000" dirty="0" err="1" smtClean="0">
                <a:solidFill>
                  <a:srgbClr val="953735"/>
                </a:solidFill>
              </a:rPr>
              <a:t>L</a:t>
            </a:r>
            <a:r>
              <a:rPr lang="en-US" sz="2400" b="1" dirty="0" smtClean="0">
                <a:solidFill>
                  <a:srgbClr val="953735"/>
                </a:solidFill>
              </a:rPr>
              <a:t> only depends on y</a:t>
            </a:r>
            <a:r>
              <a:rPr lang="en-US" sz="2400" b="1" baseline="30000" dirty="0" smtClean="0">
                <a:solidFill>
                  <a:srgbClr val="953735"/>
                </a:solidFill>
              </a:rPr>
              <a:t>1:M-1 </a:t>
            </a:r>
            <a:r>
              <a:rPr lang="en-US" sz="2400" b="1" dirty="0" smtClean="0">
                <a:solidFill>
                  <a:srgbClr val="953735"/>
                </a:solidFill>
              </a:rPr>
              <a:t>via P(y</a:t>
            </a:r>
            <a:r>
              <a:rPr lang="en-US" sz="2400" b="1" baseline="30000" dirty="0">
                <a:solidFill>
                  <a:srgbClr val="953735"/>
                </a:solidFill>
              </a:rPr>
              <a:t>M</a:t>
            </a:r>
            <a:r>
              <a:rPr lang="en-US" sz="2400" b="1" dirty="0" smtClean="0">
                <a:solidFill>
                  <a:srgbClr val="953735"/>
                </a:solidFill>
              </a:rPr>
              <a:t>|y</a:t>
            </a:r>
            <a:r>
              <a:rPr lang="en-US" sz="2400" b="1" baseline="30000" dirty="0">
                <a:solidFill>
                  <a:srgbClr val="953735"/>
                </a:solidFill>
              </a:rPr>
              <a:t>M</a:t>
            </a:r>
            <a:r>
              <a:rPr lang="en-US" sz="2400" b="1" baseline="30000" dirty="0" smtClean="0">
                <a:solidFill>
                  <a:srgbClr val="953735"/>
                </a:solidFill>
              </a:rPr>
              <a:t>-1</a:t>
            </a:r>
            <a:r>
              <a:rPr lang="en-US" sz="2400" b="1" dirty="0" smtClean="0">
                <a:solidFill>
                  <a:srgbClr val="953735"/>
                </a:solidFill>
              </a:rPr>
              <a:t>)!</a:t>
            </a:r>
            <a:endParaRPr lang="en-US" sz="2400" b="1" dirty="0">
              <a:solidFill>
                <a:srgbClr val="953735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10354"/>
              </p:ext>
            </p:extLst>
          </p:nvPr>
        </p:nvGraphicFramePr>
        <p:xfrm>
          <a:off x="1022350" y="3435350"/>
          <a:ext cx="33480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93" name="Equation" r:id="rId9" imgW="1930400" imgH="292100" progId="Equation.3">
                  <p:embed/>
                </p:oleObj>
              </mc:Choice>
              <mc:Fallback>
                <p:oleObj name="Equation" r:id="rId9" imgW="1930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2350" y="3435350"/>
                        <a:ext cx="3348038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66170" y="407218"/>
            <a:ext cx="7482239" cy="25054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6170" y="3150524"/>
            <a:ext cx="7482239" cy="18672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86819" y="1352791"/>
            <a:ext cx="5230104" cy="7592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86819" y="2112010"/>
            <a:ext cx="5644356" cy="5661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Input:</a:t>
            </a:r>
            <a:r>
              <a:rPr lang="en-US" sz="2800" dirty="0" smtClean="0"/>
              <a:t> x = (x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,…,</a:t>
            </a:r>
            <a:r>
              <a:rPr lang="en-US" sz="2800" dirty="0" err="1" smtClean="0"/>
              <a:t>x</a:t>
            </a:r>
            <a:r>
              <a:rPr lang="en-US" sz="2800" baseline="30000" dirty="0" err="1"/>
              <a:t>M</a:t>
            </a:r>
            <a:r>
              <a:rPr lang="en-US" sz="2800" dirty="0" smtClean="0"/>
              <a:t>)</a:t>
            </a:r>
          </a:p>
          <a:p>
            <a:endParaRPr lang="en-US" sz="1000" dirty="0"/>
          </a:p>
          <a:p>
            <a:r>
              <a:rPr lang="en-US" sz="2400" b="1" dirty="0" smtClean="0"/>
              <a:t>Computed: </a:t>
            </a:r>
            <a:r>
              <a:rPr lang="en-US" sz="2400" dirty="0" smtClean="0"/>
              <a:t>best length-k prefix ending in each Tag:</a:t>
            </a:r>
          </a:p>
          <a:p>
            <a:pPr lvl="1"/>
            <a:r>
              <a:rPr lang="en-US" sz="2000" dirty="0" smtClean="0"/>
              <a:t>Examples: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500" b="1" dirty="0" smtClean="0"/>
          </a:p>
          <a:p>
            <a:r>
              <a:rPr lang="en-US" sz="2400" b="1" dirty="0" smtClean="0"/>
              <a:t>Claim: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75659"/>
              </p:ext>
            </p:extLst>
          </p:nvPr>
        </p:nvGraphicFramePr>
        <p:xfrm>
          <a:off x="754587" y="3143250"/>
          <a:ext cx="3714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8" name="Equation" r:id="rId3" imgW="2400300" imgH="444500" progId="Equation.3">
                  <p:embed/>
                </p:oleObj>
              </mc:Choice>
              <mc:Fallback>
                <p:oleObj name="Equation" r:id="rId3" imgW="2400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587" y="3143250"/>
                        <a:ext cx="37147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717535"/>
              </p:ext>
            </p:extLst>
          </p:nvPr>
        </p:nvGraphicFramePr>
        <p:xfrm>
          <a:off x="4724956" y="3141663"/>
          <a:ext cx="3810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9" name="Equation" r:id="rId5" imgW="2463800" imgH="444500" progId="Equation.3">
                  <p:embed/>
                </p:oleObj>
              </mc:Choice>
              <mc:Fallback>
                <p:oleObj name="Equation" r:id="rId5" imgW="2463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956" y="3141663"/>
                        <a:ext cx="38100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7046" y="3769959"/>
            <a:ext cx="251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Sequence Concatenation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308513" y="3666429"/>
            <a:ext cx="508533" cy="28819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6335847" y="3666429"/>
            <a:ext cx="642513" cy="288196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915316"/>
              </p:ext>
            </p:extLst>
          </p:nvPr>
        </p:nvGraphicFramePr>
        <p:xfrm>
          <a:off x="2332038" y="4156075"/>
          <a:ext cx="6230937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0" name="Equation" r:id="rId7" imgW="4025900" imgH="1092200" progId="Equation.3">
                  <p:embed/>
                </p:oleObj>
              </mc:Choice>
              <mc:Fallback>
                <p:oleObj name="Equation" r:id="rId7" imgW="4025900" imgH="1092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038" y="4156075"/>
                        <a:ext cx="6230937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eft Brace 18"/>
          <p:cNvSpPr/>
          <p:nvPr/>
        </p:nvSpPr>
        <p:spPr>
          <a:xfrm rot="16200000">
            <a:off x="4650823" y="5055870"/>
            <a:ext cx="201686" cy="1289436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87560" y="5748046"/>
            <a:ext cx="152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Pre-computed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62667" y="3666429"/>
            <a:ext cx="2244281" cy="2329385"/>
          </a:xfrm>
          <a:custGeom>
            <a:avLst/>
            <a:gdLst>
              <a:gd name="connsiteX0" fmla="*/ 2084683 w 2084683"/>
              <a:gd name="connsiteY0" fmla="*/ 1891148 h 1896119"/>
              <a:gd name="connsiteX1" fmla="*/ 76075 w 2084683"/>
              <a:gd name="connsiteY1" fmla="*/ 1601264 h 1896119"/>
              <a:gd name="connsiteX2" fmla="*/ 614465 w 2084683"/>
              <a:gd name="connsiteY2" fmla="*/ 0 h 189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683" h="1896119">
                <a:moveTo>
                  <a:pt x="2084683" y="1891148"/>
                </a:moveTo>
                <a:cubicBezTo>
                  <a:pt x="1202897" y="1903801"/>
                  <a:pt x="321111" y="1916455"/>
                  <a:pt x="76075" y="1601264"/>
                </a:cubicBezTo>
                <a:cubicBezTo>
                  <a:pt x="-168961" y="1286073"/>
                  <a:pt x="222752" y="643036"/>
                  <a:pt x="614465" y="0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82873" y="4979813"/>
            <a:ext cx="5696872" cy="8216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4584" y="5824708"/>
            <a:ext cx="2188219" cy="36933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Recursive Definition!</a:t>
            </a:r>
            <a:endParaRPr lang="en-US" b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7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  <p:bldP spid="2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635602"/>
              </p:ext>
            </p:extLst>
          </p:nvPr>
        </p:nvGraphicFramePr>
        <p:xfrm>
          <a:off x="2228850" y="376238"/>
          <a:ext cx="60912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0" name="Equation" r:id="rId3" imgW="3543300" imgH="546100" progId="Equation.3">
                  <p:embed/>
                </p:oleObj>
              </mc:Choice>
              <mc:Fallback>
                <p:oleObj name="Equation" r:id="rId3" imgW="35433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8850" y="376238"/>
                        <a:ext cx="609123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6"/>
          </p:cNvCxnSpPr>
          <p:nvPr/>
        </p:nvCxnSpPr>
        <p:spPr>
          <a:xfrm>
            <a:off x="1816977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6"/>
          </p:cNvCxnSpPr>
          <p:nvPr/>
        </p:nvCxnSpPr>
        <p:spPr>
          <a:xfrm flipV="1">
            <a:off x="1816977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8981" y="556976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164234" y="2375976"/>
            <a:ext cx="61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59802" y="3138742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71865" y="4610536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1" idx="1"/>
            <a:endCxn id="16" idx="3"/>
          </p:cNvCxnSpPr>
          <p:nvPr/>
        </p:nvCxnSpPr>
        <p:spPr>
          <a:xfrm flipH="1">
            <a:off x="2217903" y="1312863"/>
            <a:ext cx="2316948" cy="40098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16200000">
            <a:off x="4434077" y="748246"/>
            <a:ext cx="201548" cy="927686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47304" y="6173914"/>
            <a:ext cx="13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Ŷ</a:t>
            </a:r>
            <a:r>
              <a:rPr lang="en-US" baseline="30000" dirty="0" smtClean="0"/>
              <a:t>1</a:t>
            </a:r>
            <a:r>
              <a:rPr lang="en-US" dirty="0" smtClean="0"/>
              <a:t>(Z) is just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4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2" grpId="0"/>
      <p:bldP spid="33" grpId="0"/>
      <p:bldP spid="34" grpId="0"/>
      <p:bldP spid="35" grpId="0"/>
      <p:bldP spid="4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756360"/>
              </p:ext>
            </p:extLst>
          </p:nvPr>
        </p:nvGraphicFramePr>
        <p:xfrm>
          <a:off x="2228850" y="376238"/>
          <a:ext cx="60912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5" name="Equation" r:id="rId3" imgW="3543300" imgH="546100" progId="Equation.3">
                  <p:embed/>
                </p:oleObj>
              </mc:Choice>
              <mc:Fallback>
                <p:oleObj name="Equation" r:id="rId3" imgW="35433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8850" y="376238"/>
                        <a:ext cx="609123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71865" y="4610536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dirty="0" smtClean="0"/>
              <a:t>=N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7304" y="6173914"/>
            <a:ext cx="13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Ŷ</a:t>
            </a:r>
            <a:r>
              <a:rPr lang="en-US" baseline="30000" dirty="0" smtClean="0"/>
              <a:t>1</a:t>
            </a:r>
            <a:r>
              <a:rPr lang="en-US" dirty="0" smtClean="0"/>
              <a:t>(Z) is just 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8981" y="556976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17903" y="1312863"/>
            <a:ext cx="2316948" cy="40098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4434077" y="748246"/>
            <a:ext cx="201548" cy="927686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07330"/>
              </p:ext>
            </p:extLst>
          </p:nvPr>
        </p:nvGraphicFramePr>
        <p:xfrm>
          <a:off x="1838325" y="376238"/>
          <a:ext cx="6397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9" name="Equation" r:id="rId3" imgW="3721100" imgH="546100" progId="Equation.3">
                  <p:embed/>
                </p:oleObj>
              </mc:Choice>
              <mc:Fallback>
                <p:oleObj name="Equation" r:id="rId3" imgW="3721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325" y="376238"/>
                        <a:ext cx="63976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08170" y="579549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56885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56885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6885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5502" y="2463958"/>
            <a:ext cx="9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47191" y="3209719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24444" y="4620157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  <p:bldP spid="28" grpId="0" animBg="1"/>
      <p:bldP spid="29" grpId="0" animBg="1"/>
      <p:bldP spid="36" grpId="0"/>
      <p:bldP spid="33" grpId="0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56885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56885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6885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5681" y="1272705"/>
            <a:ext cx="34556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Claim: </a:t>
            </a:r>
            <a:r>
              <a:rPr lang="en-US" sz="2400" dirty="0" smtClean="0">
                <a:solidFill>
                  <a:srgbClr val="000000"/>
                </a:solidFill>
              </a:rPr>
              <a:t>Only need to check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olutions of Ŷ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(Z), Z=V,D,N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5502" y="2463958"/>
            <a:ext cx="9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7191" y="3209719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24444" y="4620157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8170" y="579549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76907"/>
              </p:ext>
            </p:extLst>
          </p:nvPr>
        </p:nvGraphicFramePr>
        <p:xfrm>
          <a:off x="1838325" y="376238"/>
          <a:ext cx="6397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8" name="Equation" r:id="rId3" imgW="3721100" imgH="546100" progId="Equation.3">
                  <p:embed/>
                </p:oleObj>
              </mc:Choice>
              <mc:Fallback>
                <p:oleObj name="Equation" r:id="rId3" imgW="3721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325" y="376238"/>
                        <a:ext cx="63976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95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56885" y="2818633"/>
            <a:ext cx="1309826" cy="0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56885" y="2973094"/>
            <a:ext cx="1309826" cy="107465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156885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5681" y="1272705"/>
            <a:ext cx="34556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Claim: </a:t>
            </a:r>
            <a:r>
              <a:rPr lang="en-US" sz="2400" dirty="0" smtClean="0">
                <a:solidFill>
                  <a:srgbClr val="000000"/>
                </a:solidFill>
              </a:rPr>
              <a:t>Only need to check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lang="en-US" sz="2400" dirty="0" smtClean="0">
                <a:solidFill>
                  <a:srgbClr val="000000"/>
                </a:solidFill>
              </a:rPr>
              <a:t>olutions of Ŷ</a:t>
            </a:r>
            <a:r>
              <a:rPr lang="en-US" sz="2400" baseline="30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(Z), Z=V,D,N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5502" y="2463958"/>
            <a:ext cx="90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=V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7191" y="3209719"/>
            <a:ext cx="62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24444" y="4620157"/>
            <a:ext cx="6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dirty="0" smtClean="0"/>
              <a:t>=N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0882" y="3866377"/>
            <a:ext cx="5686172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Ŷ</a:t>
            </a:r>
            <a:r>
              <a:rPr lang="en-US" sz="2400" baseline="30000" dirty="0"/>
              <a:t>3</a:t>
            </a:r>
            <a:r>
              <a:rPr lang="en-US" sz="2400" dirty="0" smtClean="0"/>
              <a:t>(V) =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(V,V,V)…</a:t>
            </a:r>
          </a:p>
          <a:p>
            <a:r>
              <a:rPr lang="en-US" sz="2400" dirty="0" smtClean="0"/>
              <a:t>…prove that Ŷ</a:t>
            </a:r>
            <a:r>
              <a:rPr lang="en-US" sz="2400" baseline="30000" dirty="0"/>
              <a:t>3</a:t>
            </a:r>
            <a:r>
              <a:rPr lang="en-US" sz="2400" dirty="0" smtClean="0"/>
              <a:t>(</a:t>
            </a:r>
            <a:r>
              <a:rPr lang="en-US" sz="2400" dirty="0"/>
              <a:t>V) </a:t>
            </a:r>
            <a:r>
              <a:rPr lang="en-US" sz="2400" dirty="0" smtClean="0"/>
              <a:t>= (N,V,V) has higher prob.</a:t>
            </a:r>
          </a:p>
          <a:p>
            <a:endParaRPr lang="en-US" sz="1000" dirty="0"/>
          </a:p>
          <a:p>
            <a:r>
              <a:rPr lang="en-US" sz="2400" dirty="0" smtClean="0"/>
              <a:t>Proof depends on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order property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Prob. of (V,V,V) &amp; (N,V,V) differ in 3 terms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P(y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|y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), P(x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|y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), P(y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|y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None of these depend on y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!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08170" y="579549"/>
            <a:ext cx="82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Solve:</a:t>
            </a:r>
            <a:endParaRPr lang="en-US" sz="2000" b="1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24099"/>
              </p:ext>
            </p:extLst>
          </p:nvPr>
        </p:nvGraphicFramePr>
        <p:xfrm>
          <a:off x="1838325" y="376238"/>
          <a:ext cx="6397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7" name="Equation" r:id="rId3" imgW="3721100" imgH="546100" progId="Equation.3">
                  <p:embed/>
                </p:oleObj>
              </mc:Choice>
              <mc:Fallback>
                <p:oleObj name="Equation" r:id="rId3" imgW="3721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325" y="376238"/>
                        <a:ext cx="63976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86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0504"/>
          </a:xfrm>
        </p:spPr>
        <p:txBody>
          <a:bodyPr>
            <a:normAutofit/>
          </a:bodyPr>
          <a:lstStyle/>
          <a:p>
            <a:r>
              <a:rPr lang="en-US" dirty="0" smtClean="0"/>
              <a:t>Sequence Prediction </a:t>
            </a:r>
            <a:br>
              <a:rPr lang="en-US" dirty="0" smtClean="0"/>
            </a:b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(POS Tagging)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999"/>
            <a:ext cx="8229600" cy="4363105"/>
          </a:xfrm>
        </p:spPr>
        <p:txBody>
          <a:bodyPr>
            <a:norm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= “Fish Sleep”</a:t>
            </a:r>
            <a:endParaRPr lang="en-US" sz="2400" dirty="0"/>
          </a:p>
          <a:p>
            <a:r>
              <a:rPr lang="en-US" sz="2400" dirty="0"/>
              <a:t>y</a:t>
            </a:r>
            <a:r>
              <a:rPr lang="en-US" sz="2400" dirty="0" smtClean="0"/>
              <a:t> = (N, V)</a:t>
            </a:r>
          </a:p>
          <a:p>
            <a:endParaRPr lang="en-US" sz="2400" dirty="0" smtClean="0"/>
          </a:p>
          <a:p>
            <a:r>
              <a:rPr lang="en-US" sz="2400" dirty="0" smtClean="0"/>
              <a:t>x = “The Dog Ate My Homework”</a:t>
            </a:r>
          </a:p>
          <a:p>
            <a:r>
              <a:rPr lang="en-US" sz="2400" dirty="0" smtClean="0"/>
              <a:t>y = (D, N, V, D, N)</a:t>
            </a:r>
          </a:p>
          <a:p>
            <a:endParaRPr lang="en-US" sz="2400" dirty="0"/>
          </a:p>
          <a:p>
            <a:r>
              <a:rPr lang="en-US" sz="2400" dirty="0" smtClean="0"/>
              <a:t>x = “The Fox Jumped Over The Fence”</a:t>
            </a:r>
          </a:p>
          <a:p>
            <a:r>
              <a:rPr lang="en-US" sz="2400" dirty="0" smtClean="0"/>
              <a:t>y = (D, N, V, P, D, N)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3572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3572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3572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1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304" y="1390678"/>
            <a:ext cx="187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/>
              <a:t>Ŷ</a:t>
            </a:r>
            <a:r>
              <a:rPr lang="en-US" baseline="30000" dirty="0"/>
              <a:t>1</a:t>
            </a:r>
            <a:r>
              <a:rPr lang="en-US" dirty="0"/>
              <a:t>(Z</a:t>
            </a:r>
            <a:r>
              <a:rPr lang="en-US" dirty="0" smtClean="0"/>
              <a:t>) &amp; P(Ŷ</a:t>
            </a:r>
            <a:r>
              <a:rPr lang="en-US" baseline="30000" dirty="0" smtClean="0"/>
              <a:t>1</a:t>
            </a:r>
            <a:r>
              <a:rPr lang="en-US" dirty="0" smtClean="0"/>
              <a:t>(Z),x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63480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163480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2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163480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(N)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3" idx="6"/>
          </p:cNvCxnSpPr>
          <p:nvPr/>
        </p:nvCxnSpPr>
        <p:spPr>
          <a:xfrm flipV="1">
            <a:off x="1816977" y="3138742"/>
            <a:ext cx="1392655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960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 smtClean="0"/>
              <a:t>2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2</a:t>
            </a:r>
            <a:r>
              <a:rPr lang="en-US" dirty="0" smtClean="0"/>
              <a:t>(Z),x</a:t>
            </a:r>
            <a:r>
              <a:rPr lang="en-US" baseline="30000" dirty="0" smtClean="0"/>
              <a:t>1:2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6"/>
          </p:cNvCxnSpPr>
          <p:nvPr/>
        </p:nvCxnSpPr>
        <p:spPr>
          <a:xfrm>
            <a:off x="1816977" y="2818633"/>
            <a:ext cx="1316728" cy="1143115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>
            <a:off x="1816977" y="4047745"/>
            <a:ext cx="1392655" cy="1183971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7434" y="6095762"/>
            <a:ext cx="17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Ŷ</a:t>
            </a:r>
            <a:r>
              <a:rPr lang="en-US" baseline="30000" dirty="0"/>
              <a:t>2</a:t>
            </a:r>
            <a:r>
              <a:rPr lang="en-US" dirty="0" smtClean="0"/>
              <a:t>(V) = (N, V)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37717" y="2408798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 smtClean="0"/>
              <a:t>3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37717" y="3637910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37717" y="4977454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(N)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81206"/>
              </p:ext>
            </p:extLst>
          </p:nvPr>
        </p:nvGraphicFramePr>
        <p:xfrm>
          <a:off x="366713" y="220663"/>
          <a:ext cx="8388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7" name="Equation" r:id="rId3" imgW="5384800" imgH="546100" progId="Equation.3">
                  <p:embed/>
                </p:oleObj>
              </mc:Choice>
              <mc:Fallback>
                <p:oleObj name="Equation" r:id="rId3" imgW="53848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713" y="220663"/>
                        <a:ext cx="838835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156885" y="2818633"/>
            <a:ext cx="1380832" cy="2316626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6"/>
          </p:cNvCxnSpPr>
          <p:nvPr/>
        </p:nvCxnSpPr>
        <p:spPr>
          <a:xfrm flipV="1">
            <a:off x="4156885" y="3138742"/>
            <a:ext cx="1380832" cy="2248547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6"/>
          </p:cNvCxnSpPr>
          <p:nvPr/>
        </p:nvCxnSpPr>
        <p:spPr>
          <a:xfrm>
            <a:off x="4156885" y="2818633"/>
            <a:ext cx="1309826" cy="1229113"/>
          </a:xfrm>
          <a:prstGeom prst="straightConnector1">
            <a:avLst/>
          </a:prstGeom>
          <a:grpFill/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22049" y="1390678"/>
            <a:ext cx="193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each </a:t>
            </a:r>
          </a:p>
          <a:p>
            <a:r>
              <a:rPr lang="en-US" dirty="0" smtClean="0"/>
              <a:t>Ŷ</a:t>
            </a:r>
            <a:r>
              <a:rPr lang="en-US" baseline="30000" dirty="0"/>
              <a:t>3</a:t>
            </a:r>
            <a:r>
              <a:rPr lang="en-US" dirty="0" smtClean="0"/>
              <a:t>(</a:t>
            </a:r>
            <a:r>
              <a:rPr lang="en-US" dirty="0"/>
              <a:t>Z</a:t>
            </a:r>
            <a:r>
              <a:rPr lang="en-US" dirty="0" smtClean="0"/>
              <a:t>) &amp; P(Ŷ</a:t>
            </a:r>
            <a:r>
              <a:rPr lang="en-US" baseline="30000" dirty="0"/>
              <a:t>3</a:t>
            </a:r>
            <a:r>
              <a:rPr lang="en-US" dirty="0" smtClean="0"/>
              <a:t>(Z),x</a:t>
            </a:r>
            <a:r>
              <a:rPr lang="en-US" baseline="30000" dirty="0" smtClean="0"/>
              <a:t>1:3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22049" y="6063496"/>
            <a:ext cx="18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</a:t>
            </a:r>
            <a:r>
              <a:rPr lang="en-US" smtClean="0"/>
              <a:t>: Ŷ</a:t>
            </a:r>
            <a:r>
              <a:rPr lang="en-US" baseline="30000" smtClean="0"/>
              <a:t>3</a:t>
            </a:r>
            <a:r>
              <a:rPr lang="en-US" smtClean="0"/>
              <a:t>(</a:t>
            </a:r>
            <a:r>
              <a:rPr lang="en-US" dirty="0" smtClean="0"/>
              <a:t>V) = (</a:t>
            </a:r>
            <a:r>
              <a:rPr lang="en-US" dirty="0"/>
              <a:t>D</a:t>
            </a:r>
            <a:r>
              <a:rPr lang="en-US" dirty="0" smtClean="0"/>
              <a:t>,N,V)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508332" y="2408799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M</a:t>
            </a:r>
            <a:r>
              <a:rPr lang="en-US" dirty="0" smtClean="0"/>
              <a:t>(V)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508332" y="3637911"/>
            <a:ext cx="99340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M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494452" y="4977455"/>
            <a:ext cx="1007285" cy="8196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Ŷ</a:t>
            </a:r>
            <a:r>
              <a:rPr lang="en-US" baseline="30000" dirty="0"/>
              <a:t>M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2292" y="3179888"/>
            <a:ext cx="822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32" name="TextBox 31"/>
          <p:cNvSpPr txBox="1"/>
          <p:nvPr/>
        </p:nvSpPr>
        <p:spPr>
          <a:xfrm>
            <a:off x="7011366" y="1178001"/>
            <a:ext cx="99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Optional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44" name="Left Brace 43"/>
          <p:cNvSpPr/>
          <p:nvPr/>
        </p:nvSpPr>
        <p:spPr>
          <a:xfrm rot="16200000">
            <a:off x="7370521" y="334455"/>
            <a:ext cx="195173" cy="1491919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 animBg="1"/>
      <p:bldP spid="41" grpId="0" animBg="1"/>
      <p:bldP spid="42" grpId="0" animBg="1"/>
      <p:bldP spid="22" grpId="0"/>
      <p:bldP spid="32" grpId="0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Solve: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For k=1..M</a:t>
            </a:r>
          </a:p>
          <a:p>
            <a:pPr lvl="1"/>
            <a:r>
              <a:rPr lang="en-US" dirty="0" smtClean="0"/>
              <a:t>Iteratively </a:t>
            </a:r>
            <a:r>
              <a:rPr lang="en-US" dirty="0"/>
              <a:t>solve for each </a:t>
            </a:r>
            <a:r>
              <a:rPr lang="en-US" dirty="0" err="1"/>
              <a:t>Ŷ</a:t>
            </a:r>
            <a:r>
              <a:rPr lang="en-US" baseline="30000" dirty="0" err="1"/>
              <a:t>k</a:t>
            </a:r>
            <a:r>
              <a:rPr lang="en-US" dirty="0"/>
              <a:t>(Z) </a:t>
            </a:r>
            <a:endParaRPr lang="en-US" dirty="0" smtClean="0"/>
          </a:p>
          <a:p>
            <a:pPr lvl="2"/>
            <a:r>
              <a:rPr lang="en-US" dirty="0" smtClean="0"/>
              <a:t>Z looping over every POS tag.</a:t>
            </a:r>
          </a:p>
          <a:p>
            <a:r>
              <a:rPr lang="en-US" dirty="0" smtClean="0"/>
              <a:t>Predict </a:t>
            </a:r>
            <a:r>
              <a:rPr lang="en-US" dirty="0"/>
              <a:t>best </a:t>
            </a:r>
            <a:r>
              <a:rPr lang="en-US" dirty="0" smtClean="0"/>
              <a:t>Ŷ</a:t>
            </a:r>
            <a:r>
              <a:rPr lang="en-US" baseline="30000" dirty="0"/>
              <a:t>M</a:t>
            </a:r>
            <a:r>
              <a:rPr lang="en-US" dirty="0" smtClean="0"/>
              <a:t>(</a:t>
            </a:r>
            <a:r>
              <a:rPr lang="en-US" dirty="0"/>
              <a:t>Z) </a:t>
            </a:r>
            <a:r>
              <a:rPr lang="en-US" dirty="0" smtClean="0"/>
              <a:t>  </a:t>
            </a:r>
          </a:p>
          <a:p>
            <a:r>
              <a:rPr lang="en-US" sz="2200" dirty="0" smtClean="0"/>
              <a:t>Also known as Mean A Posteriori (MAP) inference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40548"/>
              </p:ext>
            </p:extLst>
          </p:nvPr>
        </p:nvGraphicFramePr>
        <p:xfrm>
          <a:off x="2498948" y="1547949"/>
          <a:ext cx="4739221" cy="219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3" name="Equation" r:id="rId3" imgW="2311400" imgH="1066800" progId="Equation.3">
                  <p:embed/>
                </p:oleObj>
              </mc:Choice>
              <mc:Fallback>
                <p:oleObj name="Equation" r:id="rId3" imgW="2311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948" y="1547949"/>
                        <a:ext cx="4739221" cy="219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08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Numerical Example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18435" name="Group 40"/>
          <p:cNvGrpSpPr>
            <a:grpSpLocks/>
          </p:cNvGrpSpPr>
          <p:nvPr/>
        </p:nvGrpSpPr>
        <p:grpSpPr bwMode="auto">
          <a:xfrm>
            <a:off x="685800" y="2667000"/>
            <a:ext cx="7772401" cy="2835275"/>
            <a:chOff x="432" y="1680"/>
            <a:chExt cx="4896" cy="1786"/>
          </a:xfrm>
        </p:grpSpPr>
        <p:grpSp>
          <p:nvGrpSpPr>
            <p:cNvPr id="18436" name="Group 5"/>
            <p:cNvGrpSpPr>
              <a:grpSpLocks/>
            </p:cNvGrpSpPr>
            <p:nvPr/>
          </p:nvGrpSpPr>
          <p:grpSpPr bwMode="auto">
            <a:xfrm>
              <a:off x="432" y="2304"/>
              <a:ext cx="480" cy="480"/>
              <a:chOff x="432" y="2304"/>
              <a:chExt cx="480" cy="480"/>
            </a:xfrm>
          </p:grpSpPr>
          <p:sp>
            <p:nvSpPr>
              <p:cNvPr id="18462" name="Oval 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3" name="Text Box 4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start</a:t>
                </a:r>
              </a:p>
            </p:txBody>
          </p:sp>
        </p:grpSp>
        <p:grpSp>
          <p:nvGrpSpPr>
            <p:cNvPr id="18437" name="Group 6"/>
            <p:cNvGrpSpPr>
              <a:grpSpLocks/>
            </p:cNvGrpSpPr>
            <p:nvPr/>
          </p:nvGrpSpPr>
          <p:grpSpPr bwMode="auto">
            <a:xfrm>
              <a:off x="1776" y="2304"/>
              <a:ext cx="500" cy="480"/>
              <a:chOff x="432" y="2304"/>
              <a:chExt cx="500" cy="480"/>
            </a:xfrm>
          </p:grpSpPr>
          <p:sp>
            <p:nvSpPr>
              <p:cNvPr id="18460" name="Oval 7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1" name="Text Box 8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noun</a:t>
                </a:r>
              </a:p>
            </p:txBody>
          </p:sp>
        </p:grpSp>
        <p:grpSp>
          <p:nvGrpSpPr>
            <p:cNvPr id="18438" name="Group 9"/>
            <p:cNvGrpSpPr>
              <a:grpSpLocks/>
            </p:cNvGrpSpPr>
            <p:nvPr/>
          </p:nvGrpSpPr>
          <p:grpSpPr bwMode="auto">
            <a:xfrm>
              <a:off x="3312" y="2304"/>
              <a:ext cx="480" cy="480"/>
              <a:chOff x="432" y="2304"/>
              <a:chExt cx="480" cy="480"/>
            </a:xfrm>
          </p:grpSpPr>
          <p:sp>
            <p:nvSpPr>
              <p:cNvPr id="18458" name="Oval 10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Text Box 11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/>
                  <a:t>verb</a:t>
                </a:r>
              </a:p>
            </p:txBody>
          </p:sp>
        </p:grpSp>
        <p:grpSp>
          <p:nvGrpSpPr>
            <p:cNvPr id="18439" name="Group 12"/>
            <p:cNvGrpSpPr>
              <a:grpSpLocks/>
            </p:cNvGrpSpPr>
            <p:nvPr/>
          </p:nvGrpSpPr>
          <p:grpSpPr bwMode="auto">
            <a:xfrm>
              <a:off x="4848" y="2256"/>
              <a:ext cx="480" cy="480"/>
              <a:chOff x="432" y="2304"/>
              <a:chExt cx="480" cy="480"/>
            </a:xfrm>
          </p:grpSpPr>
          <p:sp>
            <p:nvSpPr>
              <p:cNvPr id="18456" name="Oval 13"/>
              <p:cNvSpPr>
                <a:spLocks noChangeArrowheads="1"/>
              </p:cNvSpPr>
              <p:nvPr/>
            </p:nvSpPr>
            <p:spPr bwMode="auto">
              <a:xfrm>
                <a:off x="432" y="2304"/>
                <a:ext cx="480" cy="4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7" name="Text Box 14"/>
              <p:cNvSpPr txBox="1">
                <a:spLocks noChangeArrowheads="1"/>
              </p:cNvSpPr>
              <p:nvPr/>
            </p:nvSpPr>
            <p:spPr bwMode="auto">
              <a:xfrm>
                <a:off x="432" y="2352"/>
                <a:ext cx="4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 end</a:t>
                </a:r>
              </a:p>
            </p:txBody>
          </p:sp>
        </p:grpSp>
        <p:sp>
          <p:nvSpPr>
            <p:cNvPr id="18440" name="Line 16"/>
            <p:cNvSpPr>
              <a:spLocks noChangeShapeType="1"/>
            </p:cNvSpPr>
            <p:nvPr/>
          </p:nvSpPr>
          <p:spPr bwMode="auto">
            <a:xfrm>
              <a:off x="912" y="254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17"/>
            <p:cNvSpPr>
              <a:spLocks noChangeShapeType="1"/>
            </p:cNvSpPr>
            <p:nvPr/>
          </p:nvSpPr>
          <p:spPr bwMode="auto">
            <a:xfrm>
              <a:off x="2208" y="24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18"/>
            <p:cNvSpPr>
              <a:spLocks noChangeShapeType="1"/>
            </p:cNvSpPr>
            <p:nvPr/>
          </p:nvSpPr>
          <p:spPr bwMode="auto">
            <a:xfrm flipH="1">
              <a:off x="2256" y="264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9"/>
            <p:cNvSpPr>
              <a:spLocks noChangeShapeType="1"/>
            </p:cNvSpPr>
            <p:nvPr/>
          </p:nvSpPr>
          <p:spPr bwMode="auto">
            <a:xfrm>
              <a:off x="3792" y="25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Freeform 21"/>
            <p:cNvSpPr>
              <a:spLocks/>
            </p:cNvSpPr>
            <p:nvPr/>
          </p:nvSpPr>
          <p:spPr bwMode="auto">
            <a:xfrm>
              <a:off x="816" y="1968"/>
              <a:ext cx="2592" cy="384"/>
            </a:xfrm>
            <a:custGeom>
              <a:avLst/>
              <a:gdLst>
                <a:gd name="T0" fmla="*/ 0 w 2592"/>
                <a:gd name="T1" fmla="*/ 384 h 384"/>
                <a:gd name="T2" fmla="*/ 1200 w 2592"/>
                <a:gd name="T3" fmla="*/ 0 h 384"/>
                <a:gd name="T4" fmla="*/ 2592 w 2592"/>
                <a:gd name="T5" fmla="*/ 384 h 384"/>
                <a:gd name="T6" fmla="*/ 0 60000 65536"/>
                <a:gd name="T7" fmla="*/ 0 60000 65536"/>
                <a:gd name="T8" fmla="*/ 0 60000 65536"/>
                <a:gd name="T9" fmla="*/ 0 w 2592"/>
                <a:gd name="T10" fmla="*/ 0 h 384"/>
                <a:gd name="T11" fmla="*/ 2592 w 25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384">
                  <a:moveTo>
                    <a:pt x="0" y="384"/>
                  </a:moveTo>
                  <a:cubicBezTo>
                    <a:pt x="384" y="192"/>
                    <a:pt x="768" y="0"/>
                    <a:pt x="1200" y="0"/>
                  </a:cubicBezTo>
                  <a:cubicBezTo>
                    <a:pt x="1632" y="0"/>
                    <a:pt x="2112" y="192"/>
                    <a:pt x="2592" y="38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Freeform 22"/>
            <p:cNvSpPr>
              <a:spLocks/>
            </p:cNvSpPr>
            <p:nvPr/>
          </p:nvSpPr>
          <p:spPr bwMode="auto">
            <a:xfrm>
              <a:off x="2112" y="2688"/>
              <a:ext cx="2784" cy="544"/>
            </a:xfrm>
            <a:custGeom>
              <a:avLst/>
              <a:gdLst>
                <a:gd name="T0" fmla="*/ 0 w 2784"/>
                <a:gd name="T1" fmla="*/ 96 h 544"/>
                <a:gd name="T2" fmla="*/ 1440 w 2784"/>
                <a:gd name="T3" fmla="*/ 528 h 544"/>
                <a:gd name="T4" fmla="*/ 2784 w 2784"/>
                <a:gd name="T5" fmla="*/ 0 h 544"/>
                <a:gd name="T6" fmla="*/ 0 60000 65536"/>
                <a:gd name="T7" fmla="*/ 0 60000 65536"/>
                <a:gd name="T8" fmla="*/ 0 60000 65536"/>
                <a:gd name="T9" fmla="*/ 0 w 2784"/>
                <a:gd name="T10" fmla="*/ 0 h 544"/>
                <a:gd name="T11" fmla="*/ 2784 w 2784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4" h="544">
                  <a:moveTo>
                    <a:pt x="0" y="96"/>
                  </a:moveTo>
                  <a:cubicBezTo>
                    <a:pt x="488" y="320"/>
                    <a:pt x="976" y="544"/>
                    <a:pt x="1440" y="528"/>
                  </a:cubicBezTo>
                  <a:cubicBezTo>
                    <a:pt x="1904" y="512"/>
                    <a:pt x="2344" y="256"/>
                    <a:pt x="27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Freeform 23"/>
            <p:cNvSpPr>
              <a:spLocks/>
            </p:cNvSpPr>
            <p:nvPr/>
          </p:nvSpPr>
          <p:spPr bwMode="auto">
            <a:xfrm>
              <a:off x="3520" y="1840"/>
              <a:ext cx="536" cy="560"/>
            </a:xfrm>
            <a:custGeom>
              <a:avLst/>
              <a:gdLst>
                <a:gd name="T0" fmla="*/ 224 w 536"/>
                <a:gd name="T1" fmla="*/ 560 h 560"/>
                <a:gd name="T2" fmla="*/ 512 w 536"/>
                <a:gd name="T3" fmla="*/ 272 h 560"/>
                <a:gd name="T4" fmla="*/ 80 w 536"/>
                <a:gd name="T5" fmla="*/ 32 h 560"/>
                <a:gd name="T6" fmla="*/ 32 w 536"/>
                <a:gd name="T7" fmla="*/ 464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"/>
                <a:gd name="T13" fmla="*/ 0 h 560"/>
                <a:gd name="T14" fmla="*/ 536 w 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" h="560">
                  <a:moveTo>
                    <a:pt x="224" y="560"/>
                  </a:moveTo>
                  <a:cubicBezTo>
                    <a:pt x="380" y="460"/>
                    <a:pt x="536" y="360"/>
                    <a:pt x="512" y="272"/>
                  </a:cubicBezTo>
                  <a:cubicBezTo>
                    <a:pt x="488" y="184"/>
                    <a:pt x="160" y="0"/>
                    <a:pt x="80" y="32"/>
                  </a:cubicBezTo>
                  <a:cubicBezTo>
                    <a:pt x="0" y="64"/>
                    <a:pt x="16" y="264"/>
                    <a:pt x="32" y="46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Freeform 25"/>
            <p:cNvSpPr>
              <a:spLocks/>
            </p:cNvSpPr>
            <p:nvPr/>
          </p:nvSpPr>
          <p:spPr bwMode="auto">
            <a:xfrm>
              <a:off x="1472" y="2688"/>
              <a:ext cx="600" cy="624"/>
            </a:xfrm>
            <a:custGeom>
              <a:avLst/>
              <a:gdLst>
                <a:gd name="T0" fmla="*/ 544 w 600"/>
                <a:gd name="T1" fmla="*/ 96 h 624"/>
                <a:gd name="T2" fmla="*/ 544 w 600"/>
                <a:gd name="T3" fmla="*/ 528 h 624"/>
                <a:gd name="T4" fmla="*/ 208 w 600"/>
                <a:gd name="T5" fmla="*/ 576 h 624"/>
                <a:gd name="T6" fmla="*/ 16 w 600"/>
                <a:gd name="T7" fmla="*/ 240 h 624"/>
                <a:gd name="T8" fmla="*/ 304 w 6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624"/>
                <a:gd name="T17" fmla="*/ 600 w 6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624">
                  <a:moveTo>
                    <a:pt x="544" y="96"/>
                  </a:moveTo>
                  <a:cubicBezTo>
                    <a:pt x="572" y="272"/>
                    <a:pt x="600" y="448"/>
                    <a:pt x="544" y="528"/>
                  </a:cubicBezTo>
                  <a:cubicBezTo>
                    <a:pt x="488" y="608"/>
                    <a:pt x="296" y="624"/>
                    <a:pt x="208" y="576"/>
                  </a:cubicBezTo>
                  <a:cubicBezTo>
                    <a:pt x="120" y="528"/>
                    <a:pt x="0" y="336"/>
                    <a:pt x="16" y="240"/>
                  </a:cubicBezTo>
                  <a:cubicBezTo>
                    <a:pt x="32" y="144"/>
                    <a:pt x="168" y="72"/>
                    <a:pt x="30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26"/>
            <p:cNvSpPr txBox="1">
              <a:spLocks noChangeArrowheads="1"/>
            </p:cNvSpPr>
            <p:nvPr/>
          </p:nvSpPr>
          <p:spPr bwMode="auto">
            <a:xfrm>
              <a:off x="1238" y="2313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/>
                <a:t>0.8</a:t>
              </a:r>
              <a:endParaRPr lang="en-US" dirty="0"/>
            </a:p>
          </p:txBody>
        </p:sp>
        <p:sp>
          <p:nvSpPr>
            <p:cNvPr id="18449" name="Text Box 33"/>
            <p:cNvSpPr txBox="1">
              <a:spLocks noChangeArrowheads="1"/>
            </p:cNvSpPr>
            <p:nvPr/>
          </p:nvSpPr>
          <p:spPr bwMode="auto">
            <a:xfrm>
              <a:off x="1824" y="1680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0.2</a:t>
              </a:r>
              <a:endParaRPr lang="en-US"/>
            </a:p>
          </p:txBody>
        </p:sp>
        <p:sp>
          <p:nvSpPr>
            <p:cNvPr id="18450" name="Text Box 34"/>
            <p:cNvSpPr txBox="1">
              <a:spLocks noChangeArrowheads="1"/>
            </p:cNvSpPr>
            <p:nvPr/>
          </p:nvSpPr>
          <p:spPr bwMode="auto">
            <a:xfrm>
              <a:off x="2496" y="2208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0.8</a:t>
              </a:r>
              <a:endParaRPr lang="en-US" dirty="0"/>
            </a:p>
          </p:txBody>
        </p:sp>
        <p:sp>
          <p:nvSpPr>
            <p:cNvPr id="18451" name="Text Box 35"/>
            <p:cNvSpPr txBox="1">
              <a:spLocks noChangeArrowheads="1"/>
            </p:cNvSpPr>
            <p:nvPr/>
          </p:nvSpPr>
          <p:spPr bwMode="auto">
            <a:xfrm>
              <a:off x="4176" y="2304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/>
                <a:t>0.7</a:t>
              </a:r>
              <a:endParaRPr lang="en-US" dirty="0"/>
            </a:p>
          </p:txBody>
        </p:sp>
        <p:sp>
          <p:nvSpPr>
            <p:cNvPr id="18452" name="Text Box 36"/>
            <p:cNvSpPr txBox="1">
              <a:spLocks noChangeArrowheads="1"/>
            </p:cNvSpPr>
            <p:nvPr/>
          </p:nvSpPr>
          <p:spPr bwMode="auto">
            <a:xfrm>
              <a:off x="3792" y="1680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0.1</a:t>
              </a:r>
              <a:endParaRPr lang="en-US" dirty="0"/>
            </a:p>
          </p:txBody>
        </p:sp>
        <p:sp>
          <p:nvSpPr>
            <p:cNvPr id="18453" name="Text Box 37"/>
            <p:cNvSpPr txBox="1">
              <a:spLocks noChangeArrowheads="1"/>
            </p:cNvSpPr>
            <p:nvPr/>
          </p:nvSpPr>
          <p:spPr bwMode="auto">
            <a:xfrm>
              <a:off x="2592" y="2640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0.2</a:t>
              </a:r>
              <a:endParaRPr lang="en-US" dirty="0"/>
            </a:p>
          </p:txBody>
        </p:sp>
        <p:sp>
          <p:nvSpPr>
            <p:cNvPr id="18454" name="Text Box 38"/>
            <p:cNvSpPr txBox="1">
              <a:spLocks noChangeArrowheads="1"/>
            </p:cNvSpPr>
            <p:nvPr/>
          </p:nvSpPr>
          <p:spPr bwMode="auto">
            <a:xfrm>
              <a:off x="1296" y="3120"/>
              <a:ext cx="3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 smtClean="0"/>
                <a:t>0.1</a:t>
              </a:r>
              <a:endParaRPr lang="en-US" dirty="0"/>
            </a:p>
          </p:txBody>
        </p:sp>
        <p:sp>
          <p:nvSpPr>
            <p:cNvPr id="18455" name="Text Box 39"/>
            <p:cNvSpPr txBox="1">
              <a:spLocks noChangeArrowheads="1"/>
            </p:cNvSpPr>
            <p:nvPr/>
          </p:nvSpPr>
          <p:spPr bwMode="auto">
            <a:xfrm>
              <a:off x="3360" y="3216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 dirty="0"/>
                <a:t>0.1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9707" y="1856638"/>
            <a:ext cx="2268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x= (Fish Sleep)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796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27307"/>
              </p:ext>
            </p:extLst>
          </p:nvPr>
        </p:nvGraphicFramePr>
        <p:xfrm>
          <a:off x="1438275" y="2719838"/>
          <a:ext cx="6103938" cy="4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7" name="Document" r:id="rId3" imgW="6109200" imgH="4052880" progId="Word.Document.8">
                  <p:embed/>
                </p:oleObj>
              </mc:Choice>
              <mc:Fallback>
                <p:oleObj name="Document" r:id="rId3" imgW="6109200" imgH="4052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405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33</a:t>
            </a:fld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0214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10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25814"/>
              </p:ext>
            </p:extLst>
          </p:nvPr>
        </p:nvGraphicFramePr>
        <p:xfrm>
          <a:off x="1438275" y="2719838"/>
          <a:ext cx="6103938" cy="40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1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403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1905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1:  fish</a:t>
            </a:r>
          </a:p>
        </p:txBody>
      </p:sp>
      <p:sp>
        <p:nvSpPr>
          <p:cNvPr id="3079" name="Line 35"/>
          <p:cNvSpPr>
            <a:spLocks noChangeShapeType="1"/>
          </p:cNvSpPr>
          <p:nvPr/>
        </p:nvSpPr>
        <p:spPr bwMode="auto">
          <a:xfrm>
            <a:off x="3581400" y="3893000"/>
            <a:ext cx="4572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36"/>
          <p:cNvSpPr>
            <a:spLocks noChangeShapeType="1"/>
          </p:cNvSpPr>
          <p:nvPr/>
        </p:nvSpPr>
        <p:spPr bwMode="auto">
          <a:xfrm>
            <a:off x="3581400" y="4045400"/>
            <a:ext cx="4572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34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7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25844"/>
              </p:ext>
            </p:extLst>
          </p:nvPr>
        </p:nvGraphicFramePr>
        <p:xfrm>
          <a:off x="1438275" y="2719838"/>
          <a:ext cx="6103938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5" name="Document" r:id="rId3" imgW="6109200" imgH="4029120" progId="Word.Document.8">
                  <p:embed/>
                </p:oleObj>
              </mc:Choice>
              <mc:Fallback>
                <p:oleObj name="Document" r:id="rId3" imgW="6109200" imgH="40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402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19050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1:  fish</a:t>
            </a:r>
          </a:p>
        </p:txBody>
      </p:sp>
      <p:sp>
        <p:nvSpPr>
          <p:cNvPr id="4103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35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9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54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85936"/>
              </p:ext>
            </p:extLst>
          </p:nvPr>
        </p:nvGraphicFramePr>
        <p:xfrm>
          <a:off x="1438275" y="2719838"/>
          <a:ext cx="610393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59" name="Document" r:id="rId3" imgW="6109200" imgH="3981600" progId="Word.Document.8">
                  <p:embed/>
                </p:oleObj>
              </mc:Choice>
              <mc:Fallback>
                <p:oleObj name="Document" r:id="rId3" imgW="6109200" imgH="398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438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</a:t>
            </a:r>
            <a:r>
              <a:rPr lang="ja-JP" altLang="en-US"/>
              <a:t>‘</a:t>
            </a:r>
            <a:r>
              <a:rPr lang="en-US"/>
              <a:t>fish</a:t>
            </a:r>
            <a:r>
              <a:rPr lang="ja-JP" altLang="en-US"/>
              <a:t>’</a:t>
            </a:r>
            <a:r>
              <a:rPr lang="en-US"/>
              <a:t> is verb)</a:t>
            </a:r>
          </a:p>
        </p:txBody>
      </p:sp>
      <p:sp>
        <p:nvSpPr>
          <p:cNvPr id="5127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37"/>
          <p:cNvSpPr>
            <a:spLocks noChangeArrowheads="1"/>
          </p:cNvSpPr>
          <p:nvPr/>
        </p:nvSpPr>
        <p:spPr bwMode="auto">
          <a:xfrm>
            <a:off x="4343400" y="41978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39"/>
          <p:cNvSpPr>
            <a:spLocks noChangeArrowheads="1"/>
          </p:cNvSpPr>
          <p:nvPr/>
        </p:nvSpPr>
        <p:spPr bwMode="auto">
          <a:xfrm>
            <a:off x="5105400" y="4121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40"/>
          <p:cNvSpPr>
            <a:spLocks noChangeArrowheads="1"/>
          </p:cNvSpPr>
          <p:nvPr/>
        </p:nvSpPr>
        <p:spPr bwMode="auto">
          <a:xfrm>
            <a:off x="5105400" y="4883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36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0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46440"/>
              </p:ext>
            </p:extLst>
          </p:nvPr>
        </p:nvGraphicFramePr>
        <p:xfrm>
          <a:off x="1438275" y="2719838"/>
          <a:ext cx="6103938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3" name="Document" r:id="rId3" imgW="6109200" imgH="3971880" progId="Word.Document.8">
                  <p:embed/>
                </p:oleObj>
              </mc:Choice>
              <mc:Fallback>
                <p:oleObj name="Document" r:id="rId3" imgW="6109200" imgH="3971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103938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4384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</a:t>
            </a:r>
            <a:r>
              <a:rPr lang="ja-JP" altLang="en-US"/>
              <a:t>‘</a:t>
            </a:r>
            <a:r>
              <a:rPr lang="en-US"/>
              <a:t>fish</a:t>
            </a:r>
            <a:r>
              <a:rPr lang="ja-JP" altLang="en-US"/>
              <a:t>’</a:t>
            </a:r>
            <a:r>
              <a:rPr lang="en-US"/>
              <a:t> is verb)</a:t>
            </a:r>
          </a:p>
        </p:txBody>
      </p:sp>
      <p:sp>
        <p:nvSpPr>
          <p:cNvPr id="6151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37"/>
          <p:cNvSpPr>
            <a:spLocks noChangeArrowheads="1"/>
          </p:cNvSpPr>
          <p:nvPr/>
        </p:nvSpPr>
        <p:spPr bwMode="auto">
          <a:xfrm>
            <a:off x="4343400" y="41978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37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1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29541"/>
              </p:ext>
            </p:extLst>
          </p:nvPr>
        </p:nvGraphicFramePr>
        <p:xfrm>
          <a:off x="1438275" y="2719838"/>
          <a:ext cx="6230938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7" name="Document" r:id="rId3" imgW="6235200" imgH="3962520" progId="Word.Document.8">
                  <p:embed/>
                </p:oleObj>
              </mc:Choice>
              <mc:Fallback>
                <p:oleObj name="Document" r:id="rId3" imgW="6235200" imgH="3962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/>
              <a:t>(if </a:t>
            </a:r>
            <a:r>
              <a:rPr lang="ja-JP" altLang="en-US"/>
              <a:t>‘</a:t>
            </a:r>
            <a:r>
              <a:rPr lang="en-US"/>
              <a:t>fish</a:t>
            </a:r>
            <a:r>
              <a:rPr lang="ja-JP" altLang="en-US"/>
              <a:t>’</a:t>
            </a:r>
            <a:r>
              <a:rPr lang="en-US"/>
              <a:t> is a noun)</a:t>
            </a:r>
          </a:p>
        </p:txBody>
      </p:sp>
      <p:sp>
        <p:nvSpPr>
          <p:cNvPr id="7175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37"/>
          <p:cNvSpPr>
            <a:spLocks noChangeArrowheads="1"/>
          </p:cNvSpPr>
          <p:nvPr/>
        </p:nvSpPr>
        <p:spPr bwMode="auto">
          <a:xfrm>
            <a:off x="4267200" y="4883600"/>
            <a:ext cx="609600" cy="6096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Oval 38"/>
          <p:cNvSpPr>
            <a:spLocks noChangeArrowheads="1"/>
          </p:cNvSpPr>
          <p:nvPr/>
        </p:nvSpPr>
        <p:spPr bwMode="auto">
          <a:xfrm>
            <a:off x="5257800" y="4502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Oval 39"/>
          <p:cNvSpPr>
            <a:spLocks noChangeArrowheads="1"/>
          </p:cNvSpPr>
          <p:nvPr/>
        </p:nvSpPr>
        <p:spPr bwMode="auto">
          <a:xfrm>
            <a:off x="5257800" y="5264600"/>
            <a:ext cx="457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38</a:t>
            </a:fld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6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28492"/>
              </p:ext>
            </p:extLst>
          </p:nvPr>
        </p:nvGraphicFramePr>
        <p:xfrm>
          <a:off x="1438275" y="2719838"/>
          <a:ext cx="62309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1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02393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Token 2:  sleep</a:t>
            </a:r>
          </a:p>
          <a:p>
            <a:pPr>
              <a:spcBef>
                <a:spcPct val="50000"/>
              </a:spcBef>
            </a:pPr>
            <a:r>
              <a:rPr lang="en-US" dirty="0"/>
              <a:t>(if </a:t>
            </a:r>
            <a:r>
              <a:rPr lang="ja-JP" altLang="en-US" dirty="0"/>
              <a:t>‘</a:t>
            </a:r>
            <a:r>
              <a:rPr lang="en-US" dirty="0"/>
              <a:t>fish</a:t>
            </a:r>
            <a:r>
              <a:rPr lang="ja-JP" altLang="en-US" dirty="0"/>
              <a:t>’</a:t>
            </a:r>
            <a:r>
              <a:rPr lang="en-US" dirty="0"/>
              <a:t> is a noun)</a:t>
            </a:r>
          </a:p>
        </p:txBody>
      </p:sp>
      <p:sp>
        <p:nvSpPr>
          <p:cNvPr id="8199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39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89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Multivariable Output</a:t>
            </a:r>
          </a:p>
          <a:p>
            <a:pPr lvl="1"/>
            <a:r>
              <a:rPr lang="en-US" dirty="0" smtClean="0"/>
              <a:t>Makes multiple predictions simultaneously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 Length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Sentence lengths 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589048"/>
              </p:ext>
            </p:extLst>
          </p:nvPr>
        </p:nvGraphicFramePr>
        <p:xfrm>
          <a:off x="1438275" y="2719838"/>
          <a:ext cx="6230938" cy="394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5" name="Document" r:id="rId3" imgW="6235200" imgH="3952800" progId="Word.Document.8">
                  <p:embed/>
                </p:oleObj>
              </mc:Choice>
              <mc:Fallback>
                <p:oleObj name="Document" r:id="rId3" imgW="6235200" imgH="395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4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2:  sleep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9223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37"/>
          <p:cNvSpPr>
            <a:spLocks noChangeShapeType="1"/>
          </p:cNvSpPr>
          <p:nvPr/>
        </p:nvSpPr>
        <p:spPr bwMode="auto">
          <a:xfrm>
            <a:off x="5486400" y="4350200"/>
            <a:ext cx="914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38"/>
          <p:cNvSpPr>
            <a:spLocks noChangeShapeType="1"/>
          </p:cNvSpPr>
          <p:nvPr/>
        </p:nvSpPr>
        <p:spPr bwMode="auto">
          <a:xfrm>
            <a:off x="5486400" y="5112200"/>
            <a:ext cx="914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39"/>
          <p:cNvSpPr>
            <a:spLocks noChangeShapeType="1"/>
          </p:cNvSpPr>
          <p:nvPr/>
        </p:nvSpPr>
        <p:spPr bwMode="auto">
          <a:xfrm flipH="1">
            <a:off x="4876800" y="4731200"/>
            <a:ext cx="5334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40"/>
          <p:cNvSpPr>
            <a:spLocks noChangeShapeType="1"/>
          </p:cNvSpPr>
          <p:nvPr/>
        </p:nvSpPr>
        <p:spPr bwMode="auto">
          <a:xfrm flipH="1" flipV="1">
            <a:off x="4876800" y="5264600"/>
            <a:ext cx="609600" cy="152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40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26094"/>
              </p:ext>
            </p:extLst>
          </p:nvPr>
        </p:nvGraphicFramePr>
        <p:xfrm>
          <a:off x="1438275" y="2719838"/>
          <a:ext cx="6230938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9" name="Document" r:id="rId3" imgW="6235200" imgH="3933720" progId="Word.Document.8">
                  <p:embed/>
                </p:oleObj>
              </mc:Choice>
              <mc:Fallback>
                <p:oleObj name="Document" r:id="rId3" imgW="6235200" imgH="3933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146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Token 2:  sleep</a:t>
            </a:r>
            <a:br>
              <a:rPr lang="en-US" dirty="0"/>
            </a:br>
            <a:r>
              <a:rPr lang="en-US" dirty="0"/>
              <a:t>take maximum,</a:t>
            </a:r>
            <a:br>
              <a:rPr lang="en-US" dirty="0"/>
            </a:br>
            <a:r>
              <a:rPr lang="en-US" dirty="0"/>
              <a:t>set back pointers</a:t>
            </a:r>
          </a:p>
        </p:txBody>
      </p:sp>
      <p:sp>
        <p:nvSpPr>
          <p:cNvPr id="10247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39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40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41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1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762931"/>
              </p:ext>
            </p:extLst>
          </p:nvPr>
        </p:nvGraphicFramePr>
        <p:xfrm>
          <a:off x="1438275" y="2719838"/>
          <a:ext cx="6230938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3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209800" cy="47625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3:  end</a:t>
            </a:r>
          </a:p>
        </p:txBody>
      </p:sp>
      <p:sp>
        <p:nvSpPr>
          <p:cNvPr id="11271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37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38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42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3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68267"/>
              </p:ext>
            </p:extLst>
          </p:nvPr>
        </p:nvGraphicFramePr>
        <p:xfrm>
          <a:off x="1438275" y="2719838"/>
          <a:ext cx="6230938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27" name="Document" r:id="rId3" imgW="6235200" imgH="3905280" progId="Word.Document.8">
                  <p:embed/>
                </p:oleObj>
              </mc:Choice>
              <mc:Fallback>
                <p:oleObj name="Document" r:id="rId3" imgW="6235200" imgH="390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89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Token 3:  end</a:t>
            </a:r>
            <a:br>
              <a:rPr lang="en-US"/>
            </a:br>
            <a:r>
              <a:rPr lang="en-US"/>
              <a:t>take maximum,</a:t>
            </a:r>
            <a:br>
              <a:rPr lang="en-US"/>
            </a:br>
            <a:r>
              <a:rPr lang="en-US"/>
              <a:t>set back pointers</a:t>
            </a:r>
          </a:p>
        </p:txBody>
      </p:sp>
      <p:sp>
        <p:nvSpPr>
          <p:cNvPr id="12295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37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38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39"/>
          <p:cNvSpPr>
            <a:spLocks noChangeShapeType="1"/>
          </p:cNvSpPr>
          <p:nvPr/>
        </p:nvSpPr>
        <p:spPr bwMode="auto">
          <a:xfrm>
            <a:off x="6553200" y="6179000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40"/>
          <p:cNvSpPr>
            <a:spLocks noChangeShapeType="1"/>
          </p:cNvSpPr>
          <p:nvPr/>
        </p:nvSpPr>
        <p:spPr bwMode="auto">
          <a:xfrm flipH="1" flipV="1">
            <a:off x="6324600" y="4655000"/>
            <a:ext cx="3048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43</a:t>
            </a:fld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4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 </a:t>
            </a:r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497112"/>
              </p:ext>
            </p:extLst>
          </p:nvPr>
        </p:nvGraphicFramePr>
        <p:xfrm>
          <a:off x="1438275" y="2719838"/>
          <a:ext cx="6230938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1" name="Document" r:id="rId3" imgW="6235200" imgH="3895560" progId="Word.Document.8">
                  <p:embed/>
                </p:oleObj>
              </mc:Choice>
              <mc:Fallback>
                <p:oleObj name="Document" r:id="rId3" imgW="6235200" imgH="3895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719838"/>
                        <a:ext cx="6230938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34"/>
          <p:cNvSpPr txBox="1">
            <a:spLocks noChangeArrowheads="1"/>
          </p:cNvSpPr>
          <p:nvPr/>
        </p:nvSpPr>
        <p:spPr bwMode="auto">
          <a:xfrm>
            <a:off x="381000" y="2292800"/>
            <a:ext cx="2590800" cy="12065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Decode:</a:t>
            </a:r>
            <a:br>
              <a:rPr lang="en-US"/>
            </a:br>
            <a:r>
              <a:rPr lang="en-US"/>
              <a:t>fish = noun</a:t>
            </a:r>
            <a:br>
              <a:rPr lang="en-US"/>
            </a:br>
            <a:r>
              <a:rPr lang="en-US"/>
              <a:t>sleep = verb</a:t>
            </a:r>
          </a:p>
        </p:txBody>
      </p:sp>
      <p:sp>
        <p:nvSpPr>
          <p:cNvPr id="13319" name="Line 35"/>
          <p:cNvSpPr>
            <a:spLocks noChangeShapeType="1"/>
          </p:cNvSpPr>
          <p:nvPr/>
        </p:nvSpPr>
        <p:spPr bwMode="auto">
          <a:xfrm>
            <a:off x="3581400" y="3893000"/>
            <a:ext cx="685800" cy="533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36"/>
          <p:cNvSpPr>
            <a:spLocks noChangeShapeType="1"/>
          </p:cNvSpPr>
          <p:nvPr/>
        </p:nvSpPr>
        <p:spPr bwMode="auto">
          <a:xfrm>
            <a:off x="3581400" y="4045400"/>
            <a:ext cx="60960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37"/>
          <p:cNvSpPr>
            <a:spLocks noChangeShapeType="1"/>
          </p:cNvSpPr>
          <p:nvPr/>
        </p:nvSpPr>
        <p:spPr bwMode="auto">
          <a:xfrm flipH="1">
            <a:off x="4876800" y="4502600"/>
            <a:ext cx="45720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38"/>
          <p:cNvSpPr>
            <a:spLocks noChangeShapeType="1"/>
          </p:cNvSpPr>
          <p:nvPr/>
        </p:nvSpPr>
        <p:spPr bwMode="auto">
          <a:xfrm flipH="1">
            <a:off x="4876800" y="5188400"/>
            <a:ext cx="533400" cy="76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40"/>
          <p:cNvSpPr>
            <a:spLocks noChangeShapeType="1"/>
          </p:cNvSpPr>
          <p:nvPr/>
        </p:nvSpPr>
        <p:spPr bwMode="auto">
          <a:xfrm flipH="1" flipV="1">
            <a:off x="6324600" y="4724400"/>
            <a:ext cx="304800" cy="1143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41"/>
          <p:cNvSpPr>
            <a:spLocks noChangeArrowheads="1"/>
          </p:cNvSpPr>
          <p:nvPr/>
        </p:nvSpPr>
        <p:spPr bwMode="auto">
          <a:xfrm>
            <a:off x="4267200" y="4959800"/>
            <a:ext cx="6096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42"/>
          <p:cNvSpPr>
            <a:spLocks noChangeArrowheads="1"/>
          </p:cNvSpPr>
          <p:nvPr/>
        </p:nvSpPr>
        <p:spPr bwMode="auto">
          <a:xfrm>
            <a:off x="5334000" y="4197800"/>
            <a:ext cx="10668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5497" y="6267777"/>
            <a:ext cx="385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borrowed from </a:t>
            </a:r>
            <a:r>
              <a:rPr lang="en-US" dirty="0">
                <a:latin typeface="Times New Roman" charset="0"/>
              </a:rPr>
              <a:t>Ralph </a:t>
            </a:r>
            <a:r>
              <a:rPr lang="en-US" dirty="0" err="1" smtClean="0">
                <a:latin typeface="Times New Roman" charset="0"/>
              </a:rPr>
              <a:t>Grishman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44</a:t>
            </a:fld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4" y="421856"/>
            <a:ext cx="4658589" cy="1807490"/>
          </a:xfrm>
          <a:prstGeom prst="rect">
            <a:avLst/>
          </a:prstGeom>
        </p:spPr>
      </p:pic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413"/>
              </p:ext>
            </p:extLst>
          </p:nvPr>
        </p:nvGraphicFramePr>
        <p:xfrm>
          <a:off x="5232045" y="648612"/>
          <a:ext cx="339832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37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Recap: </a:t>
            </a:r>
            <a:r>
              <a:rPr lang="en-US" dirty="0" smtClean="0"/>
              <a:t>Viterbi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most likely y given x:</a:t>
            </a:r>
          </a:p>
          <a:p>
            <a:pPr lvl="1"/>
            <a:r>
              <a:rPr lang="en-US" dirty="0" smtClean="0"/>
              <a:t>E.g., predict POS Tags given sentences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Solve using Dynamic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261829"/>
              </p:ext>
            </p:extLst>
          </p:nvPr>
        </p:nvGraphicFramePr>
        <p:xfrm>
          <a:off x="2099167" y="2956678"/>
          <a:ext cx="4750375" cy="219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6" name="Equation" r:id="rId3" imgW="2311400" imgH="1066800" progId="Equation.3">
                  <p:embed/>
                </p:oleObj>
              </mc:Choice>
              <mc:Fallback>
                <p:oleObj name="Equation" r:id="rId3" imgW="2311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9167" y="2956678"/>
                        <a:ext cx="4750375" cy="219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00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Recap: </a:t>
            </a:r>
            <a:r>
              <a:rPr lang="en-US" dirty="0" smtClean="0"/>
              <a:t>Independent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176"/>
            <a:ext cx="8229600" cy="3757987"/>
          </a:xfrm>
        </p:spPr>
        <p:txBody>
          <a:bodyPr/>
          <a:lstStyle/>
          <a:p>
            <a:r>
              <a:rPr lang="en-US" dirty="0" smtClean="0"/>
              <a:t>Treat each word independently</a:t>
            </a:r>
          </a:p>
          <a:p>
            <a:pPr lvl="1"/>
            <a:r>
              <a:rPr lang="en-US" dirty="0" smtClean="0"/>
              <a:t>Independent multiclass prediction per 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67184"/>
              </p:ext>
            </p:extLst>
          </p:nvPr>
        </p:nvGraphicFramePr>
        <p:xfrm>
          <a:off x="1099606" y="3565843"/>
          <a:ext cx="44226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55"/>
                <a:gridCol w="1105655"/>
                <a:gridCol w="1105655"/>
                <a:gridCol w="1105655"/>
              </a:tblGrid>
              <a:tr h="351454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x=“I”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x=“often”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y=“Noun”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y=“Verb”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Adv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y=“Prep”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87866" y="3724190"/>
            <a:ext cx="30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Prediction: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7866" y="4499336"/>
            <a:ext cx="260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Correct: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866" y="5405834"/>
            <a:ext cx="2916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Mistake due to not </a:t>
            </a:r>
            <a:br>
              <a:rPr lang="en-US" sz="2000" b="1" dirty="0" smtClean="0">
                <a:solidFill>
                  <a:srgbClr val="953735"/>
                </a:solidFill>
              </a:rPr>
            </a:br>
            <a:r>
              <a:rPr lang="en-US" sz="2000" b="1" dirty="0" smtClean="0">
                <a:solidFill>
                  <a:srgbClr val="953735"/>
                </a:solidFill>
              </a:rPr>
              <a:t>modeling multiple words.</a:t>
            </a:r>
            <a:endParaRPr lang="en-US" sz="2000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Recap: </a:t>
            </a:r>
            <a:r>
              <a:rPr lang="en-US" dirty="0"/>
              <a:t>Viterbi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pairwise transitions between states</a:t>
            </a:r>
          </a:p>
          <a:p>
            <a:pPr lvl="1"/>
            <a:r>
              <a:rPr lang="en-US" dirty="0" smtClean="0"/>
              <a:t>Pairwise transitions between POS Tags</a:t>
            </a:r>
          </a:p>
          <a:p>
            <a:pPr lvl="1"/>
            <a:r>
              <a:rPr lang="en-US" dirty="0" smtClean="0"/>
              <a:t>“1</a:t>
            </a:r>
            <a:r>
              <a:rPr lang="en-US" baseline="30000" dirty="0" smtClean="0"/>
              <a:t>st</a:t>
            </a:r>
            <a:r>
              <a:rPr lang="en-US" dirty="0"/>
              <a:t> </a:t>
            </a:r>
            <a:r>
              <a:rPr lang="en-US" dirty="0" smtClean="0"/>
              <a:t>order”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10007"/>
              </p:ext>
            </p:extLst>
          </p:nvPr>
        </p:nvGraphicFramePr>
        <p:xfrm>
          <a:off x="941388" y="3336925"/>
          <a:ext cx="71739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81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388" y="3336925"/>
                        <a:ext cx="7173912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517" y="4563446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34594" y="4681418"/>
            <a:ext cx="340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Independent: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34594" y="5382042"/>
            <a:ext cx="334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HMM Viterbi: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5735" y="5836768"/>
            <a:ext cx="37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*Assuming we defined P(</a:t>
            </a:r>
            <a:r>
              <a:rPr lang="en-US" dirty="0" err="1" smtClean="0"/>
              <a:t>x,y</a:t>
            </a:r>
            <a:r>
              <a:rPr lang="en-US" dirty="0" smtClean="0"/>
              <a:t>)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34" y="25005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Training HMMs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Given: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sz="3600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Estimate P(</a:t>
            </a:r>
            <a:r>
              <a:rPr lang="en-US" dirty="0" err="1" smtClean="0"/>
              <a:t>x,y</a:t>
            </a:r>
            <a:r>
              <a:rPr lang="en-US" dirty="0" smtClean="0"/>
              <a:t>) using S</a:t>
            </a:r>
          </a:p>
          <a:p>
            <a:endParaRPr lang="en-US" sz="4800" dirty="0"/>
          </a:p>
          <a:p>
            <a:endParaRPr lang="en-US" sz="2800" dirty="0" smtClean="0"/>
          </a:p>
          <a:p>
            <a:r>
              <a:rPr lang="en-US" b="1" dirty="0" smtClean="0">
                <a:solidFill>
                  <a:srgbClr val="953735"/>
                </a:solidFill>
              </a:rPr>
              <a:t>Maximum Likelihood!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19941"/>
              </p:ext>
            </p:extLst>
          </p:nvPr>
        </p:nvGraphicFramePr>
        <p:xfrm>
          <a:off x="4620365" y="1600200"/>
          <a:ext cx="2140491" cy="67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" name="Equation" r:id="rId3" imgW="889000" imgH="279400" progId="Equation.3">
                  <p:embed/>
                </p:oleObj>
              </mc:Choice>
              <mc:Fallback>
                <p:oleObj name="Equation" r:id="rId3" imgW="889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0365" y="1600200"/>
                        <a:ext cx="2140491" cy="672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72386" y="252869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2436674"/>
            <a:ext cx="191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POS Tag Sequence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4711261" y="2220653"/>
            <a:ext cx="838875" cy="308041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134747" y="2272926"/>
            <a:ext cx="418453" cy="34841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63876"/>
              </p:ext>
            </p:extLst>
          </p:nvPr>
        </p:nvGraphicFramePr>
        <p:xfrm>
          <a:off x="941388" y="4092575"/>
          <a:ext cx="71739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" name="Equation" r:id="rId5" imgW="2882900" imgH="457200" progId="Equation.3">
                  <p:embed/>
                </p:oleObj>
              </mc:Choice>
              <mc:Fallback>
                <p:oleObj name="Equation" r:id="rId5" imgW="2882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1388" y="4092575"/>
                        <a:ext cx="7173912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50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“Fish Sleep”</a:t>
            </a:r>
          </a:p>
          <a:p>
            <a:r>
              <a:rPr lang="en-US" dirty="0"/>
              <a:t>y = (N, V)</a:t>
            </a:r>
          </a:p>
          <a:p>
            <a:endParaRPr lang="en-US" sz="500" dirty="0" smtClean="0"/>
          </a:p>
          <a:p>
            <a:r>
              <a:rPr lang="en-US" dirty="0" smtClean="0"/>
              <a:t>Multiclass prediction: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dirty="0" smtClean="0"/>
              <a:t>How many classes?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5344" y="1624106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03486"/>
              </p:ext>
            </p:extLst>
          </p:nvPr>
        </p:nvGraphicFramePr>
        <p:xfrm>
          <a:off x="814004" y="3979242"/>
          <a:ext cx="1005769" cy="136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8" name="Equation" r:id="rId3" imgW="736600" imgH="1003300" progId="Equation.3">
                  <p:embed/>
                </p:oleObj>
              </mc:Choice>
              <mc:Fallback>
                <p:oleObj name="Equation" r:id="rId3" imgW="7366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4004" y="3979242"/>
                        <a:ext cx="1005769" cy="1369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63937"/>
              </p:ext>
            </p:extLst>
          </p:nvPr>
        </p:nvGraphicFramePr>
        <p:xfrm>
          <a:off x="3467671" y="3937479"/>
          <a:ext cx="2022275" cy="136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9" name="Equation" r:id="rId5" imgW="1574800" imgH="1066800" progId="Equation.3">
                  <p:embed/>
                </p:oleObj>
              </mc:Choice>
              <mc:Fallback>
                <p:oleObj name="Equation" r:id="rId5" imgW="15748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7671" y="3937479"/>
                        <a:ext cx="2022275" cy="1369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67853" y="3583510"/>
            <a:ext cx="25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 via Largest Score: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07671"/>
              </p:ext>
            </p:extLst>
          </p:nvPr>
        </p:nvGraphicFramePr>
        <p:xfrm>
          <a:off x="6618143" y="3979242"/>
          <a:ext cx="1697202" cy="136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0" name="Equation" r:id="rId7" imgW="1320800" imgH="1066800" progId="Equation.3">
                  <p:embed/>
                </p:oleObj>
              </mc:Choice>
              <mc:Fallback>
                <p:oleObj name="Equation" r:id="rId7" imgW="13208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8143" y="3979242"/>
                        <a:ext cx="1697202" cy="1369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4004" y="3588822"/>
            <a:ext cx="193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 Weights: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8906" y="3588017"/>
            <a:ext cx="178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All Classes: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06154"/>
              </p:ext>
            </p:extLst>
          </p:nvPr>
        </p:nvGraphicFramePr>
        <p:xfrm>
          <a:off x="1910923" y="3978829"/>
          <a:ext cx="936830" cy="137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1" name="Equation" r:id="rId9" imgW="685800" imgH="1003300" progId="Equation.3">
                  <p:embed/>
                </p:oleObj>
              </mc:Choice>
              <mc:Fallback>
                <p:oleObj name="Equation" r:id="rId9" imgW="6858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0923" y="3978829"/>
                        <a:ext cx="936830" cy="137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02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Aside: </a:t>
            </a:r>
            <a:r>
              <a:rPr lang="en-US" dirty="0" smtClean="0"/>
              <a:t>Matrix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Transition Matrix: A</a:t>
            </a:r>
          </a:p>
          <a:p>
            <a:pPr lvl="1"/>
            <a:r>
              <a:rPr lang="en-US" sz="2400" dirty="0" smtClean="0"/>
              <a:t>    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ab</a:t>
            </a:r>
            <a:r>
              <a:rPr lang="en-US" sz="2400" dirty="0" smtClean="0"/>
              <a:t> = P(y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</a:t>
            </a:r>
            <a:r>
              <a:rPr lang="en-US" sz="2400" dirty="0" err="1" smtClean="0"/>
              <a:t>a|y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=b)  or –Log( P</a:t>
            </a:r>
            <a:r>
              <a:rPr lang="en-US" sz="2400" dirty="0"/>
              <a:t>(y</a:t>
            </a:r>
            <a:r>
              <a:rPr lang="en-US" sz="2400" baseline="30000" dirty="0"/>
              <a:t>i+1</a:t>
            </a:r>
            <a:r>
              <a:rPr lang="en-US" sz="2400" dirty="0"/>
              <a:t>=</a:t>
            </a:r>
            <a:r>
              <a:rPr lang="en-US" sz="2400" dirty="0" err="1"/>
              <a:t>a|y</a:t>
            </a:r>
            <a:r>
              <a:rPr lang="en-US" sz="2400" baseline="30000" dirty="0" err="1"/>
              <a:t>i</a:t>
            </a:r>
            <a:r>
              <a:rPr lang="en-US" sz="2400" dirty="0"/>
              <a:t>=b)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sz="2800" dirty="0" smtClean="0"/>
          </a:p>
          <a:p>
            <a:r>
              <a:rPr lang="en-US" dirty="0" smtClean="0"/>
              <a:t>Observation Matrix: O</a:t>
            </a:r>
          </a:p>
          <a:p>
            <a:pPr lvl="1"/>
            <a:r>
              <a:rPr lang="en-US" sz="2400" dirty="0" smtClean="0"/>
              <a:t>     </a:t>
            </a:r>
            <a:r>
              <a:rPr lang="en-US" sz="2400" dirty="0" err="1" smtClean="0"/>
              <a:t>O</a:t>
            </a:r>
            <a:r>
              <a:rPr lang="en-US" sz="2400" baseline="-25000" dirty="0" err="1" smtClean="0"/>
              <a:t>wz</a:t>
            </a:r>
            <a:r>
              <a:rPr lang="en-US" sz="2400" dirty="0" smtClean="0"/>
              <a:t> = P(x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w|y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=z) or –Log(</a:t>
            </a:r>
            <a:r>
              <a:rPr lang="en-US" sz="2400" dirty="0"/>
              <a:t>P(x</a:t>
            </a:r>
            <a:r>
              <a:rPr lang="en-US" sz="2400" baseline="30000" dirty="0"/>
              <a:t>i</a:t>
            </a:r>
            <a:r>
              <a:rPr lang="en-US" sz="2400" dirty="0"/>
              <a:t>=</a:t>
            </a:r>
            <a:r>
              <a:rPr lang="en-US" sz="2400" dirty="0" err="1"/>
              <a:t>w|y</a:t>
            </a:r>
            <a:r>
              <a:rPr lang="en-US" sz="2400" baseline="30000" dirty="0" err="1"/>
              <a:t>i</a:t>
            </a:r>
            <a:r>
              <a:rPr lang="en-US" sz="2400" dirty="0"/>
              <a:t>=z)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74912"/>
              </p:ext>
            </p:extLst>
          </p:nvPr>
        </p:nvGraphicFramePr>
        <p:xfrm>
          <a:off x="2844768" y="4934015"/>
          <a:ext cx="3398328" cy="114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403075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7609"/>
              </p:ext>
            </p:extLst>
          </p:nvPr>
        </p:nvGraphicFramePr>
        <p:xfrm>
          <a:off x="2379529" y="2653873"/>
          <a:ext cx="42271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40"/>
                <a:gridCol w="1409040"/>
                <a:gridCol w="1409040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err="1" smtClean="0"/>
                        <a:t>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=“Noun”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=“Verb”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53735"/>
                </a:solidFill>
              </a:rPr>
              <a:t>Aside: </a:t>
            </a:r>
            <a:r>
              <a:rPr lang="en-US" dirty="0" smtClean="0"/>
              <a:t>Matrix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27909"/>
              </p:ext>
            </p:extLst>
          </p:nvPr>
        </p:nvGraphicFramePr>
        <p:xfrm>
          <a:off x="1006475" y="1611313"/>
          <a:ext cx="5749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17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6475" y="1611313"/>
                        <a:ext cx="57499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56240"/>
              </p:ext>
            </p:extLst>
          </p:nvPr>
        </p:nvGraphicFramePr>
        <p:xfrm>
          <a:off x="1009650" y="2905125"/>
          <a:ext cx="529748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18" name="Equation" r:id="rId5" imgW="2882900" imgH="927100" progId="Equation.3">
                  <p:embed/>
                </p:oleObj>
              </mc:Choice>
              <mc:Fallback>
                <p:oleObj name="Equation" r:id="rId5" imgW="28829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9650" y="2905125"/>
                        <a:ext cx="5297488" cy="170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46585"/>
              </p:ext>
            </p:extLst>
          </p:nvPr>
        </p:nvGraphicFramePr>
        <p:xfrm>
          <a:off x="1020763" y="5005388"/>
          <a:ext cx="48148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19" name="Equation" r:id="rId7" imgW="2603500" imgH="457200" progId="Equation.3">
                  <p:embed/>
                </p:oleObj>
              </mc:Choice>
              <mc:Fallback>
                <p:oleObj name="Equation" r:id="rId7" imgW="260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763" y="5005388"/>
                        <a:ext cx="4814887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34747" y="5036617"/>
            <a:ext cx="2460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53735"/>
                </a:solidFill>
              </a:rPr>
              <a:t>Log prob. formulation</a:t>
            </a:r>
            <a:endParaRPr lang="en-US" sz="2000" dirty="0">
              <a:solidFill>
                <a:srgbClr val="95373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4747" y="5436727"/>
            <a:ext cx="180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Each entry of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Ã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define as –log(A)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9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597"/>
            <a:ext cx="8229600" cy="3669567"/>
          </a:xfrm>
        </p:spPr>
        <p:txBody>
          <a:bodyPr>
            <a:normAutofit/>
          </a:bodyPr>
          <a:lstStyle/>
          <a:p>
            <a:r>
              <a:rPr lang="en-US" dirty="0" smtClean="0"/>
              <a:t>Estimate each component separately: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also minimize neg. log likelihood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7015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09461"/>
              </p:ext>
            </p:extLst>
          </p:nvPr>
        </p:nvGraphicFramePr>
        <p:xfrm>
          <a:off x="1665066" y="3186844"/>
          <a:ext cx="2790260" cy="187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5" imgW="1435100" imgH="965200" progId="Equation.3">
                  <p:embed/>
                </p:oleObj>
              </mc:Choice>
              <mc:Fallback>
                <p:oleObj name="Equation" r:id="rId5" imgW="143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5066" y="3186844"/>
                        <a:ext cx="2790260" cy="1877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037860"/>
              </p:ext>
            </p:extLst>
          </p:nvPr>
        </p:nvGraphicFramePr>
        <p:xfrm>
          <a:off x="4903699" y="3186740"/>
          <a:ext cx="27400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7" imgW="1409700" imgH="965200" progId="Equation.3">
                  <p:embed/>
                </p:oleObj>
              </mc:Choice>
              <mc:Fallback>
                <p:oleObj name="Equation" r:id="rId7" imgW="1409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3699" y="3186740"/>
                        <a:ext cx="2740025" cy="187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237034"/>
              </p:ext>
            </p:extLst>
          </p:nvPr>
        </p:nvGraphicFramePr>
        <p:xfrm>
          <a:off x="398463" y="1417638"/>
          <a:ext cx="8207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9" imgW="4457700" imgH="482600" progId="Equation.3">
                  <p:embed/>
                </p:oleObj>
              </mc:Choice>
              <mc:Fallback>
                <p:oleObj name="Equation" r:id="rId9" imgW="445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463" y="1417638"/>
                        <a:ext cx="82073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46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2327"/>
            <a:ext cx="8229600" cy="3523836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Training</a:t>
            </a:r>
          </a:p>
          <a:p>
            <a:pPr lvl="1"/>
            <a:r>
              <a:rPr lang="en-US" dirty="0" smtClean="0"/>
              <a:t>Counting statistics</a:t>
            </a:r>
          </a:p>
          <a:p>
            <a:pPr lvl="1"/>
            <a:r>
              <a:rPr lang="en-US" dirty="0" smtClean="0"/>
              <a:t>Super easy!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unsupervised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249888"/>
              </p:ext>
            </p:extLst>
          </p:nvPr>
        </p:nvGraphicFramePr>
        <p:xfrm>
          <a:off x="422275" y="1487488"/>
          <a:ext cx="8207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9" name="Equation" r:id="rId3" imgW="4457700" imgH="482600" progId="Equation.3">
                  <p:embed/>
                </p:oleObj>
              </mc:Choice>
              <mc:Fallback>
                <p:oleObj name="Equation" r:id="rId3" imgW="445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275" y="1487488"/>
                        <a:ext cx="82073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2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2327"/>
            <a:ext cx="8229600" cy="3523836"/>
          </a:xfrm>
        </p:spPr>
        <p:txBody>
          <a:bodyPr>
            <a:normAutofit/>
          </a:bodyPr>
          <a:lstStyle/>
          <a:p>
            <a:r>
              <a:rPr lang="en-US" dirty="0" smtClean="0"/>
              <a:t>Maximum Likelihood Training</a:t>
            </a:r>
          </a:p>
          <a:p>
            <a:pPr lvl="1"/>
            <a:r>
              <a:rPr lang="en-US" dirty="0" smtClean="0"/>
              <a:t>Counting statistics</a:t>
            </a:r>
          </a:p>
          <a:p>
            <a:pPr lvl="1"/>
            <a:r>
              <a:rPr lang="en-US" dirty="0" smtClean="0"/>
              <a:t>Super easy!</a:t>
            </a:r>
          </a:p>
          <a:p>
            <a:pPr lvl="1"/>
            <a:r>
              <a:rPr lang="en-US" b="1" dirty="0" smtClean="0">
                <a:solidFill>
                  <a:srgbClr val="953735"/>
                </a:solidFill>
              </a:rPr>
              <a:t>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about unsupervised case?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27001"/>
              </p:ext>
            </p:extLst>
          </p:nvPr>
        </p:nvGraphicFramePr>
        <p:xfrm>
          <a:off x="422275" y="1487488"/>
          <a:ext cx="8207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2" name="Equation" r:id="rId3" imgW="4457700" imgH="482600" progId="Equation.3">
                  <p:embed/>
                </p:oleObj>
              </mc:Choice>
              <mc:Fallback>
                <p:oleObj name="Equation" r:id="rId3" imgW="445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275" y="1487488"/>
                        <a:ext cx="82073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26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Conditional Independence Assumptions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1723"/>
            <a:ext cx="8229600" cy="3454440"/>
          </a:xfrm>
        </p:spPr>
        <p:txBody>
          <a:bodyPr/>
          <a:lstStyle/>
          <a:p>
            <a:r>
              <a:rPr lang="en-US" dirty="0" smtClean="0"/>
              <a:t>Everything decomposes to products of pairs</a:t>
            </a:r>
          </a:p>
          <a:p>
            <a:pPr lvl="1"/>
            <a:r>
              <a:rPr lang="en-US" sz="2400" dirty="0" smtClean="0"/>
              <a:t>I.e., P(y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</a:t>
            </a:r>
            <a:r>
              <a:rPr lang="en-US" sz="2400" dirty="0" err="1"/>
              <a:t>a</a:t>
            </a:r>
            <a:r>
              <a:rPr lang="en-US" sz="2400" dirty="0" err="1" smtClean="0"/>
              <a:t>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=b) doesn’t depend on anything else</a:t>
            </a:r>
          </a:p>
          <a:p>
            <a:pPr lvl="1"/>
            <a:endParaRPr lang="en-US" sz="2000" dirty="0"/>
          </a:p>
          <a:p>
            <a:r>
              <a:rPr lang="en-US" dirty="0" smtClean="0"/>
              <a:t>Can just estimate frequencies:</a:t>
            </a:r>
          </a:p>
          <a:p>
            <a:pPr lvl="1"/>
            <a:r>
              <a:rPr lang="en-US" sz="2400" dirty="0" smtClean="0"/>
              <a:t>How often 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=a when 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 over training set</a:t>
            </a:r>
          </a:p>
          <a:p>
            <a:pPr lvl="1"/>
            <a:r>
              <a:rPr lang="en-US" sz="2400" dirty="0" smtClean="0"/>
              <a:t>Note that P</a:t>
            </a:r>
            <a:r>
              <a:rPr lang="en-US" sz="2400" dirty="0"/>
              <a:t>(y</a:t>
            </a:r>
            <a:r>
              <a:rPr lang="en-US" sz="2400" baseline="30000" dirty="0"/>
              <a:t>i+1</a:t>
            </a:r>
            <a:r>
              <a:rPr lang="en-US" sz="2400" dirty="0"/>
              <a:t>=</a:t>
            </a:r>
            <a:r>
              <a:rPr lang="en-US" sz="2400" dirty="0" err="1"/>
              <a:t>a|y</a:t>
            </a:r>
            <a:r>
              <a:rPr lang="en-US" sz="2400" baseline="30000" dirty="0" err="1"/>
              <a:t>i</a:t>
            </a:r>
            <a:r>
              <a:rPr lang="en-US" sz="2400" dirty="0"/>
              <a:t>=</a:t>
            </a:r>
            <a:r>
              <a:rPr lang="en-US" sz="2400" dirty="0" smtClean="0"/>
              <a:t>b) is a common model across all locations of all sequences.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749025"/>
              </p:ext>
            </p:extLst>
          </p:nvPr>
        </p:nvGraphicFramePr>
        <p:xfrm>
          <a:off x="422275" y="1487488"/>
          <a:ext cx="8207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5" name="Equation" r:id="rId3" imgW="4457700" imgH="482600" progId="Equation.3">
                  <p:embed/>
                </p:oleObj>
              </mc:Choice>
              <mc:Fallback>
                <p:oleObj name="Equation" r:id="rId3" imgW="4457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275" y="1487488"/>
                        <a:ext cx="820737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48241" y="2671723"/>
            <a:ext cx="8044897" cy="35738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# Parameters:</a:t>
            </a:r>
          </a:p>
          <a:p>
            <a:pPr algn="ctr"/>
            <a:r>
              <a:rPr lang="en-US" sz="3200" dirty="0" smtClean="0"/>
              <a:t>Transitions A: #Tags</a:t>
            </a:r>
            <a:r>
              <a:rPr lang="en-US" sz="3200" baseline="30000" dirty="0" smtClean="0"/>
              <a:t>2</a:t>
            </a:r>
          </a:p>
          <a:p>
            <a:pPr algn="ctr"/>
            <a:r>
              <a:rPr lang="en-US" sz="3200" dirty="0" smtClean="0"/>
              <a:t>Observations O: #Words x #Tags</a:t>
            </a:r>
          </a:p>
          <a:p>
            <a:pPr algn="ctr"/>
            <a:endParaRPr lang="en-US" sz="1000" dirty="0"/>
          </a:p>
          <a:p>
            <a:pPr algn="ctr"/>
            <a:r>
              <a:rPr lang="en-US" sz="3200" dirty="0" smtClean="0"/>
              <a:t>Avoids directly model word/word pairings</a:t>
            </a:r>
            <a:endParaRPr lang="en-US" sz="1000" dirty="0"/>
          </a:p>
          <a:p>
            <a:pPr algn="ctr"/>
            <a:r>
              <a:rPr lang="en-US" sz="3200" dirty="0" smtClean="0"/>
              <a:t>#Tags = 10s</a:t>
            </a:r>
          </a:p>
          <a:p>
            <a:pPr algn="ctr"/>
            <a:r>
              <a:rPr lang="en-US" sz="3200" dirty="0" smtClean="0"/>
              <a:t>#Words = 10000s</a:t>
            </a:r>
          </a:p>
        </p:txBody>
      </p:sp>
    </p:spTree>
    <p:extLst>
      <p:ext uri="{BB962C8B-B14F-4D97-AF65-F5344CB8AC3E}">
        <p14:creationId xmlns:p14="http://schemas.microsoft.com/office/powerpoint/2010/main" val="33512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if no y’s?</a:t>
            </a:r>
          </a:p>
          <a:p>
            <a:pPr lvl="1"/>
            <a:r>
              <a:rPr lang="en-US" dirty="0" smtClean="0"/>
              <a:t>Just a training set of sentences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Still want to estimate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1371"/>
              </p:ext>
            </p:extLst>
          </p:nvPr>
        </p:nvGraphicFramePr>
        <p:xfrm>
          <a:off x="6489416" y="1756031"/>
          <a:ext cx="1528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3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6" y="1756031"/>
                        <a:ext cx="15287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325" y="279572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553200" y="2429131"/>
            <a:ext cx="700597" cy="36659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0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if no y’s?</a:t>
            </a:r>
          </a:p>
          <a:p>
            <a:pPr lvl="1"/>
            <a:r>
              <a:rPr lang="en-US" dirty="0" smtClean="0"/>
              <a:t>Just a training set of sentences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Still want to estimate P(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Why?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12338"/>
              </p:ext>
            </p:extLst>
          </p:nvPr>
        </p:nvGraphicFramePr>
        <p:xfrm>
          <a:off x="6489416" y="1756031"/>
          <a:ext cx="1528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6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6" y="1756031"/>
                        <a:ext cx="15287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325" y="2795724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553200" y="2429131"/>
            <a:ext cx="700597" cy="36659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1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Unsupervised Training?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2325"/>
          </a:xfrm>
        </p:spPr>
        <p:txBody>
          <a:bodyPr>
            <a:normAutofit/>
          </a:bodyPr>
          <a:lstStyle/>
          <a:p>
            <a:r>
              <a:rPr lang="en-US" dirty="0" smtClean="0"/>
              <a:t>Supervised Data hard to acquire</a:t>
            </a:r>
          </a:p>
          <a:p>
            <a:pPr lvl="1"/>
            <a:r>
              <a:rPr lang="en-US" sz="2400" dirty="0" smtClean="0"/>
              <a:t>Require annotating POS tags</a:t>
            </a:r>
            <a:endParaRPr lang="en-US" sz="500" dirty="0"/>
          </a:p>
          <a:p>
            <a:r>
              <a:rPr lang="en-US" dirty="0" smtClean="0"/>
              <a:t>Unsupervised Data plentiful</a:t>
            </a:r>
          </a:p>
          <a:p>
            <a:pPr lvl="1"/>
            <a:r>
              <a:rPr lang="en-US" sz="2400" dirty="0" smtClean="0"/>
              <a:t>Just grab some text!</a:t>
            </a:r>
            <a:endParaRPr lang="en-US" sz="500" dirty="0"/>
          </a:p>
          <a:p>
            <a:r>
              <a:rPr lang="en-US" dirty="0" smtClean="0"/>
              <a:t>Might just work for POS Tagging!</a:t>
            </a:r>
          </a:p>
          <a:p>
            <a:pPr lvl="1"/>
            <a:r>
              <a:rPr lang="en-US" sz="2400" dirty="0" smtClean="0"/>
              <a:t>Learn y’s that correspond to POS Tags</a:t>
            </a:r>
            <a:endParaRPr lang="en-US" sz="500" dirty="0" smtClean="0"/>
          </a:p>
          <a:p>
            <a:r>
              <a:rPr lang="en-US" dirty="0" smtClean="0"/>
              <a:t>Can be used for other tasks</a:t>
            </a:r>
          </a:p>
          <a:p>
            <a:pPr lvl="1"/>
            <a:r>
              <a:rPr lang="en-US" sz="2400" dirty="0" smtClean="0"/>
              <a:t>Detect outlier sentences (sentences with low prob.)</a:t>
            </a:r>
          </a:p>
          <a:p>
            <a:pPr lvl="1"/>
            <a:r>
              <a:rPr lang="en-US" sz="2400" dirty="0" smtClean="0"/>
              <a:t>Sampling new sentences.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(Baum-Welch)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had y’s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max likelihood.</a:t>
            </a:r>
          </a:p>
          <a:p>
            <a:r>
              <a:rPr lang="en-US" dirty="0" smtClean="0"/>
              <a:t>If we had (A,O)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predict </a:t>
            </a:r>
            <a:r>
              <a:rPr lang="en-US" dirty="0"/>
              <a:t>y</a:t>
            </a:r>
            <a:r>
              <a:rPr lang="en-US" dirty="0" smtClean="0"/>
              <a:t>’s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A and O arbitrarily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	prob. of y’s for each training x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y’s to estimate new (A,O)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back to Step 1 until convergence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31562"/>
            <a:ext cx="628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/wiki/Baum%E2%80%93Welch_algorithm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091" y="3260096"/>
            <a:ext cx="197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Expectation Step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995277" y="3660206"/>
            <a:ext cx="213702" cy="191238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0091" y="4925881"/>
            <a:ext cx="2177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Maximization Step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002892" y="4925881"/>
            <a:ext cx="217199" cy="200055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4124" y="2002531"/>
            <a:ext cx="180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Chicken </a:t>
            </a:r>
            <a:r>
              <a:rPr lang="en-US" sz="2000" b="1" dirty="0" err="1" smtClean="0">
                <a:solidFill>
                  <a:srgbClr val="953735"/>
                </a:solidFill>
              </a:rPr>
              <a:t>vs</a:t>
            </a:r>
            <a:r>
              <a:rPr lang="en-US" sz="2000" b="1" dirty="0" smtClean="0">
                <a:solidFill>
                  <a:srgbClr val="953735"/>
                </a:solidFill>
              </a:rPr>
              <a:t> Egg!</a:t>
            </a:r>
            <a:endParaRPr lang="en-US" sz="2000" b="1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4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9447"/>
          </a:xfrm>
        </p:spPr>
        <p:txBody>
          <a:bodyPr>
            <a:normAutofit/>
          </a:bodyPr>
          <a:lstStyle/>
          <a:p>
            <a:r>
              <a:rPr lang="en-US" dirty="0"/>
              <a:t>x = “Fish Sleep”</a:t>
            </a:r>
          </a:p>
          <a:p>
            <a:r>
              <a:rPr lang="en-US" dirty="0"/>
              <a:t>y = (N, V)</a:t>
            </a:r>
          </a:p>
          <a:p>
            <a:endParaRPr lang="en-US" sz="500" dirty="0" smtClean="0"/>
          </a:p>
          <a:p>
            <a:r>
              <a:rPr lang="en-US" dirty="0" smtClean="0"/>
              <a:t>Multiclass prediction:</a:t>
            </a:r>
          </a:p>
          <a:p>
            <a:pPr lvl="1"/>
            <a:r>
              <a:rPr lang="en-US" dirty="0" smtClean="0"/>
              <a:t>All possible length-M sequences as different class</a:t>
            </a:r>
          </a:p>
          <a:p>
            <a:pPr lvl="1"/>
            <a:r>
              <a:rPr lang="en-US" dirty="0" smtClean="0"/>
              <a:t>(D, D),  (D, N),  (D, V),  (D, </a:t>
            </a:r>
            <a:r>
              <a:rPr lang="en-US" dirty="0" err="1" smtClean="0"/>
              <a:t>Adj</a:t>
            </a:r>
            <a:r>
              <a:rPr lang="en-US" dirty="0" smtClean="0"/>
              <a:t>),  (D, </a:t>
            </a:r>
            <a:r>
              <a:rPr lang="en-US" dirty="0" err="1" smtClean="0"/>
              <a:t>Adv</a:t>
            </a:r>
            <a:r>
              <a:rPr lang="en-US" dirty="0" smtClean="0"/>
              <a:t>),  (D, </a:t>
            </a:r>
            <a:r>
              <a:rPr lang="en-US" dirty="0" err="1" smtClean="0"/>
              <a:t>Pr</a:t>
            </a:r>
            <a:r>
              <a:rPr lang="en-US" dirty="0" smtClean="0"/>
              <a:t>)  (N, D),  (N, N),  (N, V),  (N, </a:t>
            </a:r>
            <a:r>
              <a:rPr lang="en-US" dirty="0" err="1" smtClean="0"/>
              <a:t>Adj</a:t>
            </a:r>
            <a:r>
              <a:rPr lang="en-US" dirty="0" smtClean="0"/>
              <a:t>),  (N, </a:t>
            </a:r>
            <a:r>
              <a:rPr lang="en-US" dirty="0" err="1" smtClean="0"/>
              <a:t>Adv</a:t>
            </a:r>
            <a:r>
              <a:rPr lang="en-US" dirty="0" smtClean="0"/>
              <a:t>), …</a:t>
            </a:r>
          </a:p>
          <a:p>
            <a:pPr lvl="1"/>
            <a:endParaRPr lang="en-US" sz="500" dirty="0" smtClean="0"/>
          </a:p>
          <a:p>
            <a:r>
              <a:rPr lang="en-US" b="1" dirty="0" smtClean="0"/>
              <a:t>L</a:t>
            </a:r>
            <a:r>
              <a:rPr lang="en-US" b="1" baseline="30000" dirty="0" smtClean="0"/>
              <a:t>M </a:t>
            </a:r>
            <a:r>
              <a:rPr lang="en-US" b="1" dirty="0" smtClean="0"/>
              <a:t>classes!</a:t>
            </a:r>
          </a:p>
          <a:p>
            <a:pPr lvl="1"/>
            <a:r>
              <a:rPr lang="en-US" b="1" dirty="0" smtClean="0"/>
              <a:t>Length 2: 6</a:t>
            </a:r>
            <a:r>
              <a:rPr lang="en-US" b="1" baseline="30000" dirty="0" smtClean="0"/>
              <a:t>2</a:t>
            </a:r>
            <a:r>
              <a:rPr lang="en-US" b="1" dirty="0" smtClean="0"/>
              <a:t> = 36!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25344" y="1624106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6733215" y="895747"/>
            <a:ext cx="298824" cy="3303448"/>
          </a:xfrm>
          <a:prstGeom prst="leftBrace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05497" y="2639214"/>
            <a:ext cx="55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L=6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131114" y="2942207"/>
            <a:ext cx="6971897" cy="23308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Exponential Explosion in #Classes!</a:t>
            </a:r>
          </a:p>
          <a:p>
            <a:pPr algn="ctr"/>
            <a:r>
              <a:rPr lang="en-US" sz="3200" dirty="0" smtClean="0"/>
              <a:t>(Not Tractable for Sequence Prediction)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78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(A,O)</a:t>
            </a:r>
            <a:endParaRPr lang="en-US" dirty="0"/>
          </a:p>
          <a:p>
            <a:r>
              <a:rPr lang="en-US" dirty="0" smtClean="0"/>
              <a:t>For training x=(x</a:t>
            </a:r>
            <a:r>
              <a:rPr lang="en-US" baseline="30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30000" dirty="0" err="1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Predict P(</a:t>
            </a:r>
            <a:r>
              <a:rPr lang="en-US" dirty="0" err="1" smtClean="0"/>
              <a:t>y</a:t>
            </a:r>
            <a:r>
              <a:rPr lang="en-US" baseline="30000" dirty="0" err="1" smtClean="0"/>
              <a:t>i</a:t>
            </a:r>
            <a:r>
              <a:rPr lang="en-US" dirty="0" smtClean="0"/>
              <a:t>) for each y=(y</a:t>
            </a:r>
            <a:r>
              <a:rPr lang="en-US" baseline="30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y</a:t>
            </a:r>
            <a:r>
              <a:rPr lang="en-US" baseline="30000" dirty="0" err="1"/>
              <a:t>M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Encodes current model’s beliefs about y</a:t>
            </a:r>
          </a:p>
          <a:p>
            <a:pPr lvl="1"/>
            <a:r>
              <a:rPr lang="en-US" dirty="0" smtClean="0"/>
              <a:t>“Marginal Distribution” of each </a:t>
            </a:r>
            <a:r>
              <a:rPr lang="en-US" dirty="0" err="1" smtClean="0"/>
              <a:t>y</a:t>
            </a:r>
            <a:r>
              <a:rPr lang="en-US" baseline="30000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9472"/>
              </p:ext>
            </p:extLst>
          </p:nvPr>
        </p:nvGraphicFramePr>
        <p:xfrm>
          <a:off x="1378265" y="340467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30000" dirty="0" err="1" smtClean="0"/>
                        <a:t>L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=Noun)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=Verb)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9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Recall: </a:t>
            </a:r>
            <a:r>
              <a:rPr lang="en-US" dirty="0" smtClean="0"/>
              <a:t>Matrix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Transition Matrix: A</a:t>
            </a:r>
          </a:p>
          <a:p>
            <a:pPr lvl="1"/>
            <a:r>
              <a:rPr lang="en-US" sz="2400" dirty="0" err="1" smtClean="0"/>
              <a:t>A</a:t>
            </a:r>
            <a:r>
              <a:rPr lang="en-US" sz="2400" baseline="-25000" dirty="0" err="1" smtClean="0"/>
              <a:t>ab</a:t>
            </a:r>
            <a:r>
              <a:rPr lang="en-US" sz="2400" dirty="0" smtClean="0"/>
              <a:t> = P(y</a:t>
            </a:r>
            <a:r>
              <a:rPr lang="en-US" sz="2400" baseline="30000" dirty="0" smtClean="0"/>
              <a:t>i+1</a:t>
            </a:r>
            <a:r>
              <a:rPr lang="en-US" sz="2400" dirty="0" smtClean="0"/>
              <a:t>=</a:t>
            </a:r>
            <a:r>
              <a:rPr lang="en-US" sz="2400" dirty="0" err="1" smtClean="0"/>
              <a:t>a|y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=b)  or –Log( P</a:t>
            </a:r>
            <a:r>
              <a:rPr lang="en-US" sz="2400" dirty="0"/>
              <a:t>(y</a:t>
            </a:r>
            <a:r>
              <a:rPr lang="en-US" sz="2400" baseline="30000" dirty="0"/>
              <a:t>i+1</a:t>
            </a:r>
            <a:r>
              <a:rPr lang="en-US" sz="2400" dirty="0"/>
              <a:t>=</a:t>
            </a:r>
            <a:r>
              <a:rPr lang="en-US" sz="2400" dirty="0" err="1"/>
              <a:t>a|y</a:t>
            </a:r>
            <a:r>
              <a:rPr lang="en-US" sz="2400" baseline="30000" dirty="0" err="1"/>
              <a:t>i</a:t>
            </a:r>
            <a:r>
              <a:rPr lang="en-US" sz="2400" dirty="0"/>
              <a:t>=b)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sz="2800" dirty="0" smtClean="0"/>
          </a:p>
          <a:p>
            <a:r>
              <a:rPr lang="en-US" dirty="0" smtClean="0"/>
              <a:t>Observation Matrix: O</a:t>
            </a:r>
          </a:p>
          <a:p>
            <a:pPr lvl="1"/>
            <a:r>
              <a:rPr lang="en-US" sz="2400" dirty="0" err="1" smtClean="0"/>
              <a:t>O</a:t>
            </a:r>
            <a:r>
              <a:rPr lang="en-US" sz="2400" baseline="-25000" dirty="0" err="1" smtClean="0"/>
              <a:t>wz</a:t>
            </a:r>
            <a:r>
              <a:rPr lang="en-US" sz="2400" dirty="0" smtClean="0"/>
              <a:t> = P(x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w|y</a:t>
            </a:r>
            <a:r>
              <a:rPr lang="en-US" sz="2400" baseline="30000" dirty="0" err="1" smtClean="0"/>
              <a:t>i</a:t>
            </a:r>
            <a:r>
              <a:rPr lang="en-US" sz="2400" dirty="0" smtClean="0"/>
              <a:t>=z) or –Log(</a:t>
            </a:r>
            <a:r>
              <a:rPr lang="en-US" sz="2400" dirty="0"/>
              <a:t>P(x</a:t>
            </a:r>
            <a:r>
              <a:rPr lang="en-US" sz="2400" baseline="30000" dirty="0"/>
              <a:t>i</a:t>
            </a:r>
            <a:r>
              <a:rPr lang="en-US" sz="2400" dirty="0"/>
              <a:t>=</a:t>
            </a:r>
            <a:r>
              <a:rPr lang="en-US" sz="2400" dirty="0" err="1"/>
              <a:t>w|y</a:t>
            </a:r>
            <a:r>
              <a:rPr lang="en-US" sz="2400" baseline="30000" dirty="0" err="1"/>
              <a:t>i</a:t>
            </a:r>
            <a:r>
              <a:rPr lang="en-US" sz="2400" dirty="0"/>
              <a:t>=z) 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87100"/>
              </p:ext>
            </p:extLst>
          </p:nvPr>
        </p:nvGraphicFramePr>
        <p:xfrm>
          <a:off x="2844768" y="4934015"/>
          <a:ext cx="3398328" cy="114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76"/>
                <a:gridCol w="1132776"/>
                <a:gridCol w="1132776"/>
              </a:tblGrid>
              <a:tr h="403075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x=“sleep”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924940"/>
              </p:ext>
            </p:extLst>
          </p:nvPr>
        </p:nvGraphicFramePr>
        <p:xfrm>
          <a:off x="2379529" y="2653873"/>
          <a:ext cx="42271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40"/>
                <a:gridCol w="1409040"/>
                <a:gridCol w="1409040"/>
              </a:tblGrid>
              <a:tr h="283186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err="1" smtClean="0"/>
                        <a:t>|y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y=“Noun”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y=“Verb”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=“Noun”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next</a:t>
                      </a:r>
                      <a:r>
                        <a:rPr lang="en-US" dirty="0" smtClean="0"/>
                        <a:t>=“Verb”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31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Max. Likelihood over Marginal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7354"/>
              </p:ext>
            </p:extLst>
          </p:nvPr>
        </p:nvGraphicFramePr>
        <p:xfrm>
          <a:off x="2453300" y="4178750"/>
          <a:ext cx="3037353" cy="151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10" name="Equation" r:id="rId3" imgW="1930400" imgH="965200" progId="Equation.3">
                  <p:embed/>
                </p:oleObj>
              </mc:Choice>
              <mc:Fallback>
                <p:oleObj name="Equation" r:id="rId3" imgW="19304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3300" y="4178750"/>
                        <a:ext cx="3037353" cy="151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14968"/>
              </p:ext>
            </p:extLst>
          </p:nvPr>
        </p:nvGraphicFramePr>
        <p:xfrm>
          <a:off x="5674812" y="4178752"/>
          <a:ext cx="2555742" cy="151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11" name="Equation" r:id="rId5" imgW="1625600" imgH="965200" progId="Equation.3">
                  <p:embed/>
                </p:oleObj>
              </mc:Choice>
              <mc:Fallback>
                <p:oleObj name="Equation" r:id="rId5" imgW="16256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4812" y="4178752"/>
                        <a:ext cx="2555742" cy="1519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47987"/>
              </p:ext>
            </p:extLst>
          </p:nvPr>
        </p:nvGraphicFramePr>
        <p:xfrm>
          <a:off x="2453300" y="2356362"/>
          <a:ext cx="2257330" cy="151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12" name="Equation" r:id="rId7" imgW="1435100" imgH="965200" progId="Equation.3">
                  <p:embed/>
                </p:oleObj>
              </mc:Choice>
              <mc:Fallback>
                <p:oleObj name="Equation" r:id="rId7" imgW="143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3300" y="2356362"/>
                        <a:ext cx="2257330" cy="151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765361"/>
              </p:ext>
            </p:extLst>
          </p:nvPr>
        </p:nvGraphicFramePr>
        <p:xfrm>
          <a:off x="5736470" y="2356362"/>
          <a:ext cx="2216689" cy="151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13" name="Equation" r:id="rId9" imgW="1409700" imgH="965200" progId="Equation.3">
                  <p:embed/>
                </p:oleObj>
              </mc:Choice>
              <mc:Fallback>
                <p:oleObj name="Equation" r:id="rId9" imgW="14097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6470" y="2356362"/>
                        <a:ext cx="2216689" cy="151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161" y="2914607"/>
            <a:ext cx="167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Supervised: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9768" y="4670041"/>
            <a:ext cx="201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Unsupervised: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37012" y="3691015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Marginals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4170795" y="4060347"/>
            <a:ext cx="1233797" cy="309643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5197880" y="4060347"/>
            <a:ext cx="206712" cy="367079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78306" y="3875597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Marginals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7545886" y="4244929"/>
            <a:ext cx="0" cy="18249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58929" y="5941497"/>
            <a:ext cx="113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Marginals</a:t>
            </a:r>
            <a:endParaRPr lang="en-US" b="1" dirty="0">
              <a:solidFill>
                <a:srgbClr val="953735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4906410" y="5572450"/>
            <a:ext cx="1220099" cy="36904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0"/>
          </p:cNvCxnSpPr>
          <p:nvPr/>
        </p:nvCxnSpPr>
        <p:spPr>
          <a:xfrm flipV="1">
            <a:off x="6126509" y="5572450"/>
            <a:ext cx="1111660" cy="369047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1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728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Marginals</a:t>
            </a:r>
            <a:br>
              <a:rPr lang="en-US" dirty="0" smtClean="0"/>
            </a:br>
            <a:r>
              <a:rPr lang="en-US" sz="3600" dirty="0" smtClean="0">
                <a:solidFill>
                  <a:srgbClr val="953735"/>
                </a:solidFill>
              </a:rPr>
              <a:t>(Forward-Backward Algorithm)</a:t>
            </a:r>
            <a:endParaRPr lang="en-US" sz="3600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522"/>
            <a:ext cx="8229600" cy="4349641"/>
          </a:xfrm>
        </p:spPr>
        <p:txBody>
          <a:bodyPr/>
          <a:lstStyle/>
          <a:p>
            <a:r>
              <a:rPr lang="en-US" dirty="0" smtClean="0"/>
              <a:t>Solving E-Step, requires compute </a:t>
            </a:r>
            <a:r>
              <a:rPr lang="en-US" dirty="0" err="1" smtClean="0"/>
              <a:t>marginals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solve using Dynamic Programming!</a:t>
            </a:r>
          </a:p>
          <a:p>
            <a:pPr lvl="1"/>
            <a:r>
              <a:rPr lang="en-US" dirty="0" smtClean="0"/>
              <a:t>Similar to Viterbi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5225"/>
              </p:ext>
            </p:extLst>
          </p:nvPr>
        </p:nvGraphicFramePr>
        <p:xfrm>
          <a:off x="1433783" y="264133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r>
                        <a:rPr lang="en-US" baseline="30000" dirty="0" err="1" smtClean="0"/>
                        <a:t>L</a:t>
                      </a:r>
                      <a:endParaRPr lang="en-US" baseline="30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=Noun)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</a:t>
                      </a:r>
                      <a:r>
                        <a:rPr lang="en-US" baseline="30000" dirty="0" err="1" smtClean="0"/>
                        <a:t>i</a:t>
                      </a:r>
                      <a:r>
                        <a:rPr lang="en-US" dirty="0" smtClean="0"/>
                        <a:t>=Verb)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0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36415"/>
              </p:ext>
            </p:extLst>
          </p:nvPr>
        </p:nvGraphicFramePr>
        <p:xfrm>
          <a:off x="2954338" y="2000250"/>
          <a:ext cx="330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20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4338" y="2000250"/>
                        <a:ext cx="33051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44255"/>
              </p:ext>
            </p:extLst>
          </p:nvPr>
        </p:nvGraphicFramePr>
        <p:xfrm>
          <a:off x="2928938" y="3400425"/>
          <a:ext cx="35639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21" name="Equation" r:id="rId5" imgW="1739900" imgH="241300" progId="Equation.3">
                  <p:embed/>
                </p:oleObj>
              </mc:Choice>
              <mc:Fallback>
                <p:oleObj name="Equation" r:id="rId5" imgW="1739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8938" y="3400425"/>
                        <a:ext cx="3563937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3861" y="1600200"/>
            <a:ext cx="7095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of observing prefix x</a:t>
            </a:r>
            <a:r>
              <a:rPr lang="en-US" sz="2000" baseline="30000" dirty="0" smtClean="0"/>
              <a:t>1:i </a:t>
            </a:r>
            <a:r>
              <a:rPr lang="en-US" sz="2000" dirty="0" smtClean="0"/>
              <a:t>and having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state be </a:t>
            </a:r>
            <a:r>
              <a:rPr lang="en-US" sz="2000" dirty="0" err="1" smtClean="0"/>
              <a:t>y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=Z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13861" y="2919477"/>
            <a:ext cx="699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Probability of observing suffix x</a:t>
            </a:r>
            <a:r>
              <a:rPr lang="en-US" sz="2000" baseline="30000" dirty="0"/>
              <a:t>i</a:t>
            </a:r>
            <a:r>
              <a:rPr lang="en-US" sz="2000" baseline="30000" dirty="0" smtClean="0"/>
              <a:t>+1:M </a:t>
            </a:r>
            <a:r>
              <a:rPr lang="en-US" sz="2000" dirty="0" smtClean="0"/>
              <a:t>given the </a:t>
            </a:r>
            <a:r>
              <a:rPr lang="en-US" sz="2000" dirty="0" err="1" smtClean="0"/>
              <a:t>i-th</a:t>
            </a:r>
            <a:r>
              <a:rPr lang="en-US" sz="2000" dirty="0" smtClean="0"/>
              <a:t> state being </a:t>
            </a:r>
            <a:r>
              <a:rPr lang="en-US" sz="2000" dirty="0" err="1" smtClean="0"/>
              <a:t>y</a:t>
            </a:r>
            <a:r>
              <a:rPr lang="en-US" sz="2000" baseline="30000" dirty="0" err="1"/>
              <a:t>i</a:t>
            </a:r>
            <a:r>
              <a:rPr lang="en-US" sz="2000" dirty="0" smtClean="0"/>
              <a:t>=Z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7373" y="6244049"/>
            <a:ext cx="628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/wiki/Baum%E2%80%93Welch_algorithm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38961"/>
              </p:ext>
            </p:extLst>
          </p:nvPr>
        </p:nvGraphicFramePr>
        <p:xfrm>
          <a:off x="2928938" y="4769862"/>
          <a:ext cx="3483370" cy="118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22" name="Equation" r:id="rId7" imgW="1676400" imgH="571500" progId="Equation.3">
                  <p:embed/>
                </p:oleObj>
              </mc:Choice>
              <mc:Fallback>
                <p:oleObj name="Equation" r:id="rId7" imgW="16764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8938" y="4769862"/>
                        <a:ext cx="3483370" cy="1187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49697" y="4305170"/>
            <a:ext cx="539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Computing Marginals = Combining the Two Terms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6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(sub-)Algorithm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every:</a:t>
            </a:r>
            <a:br>
              <a:rPr lang="en-US" dirty="0" smtClean="0"/>
            </a:br>
            <a:endParaRPr lang="en-US" sz="1000" dirty="0" smtClean="0"/>
          </a:p>
          <a:p>
            <a:r>
              <a:rPr lang="en-US" dirty="0" smtClean="0"/>
              <a:t>Naively:</a:t>
            </a:r>
          </a:p>
          <a:p>
            <a:endParaRPr lang="en-US" sz="4400" dirty="0" smtClean="0"/>
          </a:p>
          <a:p>
            <a:r>
              <a:rPr lang="en-US" dirty="0" smtClean="0"/>
              <a:t>Can be computed recursively (like Viterbi)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35181"/>
              </p:ext>
            </p:extLst>
          </p:nvPr>
        </p:nvGraphicFramePr>
        <p:xfrm>
          <a:off x="3833813" y="1704975"/>
          <a:ext cx="330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9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3813" y="1704975"/>
                        <a:ext cx="33051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92308"/>
              </p:ext>
            </p:extLst>
          </p:nvPr>
        </p:nvGraphicFramePr>
        <p:xfrm>
          <a:off x="917575" y="2938746"/>
          <a:ext cx="68707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0" name="Equation" r:id="rId5" imgW="3352800" imgH="393700" progId="Equation.3">
                  <p:embed/>
                </p:oleObj>
              </mc:Choice>
              <mc:Fallback>
                <p:oleObj name="Equation" r:id="rId5" imgW="3352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2938746"/>
                        <a:ext cx="6870700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47829"/>
              </p:ext>
            </p:extLst>
          </p:nvPr>
        </p:nvGraphicFramePr>
        <p:xfrm>
          <a:off x="1479429" y="4419269"/>
          <a:ext cx="55705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1" name="Equation" r:id="rId7" imgW="2717800" imgH="266700" progId="Equation.3">
                  <p:embed/>
                </p:oleObj>
              </mc:Choice>
              <mc:Fallback>
                <p:oleObj name="Equation" r:id="rId7" imgW="2717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9429" y="4419269"/>
                        <a:ext cx="5570537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37169" y="2534364"/>
            <a:ext cx="19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Exponential Time!</a:t>
            </a:r>
            <a:endParaRPr lang="en-US" b="1" dirty="0">
              <a:solidFill>
                <a:srgbClr val="953735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12427"/>
              </p:ext>
            </p:extLst>
          </p:nvPr>
        </p:nvGraphicFramePr>
        <p:xfrm>
          <a:off x="1479429" y="4966957"/>
          <a:ext cx="33321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2" name="Equation" r:id="rId9" imgW="1625600" imgH="482600" progId="Equation.3">
                  <p:embed/>
                </p:oleObj>
              </mc:Choice>
              <mc:Fallback>
                <p:oleObj name="Equation" r:id="rId9" imgW="1625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9429" y="4966957"/>
                        <a:ext cx="333216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36211" y="5863438"/>
            <a:ext cx="403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Viterbi effectively replaces sum with max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3833813" y="5711744"/>
            <a:ext cx="702398" cy="336360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8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(sub-)Algorithm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for every:</a:t>
            </a:r>
            <a:br>
              <a:rPr lang="en-US" dirty="0" smtClean="0"/>
            </a:br>
            <a:endParaRPr lang="en-US" sz="1000" dirty="0" smtClean="0"/>
          </a:p>
          <a:p>
            <a:r>
              <a:rPr lang="en-US" dirty="0" smtClean="0"/>
              <a:t>Naively:</a:t>
            </a:r>
          </a:p>
          <a:p>
            <a:endParaRPr lang="en-US" sz="4400" dirty="0" smtClean="0"/>
          </a:p>
          <a:p>
            <a:r>
              <a:rPr lang="en-US" dirty="0" smtClean="0"/>
              <a:t>Can be computed recursively (like Viterbi)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22094"/>
              </p:ext>
            </p:extLst>
          </p:nvPr>
        </p:nvGraphicFramePr>
        <p:xfrm>
          <a:off x="568325" y="2938463"/>
          <a:ext cx="75723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6" name="Equation" r:id="rId3" imgW="3695700" imgH="393700" progId="Equation.3">
                  <p:embed/>
                </p:oleObj>
              </mc:Choice>
              <mc:Fallback>
                <p:oleObj name="Equation" r:id="rId3" imgW="3695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" y="2938463"/>
                        <a:ext cx="7572375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49970"/>
              </p:ext>
            </p:extLst>
          </p:nvPr>
        </p:nvGraphicFramePr>
        <p:xfrm>
          <a:off x="1504950" y="4426352"/>
          <a:ext cx="11985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7" name="Equation" r:id="rId5" imgW="584200" imgH="215900" progId="Equation.3">
                  <p:embed/>
                </p:oleObj>
              </mc:Choice>
              <mc:Fallback>
                <p:oleObj name="Equation" r:id="rId5" imgW="584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4950" y="4426352"/>
                        <a:ext cx="1198562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37169" y="2534364"/>
            <a:ext cx="19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Exponential Time!</a:t>
            </a:r>
            <a:endParaRPr lang="en-US" b="1" dirty="0">
              <a:solidFill>
                <a:srgbClr val="953735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06532"/>
              </p:ext>
            </p:extLst>
          </p:nvPr>
        </p:nvGraphicFramePr>
        <p:xfrm>
          <a:off x="1504950" y="4967288"/>
          <a:ext cx="3281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8" name="Equation" r:id="rId7" imgW="1600200" imgH="482600" progId="Equation.3">
                  <p:embed/>
                </p:oleObj>
              </mc:Choice>
              <mc:Fallback>
                <p:oleObj name="Equation" r:id="rId7" imgW="1600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950" y="4967288"/>
                        <a:ext cx="32813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60518"/>
              </p:ext>
            </p:extLst>
          </p:nvPr>
        </p:nvGraphicFramePr>
        <p:xfrm>
          <a:off x="3690938" y="1706563"/>
          <a:ext cx="35639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9" name="Equation" r:id="rId9" imgW="1739900" imgH="241300" progId="Equation.3">
                  <p:embed/>
                </p:oleObj>
              </mc:Choice>
              <mc:Fallback>
                <p:oleObj name="Equation" r:id="rId9" imgW="1739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0938" y="1706563"/>
                        <a:ext cx="3563937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45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Forward-Backward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Forward</a:t>
            </a:r>
          </a:p>
          <a:p>
            <a:endParaRPr lang="en-US" dirty="0" smtClean="0"/>
          </a:p>
          <a:p>
            <a:r>
              <a:rPr lang="en-US" dirty="0" smtClean="0"/>
              <a:t>Runs Backward</a:t>
            </a:r>
          </a:p>
          <a:p>
            <a:endParaRPr lang="en-US" dirty="0"/>
          </a:p>
          <a:p>
            <a:r>
              <a:rPr lang="en-US" dirty="0" smtClean="0"/>
              <a:t>For each training x=(x</a:t>
            </a:r>
            <a:r>
              <a:rPr lang="en-US" baseline="30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30000" dirty="0" err="1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Computes each P(</a:t>
            </a:r>
            <a:r>
              <a:rPr lang="en-US" dirty="0" err="1" smtClean="0"/>
              <a:t>y</a:t>
            </a:r>
            <a:r>
              <a:rPr lang="en-US" baseline="30000" dirty="0" err="1" smtClean="0"/>
              <a:t>i</a:t>
            </a:r>
            <a:r>
              <a:rPr lang="en-US" dirty="0" smtClean="0"/>
              <a:t>) for y=(y</a:t>
            </a:r>
            <a:r>
              <a:rPr lang="en-US" baseline="30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30000" dirty="0" err="1"/>
              <a:t>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22711"/>
              </p:ext>
            </p:extLst>
          </p:nvPr>
        </p:nvGraphicFramePr>
        <p:xfrm>
          <a:off x="4113620" y="1674609"/>
          <a:ext cx="330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1" name="Equation" r:id="rId3" imgW="1612900" imgH="241300" progId="Equation.3">
                  <p:embed/>
                </p:oleObj>
              </mc:Choice>
              <mc:Fallback>
                <p:oleObj name="Equation" r:id="rId3" imgW="1612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3620" y="1674609"/>
                        <a:ext cx="33051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86837"/>
              </p:ext>
            </p:extLst>
          </p:nvPr>
        </p:nvGraphicFramePr>
        <p:xfrm>
          <a:off x="4075113" y="2841625"/>
          <a:ext cx="35639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2" name="Equation" r:id="rId5" imgW="1739900" imgH="241300" progId="Equation.3">
                  <p:embed/>
                </p:oleObj>
              </mc:Choice>
              <mc:Fallback>
                <p:oleObj name="Equation" r:id="rId5" imgW="1739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5113" y="2841625"/>
                        <a:ext cx="3563937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105820"/>
              </p:ext>
            </p:extLst>
          </p:nvPr>
        </p:nvGraphicFramePr>
        <p:xfrm>
          <a:off x="2928938" y="5061568"/>
          <a:ext cx="3483370" cy="1187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3" name="Equation" r:id="rId7" imgW="1676400" imgH="571500" progId="Equation.3">
                  <p:embed/>
                </p:oleObj>
              </mc:Choice>
              <mc:Fallback>
                <p:oleObj name="Equation" r:id="rId7" imgW="16764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8938" y="5061568"/>
                        <a:ext cx="3483370" cy="1187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36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Unsupervised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using only word sequences:</a:t>
            </a:r>
          </a:p>
          <a:p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y’s are “hidden states”</a:t>
            </a:r>
          </a:p>
          <a:p>
            <a:pPr lvl="1"/>
            <a:r>
              <a:rPr lang="en-US" dirty="0" smtClean="0"/>
              <a:t>All pairwise transitions are through y’s</a:t>
            </a:r>
          </a:p>
          <a:p>
            <a:pPr lvl="1"/>
            <a:r>
              <a:rPr lang="en-US" dirty="0" smtClean="0"/>
              <a:t>Hence hidden Markov Model</a:t>
            </a:r>
          </a:p>
          <a:p>
            <a:pPr lvl="1"/>
            <a:endParaRPr lang="en-US" sz="500" dirty="0"/>
          </a:p>
          <a:p>
            <a:r>
              <a:rPr lang="en-US" dirty="0" smtClean="0"/>
              <a:t>Train using EM algorithm</a:t>
            </a:r>
          </a:p>
          <a:p>
            <a:pPr lvl="1"/>
            <a:r>
              <a:rPr lang="en-US" dirty="0" smtClean="0"/>
              <a:t>Converge to </a:t>
            </a:r>
            <a:r>
              <a:rPr lang="en-US" smtClean="0"/>
              <a:t>local optimum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6508"/>
              </p:ext>
            </p:extLst>
          </p:nvPr>
        </p:nvGraphicFramePr>
        <p:xfrm>
          <a:off x="6489416" y="1612745"/>
          <a:ext cx="1528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7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6" y="1612745"/>
                        <a:ext cx="15287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87863" y="2615089"/>
            <a:ext cx="167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Word Sequence </a:t>
            </a:r>
          </a:p>
          <a:p>
            <a:r>
              <a:rPr lang="en-US" dirty="0" smtClean="0">
                <a:solidFill>
                  <a:srgbClr val="953735"/>
                </a:solidFill>
              </a:rPr>
              <a:t>(Sentence)</a:t>
            </a:r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6826738" y="2285845"/>
            <a:ext cx="427059" cy="329244"/>
          </a:xfrm>
          <a:prstGeom prst="straightConnector1">
            <a:avLst/>
          </a:prstGeom>
          <a:grpFill/>
          <a:ln>
            <a:solidFill>
              <a:schemeClr val="accent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0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choose #hidden states?</a:t>
            </a:r>
          </a:p>
          <a:p>
            <a:pPr lvl="1"/>
            <a:r>
              <a:rPr lang="en-US" dirty="0" smtClean="0"/>
              <a:t>By hand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2"/>
            <a:r>
              <a:rPr lang="en-US" dirty="0" smtClean="0"/>
              <a:t>P(x) on validation data</a:t>
            </a:r>
          </a:p>
          <a:p>
            <a:pPr lvl="2"/>
            <a:r>
              <a:rPr lang="en-US" dirty="0" smtClean="0"/>
              <a:t>Can compute P(x) via forward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046981"/>
              </p:ext>
            </p:extLst>
          </p:nvPr>
        </p:nvGraphicFramePr>
        <p:xfrm>
          <a:off x="2365375" y="4405313"/>
          <a:ext cx="4629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7" name="Equation" r:id="rId3" imgW="2692400" imgH="393700" progId="Equation.3">
                  <p:embed/>
                </p:oleObj>
              </mc:Choice>
              <mc:Fallback>
                <p:oleObj name="Equation" r:id="rId3" imgW="269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75" y="4405313"/>
                        <a:ext cx="46291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94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Naïve Multiclass Intractable?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471"/>
            <a:ext cx="8229600" cy="3832692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(D, </a:t>
            </a:r>
            <a:r>
              <a:rPr lang="en-US" sz="2000" dirty="0" smtClean="0"/>
              <a:t>D, D)</a:t>
            </a:r>
            <a:r>
              <a:rPr lang="en-US" sz="2000" dirty="0"/>
              <a:t>,  (D, </a:t>
            </a:r>
            <a:r>
              <a:rPr lang="en-US" sz="2000" dirty="0" smtClean="0"/>
              <a:t>D, N)</a:t>
            </a:r>
            <a:r>
              <a:rPr lang="en-US" sz="2000" dirty="0"/>
              <a:t>,  (D, </a:t>
            </a:r>
            <a:r>
              <a:rPr lang="en-US" sz="2000" dirty="0" smtClean="0"/>
              <a:t>D, V</a:t>
            </a:r>
            <a:r>
              <a:rPr lang="en-US" sz="2000" dirty="0"/>
              <a:t>),  (D, </a:t>
            </a:r>
            <a:r>
              <a:rPr lang="en-US" sz="2000" dirty="0" smtClean="0"/>
              <a:t>D, </a:t>
            </a:r>
            <a:r>
              <a:rPr lang="en-US" sz="2000" dirty="0" err="1" smtClean="0"/>
              <a:t>Adj</a:t>
            </a:r>
            <a:r>
              <a:rPr lang="en-US" sz="2000" dirty="0"/>
              <a:t>),  (D, </a:t>
            </a:r>
            <a:r>
              <a:rPr lang="en-US" sz="2000" dirty="0" smtClean="0"/>
              <a:t>D, </a:t>
            </a:r>
            <a:r>
              <a:rPr lang="en-US" sz="2000" dirty="0" err="1" smtClean="0"/>
              <a:t>Adv</a:t>
            </a:r>
            <a:r>
              <a:rPr lang="en-US" sz="2000" dirty="0"/>
              <a:t>),  (D, </a:t>
            </a:r>
            <a:r>
              <a:rPr lang="en-US" sz="2000" dirty="0" smtClean="0"/>
              <a:t>D, </a:t>
            </a:r>
            <a:r>
              <a:rPr lang="en-US" sz="2000" dirty="0" err="1" smtClean="0"/>
              <a:t>Pr</a:t>
            </a:r>
            <a:r>
              <a:rPr lang="en-US" sz="2000" dirty="0"/>
              <a:t>)  </a:t>
            </a:r>
            <a:endParaRPr lang="en-US" sz="2000" dirty="0" smtClean="0"/>
          </a:p>
          <a:p>
            <a:pPr lvl="1"/>
            <a:r>
              <a:rPr lang="en-US" sz="2000" dirty="0" smtClean="0"/>
              <a:t>(D, N</a:t>
            </a:r>
            <a:r>
              <a:rPr lang="en-US" sz="2000" dirty="0"/>
              <a:t>, D),  </a:t>
            </a:r>
            <a:r>
              <a:rPr lang="en-US" sz="2000" dirty="0" smtClean="0"/>
              <a:t>(D, N</a:t>
            </a:r>
            <a:r>
              <a:rPr lang="en-US" sz="2000" dirty="0"/>
              <a:t>, N),  </a:t>
            </a:r>
            <a:r>
              <a:rPr lang="en-US" sz="2000" dirty="0" smtClean="0"/>
              <a:t>(</a:t>
            </a:r>
            <a:r>
              <a:rPr lang="en-US" sz="2000" dirty="0"/>
              <a:t>D, </a:t>
            </a:r>
            <a:r>
              <a:rPr lang="en-US" sz="2000" dirty="0" smtClean="0"/>
              <a:t>N</a:t>
            </a:r>
            <a:r>
              <a:rPr lang="en-US" sz="2000" dirty="0"/>
              <a:t>, V),  </a:t>
            </a:r>
            <a:r>
              <a:rPr lang="en-US" sz="2000" dirty="0" smtClean="0"/>
              <a:t>(</a:t>
            </a:r>
            <a:r>
              <a:rPr lang="en-US" sz="2000" dirty="0"/>
              <a:t>D, </a:t>
            </a:r>
            <a:r>
              <a:rPr lang="en-US" sz="2000" dirty="0" smtClean="0"/>
              <a:t>N</a:t>
            </a:r>
            <a:r>
              <a:rPr lang="en-US" sz="2000" dirty="0"/>
              <a:t>, </a:t>
            </a:r>
            <a:r>
              <a:rPr lang="en-US" sz="2000" dirty="0" err="1"/>
              <a:t>Adj</a:t>
            </a:r>
            <a:r>
              <a:rPr lang="en-US" sz="2000" dirty="0"/>
              <a:t>),  </a:t>
            </a:r>
            <a:r>
              <a:rPr lang="en-US" sz="2000" dirty="0" smtClean="0"/>
              <a:t>(</a:t>
            </a:r>
            <a:r>
              <a:rPr lang="en-US" sz="2000" dirty="0"/>
              <a:t>D, </a:t>
            </a:r>
            <a:r>
              <a:rPr lang="en-US" sz="2000" dirty="0" smtClean="0"/>
              <a:t>N</a:t>
            </a:r>
            <a:r>
              <a:rPr lang="en-US" sz="2000" dirty="0"/>
              <a:t>, </a:t>
            </a:r>
            <a:r>
              <a:rPr lang="en-US" sz="2000" dirty="0" err="1"/>
              <a:t>Adv</a:t>
            </a:r>
            <a:r>
              <a:rPr lang="en-US" sz="2000" dirty="0"/>
              <a:t>)</a:t>
            </a:r>
            <a:r>
              <a:rPr lang="en-US" sz="2000" dirty="0" smtClean="0"/>
              <a:t>, (D, N, </a:t>
            </a:r>
            <a:r>
              <a:rPr lang="en-US" sz="2000" dirty="0" err="1" smtClean="0"/>
              <a:t>Pr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(D, </a:t>
            </a:r>
            <a:r>
              <a:rPr lang="en-US" sz="2000" dirty="0" smtClean="0"/>
              <a:t>V, </a:t>
            </a:r>
            <a:r>
              <a:rPr lang="en-US" sz="2000" dirty="0"/>
              <a:t>D)</a:t>
            </a:r>
            <a:r>
              <a:rPr lang="en-US" sz="2000" dirty="0" smtClean="0"/>
              <a:t>,  </a:t>
            </a:r>
            <a:r>
              <a:rPr lang="en-US" sz="2000" dirty="0"/>
              <a:t>(D, </a:t>
            </a:r>
            <a:r>
              <a:rPr lang="en-US" sz="2000" dirty="0" smtClean="0"/>
              <a:t>V, </a:t>
            </a:r>
            <a:r>
              <a:rPr lang="en-US" sz="2000" dirty="0"/>
              <a:t>N),  (D, </a:t>
            </a:r>
            <a:r>
              <a:rPr lang="en-US" sz="2000" dirty="0" smtClean="0"/>
              <a:t>V, </a:t>
            </a:r>
            <a:r>
              <a:rPr lang="en-US" sz="2000" dirty="0"/>
              <a:t>V),  (D, </a:t>
            </a:r>
            <a:r>
              <a:rPr lang="en-US" sz="2000" dirty="0" smtClean="0"/>
              <a:t>V, </a:t>
            </a:r>
            <a:r>
              <a:rPr lang="en-US" sz="2000" dirty="0" err="1"/>
              <a:t>Adj</a:t>
            </a:r>
            <a:r>
              <a:rPr lang="en-US" sz="2000" dirty="0"/>
              <a:t>),  (D, </a:t>
            </a:r>
            <a:r>
              <a:rPr lang="en-US" sz="2000" dirty="0" smtClean="0"/>
              <a:t>V, </a:t>
            </a:r>
            <a:r>
              <a:rPr lang="en-US" sz="2000" dirty="0" err="1"/>
              <a:t>Adv</a:t>
            </a:r>
            <a:r>
              <a:rPr lang="en-US" sz="2000" dirty="0"/>
              <a:t>), (D, </a:t>
            </a:r>
            <a:r>
              <a:rPr lang="en-US" sz="2000" dirty="0" smtClean="0"/>
              <a:t>V, </a:t>
            </a:r>
            <a:r>
              <a:rPr lang="en-US" sz="2000" dirty="0" err="1"/>
              <a:t>Pr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…</a:t>
            </a:r>
          </a:p>
          <a:p>
            <a:pPr lvl="1"/>
            <a:r>
              <a:rPr lang="en-US" sz="2000" dirty="0" smtClean="0"/>
              <a:t>(N, </a:t>
            </a:r>
            <a:r>
              <a:rPr lang="en-US" sz="2000" dirty="0"/>
              <a:t>D, D),  </a:t>
            </a:r>
            <a:r>
              <a:rPr lang="en-US" sz="2000" dirty="0" smtClean="0"/>
              <a:t>(N, </a:t>
            </a:r>
            <a:r>
              <a:rPr lang="en-US" sz="2000" dirty="0"/>
              <a:t>D, N),  </a:t>
            </a:r>
            <a:r>
              <a:rPr lang="en-US" sz="2000" dirty="0" smtClean="0"/>
              <a:t>(N, </a:t>
            </a:r>
            <a:r>
              <a:rPr lang="en-US" sz="2000" dirty="0"/>
              <a:t>D, V),  </a:t>
            </a:r>
            <a:r>
              <a:rPr lang="en-US" sz="2000" dirty="0" smtClean="0"/>
              <a:t>(N, </a:t>
            </a:r>
            <a:r>
              <a:rPr lang="en-US" sz="2000" dirty="0"/>
              <a:t>D, </a:t>
            </a:r>
            <a:r>
              <a:rPr lang="en-US" sz="2000" dirty="0" err="1"/>
              <a:t>Adj</a:t>
            </a:r>
            <a:r>
              <a:rPr lang="en-US" sz="2000" dirty="0"/>
              <a:t>),  </a:t>
            </a:r>
            <a:r>
              <a:rPr lang="en-US" sz="2000" dirty="0" smtClean="0"/>
              <a:t>(N, </a:t>
            </a:r>
            <a:r>
              <a:rPr lang="en-US" sz="2000" dirty="0"/>
              <a:t>D, </a:t>
            </a:r>
            <a:r>
              <a:rPr lang="en-US" sz="2000" dirty="0" err="1"/>
              <a:t>Adv</a:t>
            </a:r>
            <a:r>
              <a:rPr lang="en-US" sz="2000" dirty="0"/>
              <a:t>),  </a:t>
            </a:r>
            <a:r>
              <a:rPr lang="en-US" sz="2000" dirty="0" smtClean="0"/>
              <a:t>(N, </a:t>
            </a:r>
            <a:r>
              <a:rPr lang="en-US" sz="2000" dirty="0"/>
              <a:t>D, </a:t>
            </a:r>
            <a:r>
              <a:rPr lang="en-US" sz="2000" dirty="0" err="1"/>
              <a:t>Pr</a:t>
            </a:r>
            <a:r>
              <a:rPr lang="en-US" sz="2000" dirty="0"/>
              <a:t>)  </a:t>
            </a:r>
            <a:endParaRPr lang="en-US" sz="2000" dirty="0" smtClean="0"/>
          </a:p>
          <a:p>
            <a:pPr lvl="1"/>
            <a:r>
              <a:rPr lang="en-US" sz="2000" dirty="0"/>
              <a:t>(N, </a:t>
            </a:r>
            <a:r>
              <a:rPr lang="en-US" sz="2000" dirty="0" smtClean="0"/>
              <a:t>N, </a:t>
            </a:r>
            <a:r>
              <a:rPr lang="en-US" sz="2000" dirty="0"/>
              <a:t>D),  (N</a:t>
            </a:r>
            <a:r>
              <a:rPr lang="en-US" sz="2000" dirty="0" smtClean="0"/>
              <a:t>, N, </a:t>
            </a:r>
            <a:r>
              <a:rPr lang="en-US" sz="2000" dirty="0"/>
              <a:t>N),  (N, </a:t>
            </a:r>
            <a:r>
              <a:rPr lang="en-US" sz="2000" dirty="0" smtClean="0"/>
              <a:t>N, </a:t>
            </a:r>
            <a:r>
              <a:rPr lang="en-US" sz="2000" dirty="0"/>
              <a:t>V),  (N, </a:t>
            </a:r>
            <a:r>
              <a:rPr lang="en-US" sz="2000" dirty="0" smtClean="0"/>
              <a:t>N, </a:t>
            </a:r>
            <a:r>
              <a:rPr lang="en-US" sz="2000" dirty="0" err="1"/>
              <a:t>Adj</a:t>
            </a:r>
            <a:r>
              <a:rPr lang="en-US" sz="2000" dirty="0"/>
              <a:t>),  (N, </a:t>
            </a:r>
            <a:r>
              <a:rPr lang="en-US" sz="2000" dirty="0" smtClean="0"/>
              <a:t>N, </a:t>
            </a:r>
            <a:r>
              <a:rPr lang="en-US" sz="2000" dirty="0" err="1"/>
              <a:t>Adv</a:t>
            </a:r>
            <a:r>
              <a:rPr lang="en-US" sz="2000" dirty="0"/>
              <a:t>),  (N, </a:t>
            </a:r>
            <a:r>
              <a:rPr lang="en-US" sz="2000" dirty="0" smtClean="0"/>
              <a:t>N, </a:t>
            </a:r>
            <a:r>
              <a:rPr lang="en-US" sz="2000" dirty="0" err="1"/>
              <a:t>Pr</a:t>
            </a:r>
            <a:r>
              <a:rPr lang="en-US" sz="2000" dirty="0"/>
              <a:t>)  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861" y="2781732"/>
            <a:ext cx="7613523" cy="32841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Treats Every Combination As Different Class</a:t>
            </a:r>
          </a:p>
          <a:p>
            <a:pPr algn="ctr"/>
            <a:r>
              <a:rPr lang="en-US" sz="3200" dirty="0" smtClean="0"/>
              <a:t>(Learn (</a:t>
            </a:r>
            <a:r>
              <a:rPr lang="en-US" sz="3200" dirty="0" err="1" smtClean="0"/>
              <a:t>w,b</a:t>
            </a:r>
            <a:r>
              <a:rPr lang="en-US" sz="3200" dirty="0" smtClean="0"/>
              <a:t>) for each combination)</a:t>
            </a:r>
          </a:p>
          <a:p>
            <a:pPr algn="ctr"/>
            <a:endParaRPr lang="en-US" sz="2400" dirty="0"/>
          </a:p>
          <a:p>
            <a:pPr algn="ctr"/>
            <a:r>
              <a:rPr lang="en-US" sz="3200" dirty="0" smtClean="0"/>
              <a:t>Exponentially Large Representation!</a:t>
            </a:r>
          </a:p>
          <a:p>
            <a:pPr algn="ctr"/>
            <a:r>
              <a:rPr lang="en-US" sz="3200" dirty="0" smtClean="0"/>
              <a:t>(Exponential Time to Consider Every Class)</a:t>
            </a:r>
          </a:p>
          <a:p>
            <a:pPr algn="ctr"/>
            <a:r>
              <a:rPr lang="en-US" sz="3200" dirty="0" smtClean="0"/>
              <a:t>(Exponential Storage)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53735"/>
                </a:solidFill>
              </a:rPr>
              <a:t>Recap: </a:t>
            </a:r>
            <a:r>
              <a:rPr lang="en-US" dirty="0" smtClean="0"/>
              <a:t>Sequence Prediction &amp;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pairwise dependences in sequences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smtClean="0"/>
              <a:t>Compact: only model pairwise between y’s </a:t>
            </a:r>
          </a:p>
          <a:p>
            <a:pPr marL="342900" lvl="1" indent="-342900">
              <a:buFont typeface="Arial"/>
              <a:buChar char="•"/>
            </a:pPr>
            <a:r>
              <a:rPr lang="en-US" b="1" dirty="0" smtClean="0"/>
              <a:t>Main Limitation: </a:t>
            </a:r>
            <a:r>
              <a:rPr lang="en-US" dirty="0"/>
              <a:t>Lots of independence </a:t>
            </a:r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Poor predictive accuracy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7199" y="2394994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54389" y="2333439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56943" y="3111582"/>
            <a:ext cx="333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Independent: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54389" y="3571826"/>
            <a:ext cx="3341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HMM Viterbi: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22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Random Fields</a:t>
            </a:r>
          </a:p>
          <a:p>
            <a:pPr lvl="1"/>
            <a:r>
              <a:rPr lang="en-US" dirty="0" smtClean="0"/>
              <a:t>Removes many independence assumptions</a:t>
            </a:r>
          </a:p>
          <a:p>
            <a:pPr lvl="1"/>
            <a:r>
              <a:rPr lang="en-US" dirty="0" smtClean="0"/>
              <a:t>More accurate in practice</a:t>
            </a:r>
          </a:p>
          <a:p>
            <a:pPr lvl="1"/>
            <a:r>
              <a:rPr lang="en-US" dirty="0" smtClean="0"/>
              <a:t>Can only be trained in supervised setting</a:t>
            </a:r>
          </a:p>
          <a:p>
            <a:pPr lvl="1"/>
            <a:endParaRPr lang="en-US" dirty="0"/>
          </a:p>
          <a:p>
            <a:r>
              <a:rPr lang="en-US" dirty="0" smtClean="0"/>
              <a:t>Recitation tomorrow:</a:t>
            </a:r>
          </a:p>
          <a:p>
            <a:pPr lvl="1"/>
            <a:r>
              <a:rPr lang="en-US" dirty="0" smtClean="0"/>
              <a:t>Recap of Viterbi and Forward/Backward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176"/>
            <a:ext cx="8229600" cy="3757987"/>
          </a:xfrm>
        </p:spPr>
        <p:txBody>
          <a:bodyPr/>
          <a:lstStyle/>
          <a:p>
            <a:r>
              <a:rPr lang="en-US" dirty="0" smtClean="0"/>
              <a:t>Treat each word independently (assumption)</a:t>
            </a:r>
          </a:p>
          <a:p>
            <a:pPr lvl="1"/>
            <a:r>
              <a:rPr lang="en-US" dirty="0" smtClean="0"/>
              <a:t>Independent multiclass prediction per word</a:t>
            </a:r>
          </a:p>
          <a:p>
            <a:pPr lvl="1"/>
            <a:r>
              <a:rPr lang="en-US" dirty="0" smtClean="0"/>
              <a:t>Predict for x=“I” independently</a:t>
            </a:r>
          </a:p>
          <a:p>
            <a:pPr lvl="1"/>
            <a:r>
              <a:rPr lang="en-US" dirty="0" smtClean="0"/>
              <a:t>Predict for x=“fish” independently</a:t>
            </a:r>
          </a:p>
          <a:p>
            <a:pPr lvl="1"/>
            <a:r>
              <a:rPr lang="en-US" dirty="0" smtClean="0"/>
              <a:t>Predict for x=“often” independently</a:t>
            </a:r>
          </a:p>
          <a:p>
            <a:pPr lvl="1"/>
            <a:r>
              <a:rPr lang="en-US" dirty="0" smtClean="0"/>
              <a:t>Concatenate predictions.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7464" y="3459595"/>
            <a:ext cx="7939339" cy="23945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#Classes = #POS Tags</a:t>
            </a:r>
          </a:p>
          <a:p>
            <a:pPr algn="ctr"/>
            <a:r>
              <a:rPr lang="en-US" sz="3200" dirty="0" smtClean="0"/>
              <a:t>(6 in our example)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Solvable using standard multiclass prediction.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45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8176"/>
            <a:ext cx="8229600" cy="3757987"/>
          </a:xfrm>
        </p:spPr>
        <p:txBody>
          <a:bodyPr/>
          <a:lstStyle/>
          <a:p>
            <a:r>
              <a:rPr lang="en-US" dirty="0" smtClean="0"/>
              <a:t>Treat each word independently</a:t>
            </a:r>
          </a:p>
          <a:p>
            <a:pPr lvl="1"/>
            <a:r>
              <a:rPr lang="en-US" dirty="0" smtClean="0"/>
              <a:t>Independent multiclass prediction per 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AD60-2240-774B-999B-A729C374DEA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3096" y="1425529"/>
            <a:ext cx="299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  <a:r>
              <a:rPr lang="en-US" sz="3600" dirty="0" smtClean="0"/>
              <a:t>=“I fish often”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125344" y="1405684"/>
            <a:ext cx="346130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POS </a:t>
            </a:r>
            <a:r>
              <a:rPr lang="en-US" sz="2000" b="1" dirty="0" smtClean="0"/>
              <a:t>Tags:</a:t>
            </a:r>
          </a:p>
          <a:p>
            <a:pPr algn="ctr"/>
            <a:r>
              <a:rPr lang="en-US" sz="2000" dirty="0" err="1" smtClean="0"/>
              <a:t>Det</a:t>
            </a:r>
            <a:r>
              <a:rPr lang="en-US" sz="2000" dirty="0" smtClean="0"/>
              <a:t>, Noun, Verb, </a:t>
            </a:r>
            <a:r>
              <a:rPr lang="en-US" sz="2000" dirty="0" err="1" smtClean="0"/>
              <a:t>Adj</a:t>
            </a:r>
            <a:r>
              <a:rPr lang="en-US" sz="2000" dirty="0" smtClean="0"/>
              <a:t>, </a:t>
            </a:r>
            <a:r>
              <a:rPr lang="en-US" sz="2000" dirty="0" err="1" smtClean="0"/>
              <a:t>Adv</a:t>
            </a:r>
            <a:r>
              <a:rPr lang="en-US" sz="2000" dirty="0" smtClean="0"/>
              <a:t>, Prep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6059" y="6254981"/>
            <a:ext cx="417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pronouns are nouns for simplicity.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90594"/>
              </p:ext>
            </p:extLst>
          </p:nvPr>
        </p:nvGraphicFramePr>
        <p:xfrm>
          <a:off x="1099606" y="3565843"/>
          <a:ext cx="44226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55"/>
                <a:gridCol w="1105655"/>
                <a:gridCol w="1105655"/>
                <a:gridCol w="1105655"/>
              </a:tblGrid>
              <a:tr h="351454"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y|x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x=“I”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x=“fish”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x=“often”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Det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y=“Noun”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y=“Verb”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</a:t>
                      </a:r>
                      <a:r>
                        <a:rPr lang="en-US" dirty="0" err="1" smtClean="0"/>
                        <a:t>Adv</a:t>
                      </a:r>
                      <a:r>
                        <a:rPr lang="en-US" dirty="0" smtClean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1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y=“Prep”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87866" y="3724190"/>
            <a:ext cx="30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Prediction: </a:t>
            </a:r>
            <a:r>
              <a:rPr lang="en-US" sz="2400" dirty="0" smtClean="0"/>
              <a:t>(N, N,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7866" y="4499336"/>
            <a:ext cx="260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Correct: </a:t>
            </a:r>
            <a:r>
              <a:rPr lang="en-US" sz="2400" dirty="0" smtClean="0"/>
              <a:t>(N, V, </a:t>
            </a:r>
            <a:r>
              <a:rPr lang="en-US" sz="2400" dirty="0" err="1" smtClean="0"/>
              <a:t>Adv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7866" y="5405834"/>
            <a:ext cx="249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 the mistake?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9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grpFill/>
        <a:ln>
          <a:solidFill>
            <a:srgbClr val="FF0000"/>
          </a:solidFill>
          <a:tailEnd type="arrow" w="sm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4546</Words>
  <Application>Microsoft Macintosh PowerPoint</Application>
  <PresentationFormat>On-screen Show (4:3)</PresentationFormat>
  <Paragraphs>1001</Paragraphs>
  <Slides>71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Office Theme</vt:lpstr>
      <vt:lpstr>Equation</vt:lpstr>
      <vt:lpstr>Document</vt:lpstr>
      <vt:lpstr>Microsoft Equation</vt:lpstr>
      <vt:lpstr>Machine Learning &amp; Data Mining CS/CNS/EE 155</vt:lpstr>
      <vt:lpstr>Announcements</vt:lpstr>
      <vt:lpstr>Sequence Prediction  (POS Tagging)</vt:lpstr>
      <vt:lpstr>Challenges</vt:lpstr>
      <vt:lpstr>Multivariate Outputs</vt:lpstr>
      <vt:lpstr>Multiclass Prediction</vt:lpstr>
      <vt:lpstr>Why is Naïve Multiclass Intractable?</vt:lpstr>
      <vt:lpstr>Independent Classification</vt:lpstr>
      <vt:lpstr>Independent Classification</vt:lpstr>
      <vt:lpstr>Context Between Words</vt:lpstr>
      <vt:lpstr>1st Order Hidden Markov Model</vt:lpstr>
      <vt:lpstr>1st Order Hidden Markov Model</vt:lpstr>
      <vt:lpstr>1st Order Hidden Markov Model</vt:lpstr>
      <vt:lpstr>1st Order Hidden Markov Model</vt:lpstr>
      <vt:lpstr>P ( word | state/tag )</vt:lpstr>
      <vt:lpstr>Sampling</vt:lpstr>
      <vt:lpstr>Forward Sampling of P(y,x)</vt:lpstr>
      <vt:lpstr>Forward Sampling of P(y,x|L)</vt:lpstr>
      <vt:lpstr>1st Order Hidden Markov Model</vt:lpstr>
      <vt:lpstr>Viterbi Algorithm</vt:lpstr>
      <vt:lpstr>Most Common Prediction Problem</vt:lpstr>
      <vt:lpstr>Bayes’s Rule</vt:lpstr>
      <vt:lpstr>PowerPoint Presentation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Viterbi Algorithm</vt:lpstr>
      <vt:lpstr>Numerical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Viterbi</vt:lpstr>
      <vt:lpstr>Recap: Independent Classification</vt:lpstr>
      <vt:lpstr>Recap: Viterbi</vt:lpstr>
      <vt:lpstr>Training HMMs</vt:lpstr>
      <vt:lpstr>Supervised Training</vt:lpstr>
      <vt:lpstr>Aside: Matrix Formulation</vt:lpstr>
      <vt:lpstr>Aside: Matrix Formulation</vt:lpstr>
      <vt:lpstr>Maximum Likelihood</vt:lpstr>
      <vt:lpstr>Recap: Supervised Training</vt:lpstr>
      <vt:lpstr>Recap: Supervised Training</vt:lpstr>
      <vt:lpstr>Conditional Independence Assumptions</vt:lpstr>
      <vt:lpstr>Unsupervised Training</vt:lpstr>
      <vt:lpstr>Unsupervised Training</vt:lpstr>
      <vt:lpstr>Why Unsupervised Training?</vt:lpstr>
      <vt:lpstr>EM Algorithm (Baum-Welch)</vt:lpstr>
      <vt:lpstr>Expectation Step</vt:lpstr>
      <vt:lpstr>Recall: Matrix Formulation</vt:lpstr>
      <vt:lpstr>Maximization Step</vt:lpstr>
      <vt:lpstr>Computing Marginals (Forward-Backward Algorithm)</vt:lpstr>
      <vt:lpstr>Notation</vt:lpstr>
      <vt:lpstr>Forward (sub-)Algorithm</vt:lpstr>
      <vt:lpstr>Backward (sub-)Algorithm</vt:lpstr>
      <vt:lpstr>Forward-Backward Algorithm</vt:lpstr>
      <vt:lpstr>Recap: Unsupervised Training</vt:lpstr>
      <vt:lpstr>Initialization</vt:lpstr>
      <vt:lpstr>Recap: Sequence Prediction &amp; HMMs</vt:lpstr>
      <vt:lpstr>Next Lecture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&amp; Data Mining CS/CNS/EE 155</dc:title>
  <dc:creator>Yisong Yue</dc:creator>
  <cp:lastModifiedBy>Yisong Yue</cp:lastModifiedBy>
  <cp:revision>2195</cp:revision>
  <dcterms:created xsi:type="dcterms:W3CDTF">2015-01-06T05:34:21Z</dcterms:created>
  <dcterms:modified xsi:type="dcterms:W3CDTF">2015-01-28T01:31:37Z</dcterms:modified>
</cp:coreProperties>
</file>