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doc" ContentType="application/msword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embeddings/oleObject34.bin" ContentType="application/vnd.openxmlformats-officedocument.oleObject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ppt/embeddings/oleObject37.bin" ContentType="application/vnd.openxmlformats-officedocument.oleObject"/>
  <Override PartName="/ppt/embeddings/oleObject38.bin" ContentType="application/vnd.openxmlformats-officedocument.oleObject"/>
  <Override PartName="/ppt/embeddings/oleObject39.bin" ContentType="application/vnd.openxmlformats-officedocument.oleObject"/>
  <Override PartName="/ppt/embeddings/oleObject40.bin" ContentType="application/vnd.openxmlformats-officedocument.oleObject"/>
  <Override PartName="/ppt/embeddings/oleObject41.bin" ContentType="application/vnd.openxmlformats-officedocument.oleObject"/>
  <Override PartName="/ppt/embeddings/oleObject42.bin" ContentType="application/vnd.openxmlformats-officedocument.oleObject"/>
  <Override PartName="/ppt/embeddings/oleObject43.bin" ContentType="application/vnd.openxmlformats-officedocument.oleObject"/>
  <Override PartName="/ppt/embeddings/oleObject44.bin" ContentType="application/vnd.openxmlformats-officedocument.oleObject"/>
  <Override PartName="/ppt/embeddings/oleObject45.bin" ContentType="application/vnd.openxmlformats-officedocument.oleObject"/>
  <Override PartName="/ppt/embeddings/oleObject46.bin" ContentType="application/vnd.openxmlformats-officedocument.oleObject"/>
  <Override PartName="/ppt/embeddings/oleObject47.bin" ContentType="application/vnd.openxmlformats-officedocument.oleObject"/>
  <Override PartName="/ppt/embeddings/oleObject48.bin" ContentType="application/vnd.openxmlformats-officedocument.oleObject"/>
  <Override PartName="/ppt/embeddings/oleObject49.bin" ContentType="application/vnd.openxmlformats-officedocument.oleObject"/>
  <Override PartName="/ppt/embeddings/oleObject50.bin" ContentType="application/vnd.openxmlformats-officedocument.oleObject"/>
  <Override PartName="/ppt/embeddings/oleObject51.bin" ContentType="application/vnd.openxmlformats-officedocument.oleObject"/>
  <Override PartName="/ppt/embeddings/oleObject52.bin" ContentType="application/vnd.openxmlformats-officedocument.oleObject"/>
  <Override PartName="/ppt/embeddings/oleObject53.bin" ContentType="application/vnd.openxmlformats-officedocument.oleObject"/>
  <Override PartName="/ppt/embeddings/oleObject54.bin" ContentType="application/vnd.openxmlformats-officedocument.oleObject"/>
  <Override PartName="/ppt/embeddings/oleObject55.bin" ContentType="application/vnd.openxmlformats-officedocument.oleObject"/>
  <Override PartName="/ppt/embeddings/oleObject56.bin" ContentType="application/vnd.openxmlformats-officedocument.oleObject"/>
  <Override PartName="/ppt/embeddings/oleObject57.bin" ContentType="application/vnd.openxmlformats-officedocument.oleObject"/>
  <Override PartName="/ppt/embeddings/oleObject58.bin" ContentType="application/vnd.openxmlformats-officedocument.oleObject"/>
  <Override PartName="/ppt/embeddings/oleObject59.bin" ContentType="application/vnd.openxmlformats-officedocument.oleObject"/>
  <Override PartName="/ppt/embeddings/oleObject60.bin" ContentType="application/vnd.openxmlformats-officedocument.oleObject"/>
  <Override PartName="/ppt/embeddings/oleObject61.bin" ContentType="application/vnd.openxmlformats-officedocument.oleObject"/>
  <Override PartName="/ppt/embeddings/oleObject62.bin" ContentType="application/vnd.openxmlformats-officedocument.oleObject"/>
  <Override PartName="/ppt/embeddings/oleObject63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3"/>
  </p:notesMasterIdLst>
  <p:handoutMasterIdLst>
    <p:handoutMasterId r:id="rId74"/>
  </p:handoutMasterIdLst>
  <p:sldIdLst>
    <p:sldId id="256" r:id="rId2"/>
    <p:sldId id="257" r:id="rId3"/>
    <p:sldId id="258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7" r:id="rId13"/>
    <p:sldId id="283" r:id="rId14"/>
    <p:sldId id="288" r:id="rId15"/>
    <p:sldId id="286" r:id="rId16"/>
    <p:sldId id="289" r:id="rId17"/>
    <p:sldId id="290" r:id="rId18"/>
    <p:sldId id="291" r:id="rId19"/>
    <p:sldId id="328" r:id="rId20"/>
    <p:sldId id="294" r:id="rId21"/>
    <p:sldId id="295" r:id="rId22"/>
    <p:sldId id="297" r:id="rId23"/>
    <p:sldId id="298" r:id="rId24"/>
    <p:sldId id="296" r:id="rId25"/>
    <p:sldId id="299" r:id="rId26"/>
    <p:sldId id="335" r:id="rId27"/>
    <p:sldId id="300" r:id="rId28"/>
    <p:sldId id="311" r:id="rId29"/>
    <p:sldId id="336" r:id="rId30"/>
    <p:sldId id="310" r:id="rId31"/>
    <p:sldId id="301" r:id="rId32"/>
    <p:sldId id="260" r:id="rId33"/>
    <p:sldId id="263" r:id="rId34"/>
    <p:sldId id="264" r:id="rId35"/>
    <p:sldId id="265" r:id="rId36"/>
    <p:sldId id="266" r:id="rId37"/>
    <p:sldId id="267" r:id="rId38"/>
    <p:sldId id="268" r:id="rId39"/>
    <p:sldId id="269" r:id="rId40"/>
    <p:sldId id="270" r:id="rId41"/>
    <p:sldId id="271" r:id="rId42"/>
    <p:sldId id="272" r:id="rId43"/>
    <p:sldId id="273" r:id="rId44"/>
    <p:sldId id="274" r:id="rId45"/>
    <p:sldId id="302" r:id="rId46"/>
    <p:sldId id="307" r:id="rId47"/>
    <p:sldId id="306" r:id="rId48"/>
    <p:sldId id="303" r:id="rId49"/>
    <p:sldId id="308" r:id="rId50"/>
    <p:sldId id="313" r:id="rId51"/>
    <p:sldId id="314" r:id="rId52"/>
    <p:sldId id="312" r:id="rId53"/>
    <p:sldId id="315" r:id="rId54"/>
    <p:sldId id="318" r:id="rId55"/>
    <p:sldId id="317" r:id="rId56"/>
    <p:sldId id="319" r:id="rId57"/>
    <p:sldId id="320" r:id="rId58"/>
    <p:sldId id="321" r:id="rId59"/>
    <p:sldId id="322" r:id="rId60"/>
    <p:sldId id="323" r:id="rId61"/>
    <p:sldId id="324" r:id="rId62"/>
    <p:sldId id="325" r:id="rId63"/>
    <p:sldId id="326" r:id="rId64"/>
    <p:sldId id="327" r:id="rId65"/>
    <p:sldId id="329" r:id="rId66"/>
    <p:sldId id="330" r:id="rId67"/>
    <p:sldId id="331" r:id="rId68"/>
    <p:sldId id="333" r:id="rId69"/>
    <p:sldId id="337" r:id="rId70"/>
    <p:sldId id="332" r:id="rId71"/>
    <p:sldId id="334" r:id="rId7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1AFF"/>
    <a:srgbClr val="E58BFF"/>
    <a:srgbClr val="507BCB"/>
    <a:srgbClr val="558DD7"/>
    <a:srgbClr val="5879D7"/>
    <a:srgbClr val="7091D7"/>
    <a:srgbClr val="1333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9" autoAdjust="0"/>
    <p:restoredTop sz="94660"/>
  </p:normalViewPr>
  <p:slideViewPr>
    <p:cSldViewPr snapToGrid="0" snapToObjects="1">
      <p:cViewPr>
        <p:scale>
          <a:sx n="195" d="100"/>
          <a:sy n="195" d="100"/>
        </p:scale>
        <p:origin x="-744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notesMaster" Target="notesMasters/notesMaster1.xml"/><Relationship Id="rId74" Type="http://schemas.openxmlformats.org/officeDocument/2006/relationships/handoutMaster" Target="handoutMasters/handoutMaster1.xml"/><Relationship Id="rId75" Type="http://schemas.openxmlformats.org/officeDocument/2006/relationships/printerSettings" Target="printerSettings/printerSettings1.bin"/><Relationship Id="rId76" Type="http://schemas.openxmlformats.org/officeDocument/2006/relationships/presProps" Target="presProps.xml"/><Relationship Id="rId77" Type="http://schemas.openxmlformats.org/officeDocument/2006/relationships/viewProps" Target="viewProps.xml"/><Relationship Id="rId78" Type="http://schemas.openxmlformats.org/officeDocument/2006/relationships/theme" Target="theme/theme1.xml"/><Relationship Id="rId79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5.emf"/><Relationship Id="rId1" Type="http://schemas.openxmlformats.org/officeDocument/2006/relationships/image" Target="../media/image2.emf"/><Relationship Id="rId2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Relationship Id="rId2" Type="http://schemas.openxmlformats.org/officeDocument/2006/relationships/image" Target="../media/image22.emf"/><Relationship Id="rId3" Type="http://schemas.openxmlformats.org/officeDocument/2006/relationships/image" Target="../media/image23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Relationship Id="rId2" Type="http://schemas.openxmlformats.org/officeDocument/2006/relationships/image" Target="../media/image40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Relationship Id="rId2" Type="http://schemas.openxmlformats.org/officeDocument/2006/relationships/image" Target="../media/image41.emf"/><Relationship Id="rId3" Type="http://schemas.openxmlformats.org/officeDocument/2006/relationships/image" Target="../media/image42.e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4" Type="http://schemas.openxmlformats.org/officeDocument/2006/relationships/image" Target="../media/image46.emf"/><Relationship Id="rId1" Type="http://schemas.openxmlformats.org/officeDocument/2006/relationships/image" Target="../media/image43.emf"/><Relationship Id="rId2" Type="http://schemas.openxmlformats.org/officeDocument/2006/relationships/image" Target="../media/image44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4" Type="http://schemas.openxmlformats.org/officeDocument/2006/relationships/image" Target="../media/image45.emf"/><Relationship Id="rId1" Type="http://schemas.openxmlformats.org/officeDocument/2006/relationships/image" Target="../media/image48.emf"/><Relationship Id="rId2" Type="http://schemas.openxmlformats.org/officeDocument/2006/relationships/image" Target="../media/image49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emf"/><Relationship Id="rId2" Type="http://schemas.openxmlformats.org/officeDocument/2006/relationships/image" Target="../media/image51.emf"/><Relationship Id="rId3" Type="http://schemas.openxmlformats.org/officeDocument/2006/relationships/image" Target="../media/image52.e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4" Type="http://schemas.openxmlformats.org/officeDocument/2006/relationships/image" Target="../media/image56.emf"/><Relationship Id="rId1" Type="http://schemas.openxmlformats.org/officeDocument/2006/relationships/image" Target="../media/image53.emf"/><Relationship Id="rId2" Type="http://schemas.openxmlformats.org/officeDocument/2006/relationships/image" Target="../media/image54.e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emf"/><Relationship Id="rId4" Type="http://schemas.openxmlformats.org/officeDocument/2006/relationships/image" Target="../media/image60.emf"/><Relationship Id="rId1" Type="http://schemas.openxmlformats.org/officeDocument/2006/relationships/image" Target="../media/image57.emf"/><Relationship Id="rId2" Type="http://schemas.openxmlformats.org/officeDocument/2006/relationships/image" Target="../media/image58.e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emf"/><Relationship Id="rId2" Type="http://schemas.openxmlformats.org/officeDocument/2006/relationships/image" Target="../media/image51.emf"/><Relationship Id="rId3" Type="http://schemas.openxmlformats.org/officeDocument/2006/relationships/image" Target="../media/image61.e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Relationship Id="rId2" Type="http://schemas.openxmlformats.org/officeDocument/2006/relationships/image" Target="../media/image15.emf"/><Relationship Id="rId3" Type="http://schemas.openxmlformats.org/officeDocument/2006/relationships/image" Target="../media/image16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4" Type="http://schemas.openxmlformats.org/officeDocument/2006/relationships/image" Target="../media/image20.emf"/><Relationship Id="rId1" Type="http://schemas.openxmlformats.org/officeDocument/2006/relationships/image" Target="../media/image17.emf"/><Relationship Id="rId2" Type="http://schemas.openxmlformats.org/officeDocument/2006/relationships/image" Target="../media/image1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18F070-10D7-B04C-89FC-5B4AD48ABD2F}" type="datetimeFigureOut">
              <a:rPr lang="en-US" smtClean="0"/>
              <a:t>1/20/15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EFD7B7-D2AB-8148-BF5A-260E16141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0391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48478B-6CB6-1648-AD11-4BCA276D364A}" type="datetimeFigureOut">
              <a:rPr lang="en-US" smtClean="0"/>
              <a:t>1/20/15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41054E-58D0-F24D-9054-8231A9C9B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09946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93F97-23B1-B34B-BCF8-1DF9DC954D0E}" type="datetime1">
              <a:rPr lang="en-US" smtClean="0"/>
              <a:t>1/20/15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641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8A922-EF40-F548-99CA-FE59217B66F2}" type="datetime1">
              <a:rPr lang="en-US" smtClean="0"/>
              <a:t>1/20/15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295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31902-5B04-D24C-8A31-E61C4D40B305}" type="datetime1">
              <a:rPr lang="en-US" smtClean="0"/>
              <a:t>1/20/15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191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7609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C5961-1427-C843-A861-E75515128726}" type="datetime1">
              <a:rPr lang="en-US" smtClean="0"/>
              <a:t>1/20/15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804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9B2CA-C310-1C48-9BB4-3AEDAE034D0C}" type="datetime1">
              <a:rPr lang="en-US" smtClean="0"/>
              <a:t>1/20/15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736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7F74D-9AEC-334D-87CF-05C0D6C2330B}" type="datetime1">
              <a:rPr lang="en-US" smtClean="0"/>
              <a:t>1/20/15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729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51F1-51D9-DD41-A7AF-70DEA9AFAD7E}" type="datetime1">
              <a:rPr lang="en-US" smtClean="0"/>
              <a:t>1/20/15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28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A69ED-582D-2844-9B49-A7EF70424F03}" type="datetime1">
              <a:rPr lang="en-US" smtClean="0"/>
              <a:t>1/20/15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654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5679B-570A-8747-89CB-CAE920FA998D}" type="datetime1">
              <a:rPr lang="en-US" smtClean="0"/>
              <a:t>1/20/15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035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4FD3B-8975-6344-B5E9-FD17A0A5BC9E}" type="datetime1">
              <a:rPr lang="en-US" smtClean="0"/>
              <a:t>1/20/15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870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14BFD-FEB9-EA4B-8F8C-B8300151D609}" type="datetime1">
              <a:rPr lang="en-US" smtClean="0"/>
              <a:t>1/20/15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075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B1F95-EA2E-134F-BB4E-10193B11DDAD}" type="datetime1">
              <a:rPr lang="en-US" smtClean="0"/>
              <a:t>1/20/15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6AD60-2240-774B-999B-A729C374D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12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6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7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oleObject" Target="../embeddings/oleObject7.bin"/><Relationship Id="rId5" Type="http://schemas.openxmlformats.org/officeDocument/2006/relationships/image" Target="../media/image8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10.emf"/><Relationship Id="rId5" Type="http://schemas.openxmlformats.org/officeDocument/2006/relationships/image" Target="../media/image11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image" Target="../media/image12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4" Type="http://schemas.openxmlformats.org/officeDocument/2006/relationships/image" Target="../media/image13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4" Type="http://schemas.openxmlformats.org/officeDocument/2006/relationships/image" Target="../media/image14.emf"/><Relationship Id="rId5" Type="http://schemas.openxmlformats.org/officeDocument/2006/relationships/oleObject" Target="../embeddings/oleObject12.bin"/><Relationship Id="rId6" Type="http://schemas.openxmlformats.org/officeDocument/2006/relationships/image" Target="../media/image15.emf"/><Relationship Id="rId7" Type="http://schemas.openxmlformats.org/officeDocument/2006/relationships/oleObject" Target="../embeddings/oleObject13.bin"/><Relationship Id="rId8" Type="http://schemas.openxmlformats.org/officeDocument/2006/relationships/image" Target="../media/image16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4" Type="http://schemas.openxmlformats.org/officeDocument/2006/relationships/image" Target="../media/image17.emf"/><Relationship Id="rId5" Type="http://schemas.openxmlformats.org/officeDocument/2006/relationships/oleObject" Target="../embeddings/oleObject15.bin"/><Relationship Id="rId6" Type="http://schemas.openxmlformats.org/officeDocument/2006/relationships/image" Target="../media/image18.emf"/><Relationship Id="rId7" Type="http://schemas.openxmlformats.org/officeDocument/2006/relationships/oleObject" Target="../embeddings/oleObject16.bin"/><Relationship Id="rId8" Type="http://schemas.openxmlformats.org/officeDocument/2006/relationships/image" Target="../media/image19.emf"/><Relationship Id="rId9" Type="http://schemas.openxmlformats.org/officeDocument/2006/relationships/oleObject" Target="../embeddings/oleObject17.bin"/><Relationship Id="rId10" Type="http://schemas.openxmlformats.org/officeDocument/2006/relationships/image" Target="../media/image20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4" Type="http://schemas.openxmlformats.org/officeDocument/2006/relationships/image" Target="../media/image21.emf"/><Relationship Id="rId5" Type="http://schemas.openxmlformats.org/officeDocument/2006/relationships/oleObject" Target="../embeddings/oleObject19.bin"/><Relationship Id="rId6" Type="http://schemas.openxmlformats.org/officeDocument/2006/relationships/image" Target="../media/image22.emf"/><Relationship Id="rId7" Type="http://schemas.openxmlformats.org/officeDocument/2006/relationships/oleObject" Target="../embeddings/oleObject20.bin"/><Relationship Id="rId8" Type="http://schemas.openxmlformats.org/officeDocument/2006/relationships/image" Target="../media/image23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4" Type="http://schemas.openxmlformats.org/officeDocument/2006/relationships/image" Target="../media/image24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4" Type="http://schemas.openxmlformats.org/officeDocument/2006/relationships/image" Target="../media/image24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4" Type="http://schemas.openxmlformats.org/officeDocument/2006/relationships/image" Target="../media/image25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4" Type="http://schemas.openxmlformats.org/officeDocument/2006/relationships/image" Target="../media/image25.e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4" Type="http://schemas.openxmlformats.org/officeDocument/2006/relationships/image" Target="../media/image25.e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4" Type="http://schemas.openxmlformats.org/officeDocument/2006/relationships/image" Target="../media/image26.e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4" Type="http://schemas.openxmlformats.org/officeDocument/2006/relationships/image" Target="../media/image14.e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4_Document1.doc"/><Relationship Id="rId4" Type="http://schemas.openxmlformats.org/officeDocument/2006/relationships/image" Target="../media/image27.wmf"/><Relationship Id="rId5" Type="http://schemas.openxmlformats.org/officeDocument/2006/relationships/image" Target="../media/image28.emf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4_Document2.doc"/><Relationship Id="rId4" Type="http://schemas.openxmlformats.org/officeDocument/2006/relationships/image" Target="../media/image29.wmf"/><Relationship Id="rId5" Type="http://schemas.openxmlformats.org/officeDocument/2006/relationships/image" Target="../media/image28.emf"/><Relationship Id="rId1" Type="http://schemas.openxmlformats.org/officeDocument/2006/relationships/vmlDrawing" Target="../drawings/vmlDrawing19.vml"/><Relationship Id="rId2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4_Document3.doc"/><Relationship Id="rId4" Type="http://schemas.openxmlformats.org/officeDocument/2006/relationships/image" Target="../media/image30.wmf"/><Relationship Id="rId5" Type="http://schemas.openxmlformats.org/officeDocument/2006/relationships/image" Target="../media/image28.emf"/><Relationship Id="rId1" Type="http://schemas.openxmlformats.org/officeDocument/2006/relationships/vmlDrawing" Target="../drawings/vmlDrawing20.vml"/><Relationship Id="rId2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4_Document4.doc"/><Relationship Id="rId4" Type="http://schemas.openxmlformats.org/officeDocument/2006/relationships/image" Target="../media/image31.wmf"/><Relationship Id="rId5" Type="http://schemas.openxmlformats.org/officeDocument/2006/relationships/image" Target="../media/image28.emf"/><Relationship Id="rId1" Type="http://schemas.openxmlformats.org/officeDocument/2006/relationships/vmlDrawing" Target="../drawings/vmlDrawing21.vml"/><Relationship Id="rId2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4_Document5.doc"/><Relationship Id="rId4" Type="http://schemas.openxmlformats.org/officeDocument/2006/relationships/image" Target="../media/image32.wmf"/><Relationship Id="rId5" Type="http://schemas.openxmlformats.org/officeDocument/2006/relationships/image" Target="../media/image28.emf"/><Relationship Id="rId1" Type="http://schemas.openxmlformats.org/officeDocument/2006/relationships/vmlDrawing" Target="../drawings/vmlDrawing22.vml"/><Relationship Id="rId2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4_Document6.doc"/><Relationship Id="rId4" Type="http://schemas.openxmlformats.org/officeDocument/2006/relationships/image" Target="../media/image33.wmf"/><Relationship Id="rId5" Type="http://schemas.openxmlformats.org/officeDocument/2006/relationships/image" Target="../media/image28.emf"/><Relationship Id="rId1" Type="http://schemas.openxmlformats.org/officeDocument/2006/relationships/vmlDrawing" Target="../drawings/vmlDrawing23.vml"/><Relationship Id="rId2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4_Document7.doc"/><Relationship Id="rId4" Type="http://schemas.openxmlformats.org/officeDocument/2006/relationships/image" Target="../media/image34.wmf"/><Relationship Id="rId5" Type="http://schemas.openxmlformats.org/officeDocument/2006/relationships/image" Target="../media/image28.emf"/><Relationship Id="rId1" Type="http://schemas.openxmlformats.org/officeDocument/2006/relationships/vmlDrawing" Target="../drawings/vmlDrawing24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4_Document8.doc"/><Relationship Id="rId4" Type="http://schemas.openxmlformats.org/officeDocument/2006/relationships/image" Target="../media/image34.wmf"/><Relationship Id="rId5" Type="http://schemas.openxmlformats.org/officeDocument/2006/relationships/image" Target="../media/image28.emf"/><Relationship Id="rId1" Type="http://schemas.openxmlformats.org/officeDocument/2006/relationships/vmlDrawing" Target="../drawings/vmlDrawing25.vml"/><Relationship Id="rId2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4_Document9.doc"/><Relationship Id="rId4" Type="http://schemas.openxmlformats.org/officeDocument/2006/relationships/image" Target="../media/image35.wmf"/><Relationship Id="rId5" Type="http://schemas.openxmlformats.org/officeDocument/2006/relationships/image" Target="../media/image28.emf"/><Relationship Id="rId1" Type="http://schemas.openxmlformats.org/officeDocument/2006/relationships/vmlDrawing" Target="../drawings/vmlDrawing26.vml"/><Relationship Id="rId2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4_Document10.doc"/><Relationship Id="rId4" Type="http://schemas.openxmlformats.org/officeDocument/2006/relationships/image" Target="../media/image36.wmf"/><Relationship Id="rId5" Type="http://schemas.openxmlformats.org/officeDocument/2006/relationships/image" Target="../media/image28.emf"/><Relationship Id="rId1" Type="http://schemas.openxmlformats.org/officeDocument/2006/relationships/vmlDrawing" Target="../drawings/vmlDrawing27.vml"/><Relationship Id="rId2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4_Document11.doc"/><Relationship Id="rId4" Type="http://schemas.openxmlformats.org/officeDocument/2006/relationships/image" Target="../media/image37.wmf"/><Relationship Id="rId5" Type="http://schemas.openxmlformats.org/officeDocument/2006/relationships/image" Target="../media/image28.emf"/><Relationship Id="rId1" Type="http://schemas.openxmlformats.org/officeDocument/2006/relationships/vmlDrawing" Target="../drawings/vmlDrawing28.vml"/><Relationship Id="rId2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4_Document12.doc"/><Relationship Id="rId4" Type="http://schemas.openxmlformats.org/officeDocument/2006/relationships/image" Target="../media/image38.wmf"/><Relationship Id="rId5" Type="http://schemas.openxmlformats.org/officeDocument/2006/relationships/image" Target="../media/image28.emf"/><Relationship Id="rId1" Type="http://schemas.openxmlformats.org/officeDocument/2006/relationships/vmlDrawing" Target="../drawings/vmlDrawing29.vml"/><Relationship Id="rId2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4" Type="http://schemas.openxmlformats.org/officeDocument/2006/relationships/image" Target="../media/image14.emf"/><Relationship Id="rId1" Type="http://schemas.openxmlformats.org/officeDocument/2006/relationships/vmlDrawing" Target="../drawings/vmlDrawing30.vml"/><Relationship Id="rId2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4" Type="http://schemas.openxmlformats.org/officeDocument/2006/relationships/image" Target="../media/image6.emf"/><Relationship Id="rId1" Type="http://schemas.openxmlformats.org/officeDocument/2006/relationships/vmlDrawing" Target="../drawings/vmlDrawing31.vml"/><Relationship Id="rId2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4" Type="http://schemas.openxmlformats.org/officeDocument/2006/relationships/image" Target="../media/image39.emf"/><Relationship Id="rId5" Type="http://schemas.openxmlformats.org/officeDocument/2006/relationships/oleObject" Target="../embeddings/oleObject31.bin"/><Relationship Id="rId6" Type="http://schemas.openxmlformats.org/officeDocument/2006/relationships/image" Target="../media/image40.emf"/><Relationship Id="rId1" Type="http://schemas.openxmlformats.org/officeDocument/2006/relationships/vmlDrawing" Target="../drawings/vmlDrawing32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3.e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4.emf"/><Relationship Id="rId9" Type="http://schemas.openxmlformats.org/officeDocument/2006/relationships/oleObject" Target="../embeddings/oleObject4.bin"/><Relationship Id="rId10" Type="http://schemas.openxmlformats.org/officeDocument/2006/relationships/image" Target="../media/image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4" Type="http://schemas.openxmlformats.org/officeDocument/2006/relationships/image" Target="../media/image6.emf"/><Relationship Id="rId5" Type="http://schemas.openxmlformats.org/officeDocument/2006/relationships/oleObject" Target="../embeddings/oleObject33.bin"/><Relationship Id="rId6" Type="http://schemas.openxmlformats.org/officeDocument/2006/relationships/image" Target="../media/image41.emf"/><Relationship Id="rId7" Type="http://schemas.openxmlformats.org/officeDocument/2006/relationships/oleObject" Target="../embeddings/oleObject34.bin"/><Relationship Id="rId8" Type="http://schemas.openxmlformats.org/officeDocument/2006/relationships/image" Target="../media/image42.emf"/><Relationship Id="rId1" Type="http://schemas.openxmlformats.org/officeDocument/2006/relationships/vmlDrawing" Target="../drawings/vmlDrawing33.vml"/><Relationship Id="rId2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4" Type="http://schemas.openxmlformats.org/officeDocument/2006/relationships/image" Target="../media/image43.emf"/><Relationship Id="rId5" Type="http://schemas.openxmlformats.org/officeDocument/2006/relationships/oleObject" Target="../embeddings/oleObject36.bin"/><Relationship Id="rId6" Type="http://schemas.openxmlformats.org/officeDocument/2006/relationships/image" Target="../media/image44.emf"/><Relationship Id="rId7" Type="http://schemas.openxmlformats.org/officeDocument/2006/relationships/oleObject" Target="../embeddings/oleObject37.bin"/><Relationship Id="rId8" Type="http://schemas.openxmlformats.org/officeDocument/2006/relationships/image" Target="../media/image45.emf"/><Relationship Id="rId9" Type="http://schemas.openxmlformats.org/officeDocument/2006/relationships/oleObject" Target="../embeddings/oleObject38.bin"/><Relationship Id="rId10" Type="http://schemas.openxmlformats.org/officeDocument/2006/relationships/image" Target="../media/image46.emf"/><Relationship Id="rId1" Type="http://schemas.openxmlformats.org/officeDocument/2006/relationships/vmlDrawing" Target="../drawings/vmlDrawing34.vml"/><Relationship Id="rId2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4" Type="http://schemas.openxmlformats.org/officeDocument/2006/relationships/image" Target="../media/image46.emf"/><Relationship Id="rId1" Type="http://schemas.openxmlformats.org/officeDocument/2006/relationships/vmlDrawing" Target="../drawings/vmlDrawing35.vml"/><Relationship Id="rId2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4" Type="http://schemas.openxmlformats.org/officeDocument/2006/relationships/image" Target="../media/image46.emf"/><Relationship Id="rId1" Type="http://schemas.openxmlformats.org/officeDocument/2006/relationships/vmlDrawing" Target="../drawings/vmlDrawing36.vml"/><Relationship Id="rId2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4" Type="http://schemas.openxmlformats.org/officeDocument/2006/relationships/image" Target="../media/image46.emf"/><Relationship Id="rId1" Type="http://schemas.openxmlformats.org/officeDocument/2006/relationships/vmlDrawing" Target="../drawings/vmlDrawing37.vml"/><Relationship Id="rId2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4" Type="http://schemas.openxmlformats.org/officeDocument/2006/relationships/image" Target="../media/image47.emf"/><Relationship Id="rId1" Type="http://schemas.openxmlformats.org/officeDocument/2006/relationships/vmlDrawing" Target="../drawings/vmlDrawing38.vml"/><Relationship Id="rId2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4" Type="http://schemas.openxmlformats.org/officeDocument/2006/relationships/image" Target="../media/image47.emf"/><Relationship Id="rId1" Type="http://schemas.openxmlformats.org/officeDocument/2006/relationships/vmlDrawing" Target="../drawings/vmlDrawing39.vml"/><Relationship Id="rId2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4" Type="http://schemas.openxmlformats.org/officeDocument/2006/relationships/image" Target="../media/image48.emf"/><Relationship Id="rId5" Type="http://schemas.openxmlformats.org/officeDocument/2006/relationships/oleObject" Target="../embeddings/oleObject45.bin"/><Relationship Id="rId6" Type="http://schemas.openxmlformats.org/officeDocument/2006/relationships/image" Target="../media/image49.emf"/><Relationship Id="rId7" Type="http://schemas.openxmlformats.org/officeDocument/2006/relationships/oleObject" Target="../embeddings/oleObject46.bin"/><Relationship Id="rId8" Type="http://schemas.openxmlformats.org/officeDocument/2006/relationships/image" Target="../media/image44.emf"/><Relationship Id="rId9" Type="http://schemas.openxmlformats.org/officeDocument/2006/relationships/oleObject" Target="../embeddings/oleObject47.bin"/><Relationship Id="rId10" Type="http://schemas.openxmlformats.org/officeDocument/2006/relationships/image" Target="../media/image45.emf"/><Relationship Id="rId1" Type="http://schemas.openxmlformats.org/officeDocument/2006/relationships/vmlDrawing" Target="../drawings/vmlDrawing40.vml"/><Relationship Id="rId2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4" Type="http://schemas.openxmlformats.org/officeDocument/2006/relationships/image" Target="../media/image50.emf"/><Relationship Id="rId5" Type="http://schemas.openxmlformats.org/officeDocument/2006/relationships/oleObject" Target="../embeddings/oleObject49.bin"/><Relationship Id="rId6" Type="http://schemas.openxmlformats.org/officeDocument/2006/relationships/image" Target="../media/image51.emf"/><Relationship Id="rId7" Type="http://schemas.openxmlformats.org/officeDocument/2006/relationships/oleObject" Target="../embeddings/oleObject50.bin"/><Relationship Id="rId8" Type="http://schemas.openxmlformats.org/officeDocument/2006/relationships/image" Target="../media/image52.emf"/><Relationship Id="rId1" Type="http://schemas.openxmlformats.org/officeDocument/2006/relationships/vmlDrawing" Target="../drawings/vmlDrawing41.vml"/><Relationship Id="rId2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4" Type="http://schemas.openxmlformats.org/officeDocument/2006/relationships/image" Target="../media/image53.emf"/><Relationship Id="rId5" Type="http://schemas.openxmlformats.org/officeDocument/2006/relationships/oleObject" Target="../embeddings/oleObject52.bin"/><Relationship Id="rId6" Type="http://schemas.openxmlformats.org/officeDocument/2006/relationships/image" Target="../media/image54.emf"/><Relationship Id="rId7" Type="http://schemas.openxmlformats.org/officeDocument/2006/relationships/oleObject" Target="../embeddings/oleObject53.bin"/><Relationship Id="rId8" Type="http://schemas.openxmlformats.org/officeDocument/2006/relationships/image" Target="../media/image55.emf"/><Relationship Id="rId9" Type="http://schemas.openxmlformats.org/officeDocument/2006/relationships/oleObject" Target="../embeddings/oleObject54.bin"/><Relationship Id="rId10" Type="http://schemas.openxmlformats.org/officeDocument/2006/relationships/image" Target="../media/image56.emf"/><Relationship Id="rId1" Type="http://schemas.openxmlformats.org/officeDocument/2006/relationships/vmlDrawing" Target="../drawings/vmlDrawing42.vml"/><Relationship Id="rId2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4" Type="http://schemas.openxmlformats.org/officeDocument/2006/relationships/image" Target="../media/image57.emf"/><Relationship Id="rId5" Type="http://schemas.openxmlformats.org/officeDocument/2006/relationships/oleObject" Target="../embeddings/oleObject56.bin"/><Relationship Id="rId6" Type="http://schemas.openxmlformats.org/officeDocument/2006/relationships/image" Target="../media/image58.emf"/><Relationship Id="rId7" Type="http://schemas.openxmlformats.org/officeDocument/2006/relationships/oleObject" Target="../embeddings/oleObject57.bin"/><Relationship Id="rId8" Type="http://schemas.openxmlformats.org/officeDocument/2006/relationships/image" Target="../media/image59.emf"/><Relationship Id="rId9" Type="http://schemas.openxmlformats.org/officeDocument/2006/relationships/oleObject" Target="../embeddings/oleObject58.bin"/><Relationship Id="rId10" Type="http://schemas.openxmlformats.org/officeDocument/2006/relationships/image" Target="../media/image60.emf"/><Relationship Id="rId1" Type="http://schemas.openxmlformats.org/officeDocument/2006/relationships/vmlDrawing" Target="../drawings/vmlDrawing43.vml"/><Relationship Id="rId2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4" Type="http://schemas.openxmlformats.org/officeDocument/2006/relationships/image" Target="../media/image50.emf"/><Relationship Id="rId5" Type="http://schemas.openxmlformats.org/officeDocument/2006/relationships/oleObject" Target="../embeddings/oleObject60.bin"/><Relationship Id="rId6" Type="http://schemas.openxmlformats.org/officeDocument/2006/relationships/image" Target="../media/image51.emf"/><Relationship Id="rId7" Type="http://schemas.openxmlformats.org/officeDocument/2006/relationships/oleObject" Target="../embeddings/oleObject61.bin"/><Relationship Id="rId8" Type="http://schemas.openxmlformats.org/officeDocument/2006/relationships/image" Target="../media/image61.emf"/><Relationship Id="rId1" Type="http://schemas.openxmlformats.org/officeDocument/2006/relationships/vmlDrawing" Target="../drawings/vmlDrawing44.vml"/><Relationship Id="rId2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2.bin"/><Relationship Id="rId4" Type="http://schemas.openxmlformats.org/officeDocument/2006/relationships/image" Target="../media/image47.emf"/><Relationship Id="rId1" Type="http://schemas.openxmlformats.org/officeDocument/2006/relationships/vmlDrawing" Target="../drawings/vmlDrawing45.vml"/><Relationship Id="rId2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3.bin"/><Relationship Id="rId4" Type="http://schemas.openxmlformats.org/officeDocument/2006/relationships/image" Target="../media/image62.emf"/><Relationship Id="rId1" Type="http://schemas.openxmlformats.org/officeDocument/2006/relationships/vmlDrawing" Target="../drawings/vmlDrawing46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Machine Learning &amp; Data Mining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200" b="1" dirty="0" smtClean="0"/>
              <a:t>CS/CNS/EE 155</a:t>
            </a:r>
            <a:endParaRPr lang="en-US" sz="3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5:</a:t>
            </a:r>
          </a:p>
          <a:p>
            <a:r>
              <a:rPr lang="en-US" dirty="0" smtClean="0"/>
              <a:t>Sequence Prediction &amp; HMMs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7032" y="115448"/>
            <a:ext cx="1912569" cy="81429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122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Between 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35060"/>
            <a:ext cx="8229600" cy="3994830"/>
          </a:xfrm>
        </p:spPr>
        <p:txBody>
          <a:bodyPr>
            <a:normAutofit/>
          </a:bodyPr>
          <a:lstStyle/>
          <a:p>
            <a:r>
              <a:rPr lang="en-US" dirty="0" smtClean="0"/>
              <a:t>Independent Predictions Ignore Word Pairs</a:t>
            </a:r>
          </a:p>
          <a:p>
            <a:pPr lvl="1"/>
            <a:r>
              <a:rPr lang="en-US" dirty="0" smtClean="0"/>
              <a:t>In Isolation:</a:t>
            </a:r>
          </a:p>
          <a:p>
            <a:pPr lvl="2"/>
            <a:r>
              <a:rPr lang="en-US" dirty="0" smtClean="0"/>
              <a:t>“Fish” is more likely to be a Noun</a:t>
            </a:r>
          </a:p>
          <a:p>
            <a:pPr lvl="1"/>
            <a:r>
              <a:rPr lang="en-US" dirty="0" smtClean="0"/>
              <a:t>But Conditioned on Following a (pro)Noun…</a:t>
            </a:r>
          </a:p>
          <a:p>
            <a:pPr lvl="2"/>
            <a:r>
              <a:rPr lang="en-US" dirty="0" smtClean="0"/>
              <a:t>“Fish” is more likely to be a Verb!</a:t>
            </a:r>
          </a:p>
          <a:p>
            <a:pPr lvl="1"/>
            <a:r>
              <a:rPr lang="en-US" b="1" dirty="0" smtClean="0"/>
              <a:t>“1st Order” Dependence    </a:t>
            </a:r>
            <a:r>
              <a:rPr lang="en-US" sz="2400" b="1" dirty="0" smtClean="0"/>
              <a:t>(Model All Pairs)</a:t>
            </a:r>
          </a:p>
          <a:p>
            <a:pPr lvl="2"/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Order Considers All Triplets</a:t>
            </a:r>
          </a:p>
          <a:p>
            <a:pPr lvl="2"/>
            <a:r>
              <a:rPr lang="en-US" dirty="0" smtClean="0"/>
              <a:t>Arbitrary Order = Exponential Size (Naïve Multiclass)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93096" y="1425529"/>
            <a:ext cx="29934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x</a:t>
            </a:r>
            <a:r>
              <a:rPr lang="en-US" sz="3600" dirty="0" smtClean="0"/>
              <a:t>=“I fish often”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5125344" y="1405684"/>
            <a:ext cx="3461304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POS </a:t>
            </a:r>
            <a:r>
              <a:rPr lang="en-US" sz="2000" b="1" dirty="0" smtClean="0"/>
              <a:t>Tags:</a:t>
            </a:r>
          </a:p>
          <a:p>
            <a:pPr algn="ctr"/>
            <a:r>
              <a:rPr lang="en-US" sz="2000" dirty="0" err="1" smtClean="0"/>
              <a:t>Det</a:t>
            </a:r>
            <a:r>
              <a:rPr lang="en-US" sz="2000" dirty="0" smtClean="0"/>
              <a:t>, Noun, Verb, </a:t>
            </a:r>
            <a:r>
              <a:rPr lang="en-US" sz="2000" dirty="0" err="1" smtClean="0"/>
              <a:t>Adj</a:t>
            </a:r>
            <a:r>
              <a:rPr lang="en-US" sz="2000" dirty="0" smtClean="0"/>
              <a:t>, </a:t>
            </a:r>
            <a:r>
              <a:rPr lang="en-US" sz="2000" dirty="0" err="1" smtClean="0"/>
              <a:t>Adv</a:t>
            </a:r>
            <a:r>
              <a:rPr lang="en-US" sz="2000" dirty="0" smtClean="0"/>
              <a:t>, Prep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366059" y="6254981"/>
            <a:ext cx="4179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Assume pronouns are nouns for simplicity.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667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Order Hidden Markov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/>
          </a:bodyPr>
          <a:lstStyle/>
          <a:p>
            <a:r>
              <a:rPr lang="en-US" dirty="0" smtClean="0"/>
              <a:t>x = (x</a:t>
            </a:r>
            <a:r>
              <a:rPr lang="en-US" baseline="30000" dirty="0" smtClean="0"/>
              <a:t>1</a:t>
            </a:r>
            <a:r>
              <a:rPr lang="en-US" dirty="0" smtClean="0"/>
              <a:t>,x</a:t>
            </a:r>
            <a:r>
              <a:rPr lang="en-US" baseline="30000" dirty="0" smtClean="0"/>
              <a:t>2</a:t>
            </a:r>
            <a:r>
              <a:rPr lang="en-US" dirty="0" smtClean="0"/>
              <a:t>,x</a:t>
            </a:r>
            <a:r>
              <a:rPr lang="en-US" baseline="30000" dirty="0" smtClean="0"/>
              <a:t>4</a:t>
            </a:r>
            <a:r>
              <a:rPr lang="en-US" dirty="0" smtClean="0"/>
              <a:t>,x</a:t>
            </a:r>
            <a:r>
              <a:rPr lang="en-US" baseline="30000" dirty="0" smtClean="0"/>
              <a:t>4</a:t>
            </a:r>
            <a:r>
              <a:rPr lang="en-US" dirty="0" smtClean="0"/>
              <a:t>,…,</a:t>
            </a:r>
            <a:r>
              <a:rPr lang="en-US" dirty="0" err="1" smtClean="0"/>
              <a:t>x</a:t>
            </a:r>
            <a:r>
              <a:rPr lang="en-US" baseline="30000" dirty="0" err="1" smtClean="0"/>
              <a:t>L</a:t>
            </a:r>
            <a:r>
              <a:rPr lang="en-US" dirty="0" smtClean="0"/>
              <a:t>)            </a:t>
            </a:r>
            <a:r>
              <a:rPr lang="en-US" sz="2400" dirty="0" smtClean="0"/>
              <a:t>(sequence of words)</a:t>
            </a:r>
          </a:p>
          <a:p>
            <a:r>
              <a:rPr lang="en-US" dirty="0" smtClean="0"/>
              <a:t>y = (y</a:t>
            </a:r>
            <a:r>
              <a:rPr lang="en-US" baseline="30000" dirty="0" smtClean="0"/>
              <a:t>1</a:t>
            </a:r>
            <a:r>
              <a:rPr lang="en-US" dirty="0" smtClean="0"/>
              <a:t>,y</a:t>
            </a:r>
            <a:r>
              <a:rPr lang="en-US" baseline="30000" dirty="0" smtClean="0"/>
              <a:t>2</a:t>
            </a:r>
            <a:r>
              <a:rPr lang="en-US" dirty="0" smtClean="0"/>
              <a:t>,y</a:t>
            </a:r>
            <a:r>
              <a:rPr lang="en-US" baseline="30000" dirty="0" smtClean="0"/>
              <a:t>3</a:t>
            </a:r>
            <a:r>
              <a:rPr lang="en-US" dirty="0" smtClean="0"/>
              <a:t>,y</a:t>
            </a:r>
            <a:r>
              <a:rPr lang="en-US" baseline="30000" dirty="0" smtClean="0"/>
              <a:t>4</a:t>
            </a:r>
            <a:r>
              <a:rPr lang="en-US" dirty="0" smtClean="0"/>
              <a:t>,…,</a:t>
            </a:r>
            <a:r>
              <a:rPr lang="en-US" dirty="0" err="1" smtClean="0"/>
              <a:t>y</a:t>
            </a:r>
            <a:r>
              <a:rPr lang="en-US" baseline="30000" dirty="0" err="1" smtClean="0"/>
              <a:t>L</a:t>
            </a:r>
            <a:r>
              <a:rPr lang="en-US" dirty="0" smtClean="0"/>
              <a:t>)            </a:t>
            </a:r>
            <a:r>
              <a:rPr lang="en-US" sz="2400" dirty="0" smtClean="0"/>
              <a:t>(sequence of POS tags)</a:t>
            </a:r>
          </a:p>
          <a:p>
            <a:endParaRPr lang="en-US" sz="1600" dirty="0" smtClean="0"/>
          </a:p>
          <a:p>
            <a:r>
              <a:rPr lang="en-US" dirty="0" smtClean="0"/>
              <a:t>P(</a:t>
            </a:r>
            <a:r>
              <a:rPr lang="en-US" dirty="0" err="1" smtClean="0"/>
              <a:t>x</a:t>
            </a:r>
            <a:r>
              <a:rPr lang="en-US" baseline="30000" dirty="0" err="1"/>
              <a:t>i</a:t>
            </a:r>
            <a:r>
              <a:rPr lang="en-US" dirty="0" err="1" smtClean="0"/>
              <a:t>|y</a:t>
            </a:r>
            <a:r>
              <a:rPr lang="en-US" baseline="30000" dirty="0" err="1" smtClean="0"/>
              <a:t>i</a:t>
            </a:r>
            <a:r>
              <a:rPr lang="en-US" dirty="0" smtClean="0"/>
              <a:t>)           </a:t>
            </a:r>
            <a:r>
              <a:rPr lang="en-US" sz="2400" dirty="0" smtClean="0"/>
              <a:t>Probability of state </a:t>
            </a:r>
            <a:r>
              <a:rPr lang="en-US" sz="2400" dirty="0" err="1" smtClean="0"/>
              <a:t>y</a:t>
            </a:r>
            <a:r>
              <a:rPr lang="en-US" sz="2400" baseline="30000" dirty="0" err="1" smtClean="0"/>
              <a:t>i</a:t>
            </a:r>
            <a:r>
              <a:rPr lang="en-US" sz="2400" baseline="30000" dirty="0" smtClean="0"/>
              <a:t> </a:t>
            </a:r>
            <a:r>
              <a:rPr lang="en-US" sz="2400" dirty="0" smtClean="0"/>
              <a:t>generating x</a:t>
            </a:r>
            <a:r>
              <a:rPr lang="en-US" sz="2400" baseline="30000" dirty="0" smtClean="0"/>
              <a:t>i</a:t>
            </a:r>
          </a:p>
          <a:p>
            <a:r>
              <a:rPr lang="en-US" dirty="0" smtClean="0"/>
              <a:t>P(y</a:t>
            </a:r>
            <a:r>
              <a:rPr lang="en-US" baseline="30000" dirty="0" smtClean="0"/>
              <a:t>i+1</a:t>
            </a:r>
            <a:r>
              <a:rPr lang="en-US" dirty="0" smtClean="0"/>
              <a:t>|y</a:t>
            </a:r>
            <a:r>
              <a:rPr lang="en-US" baseline="30000" dirty="0" smtClean="0"/>
              <a:t>i</a:t>
            </a:r>
            <a:r>
              <a:rPr lang="en-US" dirty="0" smtClean="0"/>
              <a:t>)        </a:t>
            </a:r>
            <a:r>
              <a:rPr lang="en-US" sz="2400" dirty="0" smtClean="0"/>
              <a:t>Probability of state </a:t>
            </a:r>
            <a:r>
              <a:rPr lang="en-US" sz="2400" dirty="0" err="1" smtClean="0"/>
              <a:t>y</a:t>
            </a:r>
            <a:r>
              <a:rPr lang="en-US" sz="2400" baseline="30000" dirty="0" err="1" smtClean="0"/>
              <a:t>i</a:t>
            </a:r>
            <a:r>
              <a:rPr lang="en-US" sz="2400" dirty="0" smtClean="0"/>
              <a:t> transitioning to y</a:t>
            </a:r>
            <a:r>
              <a:rPr lang="en-US" sz="2400" baseline="30000" dirty="0" smtClean="0"/>
              <a:t>i+1</a:t>
            </a:r>
          </a:p>
          <a:p>
            <a:r>
              <a:rPr lang="en-US" dirty="0" smtClean="0"/>
              <a:t>P(y</a:t>
            </a:r>
            <a:r>
              <a:rPr lang="en-US" baseline="30000" dirty="0" smtClean="0"/>
              <a:t>1</a:t>
            </a:r>
            <a:r>
              <a:rPr lang="en-US" dirty="0" smtClean="0"/>
              <a:t>|y</a:t>
            </a:r>
            <a:r>
              <a:rPr lang="en-US" baseline="30000" dirty="0" smtClean="0"/>
              <a:t>0</a:t>
            </a:r>
            <a:r>
              <a:rPr lang="en-US" dirty="0" smtClean="0"/>
              <a:t>)         </a:t>
            </a:r>
            <a:r>
              <a:rPr lang="en-US" sz="2400" dirty="0" smtClean="0"/>
              <a:t>y0 </a:t>
            </a:r>
            <a:r>
              <a:rPr lang="en-US" sz="2400" dirty="0"/>
              <a:t>is defined to be the Start </a:t>
            </a:r>
            <a:r>
              <a:rPr lang="en-US" sz="2400" dirty="0" smtClean="0"/>
              <a:t>state</a:t>
            </a:r>
          </a:p>
          <a:p>
            <a:r>
              <a:rPr lang="en-US" dirty="0" smtClean="0"/>
              <a:t>P(</a:t>
            </a:r>
            <a:r>
              <a:rPr lang="en-US" dirty="0" err="1" smtClean="0"/>
              <a:t>End|y</a:t>
            </a:r>
            <a:r>
              <a:rPr lang="en-US" baseline="30000" dirty="0" err="1" smtClean="0"/>
              <a:t>L</a:t>
            </a:r>
            <a:r>
              <a:rPr lang="en-US" dirty="0" smtClean="0"/>
              <a:t>)      </a:t>
            </a:r>
            <a:r>
              <a:rPr lang="en-US" sz="2400" dirty="0" smtClean="0"/>
              <a:t>Prior probability of </a:t>
            </a:r>
            <a:r>
              <a:rPr lang="en-US" sz="2400" dirty="0" err="1" smtClean="0"/>
              <a:t>y</a:t>
            </a:r>
            <a:r>
              <a:rPr lang="en-US" sz="2400" baseline="30000" dirty="0" err="1" smtClean="0"/>
              <a:t>L</a:t>
            </a:r>
            <a:r>
              <a:rPr lang="en-US" sz="2400" baseline="30000" dirty="0" smtClean="0"/>
              <a:t> </a:t>
            </a:r>
            <a:r>
              <a:rPr lang="en-US" sz="2400" dirty="0" smtClean="0"/>
              <a:t>being the final state</a:t>
            </a:r>
          </a:p>
          <a:p>
            <a:pPr lvl="1"/>
            <a:r>
              <a:rPr lang="en-US" sz="2400" dirty="0" smtClean="0"/>
              <a:t>Not always used</a:t>
            </a:r>
            <a:endParaRPr lang="en-US" sz="2400" dirty="0"/>
          </a:p>
          <a:p>
            <a:endParaRPr lang="en-US" sz="2400" baseline="30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026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Order Hidden Markov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68086" y="1758957"/>
            <a:ext cx="75424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Models All State-State Pairs                 (all POS Tag-Tag pairs)</a:t>
            </a:r>
          </a:p>
          <a:p>
            <a:r>
              <a:rPr lang="en-US" sz="2400" dirty="0" smtClean="0"/>
              <a:t>Models All State-Observation Pairs    (all Tag-Word pairs)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684389" y="2589954"/>
            <a:ext cx="47715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800000"/>
                </a:solidFill>
              </a:rPr>
              <a:t>Same Complexity as Independent Multiclass</a:t>
            </a:r>
            <a:endParaRPr lang="en-US" sz="2000" dirty="0">
              <a:solidFill>
                <a:srgbClr val="80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3426416" y="2533508"/>
            <a:ext cx="257973" cy="251366"/>
          </a:xfrm>
          <a:prstGeom prst="straightConnector1">
            <a:avLst/>
          </a:prstGeom>
          <a:grpFill/>
          <a:ln>
            <a:solidFill>
              <a:schemeClr val="accent2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061689" y="1425878"/>
            <a:ext cx="41305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800000"/>
                </a:solidFill>
              </a:rPr>
              <a:t>Additional Complexity of (#POS Tags)</a:t>
            </a:r>
            <a:r>
              <a:rPr lang="en-US" sz="2000" baseline="30000" dirty="0" smtClean="0">
                <a:solidFill>
                  <a:srgbClr val="800000"/>
                </a:solidFill>
              </a:rPr>
              <a:t>2</a:t>
            </a:r>
            <a:endParaRPr lang="en-US" sz="2000" baseline="30000" dirty="0">
              <a:solidFill>
                <a:srgbClr val="800000"/>
              </a:solidFill>
            </a:endParaRPr>
          </a:p>
        </p:txBody>
      </p:sp>
      <p:cxnSp>
        <p:nvCxnSpPr>
          <p:cNvPr id="10" name="Straight Arrow Connector 9"/>
          <p:cNvCxnSpPr>
            <a:stCxn id="9" idx="1"/>
          </p:cNvCxnSpPr>
          <p:nvPr/>
        </p:nvCxnSpPr>
        <p:spPr>
          <a:xfrm flipH="1">
            <a:off x="3869601" y="1625933"/>
            <a:ext cx="192088" cy="219625"/>
          </a:xfrm>
          <a:prstGeom prst="straightConnector1">
            <a:avLst/>
          </a:prstGeom>
          <a:grpFill/>
          <a:ln>
            <a:solidFill>
              <a:schemeClr val="accent2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sz="1600" dirty="0" smtClean="0"/>
          </a:p>
          <a:p>
            <a:r>
              <a:rPr lang="en-US" dirty="0" smtClean="0"/>
              <a:t>P(</a:t>
            </a:r>
            <a:r>
              <a:rPr lang="en-US" dirty="0" err="1" smtClean="0"/>
              <a:t>x</a:t>
            </a:r>
            <a:r>
              <a:rPr lang="en-US" baseline="30000" dirty="0" err="1"/>
              <a:t>i</a:t>
            </a:r>
            <a:r>
              <a:rPr lang="en-US" dirty="0" err="1" smtClean="0"/>
              <a:t>|y</a:t>
            </a:r>
            <a:r>
              <a:rPr lang="en-US" baseline="30000" dirty="0" err="1" smtClean="0"/>
              <a:t>i</a:t>
            </a:r>
            <a:r>
              <a:rPr lang="en-US" dirty="0" smtClean="0"/>
              <a:t>)           </a:t>
            </a:r>
            <a:r>
              <a:rPr lang="en-US" sz="2400" dirty="0" smtClean="0"/>
              <a:t>Probability of state </a:t>
            </a:r>
            <a:r>
              <a:rPr lang="en-US" sz="2400" dirty="0" err="1" smtClean="0"/>
              <a:t>y</a:t>
            </a:r>
            <a:r>
              <a:rPr lang="en-US" sz="2400" baseline="30000" dirty="0" err="1" smtClean="0"/>
              <a:t>i</a:t>
            </a:r>
            <a:r>
              <a:rPr lang="en-US" sz="2400" baseline="30000" dirty="0" smtClean="0"/>
              <a:t> </a:t>
            </a:r>
            <a:r>
              <a:rPr lang="en-US" sz="2400" dirty="0" smtClean="0"/>
              <a:t>generating x</a:t>
            </a:r>
            <a:r>
              <a:rPr lang="en-US" sz="2400" baseline="30000" dirty="0" smtClean="0"/>
              <a:t>i</a:t>
            </a:r>
          </a:p>
          <a:p>
            <a:r>
              <a:rPr lang="en-US" dirty="0" smtClean="0"/>
              <a:t>P(y</a:t>
            </a:r>
            <a:r>
              <a:rPr lang="en-US" baseline="30000" dirty="0" smtClean="0"/>
              <a:t>i+1</a:t>
            </a:r>
            <a:r>
              <a:rPr lang="en-US" dirty="0" smtClean="0"/>
              <a:t>|y</a:t>
            </a:r>
            <a:r>
              <a:rPr lang="en-US" baseline="30000" dirty="0" smtClean="0"/>
              <a:t>i</a:t>
            </a:r>
            <a:r>
              <a:rPr lang="en-US" dirty="0" smtClean="0"/>
              <a:t>)        </a:t>
            </a:r>
            <a:r>
              <a:rPr lang="en-US" sz="2400" dirty="0" smtClean="0"/>
              <a:t>Probability of state </a:t>
            </a:r>
            <a:r>
              <a:rPr lang="en-US" sz="2400" dirty="0" err="1" smtClean="0"/>
              <a:t>y</a:t>
            </a:r>
            <a:r>
              <a:rPr lang="en-US" sz="2400" baseline="30000" dirty="0" err="1" smtClean="0"/>
              <a:t>i</a:t>
            </a:r>
            <a:r>
              <a:rPr lang="en-US" sz="2400" dirty="0" smtClean="0"/>
              <a:t> transitioning to y</a:t>
            </a:r>
            <a:r>
              <a:rPr lang="en-US" sz="2400" baseline="30000" dirty="0" smtClean="0"/>
              <a:t>i+1</a:t>
            </a:r>
          </a:p>
          <a:p>
            <a:r>
              <a:rPr lang="en-US" dirty="0" smtClean="0"/>
              <a:t>P(y</a:t>
            </a:r>
            <a:r>
              <a:rPr lang="en-US" baseline="30000" dirty="0" smtClean="0"/>
              <a:t>1</a:t>
            </a:r>
            <a:r>
              <a:rPr lang="en-US" dirty="0" smtClean="0"/>
              <a:t>|y</a:t>
            </a:r>
            <a:r>
              <a:rPr lang="en-US" baseline="30000" dirty="0" smtClean="0"/>
              <a:t>0</a:t>
            </a:r>
            <a:r>
              <a:rPr lang="en-US" dirty="0" smtClean="0"/>
              <a:t>)         </a:t>
            </a:r>
            <a:r>
              <a:rPr lang="en-US" sz="2400" dirty="0" smtClean="0"/>
              <a:t>y0 is defined to be the Start state</a:t>
            </a:r>
            <a:endParaRPr lang="en-US" sz="2400" baseline="30000" dirty="0" smtClean="0"/>
          </a:p>
          <a:p>
            <a:r>
              <a:rPr lang="en-US" dirty="0"/>
              <a:t>P</a:t>
            </a:r>
            <a:r>
              <a:rPr lang="en-US" dirty="0" smtClean="0"/>
              <a:t>(</a:t>
            </a:r>
            <a:r>
              <a:rPr lang="en-US" dirty="0" err="1" smtClean="0"/>
              <a:t>End|y</a:t>
            </a:r>
            <a:r>
              <a:rPr lang="en-US" baseline="30000" dirty="0" err="1" smtClean="0"/>
              <a:t>L</a:t>
            </a:r>
            <a:r>
              <a:rPr lang="en-US" dirty="0" smtClean="0"/>
              <a:t>)      </a:t>
            </a:r>
            <a:r>
              <a:rPr lang="en-US" sz="2400" dirty="0" smtClean="0"/>
              <a:t>Prior probability of </a:t>
            </a:r>
            <a:r>
              <a:rPr lang="en-US" sz="2400" dirty="0" err="1" smtClean="0"/>
              <a:t>y</a:t>
            </a:r>
            <a:r>
              <a:rPr lang="en-US" sz="2400" baseline="30000" dirty="0" err="1" smtClean="0"/>
              <a:t>L</a:t>
            </a:r>
            <a:r>
              <a:rPr lang="en-US" sz="2400" baseline="30000" dirty="0" smtClean="0"/>
              <a:t> </a:t>
            </a:r>
            <a:r>
              <a:rPr lang="en-US" sz="2400" dirty="0" smtClean="0"/>
              <a:t>being the final state</a:t>
            </a:r>
          </a:p>
          <a:p>
            <a:pPr lvl="1"/>
            <a:r>
              <a:rPr lang="en-US" sz="2400" dirty="0" smtClean="0"/>
              <a:t>Not always used</a:t>
            </a:r>
            <a:endParaRPr lang="en-US" sz="2400" dirty="0"/>
          </a:p>
          <a:p>
            <a:endParaRPr lang="en-US" sz="2400" baseline="30000" dirty="0"/>
          </a:p>
        </p:txBody>
      </p:sp>
    </p:spTree>
    <p:extLst>
      <p:ext uri="{BB962C8B-B14F-4D97-AF65-F5344CB8AC3E}">
        <p14:creationId xmlns:p14="http://schemas.microsoft.com/office/powerpoint/2010/main" val="941988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Order Hidden Markov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sz="1600" dirty="0" smtClean="0"/>
          </a:p>
          <a:p>
            <a:r>
              <a:rPr lang="en-US" dirty="0" smtClean="0"/>
              <a:t>P(</a:t>
            </a:r>
            <a:r>
              <a:rPr lang="en-US" dirty="0" err="1" smtClean="0"/>
              <a:t>x</a:t>
            </a:r>
            <a:r>
              <a:rPr lang="en-US" baseline="30000" dirty="0" err="1"/>
              <a:t>i</a:t>
            </a:r>
            <a:r>
              <a:rPr lang="en-US" dirty="0" err="1" smtClean="0"/>
              <a:t>|y</a:t>
            </a:r>
            <a:r>
              <a:rPr lang="en-US" baseline="30000" dirty="0" err="1" smtClean="0"/>
              <a:t>i</a:t>
            </a:r>
            <a:r>
              <a:rPr lang="en-US" dirty="0" smtClean="0"/>
              <a:t>)           </a:t>
            </a:r>
            <a:r>
              <a:rPr lang="en-US" sz="2400" dirty="0" smtClean="0"/>
              <a:t>Probability of state </a:t>
            </a:r>
            <a:r>
              <a:rPr lang="en-US" sz="2400" dirty="0" err="1" smtClean="0"/>
              <a:t>y</a:t>
            </a:r>
            <a:r>
              <a:rPr lang="en-US" sz="2400" baseline="30000" dirty="0" err="1" smtClean="0"/>
              <a:t>i</a:t>
            </a:r>
            <a:r>
              <a:rPr lang="en-US" sz="2400" baseline="30000" dirty="0" smtClean="0"/>
              <a:t> </a:t>
            </a:r>
            <a:r>
              <a:rPr lang="en-US" sz="2400" dirty="0" smtClean="0"/>
              <a:t>generating x</a:t>
            </a:r>
            <a:r>
              <a:rPr lang="en-US" sz="2400" baseline="30000" dirty="0" smtClean="0"/>
              <a:t>i</a:t>
            </a:r>
          </a:p>
          <a:p>
            <a:r>
              <a:rPr lang="en-US" dirty="0" smtClean="0"/>
              <a:t>P(y</a:t>
            </a:r>
            <a:r>
              <a:rPr lang="en-US" baseline="30000" dirty="0" smtClean="0"/>
              <a:t>i+1</a:t>
            </a:r>
            <a:r>
              <a:rPr lang="en-US" dirty="0" smtClean="0"/>
              <a:t>|y</a:t>
            </a:r>
            <a:r>
              <a:rPr lang="en-US" baseline="30000" dirty="0" smtClean="0"/>
              <a:t>i</a:t>
            </a:r>
            <a:r>
              <a:rPr lang="en-US" dirty="0" smtClean="0"/>
              <a:t>)        </a:t>
            </a:r>
            <a:r>
              <a:rPr lang="en-US" sz="2400" dirty="0" smtClean="0"/>
              <a:t>Probability of state </a:t>
            </a:r>
            <a:r>
              <a:rPr lang="en-US" sz="2400" dirty="0" err="1" smtClean="0"/>
              <a:t>y</a:t>
            </a:r>
            <a:r>
              <a:rPr lang="en-US" sz="2400" baseline="30000" dirty="0" err="1" smtClean="0"/>
              <a:t>i</a:t>
            </a:r>
            <a:r>
              <a:rPr lang="en-US" sz="2400" dirty="0" smtClean="0"/>
              <a:t> transitioning to y</a:t>
            </a:r>
            <a:r>
              <a:rPr lang="en-US" sz="2400" baseline="30000" dirty="0" smtClean="0"/>
              <a:t>i+1</a:t>
            </a:r>
          </a:p>
          <a:p>
            <a:r>
              <a:rPr lang="en-US" dirty="0" smtClean="0"/>
              <a:t>P(y</a:t>
            </a:r>
            <a:r>
              <a:rPr lang="en-US" baseline="30000" dirty="0" smtClean="0"/>
              <a:t>1</a:t>
            </a:r>
            <a:r>
              <a:rPr lang="en-US" dirty="0" smtClean="0"/>
              <a:t>|y</a:t>
            </a:r>
            <a:r>
              <a:rPr lang="en-US" baseline="30000" dirty="0" smtClean="0"/>
              <a:t>0</a:t>
            </a:r>
            <a:r>
              <a:rPr lang="en-US" dirty="0" smtClean="0"/>
              <a:t>)         </a:t>
            </a:r>
            <a:r>
              <a:rPr lang="en-US" sz="2400" dirty="0" smtClean="0"/>
              <a:t>y0 is defined to be the Start state</a:t>
            </a:r>
            <a:endParaRPr lang="en-US" sz="2400" baseline="30000" dirty="0" smtClean="0"/>
          </a:p>
          <a:p>
            <a:r>
              <a:rPr lang="en-US" dirty="0"/>
              <a:t>P</a:t>
            </a:r>
            <a:r>
              <a:rPr lang="en-US" dirty="0" smtClean="0"/>
              <a:t>(</a:t>
            </a:r>
            <a:r>
              <a:rPr lang="en-US" dirty="0" err="1" smtClean="0"/>
              <a:t>End|y</a:t>
            </a:r>
            <a:r>
              <a:rPr lang="en-US" baseline="30000" dirty="0" err="1" smtClean="0"/>
              <a:t>L</a:t>
            </a:r>
            <a:r>
              <a:rPr lang="en-US" dirty="0" smtClean="0"/>
              <a:t>)      </a:t>
            </a:r>
            <a:r>
              <a:rPr lang="en-US" sz="2400" dirty="0" smtClean="0"/>
              <a:t>Prior probability of </a:t>
            </a:r>
            <a:r>
              <a:rPr lang="en-US" sz="2400" dirty="0" err="1" smtClean="0"/>
              <a:t>y</a:t>
            </a:r>
            <a:r>
              <a:rPr lang="en-US" sz="2400" baseline="30000" dirty="0" err="1" smtClean="0"/>
              <a:t>L</a:t>
            </a:r>
            <a:r>
              <a:rPr lang="en-US" sz="2400" baseline="30000" dirty="0" smtClean="0"/>
              <a:t> </a:t>
            </a:r>
            <a:r>
              <a:rPr lang="en-US" sz="2400" dirty="0" smtClean="0"/>
              <a:t>being the final state</a:t>
            </a:r>
          </a:p>
          <a:p>
            <a:pPr lvl="1"/>
            <a:r>
              <a:rPr lang="en-US" sz="2400" dirty="0" smtClean="0"/>
              <a:t>Not always used</a:t>
            </a:r>
            <a:endParaRPr lang="en-US" sz="2400" dirty="0"/>
          </a:p>
          <a:p>
            <a:endParaRPr lang="en-US" sz="2400" baseline="30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9751878"/>
              </p:ext>
            </p:extLst>
          </p:nvPr>
        </p:nvGraphicFramePr>
        <p:xfrm>
          <a:off x="1454150" y="1420813"/>
          <a:ext cx="6092825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7" name="Equation" r:id="rId3" imgW="2844800" imgH="457200" progId="Equation.3">
                  <p:embed/>
                </p:oleObj>
              </mc:Choice>
              <mc:Fallback>
                <p:oleObj name="Equation" r:id="rId3" imgW="28448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54150" y="1420813"/>
                        <a:ext cx="6092825" cy="981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018924" y="2280532"/>
            <a:ext cx="21829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800000"/>
                </a:solidFill>
              </a:rPr>
              <a:t>“Joint Distribution”</a:t>
            </a:r>
            <a:endParaRPr lang="en-US" sz="2000" baseline="30000" dirty="0">
              <a:solidFill>
                <a:srgbClr val="8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00077" y="2521881"/>
            <a:ext cx="10838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800000"/>
                </a:solidFill>
              </a:rPr>
              <a:t>Optional</a:t>
            </a:r>
            <a:endParaRPr lang="en-US" sz="2000" baseline="30000" dirty="0">
              <a:solidFill>
                <a:srgbClr val="800000"/>
              </a:solidFill>
            </a:endParaRPr>
          </a:p>
        </p:txBody>
      </p:sp>
      <p:cxnSp>
        <p:nvCxnSpPr>
          <p:cNvPr id="22" name="Straight Arrow Connector 21"/>
          <p:cNvCxnSpPr>
            <a:stCxn id="17" idx="1"/>
          </p:cNvCxnSpPr>
          <p:nvPr/>
        </p:nvCxnSpPr>
        <p:spPr>
          <a:xfrm flipH="1" flipV="1">
            <a:off x="3651388" y="2149843"/>
            <a:ext cx="648689" cy="572093"/>
          </a:xfrm>
          <a:prstGeom prst="straightConnector1">
            <a:avLst/>
          </a:prstGeom>
          <a:grpFill/>
          <a:ln>
            <a:solidFill>
              <a:schemeClr val="accent2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3557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Order Hidden Markov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0425801"/>
              </p:ext>
            </p:extLst>
          </p:nvPr>
        </p:nvGraphicFramePr>
        <p:xfrm>
          <a:off x="667266" y="1417638"/>
          <a:ext cx="2967037" cy="97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77" name="Equation" r:id="rId3" imgW="1384300" imgH="457200" progId="Equation.3">
                  <p:embed/>
                </p:oleObj>
              </mc:Choice>
              <mc:Fallback>
                <p:oleObj name="Equation" r:id="rId3" imgW="13843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67266" y="1417638"/>
                        <a:ext cx="2967037" cy="9794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18892" y="2465769"/>
            <a:ext cx="41727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800000"/>
                </a:solidFill>
              </a:rPr>
              <a:t>“Conditional Distribution on x given y”</a:t>
            </a:r>
            <a:endParaRPr lang="en-US" sz="2000" dirty="0">
              <a:solidFill>
                <a:srgbClr val="8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46373" y="1450106"/>
            <a:ext cx="45969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Given a POS Tag Sequence y:</a:t>
            </a:r>
          </a:p>
          <a:p>
            <a:r>
              <a:rPr lang="en-US" sz="2000" b="1" dirty="0" smtClean="0"/>
              <a:t>Can compute each P(</a:t>
            </a:r>
            <a:r>
              <a:rPr lang="en-US" sz="2000" b="1" dirty="0" err="1" smtClean="0"/>
              <a:t>x</a:t>
            </a:r>
            <a:r>
              <a:rPr lang="en-US" sz="2000" b="1" baseline="30000" dirty="0" err="1" smtClean="0"/>
              <a:t>i</a:t>
            </a:r>
            <a:r>
              <a:rPr lang="en-US" sz="2000" b="1" dirty="0" err="1" smtClean="0"/>
              <a:t>|y</a:t>
            </a:r>
            <a:r>
              <a:rPr lang="en-US" sz="2000" b="1" dirty="0" smtClean="0"/>
              <a:t>) independently!</a:t>
            </a:r>
          </a:p>
          <a:p>
            <a:r>
              <a:rPr lang="en-US" sz="2000" dirty="0" smtClean="0"/>
              <a:t>(x</a:t>
            </a:r>
            <a:r>
              <a:rPr lang="en-US" sz="2000" baseline="30000" dirty="0" smtClean="0"/>
              <a:t>i</a:t>
            </a:r>
            <a:r>
              <a:rPr lang="en-US" sz="2000" dirty="0" smtClean="0"/>
              <a:t> conditionally independent given </a:t>
            </a:r>
            <a:r>
              <a:rPr lang="en-US" sz="2000" dirty="0" err="1" smtClean="0"/>
              <a:t>y</a:t>
            </a:r>
            <a:r>
              <a:rPr lang="en-US" sz="2000" baseline="30000" dirty="0" err="1" smtClean="0"/>
              <a:t>i</a:t>
            </a:r>
            <a:r>
              <a:rPr lang="en-US" sz="2000" dirty="0" smtClean="0"/>
              <a:t>)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sz="1600" dirty="0" smtClean="0"/>
          </a:p>
          <a:p>
            <a:r>
              <a:rPr lang="en-US" dirty="0" smtClean="0"/>
              <a:t>P(</a:t>
            </a:r>
            <a:r>
              <a:rPr lang="en-US" dirty="0" err="1" smtClean="0"/>
              <a:t>x</a:t>
            </a:r>
            <a:r>
              <a:rPr lang="en-US" baseline="30000" dirty="0" err="1"/>
              <a:t>i</a:t>
            </a:r>
            <a:r>
              <a:rPr lang="en-US" dirty="0" err="1" smtClean="0"/>
              <a:t>|y</a:t>
            </a:r>
            <a:r>
              <a:rPr lang="en-US" baseline="30000" dirty="0" err="1" smtClean="0"/>
              <a:t>i</a:t>
            </a:r>
            <a:r>
              <a:rPr lang="en-US" dirty="0" smtClean="0"/>
              <a:t>)           </a:t>
            </a:r>
            <a:r>
              <a:rPr lang="en-US" sz="2400" dirty="0" smtClean="0"/>
              <a:t>Probability of state </a:t>
            </a:r>
            <a:r>
              <a:rPr lang="en-US" sz="2400" dirty="0" err="1" smtClean="0"/>
              <a:t>y</a:t>
            </a:r>
            <a:r>
              <a:rPr lang="en-US" sz="2400" baseline="30000" dirty="0" err="1" smtClean="0"/>
              <a:t>i</a:t>
            </a:r>
            <a:r>
              <a:rPr lang="en-US" sz="2400" baseline="30000" dirty="0" smtClean="0"/>
              <a:t> </a:t>
            </a:r>
            <a:r>
              <a:rPr lang="en-US" sz="2400" dirty="0" smtClean="0"/>
              <a:t>generating x</a:t>
            </a:r>
            <a:r>
              <a:rPr lang="en-US" sz="2400" baseline="30000" dirty="0" smtClean="0"/>
              <a:t>i</a:t>
            </a:r>
          </a:p>
          <a:p>
            <a:r>
              <a:rPr lang="en-US" dirty="0" smtClean="0"/>
              <a:t>P(y</a:t>
            </a:r>
            <a:r>
              <a:rPr lang="en-US" baseline="30000" dirty="0" smtClean="0"/>
              <a:t>i+1</a:t>
            </a:r>
            <a:r>
              <a:rPr lang="en-US" dirty="0" smtClean="0"/>
              <a:t>|y</a:t>
            </a:r>
            <a:r>
              <a:rPr lang="en-US" baseline="30000" dirty="0" smtClean="0"/>
              <a:t>i</a:t>
            </a:r>
            <a:r>
              <a:rPr lang="en-US" dirty="0" smtClean="0"/>
              <a:t>)        </a:t>
            </a:r>
            <a:r>
              <a:rPr lang="en-US" sz="2400" dirty="0" smtClean="0"/>
              <a:t>Probability of state </a:t>
            </a:r>
            <a:r>
              <a:rPr lang="en-US" sz="2400" dirty="0" err="1" smtClean="0"/>
              <a:t>y</a:t>
            </a:r>
            <a:r>
              <a:rPr lang="en-US" sz="2400" baseline="30000" dirty="0" err="1" smtClean="0"/>
              <a:t>i</a:t>
            </a:r>
            <a:r>
              <a:rPr lang="en-US" sz="2400" dirty="0" smtClean="0"/>
              <a:t> transitioning to y</a:t>
            </a:r>
            <a:r>
              <a:rPr lang="en-US" sz="2400" baseline="30000" dirty="0" smtClean="0"/>
              <a:t>i+1</a:t>
            </a:r>
          </a:p>
          <a:p>
            <a:r>
              <a:rPr lang="en-US" dirty="0" smtClean="0"/>
              <a:t>P(y</a:t>
            </a:r>
            <a:r>
              <a:rPr lang="en-US" baseline="30000" dirty="0" smtClean="0"/>
              <a:t>1</a:t>
            </a:r>
            <a:r>
              <a:rPr lang="en-US" dirty="0" smtClean="0"/>
              <a:t>|y</a:t>
            </a:r>
            <a:r>
              <a:rPr lang="en-US" baseline="30000" dirty="0" smtClean="0"/>
              <a:t>0</a:t>
            </a:r>
            <a:r>
              <a:rPr lang="en-US" dirty="0" smtClean="0"/>
              <a:t>)         </a:t>
            </a:r>
            <a:r>
              <a:rPr lang="en-US" sz="2400" dirty="0" smtClean="0"/>
              <a:t>y0 is defined to be the Start state</a:t>
            </a:r>
            <a:endParaRPr lang="en-US" sz="2400" baseline="30000" dirty="0" smtClean="0"/>
          </a:p>
          <a:p>
            <a:r>
              <a:rPr lang="en-US" dirty="0"/>
              <a:t>P</a:t>
            </a:r>
            <a:r>
              <a:rPr lang="en-US" dirty="0" smtClean="0"/>
              <a:t>(</a:t>
            </a:r>
            <a:r>
              <a:rPr lang="en-US" dirty="0" err="1" smtClean="0"/>
              <a:t>End|y</a:t>
            </a:r>
            <a:r>
              <a:rPr lang="en-US" baseline="30000" dirty="0" err="1" smtClean="0"/>
              <a:t>L</a:t>
            </a:r>
            <a:r>
              <a:rPr lang="en-US" dirty="0" smtClean="0"/>
              <a:t>)      </a:t>
            </a:r>
            <a:r>
              <a:rPr lang="en-US" sz="2400" dirty="0" smtClean="0"/>
              <a:t>Prior probability of </a:t>
            </a:r>
            <a:r>
              <a:rPr lang="en-US" sz="2400" dirty="0" err="1" smtClean="0"/>
              <a:t>y</a:t>
            </a:r>
            <a:r>
              <a:rPr lang="en-US" sz="2400" baseline="30000" dirty="0" err="1" smtClean="0"/>
              <a:t>L</a:t>
            </a:r>
            <a:r>
              <a:rPr lang="en-US" sz="2400" baseline="30000" dirty="0" smtClean="0"/>
              <a:t> </a:t>
            </a:r>
            <a:r>
              <a:rPr lang="en-US" sz="2400" dirty="0" smtClean="0"/>
              <a:t>being the final state</a:t>
            </a:r>
          </a:p>
          <a:p>
            <a:pPr lvl="1"/>
            <a:r>
              <a:rPr lang="en-US" sz="2400" dirty="0" smtClean="0"/>
              <a:t>Not always used</a:t>
            </a:r>
            <a:endParaRPr lang="en-US" sz="2400" dirty="0"/>
          </a:p>
          <a:p>
            <a:endParaRPr lang="en-US" sz="2400" baseline="30000" dirty="0"/>
          </a:p>
        </p:txBody>
      </p:sp>
    </p:spTree>
    <p:extLst>
      <p:ext uri="{BB962C8B-B14F-4D97-AF65-F5344CB8AC3E}">
        <p14:creationId xmlns:p14="http://schemas.microsoft.com/office/powerpoint/2010/main" val="2803702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081417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( word |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state/tag 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7200" y="1561118"/>
            <a:ext cx="8229600" cy="4565046"/>
          </a:xfrm>
        </p:spPr>
        <p:txBody>
          <a:bodyPr/>
          <a:lstStyle/>
          <a:p>
            <a:r>
              <a:rPr lang="en-US" sz="2800" dirty="0">
                <a:cs typeface="Calibri"/>
              </a:rPr>
              <a:t>T</a:t>
            </a:r>
            <a:r>
              <a:rPr lang="en-US" sz="2800" dirty="0" smtClean="0">
                <a:cs typeface="Calibri"/>
              </a:rPr>
              <a:t>wo</a:t>
            </a:r>
            <a:r>
              <a:rPr lang="en-US" sz="2800" dirty="0">
                <a:cs typeface="Calibri"/>
              </a:rPr>
              <a:t>-word language:  </a:t>
            </a:r>
            <a:r>
              <a:rPr lang="ja-JP" altLang="en-US" sz="2800" dirty="0">
                <a:cs typeface="Calibri"/>
              </a:rPr>
              <a:t>“</a:t>
            </a:r>
            <a:r>
              <a:rPr lang="en-US" sz="2800" dirty="0">
                <a:cs typeface="Calibri"/>
              </a:rPr>
              <a:t>fish</a:t>
            </a:r>
            <a:r>
              <a:rPr lang="ja-JP" altLang="en-US" sz="2800" dirty="0">
                <a:cs typeface="Calibri"/>
              </a:rPr>
              <a:t>”</a:t>
            </a:r>
            <a:r>
              <a:rPr lang="en-US" sz="2800" dirty="0">
                <a:cs typeface="Calibri"/>
              </a:rPr>
              <a:t> and </a:t>
            </a:r>
            <a:r>
              <a:rPr lang="ja-JP" altLang="en-US" sz="2800" dirty="0">
                <a:cs typeface="Calibri"/>
              </a:rPr>
              <a:t>“</a:t>
            </a:r>
            <a:r>
              <a:rPr lang="en-US" sz="2800" dirty="0">
                <a:cs typeface="Calibri"/>
              </a:rPr>
              <a:t>sleep</a:t>
            </a:r>
            <a:r>
              <a:rPr lang="ja-JP" altLang="en-US" sz="2800" dirty="0" smtClean="0">
                <a:cs typeface="Calibri"/>
              </a:rPr>
              <a:t>”</a:t>
            </a:r>
            <a:endParaRPr lang="en-US" altLang="ja-JP" sz="2800" dirty="0" smtClean="0">
              <a:cs typeface="Calibri"/>
            </a:endParaRPr>
          </a:p>
          <a:p>
            <a:r>
              <a:rPr lang="en-US" sz="2800" dirty="0" smtClean="0">
                <a:cs typeface="Calibri"/>
              </a:rPr>
              <a:t>Two-tag language: “Noun” and “Verb”</a:t>
            </a:r>
            <a:endParaRPr lang="en-US" sz="2800" dirty="0">
              <a:cs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5497" y="6267777"/>
            <a:ext cx="3859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Slides borrowed from </a:t>
            </a:r>
            <a:r>
              <a:rPr lang="en-US" dirty="0">
                <a:latin typeface="Times New Roman" charset="0"/>
              </a:rPr>
              <a:t>Ralph </a:t>
            </a:r>
            <a:r>
              <a:rPr lang="en-US" dirty="0" err="1" smtClean="0">
                <a:latin typeface="Times New Roman" charset="0"/>
              </a:rPr>
              <a:t>Grishman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3428911"/>
              </p:ext>
            </p:extLst>
          </p:nvPr>
        </p:nvGraphicFramePr>
        <p:xfrm>
          <a:off x="558255" y="3183023"/>
          <a:ext cx="339832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2776"/>
                <a:gridCol w="1132776"/>
                <a:gridCol w="113277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P(</a:t>
                      </a:r>
                      <a:r>
                        <a:rPr lang="en-US" dirty="0" err="1" smtClean="0"/>
                        <a:t>x|y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y=“Noun”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y=“Verb”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x=“fish”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x=“sleep”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135180" y="2991314"/>
            <a:ext cx="3856795" cy="2154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Given Tag Sequence y:</a:t>
            </a:r>
          </a:p>
          <a:p>
            <a:endParaRPr lang="en-US" sz="1000" b="1" dirty="0"/>
          </a:p>
          <a:p>
            <a:r>
              <a:rPr lang="en-US" sz="2000" dirty="0" smtClean="0"/>
              <a:t>P(“fish sleep”    | (N,V) )    = 0.8*0.5 </a:t>
            </a:r>
          </a:p>
          <a:p>
            <a:r>
              <a:rPr lang="en-US" sz="2000" dirty="0"/>
              <a:t>P(“fish </a:t>
            </a:r>
            <a:r>
              <a:rPr lang="en-US" sz="2000" dirty="0" smtClean="0"/>
              <a:t>fish”       | </a:t>
            </a:r>
            <a:r>
              <a:rPr lang="en-US" sz="2000" dirty="0"/>
              <a:t>(N,V) </a:t>
            </a:r>
            <a:r>
              <a:rPr lang="en-US" sz="2000" dirty="0" smtClean="0"/>
              <a:t>)    = </a:t>
            </a:r>
            <a:r>
              <a:rPr lang="en-US" sz="2000" dirty="0"/>
              <a:t>0.8*0.5 </a:t>
            </a:r>
            <a:endParaRPr lang="en-US" sz="2000" dirty="0" smtClean="0"/>
          </a:p>
          <a:p>
            <a:r>
              <a:rPr lang="en-US" sz="2000" dirty="0" smtClean="0"/>
              <a:t>P(“sleep fish”    | (V,V) )    = 0.8*0.5</a:t>
            </a:r>
          </a:p>
          <a:p>
            <a:r>
              <a:rPr lang="en-US" sz="2000" dirty="0" smtClean="0"/>
              <a:t>P(“sleep sleep” | (N,N) )   = 0.2*0.5</a:t>
            </a:r>
            <a:endParaRPr lang="en-US" sz="2000" dirty="0"/>
          </a:p>
          <a:p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3650071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1007"/>
          </a:xfrm>
        </p:spPr>
        <p:txBody>
          <a:bodyPr>
            <a:normAutofit/>
          </a:bodyPr>
          <a:lstStyle/>
          <a:p>
            <a:r>
              <a:rPr lang="en-US" dirty="0" smtClean="0"/>
              <a:t>HMMs are “generative” models</a:t>
            </a:r>
          </a:p>
          <a:p>
            <a:pPr lvl="1"/>
            <a:r>
              <a:rPr lang="en-US" dirty="0" smtClean="0"/>
              <a:t>Models joint distribution P(</a:t>
            </a:r>
            <a:r>
              <a:rPr lang="en-US" dirty="0" err="1" smtClean="0"/>
              <a:t>x,y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Can generate samples from this distribution</a:t>
            </a:r>
          </a:p>
          <a:p>
            <a:pPr lvl="1"/>
            <a:r>
              <a:rPr lang="en-US" dirty="0" smtClean="0"/>
              <a:t>First consider conditional distribution P(</a:t>
            </a:r>
            <a:r>
              <a:rPr lang="en-US" dirty="0" err="1" smtClean="0"/>
              <a:t>x|y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sz="1600" dirty="0" smtClean="0"/>
          </a:p>
          <a:p>
            <a:pPr lvl="1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What about sampling from P(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x,y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)?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664518"/>
              </p:ext>
            </p:extLst>
          </p:nvPr>
        </p:nvGraphicFramePr>
        <p:xfrm>
          <a:off x="776541" y="4009886"/>
          <a:ext cx="3398328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2776"/>
                <a:gridCol w="1132776"/>
                <a:gridCol w="1132776"/>
              </a:tblGrid>
              <a:tr h="283186">
                <a:tc>
                  <a:txBody>
                    <a:bodyPr/>
                    <a:lstStyle/>
                    <a:p>
                      <a:r>
                        <a:rPr lang="en-US" dirty="0" smtClean="0"/>
                        <a:t>P(</a:t>
                      </a:r>
                      <a:r>
                        <a:rPr lang="en-US" dirty="0" err="1" smtClean="0"/>
                        <a:t>x|y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y=“Noun”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y=“Verb”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x=“fish”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x=“sleep”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293932" y="3864481"/>
            <a:ext cx="4032249" cy="1908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Given Tag Sequence y = (N,V):</a:t>
            </a:r>
          </a:p>
          <a:p>
            <a:endParaRPr lang="en-US" sz="1000" b="1" dirty="0" smtClean="0"/>
          </a:p>
          <a:p>
            <a:r>
              <a:rPr lang="en-US" sz="2000" b="1" dirty="0" smtClean="0"/>
              <a:t>Sample each word independently:</a:t>
            </a:r>
            <a:endParaRPr lang="en-US" sz="2000" b="1" dirty="0"/>
          </a:p>
          <a:p>
            <a:r>
              <a:rPr lang="en-US" sz="2000" dirty="0" smtClean="0"/>
              <a:t>Sample P(x</a:t>
            </a:r>
            <a:r>
              <a:rPr lang="en-US" sz="2000" baseline="30000" dirty="0" smtClean="0"/>
              <a:t>1</a:t>
            </a:r>
            <a:r>
              <a:rPr lang="en-US" sz="2000" dirty="0" smtClean="0"/>
              <a:t>| N)   (0.8 Fish, 0.2 Sleep)</a:t>
            </a:r>
          </a:p>
          <a:p>
            <a:r>
              <a:rPr lang="en-US" sz="2000" dirty="0" smtClean="0"/>
              <a:t>Sample P(x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| V)   (0.5 Fish, 0.5 Sleep) </a:t>
            </a:r>
            <a:endParaRPr lang="en-US" sz="2000" dirty="0"/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391519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Forward Sampling of P(</a:t>
            </a:r>
            <a:r>
              <a:rPr lang="en-US" dirty="0" err="1" smtClean="0"/>
              <a:t>y,x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17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962" y="4118677"/>
            <a:ext cx="4641745" cy="1800954"/>
          </a:xfrm>
          <a:prstGeom prst="rect">
            <a:avLst/>
          </a:prstGeom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8343317"/>
              </p:ext>
            </p:extLst>
          </p:nvPr>
        </p:nvGraphicFramePr>
        <p:xfrm>
          <a:off x="650603" y="2713364"/>
          <a:ext cx="3398328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2776"/>
                <a:gridCol w="1132776"/>
                <a:gridCol w="1132776"/>
              </a:tblGrid>
              <a:tr h="283186">
                <a:tc>
                  <a:txBody>
                    <a:bodyPr/>
                    <a:lstStyle/>
                    <a:p>
                      <a:r>
                        <a:rPr lang="en-US" dirty="0" smtClean="0"/>
                        <a:t>P(</a:t>
                      </a:r>
                      <a:r>
                        <a:rPr lang="en-US" dirty="0" err="1" smtClean="0"/>
                        <a:t>x|y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y=“Noun”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y=“Verb”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x=“fish”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x=“sleep”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3151481"/>
              </p:ext>
            </p:extLst>
          </p:nvPr>
        </p:nvGraphicFramePr>
        <p:xfrm>
          <a:off x="1439863" y="1527175"/>
          <a:ext cx="6094412" cy="97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36" name="Equation" r:id="rId4" imgW="2844800" imgH="457200" progId="Equation.3">
                  <p:embed/>
                </p:oleObj>
              </mc:Choice>
              <mc:Fallback>
                <p:oleObj name="Equation" r:id="rId4" imgW="28448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39863" y="1527175"/>
                        <a:ext cx="6094412" cy="9794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55497" y="6267777"/>
            <a:ext cx="3859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Slides borrowed from </a:t>
            </a:r>
            <a:r>
              <a:rPr lang="en-US" dirty="0">
                <a:latin typeface="Times New Roman" charset="0"/>
              </a:rPr>
              <a:t>Ralph </a:t>
            </a:r>
            <a:r>
              <a:rPr lang="en-US" dirty="0" err="1" smtClean="0">
                <a:latin typeface="Times New Roman" charset="0"/>
              </a:rPr>
              <a:t>Grishman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258688" y="2740019"/>
            <a:ext cx="3031599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Initialize y</a:t>
            </a:r>
            <a:r>
              <a:rPr lang="en-US" sz="2000" baseline="30000" dirty="0" smtClean="0"/>
              <a:t>0</a:t>
            </a:r>
            <a:r>
              <a:rPr lang="en-US" sz="2000" dirty="0" smtClean="0"/>
              <a:t> = Start</a:t>
            </a:r>
          </a:p>
          <a:p>
            <a:r>
              <a:rPr lang="en-US" sz="2000" dirty="0" smtClean="0"/>
              <a:t>Initialize </a:t>
            </a:r>
            <a:r>
              <a:rPr lang="en-US" sz="2000" dirty="0" err="1" smtClean="0"/>
              <a:t>i</a:t>
            </a:r>
            <a:r>
              <a:rPr lang="en-US" sz="2000" dirty="0" smtClean="0"/>
              <a:t> = 0</a:t>
            </a:r>
          </a:p>
          <a:p>
            <a:endParaRPr lang="en-US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i</a:t>
            </a:r>
            <a:r>
              <a:rPr lang="en-US" sz="2000" dirty="0" smtClean="0"/>
              <a:t> = </a:t>
            </a:r>
            <a:r>
              <a:rPr lang="en-US" sz="2000" dirty="0" err="1" smtClean="0"/>
              <a:t>i</a:t>
            </a:r>
            <a:r>
              <a:rPr lang="en-US" sz="2000" dirty="0" smtClean="0"/>
              <a:t> + 1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Sample </a:t>
            </a:r>
            <a:r>
              <a:rPr lang="en-US" sz="2000" dirty="0" err="1" smtClean="0"/>
              <a:t>y</a:t>
            </a:r>
            <a:r>
              <a:rPr lang="en-US" sz="2000" baseline="30000" dirty="0" err="1" smtClean="0"/>
              <a:t>i</a:t>
            </a:r>
            <a:r>
              <a:rPr lang="en-US" sz="2000" dirty="0" smtClean="0"/>
              <a:t> from P(y</a:t>
            </a:r>
            <a:r>
              <a:rPr lang="en-US" sz="2000" baseline="30000" dirty="0" smtClean="0"/>
              <a:t>i</a:t>
            </a:r>
            <a:r>
              <a:rPr lang="en-US" sz="2000" dirty="0" smtClean="0"/>
              <a:t>|y</a:t>
            </a:r>
            <a:r>
              <a:rPr lang="en-US" sz="2000" baseline="30000" dirty="0"/>
              <a:t>i</a:t>
            </a:r>
            <a:r>
              <a:rPr lang="en-US" sz="2000" baseline="30000" dirty="0" smtClean="0"/>
              <a:t>-1</a:t>
            </a:r>
            <a:r>
              <a:rPr lang="en-US" sz="2000" dirty="0" smtClean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If </a:t>
            </a:r>
            <a:r>
              <a:rPr lang="en-US" sz="2000" dirty="0" err="1" smtClean="0"/>
              <a:t>y</a:t>
            </a:r>
            <a:r>
              <a:rPr lang="en-US" sz="2000" baseline="30000" dirty="0" err="1"/>
              <a:t>i</a:t>
            </a:r>
            <a:r>
              <a:rPr lang="en-US" sz="2000" dirty="0" smtClean="0"/>
              <a:t> == End: Quit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Sample x</a:t>
            </a:r>
            <a:r>
              <a:rPr lang="en-US" sz="2000" baseline="30000" dirty="0" smtClean="0"/>
              <a:t>i</a:t>
            </a:r>
            <a:r>
              <a:rPr lang="en-US" sz="2000" dirty="0" smtClean="0"/>
              <a:t> from P(</a:t>
            </a:r>
            <a:r>
              <a:rPr lang="en-US" sz="2000" dirty="0" err="1" smtClean="0"/>
              <a:t>x</a:t>
            </a:r>
            <a:r>
              <a:rPr lang="en-US" sz="2000" baseline="30000" dirty="0" err="1" smtClean="0"/>
              <a:t>i</a:t>
            </a:r>
            <a:r>
              <a:rPr lang="en-US" sz="2000" dirty="0" err="1" smtClean="0"/>
              <a:t>|y</a:t>
            </a:r>
            <a:r>
              <a:rPr lang="en-US" sz="2000" baseline="30000" dirty="0" err="1" smtClean="0"/>
              <a:t>i</a:t>
            </a:r>
            <a:r>
              <a:rPr lang="en-US" sz="2000" dirty="0" smtClean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err="1" smtClean="0"/>
              <a:t>Goto</a:t>
            </a:r>
            <a:r>
              <a:rPr lang="en-US" sz="2000" dirty="0" smtClean="0"/>
              <a:t> Step 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210558" y="5436780"/>
            <a:ext cx="32087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Exploits Conditional Ind.</a:t>
            </a:r>
          </a:p>
          <a:p>
            <a:r>
              <a:rPr lang="en-US" sz="2400" dirty="0" smtClean="0"/>
              <a:t>Requires P(</a:t>
            </a:r>
            <a:r>
              <a:rPr lang="en-US" sz="2400" dirty="0" err="1" smtClean="0"/>
              <a:t>End|y</a:t>
            </a:r>
            <a:r>
              <a:rPr lang="en-US" sz="2400" baseline="30000" dirty="0" err="1"/>
              <a:t>i</a:t>
            </a:r>
            <a:r>
              <a:rPr lang="en-US" sz="2400" dirty="0" smtClean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44365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Forward Sampling of P(</a:t>
            </a:r>
            <a:r>
              <a:rPr lang="en-US" dirty="0" err="1" smtClean="0"/>
              <a:t>y,x|L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18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3666227"/>
              </p:ext>
            </p:extLst>
          </p:nvPr>
        </p:nvGraphicFramePr>
        <p:xfrm>
          <a:off x="650603" y="2713364"/>
          <a:ext cx="3398328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2776"/>
                <a:gridCol w="1132776"/>
                <a:gridCol w="1132776"/>
              </a:tblGrid>
              <a:tr h="283186">
                <a:tc>
                  <a:txBody>
                    <a:bodyPr/>
                    <a:lstStyle/>
                    <a:p>
                      <a:r>
                        <a:rPr lang="en-US" dirty="0" smtClean="0"/>
                        <a:t>P(</a:t>
                      </a:r>
                      <a:r>
                        <a:rPr lang="en-US" dirty="0" err="1" smtClean="0"/>
                        <a:t>x|y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y=“Noun”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y=“Verb”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x=“fish”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x=“sleep”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2464951"/>
              </p:ext>
            </p:extLst>
          </p:nvPr>
        </p:nvGraphicFramePr>
        <p:xfrm>
          <a:off x="1247775" y="1527175"/>
          <a:ext cx="6478588" cy="97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751" name="Equation" r:id="rId3" imgW="3022600" imgH="457200" progId="Equation.3">
                  <p:embed/>
                </p:oleObj>
              </mc:Choice>
              <mc:Fallback>
                <p:oleObj name="Equation" r:id="rId3" imgW="30226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47775" y="1527175"/>
                        <a:ext cx="6478588" cy="9794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55497" y="6267777"/>
            <a:ext cx="3859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Slides borrowed from </a:t>
            </a:r>
            <a:r>
              <a:rPr lang="en-US" dirty="0">
                <a:latin typeface="Times New Roman" charset="0"/>
              </a:rPr>
              <a:t>Ralph </a:t>
            </a:r>
            <a:r>
              <a:rPr lang="en-US" dirty="0" err="1" smtClean="0">
                <a:latin typeface="Times New Roman" charset="0"/>
              </a:rPr>
              <a:t>Grishman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258688" y="2740019"/>
            <a:ext cx="3031599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Initialize y</a:t>
            </a:r>
            <a:r>
              <a:rPr lang="en-US" sz="2000" baseline="30000" dirty="0" smtClean="0"/>
              <a:t>0</a:t>
            </a:r>
            <a:r>
              <a:rPr lang="en-US" sz="2000" dirty="0" smtClean="0"/>
              <a:t> = Start</a:t>
            </a:r>
          </a:p>
          <a:p>
            <a:r>
              <a:rPr lang="en-US" sz="2000" dirty="0" smtClean="0"/>
              <a:t>Initialize </a:t>
            </a:r>
            <a:r>
              <a:rPr lang="en-US" sz="2000" dirty="0" err="1" smtClean="0"/>
              <a:t>i</a:t>
            </a:r>
            <a:r>
              <a:rPr lang="en-US" sz="2000" dirty="0" smtClean="0"/>
              <a:t> = 0</a:t>
            </a:r>
          </a:p>
          <a:p>
            <a:endParaRPr lang="en-US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i</a:t>
            </a:r>
            <a:r>
              <a:rPr lang="en-US" sz="2000" dirty="0" smtClean="0"/>
              <a:t> = </a:t>
            </a:r>
            <a:r>
              <a:rPr lang="en-US" sz="2000" dirty="0" err="1" smtClean="0"/>
              <a:t>i</a:t>
            </a:r>
            <a:r>
              <a:rPr lang="en-US" sz="2000" dirty="0" smtClean="0"/>
              <a:t> + 1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If(</a:t>
            </a:r>
            <a:r>
              <a:rPr lang="en-US" sz="2000" dirty="0" err="1" smtClean="0"/>
              <a:t>i</a:t>
            </a:r>
            <a:r>
              <a:rPr lang="en-US" sz="2000" dirty="0" smtClean="0"/>
              <a:t> == L): Quit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Sample </a:t>
            </a:r>
            <a:r>
              <a:rPr lang="en-US" sz="2000" dirty="0" err="1" smtClean="0"/>
              <a:t>y</a:t>
            </a:r>
            <a:r>
              <a:rPr lang="en-US" sz="2000" baseline="30000" dirty="0" err="1" smtClean="0"/>
              <a:t>i</a:t>
            </a:r>
            <a:r>
              <a:rPr lang="en-US" sz="2000" dirty="0" smtClean="0"/>
              <a:t> from P(y</a:t>
            </a:r>
            <a:r>
              <a:rPr lang="en-US" sz="2000" baseline="30000" dirty="0" smtClean="0"/>
              <a:t>i</a:t>
            </a:r>
            <a:r>
              <a:rPr lang="en-US" sz="2000" dirty="0" smtClean="0"/>
              <a:t>|y</a:t>
            </a:r>
            <a:r>
              <a:rPr lang="en-US" sz="2000" baseline="30000" dirty="0"/>
              <a:t>i</a:t>
            </a:r>
            <a:r>
              <a:rPr lang="en-US" sz="2000" baseline="30000" dirty="0" smtClean="0"/>
              <a:t>-1</a:t>
            </a:r>
            <a:r>
              <a:rPr lang="en-US" sz="2000" dirty="0" smtClean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Sample x</a:t>
            </a:r>
            <a:r>
              <a:rPr lang="en-US" sz="2000" baseline="30000" dirty="0" smtClean="0"/>
              <a:t>i</a:t>
            </a:r>
            <a:r>
              <a:rPr lang="en-US" sz="2000" dirty="0" smtClean="0"/>
              <a:t> from P(</a:t>
            </a:r>
            <a:r>
              <a:rPr lang="en-US" sz="2000" dirty="0" err="1" smtClean="0"/>
              <a:t>x</a:t>
            </a:r>
            <a:r>
              <a:rPr lang="en-US" sz="2000" baseline="30000" dirty="0" err="1" smtClean="0"/>
              <a:t>i</a:t>
            </a:r>
            <a:r>
              <a:rPr lang="en-US" sz="2000" dirty="0" err="1" smtClean="0"/>
              <a:t>|y</a:t>
            </a:r>
            <a:r>
              <a:rPr lang="en-US" sz="2000" baseline="30000" dirty="0" err="1" smtClean="0"/>
              <a:t>i</a:t>
            </a:r>
            <a:r>
              <a:rPr lang="en-US" sz="2000" dirty="0" smtClean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err="1" smtClean="0"/>
              <a:t>Goto</a:t>
            </a:r>
            <a:r>
              <a:rPr lang="en-US" sz="2000" dirty="0" smtClean="0"/>
              <a:t> Step 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210558" y="5436780"/>
            <a:ext cx="32087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Exploits Conditional Ind.</a:t>
            </a:r>
          </a:p>
          <a:p>
            <a:r>
              <a:rPr lang="en-US" sz="2400" dirty="0" smtClean="0"/>
              <a:t>Assumes no P(</a:t>
            </a:r>
            <a:r>
              <a:rPr lang="en-US" sz="2400" dirty="0" err="1" smtClean="0"/>
              <a:t>End|y</a:t>
            </a:r>
            <a:r>
              <a:rPr lang="en-US" sz="2400" baseline="30000" dirty="0" err="1" smtClean="0"/>
              <a:t>i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877413" y="1666955"/>
            <a:ext cx="1428776" cy="701180"/>
          </a:xfrm>
          <a:prstGeom prst="line">
            <a:avLst/>
          </a:prstGeom>
          <a:grpFill/>
          <a:ln>
            <a:solidFill>
              <a:srgbClr val="FF0000"/>
            </a:solidFill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2877413" y="1666955"/>
            <a:ext cx="1428776" cy="701180"/>
          </a:xfrm>
          <a:prstGeom prst="line">
            <a:avLst/>
          </a:prstGeom>
          <a:grpFill/>
          <a:ln>
            <a:solidFill>
              <a:srgbClr val="FF0000"/>
            </a:solidFill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654" y="4039736"/>
            <a:ext cx="4318000" cy="199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892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sz="1600" dirty="0" smtClean="0"/>
          </a:p>
          <a:p>
            <a:r>
              <a:rPr lang="en-US" dirty="0" smtClean="0"/>
              <a:t>P(</a:t>
            </a:r>
            <a:r>
              <a:rPr lang="en-US" dirty="0" err="1" smtClean="0"/>
              <a:t>x</a:t>
            </a:r>
            <a:r>
              <a:rPr lang="en-US" baseline="30000" dirty="0" err="1"/>
              <a:t>i</a:t>
            </a:r>
            <a:r>
              <a:rPr lang="en-US" dirty="0" err="1" smtClean="0"/>
              <a:t>|y</a:t>
            </a:r>
            <a:r>
              <a:rPr lang="en-US" baseline="30000" dirty="0" err="1" smtClean="0"/>
              <a:t>i</a:t>
            </a:r>
            <a:r>
              <a:rPr lang="en-US" dirty="0" smtClean="0"/>
              <a:t>)           </a:t>
            </a:r>
            <a:r>
              <a:rPr lang="en-US" sz="2400" dirty="0" smtClean="0"/>
              <a:t>Probability of state </a:t>
            </a:r>
            <a:r>
              <a:rPr lang="en-US" sz="2400" dirty="0" err="1" smtClean="0"/>
              <a:t>y</a:t>
            </a:r>
            <a:r>
              <a:rPr lang="en-US" sz="2400" baseline="30000" dirty="0" err="1" smtClean="0"/>
              <a:t>i</a:t>
            </a:r>
            <a:r>
              <a:rPr lang="en-US" sz="2400" baseline="30000" dirty="0" smtClean="0"/>
              <a:t> </a:t>
            </a:r>
            <a:r>
              <a:rPr lang="en-US" sz="2400" dirty="0" smtClean="0"/>
              <a:t>generating x</a:t>
            </a:r>
            <a:r>
              <a:rPr lang="en-US" sz="2400" baseline="30000" dirty="0" smtClean="0"/>
              <a:t>i</a:t>
            </a:r>
          </a:p>
          <a:p>
            <a:r>
              <a:rPr lang="en-US" dirty="0" smtClean="0"/>
              <a:t>P(y</a:t>
            </a:r>
            <a:r>
              <a:rPr lang="en-US" baseline="30000" dirty="0" smtClean="0"/>
              <a:t>i+1</a:t>
            </a:r>
            <a:r>
              <a:rPr lang="en-US" dirty="0" smtClean="0"/>
              <a:t>|y</a:t>
            </a:r>
            <a:r>
              <a:rPr lang="en-US" baseline="30000" dirty="0" smtClean="0"/>
              <a:t>i</a:t>
            </a:r>
            <a:r>
              <a:rPr lang="en-US" dirty="0" smtClean="0"/>
              <a:t>)        </a:t>
            </a:r>
            <a:r>
              <a:rPr lang="en-US" sz="2400" dirty="0" smtClean="0"/>
              <a:t>Probability of state </a:t>
            </a:r>
            <a:r>
              <a:rPr lang="en-US" sz="2400" dirty="0" err="1" smtClean="0"/>
              <a:t>y</a:t>
            </a:r>
            <a:r>
              <a:rPr lang="en-US" sz="2400" baseline="30000" dirty="0" err="1" smtClean="0"/>
              <a:t>i</a:t>
            </a:r>
            <a:r>
              <a:rPr lang="en-US" sz="2400" dirty="0" smtClean="0"/>
              <a:t> transitioning to y</a:t>
            </a:r>
            <a:r>
              <a:rPr lang="en-US" sz="2400" baseline="30000" dirty="0" smtClean="0"/>
              <a:t>i+1</a:t>
            </a:r>
          </a:p>
          <a:p>
            <a:r>
              <a:rPr lang="en-US" dirty="0" smtClean="0"/>
              <a:t>P(y</a:t>
            </a:r>
            <a:r>
              <a:rPr lang="en-US" baseline="30000" dirty="0" smtClean="0"/>
              <a:t>1</a:t>
            </a:r>
            <a:r>
              <a:rPr lang="en-US" dirty="0" smtClean="0"/>
              <a:t>|y</a:t>
            </a:r>
            <a:r>
              <a:rPr lang="en-US" baseline="30000" dirty="0" smtClean="0"/>
              <a:t>0</a:t>
            </a:r>
            <a:r>
              <a:rPr lang="en-US" dirty="0" smtClean="0"/>
              <a:t>)         </a:t>
            </a:r>
            <a:r>
              <a:rPr lang="en-US" sz="2400" dirty="0" smtClean="0"/>
              <a:t>y0 is defined to be the Start state</a:t>
            </a:r>
            <a:endParaRPr lang="en-US" sz="2400" baseline="30000" dirty="0" smtClean="0"/>
          </a:p>
          <a:p>
            <a:r>
              <a:rPr lang="en-US" dirty="0"/>
              <a:t>P</a:t>
            </a:r>
            <a:r>
              <a:rPr lang="en-US" dirty="0" smtClean="0"/>
              <a:t>(</a:t>
            </a:r>
            <a:r>
              <a:rPr lang="en-US" dirty="0" err="1" smtClean="0"/>
              <a:t>End|y</a:t>
            </a:r>
            <a:r>
              <a:rPr lang="en-US" baseline="30000" dirty="0" err="1" smtClean="0"/>
              <a:t>L</a:t>
            </a:r>
            <a:r>
              <a:rPr lang="en-US" dirty="0" smtClean="0"/>
              <a:t>)      </a:t>
            </a:r>
            <a:r>
              <a:rPr lang="en-US" sz="2400" dirty="0" smtClean="0"/>
              <a:t>Prior probability of </a:t>
            </a:r>
            <a:r>
              <a:rPr lang="en-US" sz="2400" dirty="0" err="1" smtClean="0"/>
              <a:t>y</a:t>
            </a:r>
            <a:r>
              <a:rPr lang="en-US" sz="2400" baseline="30000" dirty="0" err="1" smtClean="0"/>
              <a:t>L</a:t>
            </a:r>
            <a:r>
              <a:rPr lang="en-US" sz="2400" baseline="30000" dirty="0" smtClean="0"/>
              <a:t> </a:t>
            </a:r>
            <a:r>
              <a:rPr lang="en-US" sz="2400" dirty="0" smtClean="0"/>
              <a:t>being the final state</a:t>
            </a:r>
          </a:p>
          <a:p>
            <a:pPr lvl="1"/>
            <a:r>
              <a:rPr lang="en-US" sz="2400" dirty="0" smtClean="0"/>
              <a:t>Not always used</a:t>
            </a:r>
            <a:endParaRPr lang="en-US" sz="2400" dirty="0"/>
          </a:p>
          <a:p>
            <a:endParaRPr lang="en-US" sz="2400" baseline="30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Order Hidden Markov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7012405"/>
              </p:ext>
            </p:extLst>
          </p:nvPr>
        </p:nvGraphicFramePr>
        <p:xfrm>
          <a:off x="1422118" y="1600200"/>
          <a:ext cx="5634038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88" name="Equation" r:id="rId3" imgW="2628900" imgH="292100" progId="Equation.3">
                  <p:embed/>
                </p:oleObj>
              </mc:Choice>
              <mc:Fallback>
                <p:oleObj name="Equation" r:id="rId3" imgW="2628900" imgH="292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22118" y="1600200"/>
                        <a:ext cx="5634038" cy="625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43046" y="2329000"/>
            <a:ext cx="68759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800000"/>
                </a:solidFill>
              </a:rPr>
              <a:t>“Memory-less Model” – only needs </a:t>
            </a:r>
            <a:r>
              <a:rPr lang="en-US" sz="2000" dirty="0" err="1" smtClean="0">
                <a:solidFill>
                  <a:srgbClr val="800000"/>
                </a:solidFill>
              </a:rPr>
              <a:t>y</a:t>
            </a:r>
            <a:r>
              <a:rPr lang="en-US" sz="2000" baseline="30000" dirty="0" err="1" smtClean="0">
                <a:solidFill>
                  <a:srgbClr val="800000"/>
                </a:solidFill>
              </a:rPr>
              <a:t>k</a:t>
            </a:r>
            <a:r>
              <a:rPr lang="en-US" sz="2000" baseline="30000" dirty="0" smtClean="0">
                <a:solidFill>
                  <a:srgbClr val="800000"/>
                </a:solidFill>
              </a:rPr>
              <a:t> </a:t>
            </a:r>
            <a:r>
              <a:rPr lang="en-US" sz="2000" dirty="0" smtClean="0">
                <a:solidFill>
                  <a:srgbClr val="800000"/>
                </a:solidFill>
              </a:rPr>
              <a:t>to model rest of sequence</a:t>
            </a:r>
            <a:endParaRPr lang="en-US" sz="2000" baseline="30000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6610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Homework 1 Due Today @5pm</a:t>
            </a:r>
          </a:p>
          <a:p>
            <a:pPr lvl="1"/>
            <a:r>
              <a:rPr lang="en-US" dirty="0" smtClean="0"/>
              <a:t>Via Moodle</a:t>
            </a:r>
          </a:p>
          <a:p>
            <a:pPr lvl="1"/>
            <a:endParaRPr lang="en-US" sz="1000" dirty="0"/>
          </a:p>
          <a:p>
            <a:r>
              <a:rPr lang="en-US" dirty="0" smtClean="0"/>
              <a:t>Homework 2 to be Released Soon.</a:t>
            </a:r>
          </a:p>
          <a:p>
            <a:pPr lvl="1"/>
            <a:r>
              <a:rPr lang="en-US" dirty="0" smtClean="0"/>
              <a:t>Due Feb 3</a:t>
            </a:r>
            <a:r>
              <a:rPr lang="en-US" baseline="30000" dirty="0" smtClean="0"/>
              <a:t>rd</a:t>
            </a:r>
            <a:r>
              <a:rPr lang="en-US" dirty="0" smtClean="0"/>
              <a:t> via Moodle (2 weeks)</a:t>
            </a:r>
          </a:p>
          <a:p>
            <a:pPr lvl="1"/>
            <a:r>
              <a:rPr lang="en-US" dirty="0" smtClean="0"/>
              <a:t>Mostly Coding</a:t>
            </a:r>
          </a:p>
          <a:p>
            <a:pPr lvl="2"/>
            <a:r>
              <a:rPr lang="en-US" dirty="0" smtClean="0"/>
              <a:t>Don’t start late!</a:t>
            </a:r>
          </a:p>
          <a:p>
            <a:pPr lvl="2"/>
            <a:endParaRPr lang="en-US" dirty="0"/>
          </a:p>
          <a:p>
            <a:r>
              <a:rPr lang="en-US" dirty="0" smtClean="0"/>
              <a:t>Use Moodle Forums for Q&amp;A</a:t>
            </a:r>
          </a:p>
          <a:p>
            <a:pPr marL="914400" lvl="2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173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52140"/>
            <a:ext cx="8229600" cy="1143000"/>
          </a:xfrm>
        </p:spPr>
        <p:txBody>
          <a:bodyPr/>
          <a:lstStyle/>
          <a:p>
            <a:r>
              <a:rPr lang="en-US" dirty="0" smtClean="0"/>
              <a:t>Viterbi Algorithm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538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Most Common Prediction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Given input sentence, predict POS Tag seq.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b="1" dirty="0" smtClean="0"/>
              <a:t>Naïve approach:</a:t>
            </a:r>
          </a:p>
          <a:p>
            <a:pPr lvl="1"/>
            <a:r>
              <a:rPr lang="en-US" dirty="0" smtClean="0"/>
              <a:t>Try all possible y’s</a:t>
            </a:r>
          </a:p>
          <a:p>
            <a:pPr lvl="1"/>
            <a:r>
              <a:rPr lang="en-US" dirty="0" smtClean="0"/>
              <a:t>Choose one with highest probability </a:t>
            </a:r>
          </a:p>
          <a:p>
            <a:pPr lvl="1"/>
            <a:r>
              <a:rPr lang="en-US" b="1" dirty="0" smtClean="0">
                <a:solidFill>
                  <a:srgbClr val="953735"/>
                </a:solidFill>
              </a:rPr>
              <a:t>Exponential time: L</a:t>
            </a:r>
            <a:r>
              <a:rPr lang="en-US" b="1" baseline="30000" dirty="0" smtClean="0">
                <a:solidFill>
                  <a:srgbClr val="953735"/>
                </a:solidFill>
              </a:rPr>
              <a:t>M </a:t>
            </a:r>
            <a:r>
              <a:rPr lang="en-US" b="1" dirty="0" smtClean="0">
                <a:solidFill>
                  <a:srgbClr val="953735"/>
                </a:solidFill>
              </a:rPr>
              <a:t>possible y’s</a:t>
            </a:r>
            <a:endParaRPr lang="en-US" b="1" dirty="0">
              <a:solidFill>
                <a:srgbClr val="953735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21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0651309"/>
              </p:ext>
            </p:extLst>
          </p:nvPr>
        </p:nvGraphicFramePr>
        <p:xfrm>
          <a:off x="3121496" y="2626044"/>
          <a:ext cx="3048015" cy="9906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780" name="Equation" r:id="rId3" imgW="977900" imgH="317500" progId="Equation.3">
                  <p:embed/>
                </p:oleObj>
              </mc:Choice>
              <mc:Fallback>
                <p:oleObj name="Equation" r:id="rId3" imgW="977900" imgH="317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21496" y="2626044"/>
                        <a:ext cx="3048015" cy="9906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93859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Bayes’s</a:t>
            </a:r>
            <a:r>
              <a:rPr lang="en-US" dirty="0" smtClean="0"/>
              <a:t> Rule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22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4794452"/>
              </p:ext>
            </p:extLst>
          </p:nvPr>
        </p:nvGraphicFramePr>
        <p:xfrm>
          <a:off x="1995070" y="1547949"/>
          <a:ext cx="4934975" cy="22804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644" name="Equation" r:id="rId3" imgW="2311400" imgH="1066800" progId="Equation.3">
                  <p:embed/>
                </p:oleObj>
              </mc:Choice>
              <mc:Fallback>
                <p:oleObj name="Equation" r:id="rId3" imgW="2311400" imgH="1066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95070" y="1547949"/>
                        <a:ext cx="4934975" cy="22804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1030379"/>
              </p:ext>
            </p:extLst>
          </p:nvPr>
        </p:nvGraphicFramePr>
        <p:xfrm>
          <a:off x="948518" y="4099788"/>
          <a:ext cx="2821396" cy="9314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645" name="Equation" r:id="rId5" imgW="1384300" imgH="457200" progId="Equation.3">
                  <p:embed/>
                </p:oleObj>
              </mc:Choice>
              <mc:Fallback>
                <p:oleObj name="Equation" r:id="rId5" imgW="13843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48518" y="4099788"/>
                        <a:ext cx="2821396" cy="9314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3389467"/>
              </p:ext>
            </p:extLst>
          </p:nvPr>
        </p:nvGraphicFramePr>
        <p:xfrm>
          <a:off x="948518" y="5073650"/>
          <a:ext cx="4062412" cy="93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646" name="Equation" r:id="rId7" imgW="1993900" imgH="457200" progId="Equation.3">
                  <p:embed/>
                </p:oleObj>
              </mc:Choice>
              <mc:Fallback>
                <p:oleObj name="Equation" r:id="rId7" imgW="19939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48518" y="5073650"/>
                        <a:ext cx="4062412" cy="931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320059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23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6176018"/>
              </p:ext>
            </p:extLst>
          </p:nvPr>
        </p:nvGraphicFramePr>
        <p:xfrm>
          <a:off x="1100138" y="530225"/>
          <a:ext cx="6850062" cy="214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838" name="Equation" r:id="rId3" imgW="4089400" imgH="1282700" progId="Equation.3">
                  <p:embed/>
                </p:oleObj>
              </mc:Choice>
              <mc:Fallback>
                <p:oleObj name="Equation" r:id="rId3" imgW="4089400" imgH="1282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00138" y="530225"/>
                        <a:ext cx="6850062" cy="2147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0183214"/>
              </p:ext>
            </p:extLst>
          </p:nvPr>
        </p:nvGraphicFramePr>
        <p:xfrm>
          <a:off x="4942184" y="3288564"/>
          <a:ext cx="2774738" cy="7912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839" name="Equation" r:id="rId5" imgW="1600200" imgH="457200" progId="Equation.3">
                  <p:embed/>
                </p:oleObj>
              </mc:Choice>
              <mc:Fallback>
                <p:oleObj name="Equation" r:id="rId5" imgW="16002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942184" y="3288564"/>
                        <a:ext cx="2774738" cy="7912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0117014"/>
              </p:ext>
            </p:extLst>
          </p:nvPr>
        </p:nvGraphicFramePr>
        <p:xfrm>
          <a:off x="4942184" y="4093543"/>
          <a:ext cx="2420977" cy="7925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840" name="Equation" r:id="rId7" imgW="1397000" imgH="457200" progId="Equation.3">
                  <p:embed/>
                </p:oleObj>
              </mc:Choice>
              <mc:Fallback>
                <p:oleObj name="Equation" r:id="rId7" imgW="13970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942184" y="4093543"/>
                        <a:ext cx="2420977" cy="7925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007756" y="5254541"/>
            <a:ext cx="67091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953735"/>
                </a:solidFill>
              </a:rPr>
              <a:t>Exploit Memory-less Property:</a:t>
            </a:r>
          </a:p>
          <a:p>
            <a:r>
              <a:rPr lang="en-US" sz="2400" b="1" dirty="0" smtClean="0">
                <a:solidFill>
                  <a:srgbClr val="953735"/>
                </a:solidFill>
              </a:rPr>
              <a:t>The choice of </a:t>
            </a:r>
            <a:r>
              <a:rPr lang="en-US" sz="2400" b="1" dirty="0" err="1" smtClean="0">
                <a:solidFill>
                  <a:srgbClr val="953735"/>
                </a:solidFill>
              </a:rPr>
              <a:t>y</a:t>
            </a:r>
            <a:r>
              <a:rPr lang="en-US" sz="2400" b="1" baseline="30000" dirty="0" err="1" smtClean="0">
                <a:solidFill>
                  <a:srgbClr val="953735"/>
                </a:solidFill>
              </a:rPr>
              <a:t>L</a:t>
            </a:r>
            <a:r>
              <a:rPr lang="en-US" sz="2400" b="1" dirty="0" smtClean="0">
                <a:solidFill>
                  <a:srgbClr val="953735"/>
                </a:solidFill>
              </a:rPr>
              <a:t> only depends on y</a:t>
            </a:r>
            <a:r>
              <a:rPr lang="en-US" sz="2400" b="1" baseline="30000" dirty="0" smtClean="0">
                <a:solidFill>
                  <a:srgbClr val="953735"/>
                </a:solidFill>
              </a:rPr>
              <a:t>1:L-1 </a:t>
            </a:r>
            <a:r>
              <a:rPr lang="en-US" sz="2400" b="1" dirty="0" smtClean="0">
                <a:solidFill>
                  <a:srgbClr val="953735"/>
                </a:solidFill>
              </a:rPr>
              <a:t>via P(y</a:t>
            </a:r>
            <a:r>
              <a:rPr lang="en-US" sz="2400" b="1" baseline="30000" dirty="0" smtClean="0">
                <a:solidFill>
                  <a:srgbClr val="953735"/>
                </a:solidFill>
              </a:rPr>
              <a:t>L</a:t>
            </a:r>
            <a:r>
              <a:rPr lang="en-US" sz="2400" b="1" dirty="0" smtClean="0">
                <a:solidFill>
                  <a:srgbClr val="953735"/>
                </a:solidFill>
              </a:rPr>
              <a:t>|y</a:t>
            </a:r>
            <a:r>
              <a:rPr lang="en-US" sz="2400" b="1" baseline="30000" dirty="0" smtClean="0">
                <a:solidFill>
                  <a:srgbClr val="953735"/>
                </a:solidFill>
              </a:rPr>
              <a:t>L-1</a:t>
            </a:r>
            <a:r>
              <a:rPr lang="en-US" sz="2400" b="1" dirty="0" smtClean="0">
                <a:solidFill>
                  <a:srgbClr val="953735"/>
                </a:solidFill>
              </a:rPr>
              <a:t>)!</a:t>
            </a:r>
            <a:endParaRPr lang="en-US" sz="2400" b="1" dirty="0">
              <a:solidFill>
                <a:srgbClr val="953735"/>
              </a:solidFill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4546826"/>
              </p:ext>
            </p:extLst>
          </p:nvPr>
        </p:nvGraphicFramePr>
        <p:xfrm>
          <a:off x="1100138" y="3435350"/>
          <a:ext cx="3192463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841" name="Equation" r:id="rId9" imgW="1841500" imgH="292100" progId="Equation.3">
                  <p:embed/>
                </p:oleObj>
              </mc:Choice>
              <mc:Fallback>
                <p:oleObj name="Equation" r:id="rId9" imgW="1841500" imgH="292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100138" y="3435350"/>
                        <a:ext cx="3192463" cy="506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/>
          <p:cNvSpPr/>
          <p:nvPr/>
        </p:nvSpPr>
        <p:spPr>
          <a:xfrm>
            <a:off x="766170" y="407218"/>
            <a:ext cx="7482239" cy="250542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66170" y="3150524"/>
            <a:ext cx="7482239" cy="186723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588413" y="1352791"/>
            <a:ext cx="5128509" cy="75921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664887" y="2112010"/>
            <a:ext cx="5285313" cy="56610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4862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 animBg="1"/>
      <p:bldP spid="1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 smtClean="0"/>
              <a:t>Input:</a:t>
            </a:r>
            <a:r>
              <a:rPr lang="en-US" sz="2800" dirty="0" smtClean="0"/>
              <a:t> x = (x</a:t>
            </a:r>
            <a:r>
              <a:rPr lang="en-US" sz="2800" baseline="30000" dirty="0" smtClean="0"/>
              <a:t>1</a:t>
            </a:r>
            <a:r>
              <a:rPr lang="en-US" sz="2800" dirty="0" smtClean="0"/>
              <a:t>,x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,x</a:t>
            </a:r>
            <a:r>
              <a:rPr lang="en-US" sz="2800" baseline="30000" dirty="0" smtClean="0"/>
              <a:t>3</a:t>
            </a:r>
            <a:r>
              <a:rPr lang="en-US" sz="2800" dirty="0" smtClean="0"/>
              <a:t>,…,</a:t>
            </a:r>
            <a:r>
              <a:rPr lang="en-US" sz="2800" dirty="0" err="1" smtClean="0"/>
              <a:t>x</a:t>
            </a:r>
            <a:r>
              <a:rPr lang="en-US" sz="2800" baseline="30000" dirty="0" err="1" smtClean="0"/>
              <a:t>L</a:t>
            </a:r>
            <a:r>
              <a:rPr lang="en-US" sz="2800" dirty="0" smtClean="0"/>
              <a:t>)</a:t>
            </a:r>
          </a:p>
          <a:p>
            <a:endParaRPr lang="en-US" sz="1000" dirty="0"/>
          </a:p>
          <a:p>
            <a:r>
              <a:rPr lang="en-US" sz="2400" b="1" dirty="0" smtClean="0"/>
              <a:t>Computed: </a:t>
            </a:r>
            <a:r>
              <a:rPr lang="en-US" sz="2400" dirty="0" smtClean="0"/>
              <a:t>best length-k prefix ending in each Tag:</a:t>
            </a:r>
          </a:p>
          <a:p>
            <a:pPr lvl="1"/>
            <a:r>
              <a:rPr lang="en-US" sz="2000" dirty="0" smtClean="0"/>
              <a:t>Examples:</a:t>
            </a:r>
          </a:p>
          <a:p>
            <a:pPr lvl="1"/>
            <a:endParaRPr lang="en-US" sz="2000" dirty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endParaRPr lang="en-US" sz="500" b="1" dirty="0" smtClean="0"/>
          </a:p>
          <a:p>
            <a:r>
              <a:rPr lang="en-US" sz="2400" b="1" dirty="0" smtClean="0"/>
              <a:t>Claim:</a:t>
            </a:r>
            <a:endParaRPr lang="en-US" sz="2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24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4209581"/>
              </p:ext>
            </p:extLst>
          </p:nvPr>
        </p:nvGraphicFramePr>
        <p:xfrm>
          <a:off x="1228725" y="3211336"/>
          <a:ext cx="310515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57" name="Equation" r:id="rId3" imgW="2006600" imgH="355600" progId="Equation.3">
                  <p:embed/>
                </p:oleObj>
              </mc:Choice>
              <mc:Fallback>
                <p:oleObj name="Equation" r:id="rId3" imgW="2006600" imgH="355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28725" y="3211336"/>
                        <a:ext cx="3105150" cy="549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8220131"/>
              </p:ext>
            </p:extLst>
          </p:nvPr>
        </p:nvGraphicFramePr>
        <p:xfrm>
          <a:off x="4737100" y="3197048"/>
          <a:ext cx="3162300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58" name="Equation" r:id="rId5" imgW="2044700" imgH="355600" progId="Equation.3">
                  <p:embed/>
                </p:oleObj>
              </mc:Choice>
              <mc:Fallback>
                <p:oleObj name="Equation" r:id="rId5" imgW="2044700" imgH="355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37100" y="3197048"/>
                        <a:ext cx="3162300" cy="550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817046" y="3769959"/>
            <a:ext cx="2518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953735"/>
                </a:solidFill>
              </a:rPr>
              <a:t>Sequence Concatenation</a:t>
            </a:r>
            <a:endParaRPr lang="en-US" dirty="0">
              <a:solidFill>
                <a:srgbClr val="953735"/>
              </a:solidFill>
            </a:endParaRPr>
          </a:p>
        </p:txBody>
      </p:sp>
      <p:cxnSp>
        <p:nvCxnSpPr>
          <p:cNvPr id="9" name="Straight Arrow Connector 8"/>
          <p:cNvCxnSpPr>
            <a:stCxn id="8" idx="1"/>
          </p:cNvCxnSpPr>
          <p:nvPr/>
        </p:nvCxnSpPr>
        <p:spPr>
          <a:xfrm flipH="1" flipV="1">
            <a:off x="3623779" y="3576703"/>
            <a:ext cx="193267" cy="377922"/>
          </a:xfrm>
          <a:prstGeom prst="straightConnector1">
            <a:avLst/>
          </a:prstGeom>
          <a:grpFill/>
          <a:ln>
            <a:solidFill>
              <a:schemeClr val="accent2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3"/>
          </p:cNvCxnSpPr>
          <p:nvPr/>
        </p:nvCxnSpPr>
        <p:spPr>
          <a:xfrm flipV="1">
            <a:off x="6335847" y="3576703"/>
            <a:ext cx="642513" cy="377922"/>
          </a:xfrm>
          <a:prstGeom prst="straightConnector1">
            <a:avLst/>
          </a:prstGeom>
          <a:grpFill/>
          <a:ln>
            <a:solidFill>
              <a:schemeClr val="accent2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5060610"/>
              </p:ext>
            </p:extLst>
          </p:nvPr>
        </p:nvGraphicFramePr>
        <p:xfrm>
          <a:off x="2450089" y="4400998"/>
          <a:ext cx="5857875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59" name="Equation" r:id="rId7" imgW="3784600" imgH="711200" progId="Equation.3">
                  <p:embed/>
                </p:oleObj>
              </mc:Choice>
              <mc:Fallback>
                <p:oleObj name="Equation" r:id="rId7" imgW="3784600" imgH="711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50089" y="4400998"/>
                        <a:ext cx="5857875" cy="1098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Left Brace 18"/>
          <p:cNvSpPr/>
          <p:nvPr/>
        </p:nvSpPr>
        <p:spPr>
          <a:xfrm rot="16200000">
            <a:off x="4714265" y="4753987"/>
            <a:ext cx="201686" cy="1289436"/>
          </a:xfrm>
          <a:prstGeom prst="leftBrace">
            <a:avLst/>
          </a:prstGeom>
          <a:grpFill/>
          <a:ln>
            <a:solidFill>
              <a:schemeClr val="accent2">
                <a:lumMod val="75000"/>
              </a:schemeClr>
            </a:solidFill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087560" y="5468022"/>
            <a:ext cx="1529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953735"/>
                </a:solidFill>
              </a:rPr>
              <a:t>Pre-computed</a:t>
            </a:r>
            <a:endParaRPr lang="en-US" dirty="0">
              <a:solidFill>
                <a:srgbClr val="953735"/>
              </a:solidFill>
            </a:endParaRPr>
          </a:p>
        </p:txBody>
      </p:sp>
      <p:sp>
        <p:nvSpPr>
          <p:cNvPr id="22" name="Freeform 21"/>
          <p:cNvSpPr/>
          <p:nvPr/>
        </p:nvSpPr>
        <p:spPr>
          <a:xfrm>
            <a:off x="2022265" y="3666429"/>
            <a:ext cx="2084683" cy="2034159"/>
          </a:xfrm>
          <a:custGeom>
            <a:avLst/>
            <a:gdLst>
              <a:gd name="connsiteX0" fmla="*/ 2084683 w 2084683"/>
              <a:gd name="connsiteY0" fmla="*/ 1891148 h 1896119"/>
              <a:gd name="connsiteX1" fmla="*/ 76075 w 2084683"/>
              <a:gd name="connsiteY1" fmla="*/ 1601264 h 1896119"/>
              <a:gd name="connsiteX2" fmla="*/ 614465 w 2084683"/>
              <a:gd name="connsiteY2" fmla="*/ 0 h 1896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84683" h="1896119">
                <a:moveTo>
                  <a:pt x="2084683" y="1891148"/>
                </a:moveTo>
                <a:cubicBezTo>
                  <a:pt x="1202897" y="1903801"/>
                  <a:pt x="321111" y="1916455"/>
                  <a:pt x="76075" y="1601264"/>
                </a:cubicBezTo>
                <a:cubicBezTo>
                  <a:pt x="-168961" y="1286073"/>
                  <a:pt x="222752" y="643036"/>
                  <a:pt x="614465" y="0"/>
                </a:cubicBezTo>
              </a:path>
            </a:pathLst>
          </a:cu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249643" y="4947250"/>
            <a:ext cx="5285313" cy="52077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14584" y="5383360"/>
            <a:ext cx="2188219" cy="369332"/>
          </a:xfrm>
          <a:prstGeom prst="rect">
            <a:avLst/>
          </a:prstGeom>
          <a:noFill/>
          <a:ln w="25400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953735"/>
                </a:solidFill>
              </a:rPr>
              <a:t>Recursive Definition!</a:t>
            </a:r>
            <a:endParaRPr lang="en-US" b="1" dirty="0">
              <a:solidFill>
                <a:srgbClr val="95373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72775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  <p:bldP spid="22" grpId="0" animBg="1"/>
      <p:bldP spid="23" grpId="0" animBg="1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25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823572" y="2408798"/>
            <a:ext cx="993405" cy="81967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Ŷ</a:t>
            </a:r>
            <a:r>
              <a:rPr lang="en-US" baseline="30000" dirty="0"/>
              <a:t>1</a:t>
            </a:r>
            <a:r>
              <a:rPr lang="en-US" dirty="0" smtClean="0"/>
              <a:t>(V)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823572" y="3637910"/>
            <a:ext cx="993405" cy="81967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Ŷ</a:t>
            </a:r>
            <a:r>
              <a:rPr lang="en-US" baseline="30000" dirty="0"/>
              <a:t>1</a:t>
            </a:r>
            <a:r>
              <a:rPr lang="en-US" dirty="0" smtClean="0"/>
              <a:t>(D)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823572" y="4977454"/>
            <a:ext cx="993405" cy="81967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Ŷ</a:t>
            </a:r>
            <a:r>
              <a:rPr lang="en-US" baseline="30000" dirty="0"/>
              <a:t>1</a:t>
            </a:r>
            <a:r>
              <a:rPr lang="en-US" dirty="0" smtClean="0"/>
              <a:t>(N)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47304" y="1390678"/>
            <a:ext cx="18705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Store each </a:t>
            </a:r>
          </a:p>
          <a:p>
            <a:r>
              <a:rPr lang="en-US" dirty="0"/>
              <a:t>Ŷ</a:t>
            </a:r>
            <a:r>
              <a:rPr lang="en-US" baseline="30000" dirty="0"/>
              <a:t>1</a:t>
            </a:r>
            <a:r>
              <a:rPr lang="en-US" dirty="0"/>
              <a:t>(Z</a:t>
            </a:r>
            <a:r>
              <a:rPr lang="en-US" dirty="0" smtClean="0"/>
              <a:t>) &amp; P(Ŷ</a:t>
            </a:r>
            <a:r>
              <a:rPr lang="en-US" baseline="30000" dirty="0" smtClean="0"/>
              <a:t>1</a:t>
            </a:r>
            <a:r>
              <a:rPr lang="en-US" dirty="0" smtClean="0"/>
              <a:t>(Z),x</a:t>
            </a:r>
            <a:r>
              <a:rPr lang="en-US" baseline="30000" dirty="0" smtClean="0"/>
              <a:t>1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3163480" y="2408798"/>
            <a:ext cx="993405" cy="81967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Ŷ</a:t>
            </a:r>
            <a:r>
              <a:rPr lang="en-US" baseline="30000" dirty="0" smtClean="0"/>
              <a:t>2</a:t>
            </a:r>
            <a:r>
              <a:rPr lang="en-US" dirty="0" smtClean="0"/>
              <a:t>(V)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3163480" y="3637910"/>
            <a:ext cx="993405" cy="81967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Ŷ</a:t>
            </a:r>
            <a:r>
              <a:rPr lang="en-US" baseline="30000" dirty="0"/>
              <a:t>2</a:t>
            </a:r>
            <a:r>
              <a:rPr lang="en-US" dirty="0" smtClean="0"/>
              <a:t>(D)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3163480" y="4977454"/>
            <a:ext cx="993405" cy="81967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Ŷ</a:t>
            </a:r>
            <a:r>
              <a:rPr lang="en-US" baseline="30000" dirty="0" smtClean="0"/>
              <a:t>2</a:t>
            </a:r>
            <a:r>
              <a:rPr lang="en-US" dirty="0" smtClean="0"/>
              <a:t>(N)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5" idx="6"/>
          </p:cNvCxnSpPr>
          <p:nvPr/>
        </p:nvCxnSpPr>
        <p:spPr>
          <a:xfrm>
            <a:off x="1816977" y="2818633"/>
            <a:ext cx="1309826" cy="0"/>
          </a:xfrm>
          <a:prstGeom prst="straightConnector1">
            <a:avLst/>
          </a:prstGeom>
          <a:grpFill/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2" idx="6"/>
          </p:cNvCxnSpPr>
          <p:nvPr/>
        </p:nvCxnSpPr>
        <p:spPr>
          <a:xfrm flipV="1">
            <a:off x="1816977" y="2973094"/>
            <a:ext cx="1309826" cy="1074651"/>
          </a:xfrm>
          <a:prstGeom prst="straightConnector1">
            <a:avLst/>
          </a:prstGeom>
          <a:grpFill/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3" idx="6"/>
          </p:cNvCxnSpPr>
          <p:nvPr/>
        </p:nvCxnSpPr>
        <p:spPr>
          <a:xfrm flipV="1">
            <a:off x="1816977" y="3138742"/>
            <a:ext cx="1392655" cy="2248547"/>
          </a:xfrm>
          <a:prstGeom prst="straightConnector1">
            <a:avLst/>
          </a:prstGeom>
          <a:grpFill/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1104735"/>
              </p:ext>
            </p:extLst>
          </p:nvPr>
        </p:nvGraphicFramePr>
        <p:xfrm>
          <a:off x="2554288" y="538163"/>
          <a:ext cx="5830887" cy="61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811" name="Equation" r:id="rId3" imgW="3390900" imgH="355600" progId="Equation.3">
                  <p:embed/>
                </p:oleObj>
              </mc:Choice>
              <mc:Fallback>
                <p:oleObj name="Equation" r:id="rId3" imgW="3390900" imgH="355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54288" y="538163"/>
                        <a:ext cx="5830887" cy="6111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1642779" y="545617"/>
            <a:ext cx="827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Solve:</a:t>
            </a:r>
            <a:endParaRPr lang="en-US" sz="20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2164234" y="2375976"/>
            <a:ext cx="613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  <a:r>
              <a:rPr lang="en-US" baseline="30000" dirty="0" smtClean="0"/>
              <a:t>1</a:t>
            </a:r>
            <a:r>
              <a:rPr lang="en-US" dirty="0" smtClean="0"/>
              <a:t>=V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959802" y="3138742"/>
            <a:ext cx="624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r>
              <a:rPr lang="en-US" baseline="30000" dirty="0" smtClean="0"/>
              <a:t>1</a:t>
            </a:r>
            <a:r>
              <a:rPr lang="en-US" dirty="0" smtClean="0"/>
              <a:t>=D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271865" y="4610536"/>
            <a:ext cx="631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r>
              <a:rPr lang="en-US" baseline="30000" dirty="0" smtClean="0"/>
              <a:t>1</a:t>
            </a:r>
            <a:r>
              <a:rPr lang="en-US" dirty="0" smtClean="0"/>
              <a:t>=N</a:t>
            </a:r>
            <a:endParaRPr lang="en-US" dirty="0"/>
          </a:p>
        </p:txBody>
      </p:sp>
      <p:cxnSp>
        <p:nvCxnSpPr>
          <p:cNvPr id="40" name="Straight Arrow Connector 39"/>
          <p:cNvCxnSpPr>
            <a:stCxn id="41" idx="1"/>
          </p:cNvCxnSpPr>
          <p:nvPr/>
        </p:nvCxnSpPr>
        <p:spPr>
          <a:xfrm flipH="1">
            <a:off x="2271865" y="1249951"/>
            <a:ext cx="2633838" cy="530765"/>
          </a:xfrm>
          <a:prstGeom prst="straightConnector1">
            <a:avLst/>
          </a:prstGeom>
          <a:grpFill/>
          <a:ln>
            <a:solidFill>
              <a:schemeClr val="accent2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Left Brace 40"/>
          <p:cNvSpPr/>
          <p:nvPr/>
        </p:nvSpPr>
        <p:spPr>
          <a:xfrm rot="16200000">
            <a:off x="4804860" y="504390"/>
            <a:ext cx="201686" cy="1289436"/>
          </a:xfrm>
          <a:prstGeom prst="leftBrace">
            <a:avLst/>
          </a:prstGeom>
          <a:grpFill/>
          <a:ln>
            <a:solidFill>
              <a:schemeClr val="accent2">
                <a:lumMod val="75000"/>
              </a:schemeClr>
            </a:solidFill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347304" y="6173914"/>
            <a:ext cx="137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Ŷ</a:t>
            </a:r>
            <a:r>
              <a:rPr lang="en-US" baseline="30000" dirty="0" smtClean="0"/>
              <a:t>1</a:t>
            </a:r>
            <a:r>
              <a:rPr lang="en-US" dirty="0" smtClean="0"/>
              <a:t>(Z) is just 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546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32" grpId="0"/>
      <p:bldP spid="33" grpId="0"/>
      <p:bldP spid="34" grpId="0"/>
      <p:bldP spid="35" grpId="0"/>
      <p:bldP spid="41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26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823572" y="2408798"/>
            <a:ext cx="993405" cy="81967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Ŷ</a:t>
            </a:r>
            <a:r>
              <a:rPr lang="en-US" baseline="30000" dirty="0"/>
              <a:t>1</a:t>
            </a:r>
            <a:r>
              <a:rPr lang="en-US" dirty="0" smtClean="0"/>
              <a:t>(V)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823572" y="3637910"/>
            <a:ext cx="993405" cy="81967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Ŷ</a:t>
            </a:r>
            <a:r>
              <a:rPr lang="en-US" baseline="30000" dirty="0"/>
              <a:t>1</a:t>
            </a:r>
            <a:r>
              <a:rPr lang="en-US" dirty="0" smtClean="0"/>
              <a:t>(D)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823572" y="4977454"/>
            <a:ext cx="993405" cy="81967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Ŷ</a:t>
            </a:r>
            <a:r>
              <a:rPr lang="en-US" baseline="30000" dirty="0"/>
              <a:t>1</a:t>
            </a:r>
            <a:r>
              <a:rPr lang="en-US" dirty="0" smtClean="0"/>
              <a:t>(N)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47304" y="1390678"/>
            <a:ext cx="18705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Store each </a:t>
            </a:r>
          </a:p>
          <a:p>
            <a:r>
              <a:rPr lang="en-US" dirty="0"/>
              <a:t>Ŷ</a:t>
            </a:r>
            <a:r>
              <a:rPr lang="en-US" baseline="30000" dirty="0"/>
              <a:t>1</a:t>
            </a:r>
            <a:r>
              <a:rPr lang="en-US" dirty="0"/>
              <a:t>(Z</a:t>
            </a:r>
            <a:r>
              <a:rPr lang="en-US" dirty="0" smtClean="0"/>
              <a:t>) &amp; P(Ŷ</a:t>
            </a:r>
            <a:r>
              <a:rPr lang="en-US" baseline="30000" dirty="0" smtClean="0"/>
              <a:t>1</a:t>
            </a:r>
            <a:r>
              <a:rPr lang="en-US" dirty="0" smtClean="0"/>
              <a:t>(Z),x</a:t>
            </a:r>
            <a:r>
              <a:rPr lang="en-US" baseline="30000" dirty="0" smtClean="0"/>
              <a:t>1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3163480" y="2408798"/>
            <a:ext cx="993405" cy="81967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Ŷ</a:t>
            </a:r>
            <a:r>
              <a:rPr lang="en-US" baseline="30000" dirty="0" smtClean="0"/>
              <a:t>2</a:t>
            </a:r>
            <a:r>
              <a:rPr lang="en-US" dirty="0" smtClean="0"/>
              <a:t>(V)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3163480" y="3637910"/>
            <a:ext cx="993405" cy="81967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Ŷ</a:t>
            </a:r>
            <a:r>
              <a:rPr lang="en-US" baseline="30000" dirty="0"/>
              <a:t>2</a:t>
            </a:r>
            <a:r>
              <a:rPr lang="en-US" dirty="0" smtClean="0"/>
              <a:t>(D)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3163480" y="4977454"/>
            <a:ext cx="993405" cy="81967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Ŷ</a:t>
            </a:r>
            <a:r>
              <a:rPr lang="en-US" baseline="30000" dirty="0" smtClean="0"/>
              <a:t>2</a:t>
            </a:r>
            <a:r>
              <a:rPr lang="en-US" dirty="0" smtClean="0"/>
              <a:t>(N)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13" idx="6"/>
          </p:cNvCxnSpPr>
          <p:nvPr/>
        </p:nvCxnSpPr>
        <p:spPr>
          <a:xfrm flipV="1">
            <a:off x="1816977" y="3138742"/>
            <a:ext cx="1392655" cy="2248547"/>
          </a:xfrm>
          <a:prstGeom prst="straightConnector1">
            <a:avLst/>
          </a:prstGeom>
          <a:grpFill/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6251600"/>
              </p:ext>
            </p:extLst>
          </p:nvPr>
        </p:nvGraphicFramePr>
        <p:xfrm>
          <a:off x="2554288" y="538163"/>
          <a:ext cx="5830887" cy="61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76" name="Equation" r:id="rId3" imgW="3390900" imgH="355600" progId="Equation.3">
                  <p:embed/>
                </p:oleObj>
              </mc:Choice>
              <mc:Fallback>
                <p:oleObj name="Equation" r:id="rId3" imgW="3390900" imgH="355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54288" y="538163"/>
                        <a:ext cx="5830887" cy="6111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1642779" y="545617"/>
            <a:ext cx="827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Solve:</a:t>
            </a:r>
            <a:endParaRPr lang="en-US" sz="20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2271865" y="4610536"/>
            <a:ext cx="631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r>
              <a:rPr lang="en-US" baseline="30000" dirty="0" smtClean="0"/>
              <a:t>1</a:t>
            </a:r>
            <a:r>
              <a:rPr lang="en-US" dirty="0" smtClean="0"/>
              <a:t>=N</a:t>
            </a:r>
            <a:endParaRPr lang="en-US" dirty="0"/>
          </a:p>
        </p:txBody>
      </p:sp>
      <p:cxnSp>
        <p:nvCxnSpPr>
          <p:cNvPr id="40" name="Straight Arrow Connector 39"/>
          <p:cNvCxnSpPr>
            <a:stCxn id="41" idx="1"/>
          </p:cNvCxnSpPr>
          <p:nvPr/>
        </p:nvCxnSpPr>
        <p:spPr>
          <a:xfrm flipH="1">
            <a:off x="2271865" y="1249951"/>
            <a:ext cx="2633838" cy="530765"/>
          </a:xfrm>
          <a:prstGeom prst="straightConnector1">
            <a:avLst/>
          </a:prstGeom>
          <a:grpFill/>
          <a:ln>
            <a:solidFill>
              <a:schemeClr val="accent2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Left Brace 40"/>
          <p:cNvSpPr/>
          <p:nvPr/>
        </p:nvSpPr>
        <p:spPr>
          <a:xfrm rot="16200000">
            <a:off x="4804860" y="504390"/>
            <a:ext cx="201686" cy="1289436"/>
          </a:xfrm>
          <a:prstGeom prst="leftBrace">
            <a:avLst/>
          </a:prstGeom>
          <a:grpFill/>
          <a:ln>
            <a:solidFill>
              <a:schemeClr val="accent2">
                <a:lumMod val="75000"/>
              </a:schemeClr>
            </a:solidFill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347304" y="6173914"/>
            <a:ext cx="137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Ŷ</a:t>
            </a:r>
            <a:r>
              <a:rPr lang="en-US" baseline="30000" dirty="0" smtClean="0"/>
              <a:t>1</a:t>
            </a:r>
            <a:r>
              <a:rPr lang="en-US" dirty="0" smtClean="0"/>
              <a:t>(Z) is just Z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837434" y="6095762"/>
            <a:ext cx="1721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Ex: Ŷ</a:t>
            </a:r>
            <a:r>
              <a:rPr lang="en-US" baseline="30000" dirty="0"/>
              <a:t>2</a:t>
            </a:r>
            <a:r>
              <a:rPr lang="en-US" dirty="0" smtClean="0"/>
              <a:t>(V) = (N, V)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099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27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823572" y="2408798"/>
            <a:ext cx="993405" cy="81967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Ŷ</a:t>
            </a:r>
            <a:r>
              <a:rPr lang="en-US" baseline="30000" dirty="0"/>
              <a:t>1</a:t>
            </a:r>
            <a:r>
              <a:rPr lang="en-US" dirty="0" smtClean="0"/>
              <a:t>(V)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823572" y="3637910"/>
            <a:ext cx="993405" cy="81967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Ŷ</a:t>
            </a:r>
            <a:r>
              <a:rPr lang="en-US" baseline="30000" dirty="0"/>
              <a:t>1</a:t>
            </a:r>
            <a:r>
              <a:rPr lang="en-US" dirty="0" smtClean="0"/>
              <a:t>(D)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823572" y="4977454"/>
            <a:ext cx="993405" cy="81967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Ŷ</a:t>
            </a:r>
            <a:r>
              <a:rPr lang="en-US" baseline="30000" dirty="0"/>
              <a:t>1</a:t>
            </a:r>
            <a:r>
              <a:rPr lang="en-US" dirty="0" smtClean="0"/>
              <a:t>(N)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47304" y="1390678"/>
            <a:ext cx="18705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Store each </a:t>
            </a:r>
          </a:p>
          <a:p>
            <a:r>
              <a:rPr lang="en-US" dirty="0"/>
              <a:t>Ŷ</a:t>
            </a:r>
            <a:r>
              <a:rPr lang="en-US" baseline="30000" dirty="0"/>
              <a:t>1</a:t>
            </a:r>
            <a:r>
              <a:rPr lang="en-US" dirty="0"/>
              <a:t>(Z</a:t>
            </a:r>
            <a:r>
              <a:rPr lang="en-US" dirty="0" smtClean="0"/>
              <a:t>) &amp; P(Ŷ</a:t>
            </a:r>
            <a:r>
              <a:rPr lang="en-US" baseline="30000" dirty="0" smtClean="0"/>
              <a:t>1</a:t>
            </a:r>
            <a:r>
              <a:rPr lang="en-US" dirty="0" smtClean="0"/>
              <a:t>(Z),x</a:t>
            </a:r>
            <a:r>
              <a:rPr lang="en-US" baseline="30000" dirty="0" smtClean="0"/>
              <a:t>1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3163480" y="2408798"/>
            <a:ext cx="993405" cy="81967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Ŷ</a:t>
            </a:r>
            <a:r>
              <a:rPr lang="en-US" baseline="30000" dirty="0" smtClean="0"/>
              <a:t>2</a:t>
            </a:r>
            <a:r>
              <a:rPr lang="en-US" dirty="0" smtClean="0"/>
              <a:t>(V)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3163480" y="3637910"/>
            <a:ext cx="993405" cy="81967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Ŷ</a:t>
            </a:r>
            <a:r>
              <a:rPr lang="en-US" baseline="30000" dirty="0"/>
              <a:t>2</a:t>
            </a:r>
            <a:r>
              <a:rPr lang="en-US" dirty="0" smtClean="0"/>
              <a:t>(D)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3163480" y="4977454"/>
            <a:ext cx="993405" cy="81967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Ŷ</a:t>
            </a:r>
            <a:r>
              <a:rPr lang="en-US" baseline="30000" dirty="0" smtClean="0"/>
              <a:t>2</a:t>
            </a:r>
            <a:r>
              <a:rPr lang="en-US" dirty="0" smtClean="0"/>
              <a:t>(N)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13" idx="6"/>
          </p:cNvCxnSpPr>
          <p:nvPr/>
        </p:nvCxnSpPr>
        <p:spPr>
          <a:xfrm flipV="1">
            <a:off x="1816977" y="3138742"/>
            <a:ext cx="1392655" cy="2248547"/>
          </a:xfrm>
          <a:prstGeom prst="straightConnector1">
            <a:avLst/>
          </a:prstGeom>
          <a:grpFill/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859960" y="1390678"/>
            <a:ext cx="1937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Store each </a:t>
            </a:r>
          </a:p>
          <a:p>
            <a:r>
              <a:rPr lang="en-US" dirty="0" smtClean="0"/>
              <a:t>Ŷ</a:t>
            </a:r>
            <a:r>
              <a:rPr lang="en-US" baseline="30000" dirty="0" smtClean="0"/>
              <a:t>2</a:t>
            </a:r>
            <a:r>
              <a:rPr lang="en-US" dirty="0" smtClean="0"/>
              <a:t>(</a:t>
            </a:r>
            <a:r>
              <a:rPr lang="en-US" dirty="0"/>
              <a:t>Z</a:t>
            </a:r>
            <a:r>
              <a:rPr lang="en-US" dirty="0" smtClean="0"/>
              <a:t>) &amp; P(Ŷ</a:t>
            </a:r>
            <a:r>
              <a:rPr lang="en-US" baseline="30000" dirty="0"/>
              <a:t>2</a:t>
            </a:r>
            <a:r>
              <a:rPr lang="en-US" dirty="0" smtClean="0"/>
              <a:t>(Z),x</a:t>
            </a:r>
            <a:r>
              <a:rPr lang="en-US" baseline="30000" dirty="0" smtClean="0"/>
              <a:t>1:2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5" idx="6"/>
          </p:cNvCxnSpPr>
          <p:nvPr/>
        </p:nvCxnSpPr>
        <p:spPr>
          <a:xfrm>
            <a:off x="1816977" y="2818633"/>
            <a:ext cx="1316728" cy="1143115"/>
          </a:xfrm>
          <a:prstGeom prst="straightConnector1">
            <a:avLst/>
          </a:prstGeom>
          <a:grpFill/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2" idx="6"/>
          </p:cNvCxnSpPr>
          <p:nvPr/>
        </p:nvCxnSpPr>
        <p:spPr>
          <a:xfrm>
            <a:off x="1816977" y="4047745"/>
            <a:ext cx="1392655" cy="1183971"/>
          </a:xfrm>
          <a:prstGeom prst="straightConnector1">
            <a:avLst/>
          </a:prstGeom>
          <a:grpFill/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837434" y="6095762"/>
            <a:ext cx="1721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Ex: Ŷ</a:t>
            </a:r>
            <a:r>
              <a:rPr lang="en-US" baseline="30000" dirty="0"/>
              <a:t>2</a:t>
            </a:r>
            <a:r>
              <a:rPr lang="en-US" dirty="0" smtClean="0"/>
              <a:t>(V) = (N, V)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5537717" y="2408798"/>
            <a:ext cx="993405" cy="81967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Ŷ</a:t>
            </a:r>
            <a:r>
              <a:rPr lang="en-US" baseline="30000" dirty="0" smtClean="0"/>
              <a:t>3</a:t>
            </a:r>
            <a:r>
              <a:rPr lang="en-US" dirty="0" smtClean="0"/>
              <a:t>(V)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5537717" y="3637910"/>
            <a:ext cx="993405" cy="81967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Ŷ</a:t>
            </a:r>
            <a:r>
              <a:rPr lang="en-US" baseline="30000" dirty="0"/>
              <a:t>3</a:t>
            </a:r>
            <a:r>
              <a:rPr lang="en-US" dirty="0" smtClean="0"/>
              <a:t>(D)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5537717" y="4977454"/>
            <a:ext cx="993405" cy="81967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Ŷ</a:t>
            </a:r>
            <a:r>
              <a:rPr lang="en-US" baseline="30000" dirty="0"/>
              <a:t>3</a:t>
            </a:r>
            <a:r>
              <a:rPr lang="en-US" dirty="0" smtClean="0"/>
              <a:t>(N)</a:t>
            </a:r>
            <a:endParaRPr lang="en-US" dirty="0"/>
          </a:p>
        </p:txBody>
      </p:sp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5038898"/>
              </p:ext>
            </p:extLst>
          </p:nvPr>
        </p:nvGraphicFramePr>
        <p:xfrm>
          <a:off x="2478088" y="538163"/>
          <a:ext cx="5983287" cy="61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10" name="Equation" r:id="rId3" imgW="3479800" imgH="355600" progId="Equation.3">
                  <p:embed/>
                </p:oleObj>
              </mc:Choice>
              <mc:Fallback>
                <p:oleObj name="Equation" r:id="rId3" imgW="3479800" imgH="355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78088" y="538163"/>
                        <a:ext cx="5983287" cy="6111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1642779" y="545617"/>
            <a:ext cx="827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Solve:</a:t>
            </a:r>
            <a:endParaRPr lang="en-US" sz="2000" b="1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4156885" y="2818633"/>
            <a:ext cx="1309826" cy="0"/>
          </a:xfrm>
          <a:prstGeom prst="straightConnector1">
            <a:avLst/>
          </a:prstGeom>
          <a:grpFill/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4156885" y="2973094"/>
            <a:ext cx="1309826" cy="1074651"/>
          </a:xfrm>
          <a:prstGeom prst="straightConnector1">
            <a:avLst/>
          </a:prstGeom>
          <a:grpFill/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4156885" y="3138742"/>
            <a:ext cx="1392655" cy="2248547"/>
          </a:xfrm>
          <a:prstGeom prst="straightConnector1">
            <a:avLst/>
          </a:prstGeom>
          <a:grpFill/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295502" y="2463958"/>
            <a:ext cx="90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</a:t>
            </a:r>
            <a:r>
              <a:rPr lang="en-US" baseline="30000" dirty="0"/>
              <a:t>2</a:t>
            </a:r>
            <a:r>
              <a:rPr lang="en-US" dirty="0" smtClean="0"/>
              <a:t>=V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247191" y="3209719"/>
            <a:ext cx="624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r>
              <a:rPr lang="en-US" baseline="30000" dirty="0"/>
              <a:t>2</a:t>
            </a:r>
            <a:r>
              <a:rPr lang="en-US" dirty="0" smtClean="0"/>
              <a:t>=D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624444" y="4620157"/>
            <a:ext cx="631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r>
              <a:rPr lang="en-US" baseline="30000" dirty="0"/>
              <a:t>2</a:t>
            </a:r>
            <a:r>
              <a:rPr lang="en-US" dirty="0" smtClean="0"/>
              <a:t>=N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104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7" grpId="0" animBg="1"/>
      <p:bldP spid="28" grpId="0" animBg="1"/>
      <p:bldP spid="29" grpId="0" animBg="1"/>
      <p:bldP spid="36" grpId="0"/>
      <p:bldP spid="33" grpId="0"/>
      <p:bldP spid="34" grpId="0"/>
      <p:bldP spid="3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28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823572" y="2408798"/>
            <a:ext cx="993405" cy="81967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Ŷ</a:t>
            </a:r>
            <a:r>
              <a:rPr lang="en-US" baseline="30000" dirty="0"/>
              <a:t>1</a:t>
            </a:r>
            <a:r>
              <a:rPr lang="en-US" dirty="0" smtClean="0"/>
              <a:t>(V)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823572" y="3637910"/>
            <a:ext cx="993405" cy="81967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Ŷ</a:t>
            </a:r>
            <a:r>
              <a:rPr lang="en-US" baseline="30000" dirty="0"/>
              <a:t>1</a:t>
            </a:r>
            <a:r>
              <a:rPr lang="en-US" dirty="0" smtClean="0"/>
              <a:t>(D)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823572" y="4977454"/>
            <a:ext cx="993405" cy="81967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Ŷ</a:t>
            </a:r>
            <a:r>
              <a:rPr lang="en-US" baseline="30000" dirty="0"/>
              <a:t>1</a:t>
            </a:r>
            <a:r>
              <a:rPr lang="en-US" dirty="0" smtClean="0"/>
              <a:t>(N)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47304" y="1390678"/>
            <a:ext cx="18705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Store each </a:t>
            </a:r>
          </a:p>
          <a:p>
            <a:r>
              <a:rPr lang="en-US" dirty="0"/>
              <a:t>Ŷ</a:t>
            </a:r>
            <a:r>
              <a:rPr lang="en-US" baseline="30000" dirty="0"/>
              <a:t>1</a:t>
            </a:r>
            <a:r>
              <a:rPr lang="en-US" dirty="0"/>
              <a:t>(Z</a:t>
            </a:r>
            <a:r>
              <a:rPr lang="en-US" dirty="0" smtClean="0"/>
              <a:t>) &amp; P(Ŷ</a:t>
            </a:r>
            <a:r>
              <a:rPr lang="en-US" baseline="30000" dirty="0" smtClean="0"/>
              <a:t>1</a:t>
            </a:r>
            <a:r>
              <a:rPr lang="en-US" dirty="0" smtClean="0"/>
              <a:t>(Z),x</a:t>
            </a:r>
            <a:r>
              <a:rPr lang="en-US" baseline="30000" dirty="0" smtClean="0"/>
              <a:t>1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3163480" y="2408798"/>
            <a:ext cx="993405" cy="81967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Ŷ</a:t>
            </a:r>
            <a:r>
              <a:rPr lang="en-US" baseline="30000" dirty="0" smtClean="0"/>
              <a:t>2</a:t>
            </a:r>
            <a:r>
              <a:rPr lang="en-US" dirty="0" smtClean="0"/>
              <a:t>(V)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3163480" y="3637910"/>
            <a:ext cx="993405" cy="81967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Ŷ</a:t>
            </a:r>
            <a:r>
              <a:rPr lang="en-US" baseline="30000" dirty="0"/>
              <a:t>2</a:t>
            </a:r>
            <a:r>
              <a:rPr lang="en-US" dirty="0" smtClean="0"/>
              <a:t>(D)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3163480" y="4977454"/>
            <a:ext cx="993405" cy="81967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Ŷ</a:t>
            </a:r>
            <a:r>
              <a:rPr lang="en-US" baseline="30000" dirty="0" smtClean="0"/>
              <a:t>2</a:t>
            </a:r>
            <a:r>
              <a:rPr lang="en-US" dirty="0" smtClean="0"/>
              <a:t>(N)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13" idx="6"/>
          </p:cNvCxnSpPr>
          <p:nvPr/>
        </p:nvCxnSpPr>
        <p:spPr>
          <a:xfrm flipV="1">
            <a:off x="1816977" y="3138742"/>
            <a:ext cx="1392655" cy="2248547"/>
          </a:xfrm>
          <a:prstGeom prst="straightConnector1">
            <a:avLst/>
          </a:prstGeom>
          <a:grpFill/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859960" y="1390678"/>
            <a:ext cx="1937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Store each </a:t>
            </a:r>
          </a:p>
          <a:p>
            <a:r>
              <a:rPr lang="en-US" dirty="0" smtClean="0"/>
              <a:t>Ŷ</a:t>
            </a:r>
            <a:r>
              <a:rPr lang="en-US" baseline="30000" dirty="0" smtClean="0"/>
              <a:t>2</a:t>
            </a:r>
            <a:r>
              <a:rPr lang="en-US" dirty="0" smtClean="0"/>
              <a:t>(</a:t>
            </a:r>
            <a:r>
              <a:rPr lang="en-US" dirty="0"/>
              <a:t>Z</a:t>
            </a:r>
            <a:r>
              <a:rPr lang="en-US" dirty="0" smtClean="0"/>
              <a:t>) &amp; P(Ŷ</a:t>
            </a:r>
            <a:r>
              <a:rPr lang="en-US" baseline="30000" dirty="0"/>
              <a:t>2</a:t>
            </a:r>
            <a:r>
              <a:rPr lang="en-US" dirty="0" smtClean="0"/>
              <a:t>(Z),x</a:t>
            </a:r>
            <a:r>
              <a:rPr lang="en-US" baseline="30000" dirty="0" smtClean="0"/>
              <a:t>1:2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5" idx="6"/>
          </p:cNvCxnSpPr>
          <p:nvPr/>
        </p:nvCxnSpPr>
        <p:spPr>
          <a:xfrm>
            <a:off x="1816977" y="2818633"/>
            <a:ext cx="1316728" cy="1143115"/>
          </a:xfrm>
          <a:prstGeom prst="straightConnector1">
            <a:avLst/>
          </a:prstGeom>
          <a:grpFill/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2" idx="6"/>
          </p:cNvCxnSpPr>
          <p:nvPr/>
        </p:nvCxnSpPr>
        <p:spPr>
          <a:xfrm>
            <a:off x="1816977" y="4047745"/>
            <a:ext cx="1392655" cy="1183971"/>
          </a:xfrm>
          <a:prstGeom prst="straightConnector1">
            <a:avLst/>
          </a:prstGeom>
          <a:grpFill/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837434" y="6095762"/>
            <a:ext cx="1721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Ex: Ŷ</a:t>
            </a:r>
            <a:r>
              <a:rPr lang="en-US" baseline="30000" dirty="0"/>
              <a:t>2</a:t>
            </a:r>
            <a:r>
              <a:rPr lang="en-US" dirty="0" smtClean="0"/>
              <a:t>(V) = (N, V)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5537717" y="2408798"/>
            <a:ext cx="993405" cy="81967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Ŷ</a:t>
            </a:r>
            <a:r>
              <a:rPr lang="en-US" baseline="30000" dirty="0" smtClean="0"/>
              <a:t>3</a:t>
            </a:r>
            <a:r>
              <a:rPr lang="en-US" dirty="0" smtClean="0"/>
              <a:t>(V)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5537717" y="3637910"/>
            <a:ext cx="993405" cy="81967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Ŷ</a:t>
            </a:r>
            <a:r>
              <a:rPr lang="en-US" baseline="30000" dirty="0"/>
              <a:t>3</a:t>
            </a:r>
            <a:r>
              <a:rPr lang="en-US" dirty="0" smtClean="0"/>
              <a:t>(D)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5537717" y="4977454"/>
            <a:ext cx="993405" cy="81967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Ŷ</a:t>
            </a:r>
            <a:r>
              <a:rPr lang="en-US" baseline="30000" dirty="0"/>
              <a:t>3</a:t>
            </a:r>
            <a:r>
              <a:rPr lang="en-US" dirty="0" smtClean="0"/>
              <a:t>(N)</a:t>
            </a:r>
            <a:endParaRPr lang="en-US" dirty="0"/>
          </a:p>
        </p:txBody>
      </p:sp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4356724"/>
              </p:ext>
            </p:extLst>
          </p:nvPr>
        </p:nvGraphicFramePr>
        <p:xfrm>
          <a:off x="2478088" y="538163"/>
          <a:ext cx="5983287" cy="61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89" name="Equation" r:id="rId3" imgW="3479800" imgH="355600" progId="Equation.3">
                  <p:embed/>
                </p:oleObj>
              </mc:Choice>
              <mc:Fallback>
                <p:oleObj name="Equation" r:id="rId3" imgW="3479800" imgH="355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78088" y="538163"/>
                        <a:ext cx="5983287" cy="6111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1642779" y="545617"/>
            <a:ext cx="827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Solve:</a:t>
            </a:r>
            <a:endParaRPr lang="en-US" sz="2000" b="1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4156885" y="2818633"/>
            <a:ext cx="1309826" cy="0"/>
          </a:xfrm>
          <a:prstGeom prst="straightConnector1">
            <a:avLst/>
          </a:prstGeom>
          <a:grpFill/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4156885" y="2973094"/>
            <a:ext cx="1309826" cy="1074651"/>
          </a:xfrm>
          <a:prstGeom prst="straightConnector1">
            <a:avLst/>
          </a:prstGeom>
          <a:grpFill/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4156885" y="3138742"/>
            <a:ext cx="1392655" cy="2248547"/>
          </a:xfrm>
          <a:prstGeom prst="straightConnector1">
            <a:avLst/>
          </a:prstGeom>
          <a:grpFill/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005681" y="1272705"/>
            <a:ext cx="3455694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4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0000"/>
                </a:solidFill>
              </a:rPr>
              <a:t>Claim: </a:t>
            </a:r>
            <a:r>
              <a:rPr lang="en-US" sz="2400" dirty="0" smtClean="0">
                <a:solidFill>
                  <a:srgbClr val="000000"/>
                </a:solidFill>
              </a:rPr>
              <a:t>Only need to check</a:t>
            </a:r>
          </a:p>
          <a:p>
            <a:r>
              <a:rPr lang="en-US" sz="2400" dirty="0">
                <a:solidFill>
                  <a:srgbClr val="000000"/>
                </a:solidFill>
              </a:rPr>
              <a:t>s</a:t>
            </a:r>
            <a:r>
              <a:rPr lang="en-US" sz="2400" dirty="0" smtClean="0">
                <a:solidFill>
                  <a:srgbClr val="000000"/>
                </a:solidFill>
              </a:rPr>
              <a:t>olutions of Ŷ</a:t>
            </a:r>
            <a:r>
              <a:rPr lang="en-US" sz="2400" baseline="30000" dirty="0" smtClean="0">
                <a:solidFill>
                  <a:srgbClr val="000000"/>
                </a:solidFill>
              </a:rPr>
              <a:t>2</a:t>
            </a:r>
            <a:r>
              <a:rPr lang="en-US" sz="2400" dirty="0" smtClean="0">
                <a:solidFill>
                  <a:srgbClr val="000000"/>
                </a:solidFill>
              </a:rPr>
              <a:t>(Z), Z=V,D,N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295502" y="2463958"/>
            <a:ext cx="90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</a:t>
            </a:r>
            <a:r>
              <a:rPr lang="en-US" baseline="30000" dirty="0"/>
              <a:t>2</a:t>
            </a:r>
            <a:r>
              <a:rPr lang="en-US" dirty="0" smtClean="0"/>
              <a:t>=V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247191" y="3209719"/>
            <a:ext cx="624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r>
              <a:rPr lang="en-US" baseline="30000" dirty="0"/>
              <a:t>2</a:t>
            </a:r>
            <a:r>
              <a:rPr lang="en-US" dirty="0" smtClean="0"/>
              <a:t>=D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624444" y="4620157"/>
            <a:ext cx="631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r>
              <a:rPr lang="en-US" baseline="30000" dirty="0"/>
              <a:t>2</a:t>
            </a:r>
            <a:r>
              <a:rPr lang="en-US" dirty="0" smtClean="0"/>
              <a:t>=N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959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29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823572" y="2408798"/>
            <a:ext cx="993405" cy="81967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Ŷ</a:t>
            </a:r>
            <a:r>
              <a:rPr lang="en-US" baseline="30000" dirty="0"/>
              <a:t>1</a:t>
            </a:r>
            <a:r>
              <a:rPr lang="en-US" dirty="0" smtClean="0"/>
              <a:t>(V)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823572" y="3637910"/>
            <a:ext cx="993405" cy="81967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Ŷ</a:t>
            </a:r>
            <a:r>
              <a:rPr lang="en-US" baseline="30000" dirty="0"/>
              <a:t>1</a:t>
            </a:r>
            <a:r>
              <a:rPr lang="en-US" dirty="0" smtClean="0"/>
              <a:t>(D)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823572" y="4977454"/>
            <a:ext cx="993405" cy="81967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Ŷ</a:t>
            </a:r>
            <a:r>
              <a:rPr lang="en-US" baseline="30000" dirty="0"/>
              <a:t>1</a:t>
            </a:r>
            <a:r>
              <a:rPr lang="en-US" dirty="0" smtClean="0"/>
              <a:t>(N)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47304" y="1390678"/>
            <a:ext cx="18705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Store each </a:t>
            </a:r>
          </a:p>
          <a:p>
            <a:r>
              <a:rPr lang="en-US" dirty="0"/>
              <a:t>Ŷ</a:t>
            </a:r>
            <a:r>
              <a:rPr lang="en-US" baseline="30000" dirty="0"/>
              <a:t>1</a:t>
            </a:r>
            <a:r>
              <a:rPr lang="en-US" dirty="0"/>
              <a:t>(Z</a:t>
            </a:r>
            <a:r>
              <a:rPr lang="en-US" dirty="0" smtClean="0"/>
              <a:t>) &amp; P(Ŷ</a:t>
            </a:r>
            <a:r>
              <a:rPr lang="en-US" baseline="30000" dirty="0" smtClean="0"/>
              <a:t>1</a:t>
            </a:r>
            <a:r>
              <a:rPr lang="en-US" dirty="0" smtClean="0"/>
              <a:t>(Z),x</a:t>
            </a:r>
            <a:r>
              <a:rPr lang="en-US" baseline="30000" dirty="0" smtClean="0"/>
              <a:t>1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3163480" y="2408798"/>
            <a:ext cx="993405" cy="81967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Ŷ</a:t>
            </a:r>
            <a:r>
              <a:rPr lang="en-US" baseline="30000" dirty="0" smtClean="0"/>
              <a:t>2</a:t>
            </a:r>
            <a:r>
              <a:rPr lang="en-US" dirty="0" smtClean="0"/>
              <a:t>(V)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3163480" y="3637910"/>
            <a:ext cx="993405" cy="81967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Ŷ</a:t>
            </a:r>
            <a:r>
              <a:rPr lang="en-US" baseline="30000" dirty="0"/>
              <a:t>2</a:t>
            </a:r>
            <a:r>
              <a:rPr lang="en-US" dirty="0" smtClean="0"/>
              <a:t>(D)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3163480" y="4977454"/>
            <a:ext cx="993405" cy="81967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Ŷ</a:t>
            </a:r>
            <a:r>
              <a:rPr lang="en-US" baseline="30000" dirty="0" smtClean="0"/>
              <a:t>2</a:t>
            </a:r>
            <a:r>
              <a:rPr lang="en-US" dirty="0" smtClean="0"/>
              <a:t>(N)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13" idx="6"/>
          </p:cNvCxnSpPr>
          <p:nvPr/>
        </p:nvCxnSpPr>
        <p:spPr>
          <a:xfrm flipV="1">
            <a:off x="1816977" y="3138742"/>
            <a:ext cx="1392655" cy="2248547"/>
          </a:xfrm>
          <a:prstGeom prst="straightConnector1">
            <a:avLst/>
          </a:prstGeom>
          <a:grpFill/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859960" y="1390678"/>
            <a:ext cx="1937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Store each </a:t>
            </a:r>
          </a:p>
          <a:p>
            <a:r>
              <a:rPr lang="en-US" dirty="0" smtClean="0"/>
              <a:t>Ŷ</a:t>
            </a:r>
            <a:r>
              <a:rPr lang="en-US" baseline="30000" dirty="0" smtClean="0"/>
              <a:t>2</a:t>
            </a:r>
            <a:r>
              <a:rPr lang="en-US" dirty="0" smtClean="0"/>
              <a:t>(</a:t>
            </a:r>
            <a:r>
              <a:rPr lang="en-US" dirty="0"/>
              <a:t>Z</a:t>
            </a:r>
            <a:r>
              <a:rPr lang="en-US" dirty="0" smtClean="0"/>
              <a:t>) &amp; P(Ŷ</a:t>
            </a:r>
            <a:r>
              <a:rPr lang="en-US" baseline="30000" dirty="0"/>
              <a:t>2</a:t>
            </a:r>
            <a:r>
              <a:rPr lang="en-US" dirty="0" smtClean="0"/>
              <a:t>(Z),x</a:t>
            </a:r>
            <a:r>
              <a:rPr lang="en-US" baseline="30000" dirty="0" smtClean="0"/>
              <a:t>1:2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5" idx="6"/>
          </p:cNvCxnSpPr>
          <p:nvPr/>
        </p:nvCxnSpPr>
        <p:spPr>
          <a:xfrm>
            <a:off x="1816977" y="2818633"/>
            <a:ext cx="1316728" cy="1143115"/>
          </a:xfrm>
          <a:prstGeom prst="straightConnector1">
            <a:avLst/>
          </a:prstGeom>
          <a:grpFill/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2" idx="6"/>
          </p:cNvCxnSpPr>
          <p:nvPr/>
        </p:nvCxnSpPr>
        <p:spPr>
          <a:xfrm>
            <a:off x="1816977" y="4047745"/>
            <a:ext cx="1392655" cy="1183971"/>
          </a:xfrm>
          <a:prstGeom prst="straightConnector1">
            <a:avLst/>
          </a:prstGeom>
          <a:grpFill/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837434" y="6095762"/>
            <a:ext cx="1721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Ex: Ŷ</a:t>
            </a:r>
            <a:r>
              <a:rPr lang="en-US" baseline="30000" dirty="0"/>
              <a:t>2</a:t>
            </a:r>
            <a:r>
              <a:rPr lang="en-US" dirty="0" smtClean="0"/>
              <a:t>(V) = (N, V)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5537717" y="2408798"/>
            <a:ext cx="993405" cy="81967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Ŷ</a:t>
            </a:r>
            <a:r>
              <a:rPr lang="en-US" baseline="30000" dirty="0" smtClean="0"/>
              <a:t>3</a:t>
            </a:r>
            <a:r>
              <a:rPr lang="en-US" dirty="0" smtClean="0"/>
              <a:t>(V)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5537717" y="3637910"/>
            <a:ext cx="993405" cy="81967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Ŷ</a:t>
            </a:r>
            <a:r>
              <a:rPr lang="en-US" baseline="30000" dirty="0"/>
              <a:t>3</a:t>
            </a:r>
            <a:r>
              <a:rPr lang="en-US" dirty="0" smtClean="0"/>
              <a:t>(D)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5537717" y="4977454"/>
            <a:ext cx="993405" cy="81967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Ŷ</a:t>
            </a:r>
            <a:r>
              <a:rPr lang="en-US" baseline="30000" dirty="0"/>
              <a:t>3</a:t>
            </a:r>
            <a:r>
              <a:rPr lang="en-US" dirty="0" smtClean="0"/>
              <a:t>(N)</a:t>
            </a:r>
            <a:endParaRPr lang="en-US" dirty="0"/>
          </a:p>
        </p:txBody>
      </p:sp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7997214"/>
              </p:ext>
            </p:extLst>
          </p:nvPr>
        </p:nvGraphicFramePr>
        <p:xfrm>
          <a:off x="2478088" y="538163"/>
          <a:ext cx="5983287" cy="61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98" name="Equation" r:id="rId3" imgW="3479800" imgH="355600" progId="Equation.3">
                  <p:embed/>
                </p:oleObj>
              </mc:Choice>
              <mc:Fallback>
                <p:oleObj name="Equation" r:id="rId3" imgW="3479800" imgH="355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78088" y="538163"/>
                        <a:ext cx="5983287" cy="6111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1642779" y="545617"/>
            <a:ext cx="827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Solve:</a:t>
            </a:r>
            <a:endParaRPr lang="en-US" sz="2000" b="1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4156885" y="2818633"/>
            <a:ext cx="1309826" cy="0"/>
          </a:xfrm>
          <a:prstGeom prst="straightConnector1">
            <a:avLst/>
          </a:prstGeom>
          <a:grpFill/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4156885" y="2973094"/>
            <a:ext cx="1309826" cy="1074651"/>
          </a:xfrm>
          <a:prstGeom prst="straightConnector1">
            <a:avLst/>
          </a:prstGeom>
          <a:grpFill/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4156885" y="3138742"/>
            <a:ext cx="1392655" cy="2248547"/>
          </a:xfrm>
          <a:prstGeom prst="straightConnector1">
            <a:avLst/>
          </a:prstGeom>
          <a:grpFill/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005681" y="1272705"/>
            <a:ext cx="3455694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4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0000"/>
                </a:solidFill>
              </a:rPr>
              <a:t>Claim: </a:t>
            </a:r>
            <a:r>
              <a:rPr lang="en-US" sz="2400" dirty="0" smtClean="0">
                <a:solidFill>
                  <a:srgbClr val="000000"/>
                </a:solidFill>
              </a:rPr>
              <a:t>Only need to check</a:t>
            </a:r>
          </a:p>
          <a:p>
            <a:r>
              <a:rPr lang="en-US" sz="2400" dirty="0">
                <a:solidFill>
                  <a:srgbClr val="000000"/>
                </a:solidFill>
              </a:rPr>
              <a:t>s</a:t>
            </a:r>
            <a:r>
              <a:rPr lang="en-US" sz="2400" dirty="0" smtClean="0">
                <a:solidFill>
                  <a:srgbClr val="000000"/>
                </a:solidFill>
              </a:rPr>
              <a:t>olutions of Ŷ</a:t>
            </a:r>
            <a:r>
              <a:rPr lang="en-US" sz="2400" baseline="30000" dirty="0" smtClean="0">
                <a:solidFill>
                  <a:srgbClr val="000000"/>
                </a:solidFill>
              </a:rPr>
              <a:t>2</a:t>
            </a:r>
            <a:r>
              <a:rPr lang="en-US" sz="2400" dirty="0" smtClean="0">
                <a:solidFill>
                  <a:srgbClr val="000000"/>
                </a:solidFill>
              </a:rPr>
              <a:t>(Z), Z=V,D,N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295502" y="2463958"/>
            <a:ext cx="90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</a:t>
            </a:r>
            <a:r>
              <a:rPr lang="en-US" baseline="30000" dirty="0"/>
              <a:t>2</a:t>
            </a:r>
            <a:r>
              <a:rPr lang="en-US" dirty="0" smtClean="0"/>
              <a:t>=V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247191" y="3209719"/>
            <a:ext cx="624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r>
              <a:rPr lang="en-US" baseline="30000" dirty="0"/>
              <a:t>2</a:t>
            </a:r>
            <a:r>
              <a:rPr lang="en-US" dirty="0" smtClean="0"/>
              <a:t>=D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624444" y="4620157"/>
            <a:ext cx="631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r>
              <a:rPr lang="en-US" baseline="30000" dirty="0"/>
              <a:t>2</a:t>
            </a:r>
            <a:r>
              <a:rPr lang="en-US" dirty="0" smtClean="0"/>
              <a:t>=N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870882" y="3866377"/>
            <a:ext cx="5686172" cy="24622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4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Suppose Ŷ</a:t>
            </a:r>
            <a:r>
              <a:rPr lang="en-US" sz="2400" baseline="30000" dirty="0"/>
              <a:t>3</a:t>
            </a:r>
            <a:r>
              <a:rPr lang="en-US" sz="2400" dirty="0" smtClean="0"/>
              <a:t>(V) =</a:t>
            </a:r>
            <a:r>
              <a:rPr lang="en-US" sz="2400" baseline="30000" dirty="0" smtClean="0"/>
              <a:t> </a:t>
            </a:r>
            <a:r>
              <a:rPr lang="en-US" sz="2400" dirty="0" smtClean="0"/>
              <a:t>(V,V,V)…</a:t>
            </a:r>
          </a:p>
          <a:p>
            <a:r>
              <a:rPr lang="en-US" sz="2400" dirty="0" smtClean="0"/>
              <a:t>…prove that Ŷ</a:t>
            </a:r>
            <a:r>
              <a:rPr lang="en-US" sz="2400" baseline="30000" dirty="0"/>
              <a:t>3</a:t>
            </a:r>
            <a:r>
              <a:rPr lang="en-US" sz="2400" dirty="0" smtClean="0"/>
              <a:t>(</a:t>
            </a:r>
            <a:r>
              <a:rPr lang="en-US" sz="2400" dirty="0"/>
              <a:t>V) </a:t>
            </a:r>
            <a:r>
              <a:rPr lang="en-US" sz="2400" dirty="0" smtClean="0"/>
              <a:t>= (N,V,V) has higher prob.</a:t>
            </a:r>
          </a:p>
          <a:p>
            <a:endParaRPr lang="en-US" sz="1000" dirty="0"/>
          </a:p>
          <a:p>
            <a:r>
              <a:rPr lang="en-US" sz="2400" dirty="0" smtClean="0"/>
              <a:t>Proof depends on 1</a:t>
            </a:r>
            <a:r>
              <a:rPr lang="en-US" sz="2400" baseline="30000" dirty="0" smtClean="0"/>
              <a:t>st</a:t>
            </a:r>
            <a:r>
              <a:rPr lang="en-US" sz="2400" dirty="0" smtClean="0"/>
              <a:t> order property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Prob. of (V,V,V) &amp; (N,V,V) differ in 3 terms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P(y</a:t>
            </a:r>
            <a:r>
              <a:rPr lang="en-US" sz="2400" baseline="30000" dirty="0" smtClean="0"/>
              <a:t>1</a:t>
            </a:r>
            <a:r>
              <a:rPr lang="en-US" sz="2400" dirty="0" smtClean="0"/>
              <a:t>|y</a:t>
            </a:r>
            <a:r>
              <a:rPr lang="en-US" sz="2400" baseline="30000" dirty="0" smtClean="0"/>
              <a:t>0</a:t>
            </a:r>
            <a:r>
              <a:rPr lang="en-US" sz="2400" dirty="0" smtClean="0"/>
              <a:t>), P(x</a:t>
            </a:r>
            <a:r>
              <a:rPr lang="en-US" sz="2400" baseline="30000" dirty="0" smtClean="0"/>
              <a:t>1</a:t>
            </a:r>
            <a:r>
              <a:rPr lang="en-US" sz="2400" dirty="0" smtClean="0"/>
              <a:t>|y</a:t>
            </a:r>
            <a:r>
              <a:rPr lang="en-US" sz="2400" baseline="30000" dirty="0" smtClean="0"/>
              <a:t>1</a:t>
            </a:r>
            <a:r>
              <a:rPr lang="en-US" sz="2400" dirty="0" smtClean="0"/>
              <a:t>), P(y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|y</a:t>
            </a:r>
            <a:r>
              <a:rPr lang="en-US" sz="2400" baseline="30000" dirty="0" smtClean="0"/>
              <a:t>1</a:t>
            </a:r>
            <a:r>
              <a:rPr lang="en-US" sz="2400" dirty="0" smtClean="0"/>
              <a:t>)</a:t>
            </a:r>
          </a:p>
          <a:p>
            <a:pPr marL="285750" indent="-285750">
              <a:buFont typeface="Arial"/>
              <a:buChar char="•"/>
            </a:pPr>
            <a:r>
              <a:rPr lang="en-US" sz="2400" b="1" dirty="0" smtClean="0"/>
              <a:t>None of these depend on y</a:t>
            </a:r>
            <a:r>
              <a:rPr lang="en-US" sz="2400" b="1" baseline="30000" dirty="0" smtClean="0"/>
              <a:t>3</a:t>
            </a:r>
            <a:r>
              <a:rPr lang="en-US" sz="2400" b="1" dirty="0" smtClean="0"/>
              <a:t>!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282864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40504"/>
          </a:xfrm>
        </p:spPr>
        <p:txBody>
          <a:bodyPr>
            <a:normAutofit/>
          </a:bodyPr>
          <a:lstStyle/>
          <a:p>
            <a:r>
              <a:rPr lang="en-US" dirty="0" smtClean="0"/>
              <a:t>Sequence Prediction </a:t>
            </a:r>
            <a:br>
              <a:rPr lang="en-US" dirty="0" smtClean="0"/>
            </a:b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</a:rPr>
              <a:t>(POS Tagging)</a:t>
            </a:r>
            <a:endParaRPr lang="en-US" sz="3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7999"/>
            <a:ext cx="8229600" cy="4363105"/>
          </a:xfrm>
        </p:spPr>
        <p:txBody>
          <a:bodyPr>
            <a:normAutofit/>
          </a:bodyPr>
          <a:lstStyle/>
          <a:p>
            <a:r>
              <a:rPr lang="en-US" sz="2400" dirty="0"/>
              <a:t>x</a:t>
            </a:r>
            <a:r>
              <a:rPr lang="en-US" sz="2400" dirty="0" smtClean="0"/>
              <a:t> = “Fish Sleep”</a:t>
            </a:r>
            <a:endParaRPr lang="en-US" sz="2400" dirty="0"/>
          </a:p>
          <a:p>
            <a:r>
              <a:rPr lang="en-US" sz="2400" dirty="0"/>
              <a:t>y</a:t>
            </a:r>
            <a:r>
              <a:rPr lang="en-US" sz="2400" dirty="0" smtClean="0"/>
              <a:t> = (N, V)</a:t>
            </a:r>
          </a:p>
          <a:p>
            <a:endParaRPr lang="en-US" sz="2400" dirty="0" smtClean="0"/>
          </a:p>
          <a:p>
            <a:r>
              <a:rPr lang="en-US" sz="2400" dirty="0" smtClean="0"/>
              <a:t>x = “The Dog Ate My Homework”</a:t>
            </a:r>
          </a:p>
          <a:p>
            <a:r>
              <a:rPr lang="en-US" sz="2400" dirty="0" smtClean="0"/>
              <a:t>y = (D, N, V, D, N)</a:t>
            </a:r>
          </a:p>
          <a:p>
            <a:endParaRPr lang="en-US" sz="2400" dirty="0"/>
          </a:p>
          <a:p>
            <a:r>
              <a:rPr lang="en-US" sz="2400" dirty="0" smtClean="0"/>
              <a:t>x = “The Fox Jumped Over The Fence”</a:t>
            </a:r>
          </a:p>
          <a:p>
            <a:r>
              <a:rPr lang="en-US" sz="2400" dirty="0" smtClean="0"/>
              <a:t>y = (D, N, V, P, D, N)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525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30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823572" y="2408798"/>
            <a:ext cx="993405" cy="81967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Ŷ</a:t>
            </a:r>
            <a:r>
              <a:rPr lang="en-US" baseline="30000" dirty="0"/>
              <a:t>1</a:t>
            </a:r>
            <a:r>
              <a:rPr lang="en-US" dirty="0" smtClean="0"/>
              <a:t>(V)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823572" y="3637910"/>
            <a:ext cx="993405" cy="81967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Ŷ</a:t>
            </a:r>
            <a:r>
              <a:rPr lang="en-US" baseline="30000" dirty="0"/>
              <a:t>1</a:t>
            </a:r>
            <a:r>
              <a:rPr lang="en-US" dirty="0" smtClean="0"/>
              <a:t>(D)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823572" y="4977454"/>
            <a:ext cx="993405" cy="81967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Ŷ</a:t>
            </a:r>
            <a:r>
              <a:rPr lang="en-US" baseline="30000" dirty="0"/>
              <a:t>1</a:t>
            </a:r>
            <a:r>
              <a:rPr lang="en-US" dirty="0" smtClean="0"/>
              <a:t>(N)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47304" y="1390678"/>
            <a:ext cx="18705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Store each </a:t>
            </a:r>
          </a:p>
          <a:p>
            <a:r>
              <a:rPr lang="en-US" dirty="0"/>
              <a:t>Ŷ</a:t>
            </a:r>
            <a:r>
              <a:rPr lang="en-US" baseline="30000" dirty="0"/>
              <a:t>1</a:t>
            </a:r>
            <a:r>
              <a:rPr lang="en-US" dirty="0"/>
              <a:t>(Z</a:t>
            </a:r>
            <a:r>
              <a:rPr lang="en-US" dirty="0" smtClean="0"/>
              <a:t>) &amp; P(Ŷ</a:t>
            </a:r>
            <a:r>
              <a:rPr lang="en-US" baseline="30000" dirty="0" smtClean="0"/>
              <a:t>1</a:t>
            </a:r>
            <a:r>
              <a:rPr lang="en-US" dirty="0" smtClean="0"/>
              <a:t>(Z),x</a:t>
            </a:r>
            <a:r>
              <a:rPr lang="en-US" baseline="30000" dirty="0" smtClean="0"/>
              <a:t>1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3163480" y="2408798"/>
            <a:ext cx="993405" cy="81967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Ŷ</a:t>
            </a:r>
            <a:r>
              <a:rPr lang="en-US" baseline="30000" dirty="0" smtClean="0"/>
              <a:t>2</a:t>
            </a:r>
            <a:r>
              <a:rPr lang="en-US" dirty="0" smtClean="0"/>
              <a:t>(V)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3163480" y="3637910"/>
            <a:ext cx="993405" cy="81967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Ŷ</a:t>
            </a:r>
            <a:r>
              <a:rPr lang="en-US" baseline="30000" dirty="0"/>
              <a:t>2</a:t>
            </a:r>
            <a:r>
              <a:rPr lang="en-US" dirty="0" smtClean="0"/>
              <a:t>(D)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3163480" y="4977454"/>
            <a:ext cx="993405" cy="81967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Ŷ</a:t>
            </a:r>
            <a:r>
              <a:rPr lang="en-US" baseline="30000" dirty="0" smtClean="0"/>
              <a:t>2</a:t>
            </a:r>
            <a:r>
              <a:rPr lang="en-US" dirty="0" smtClean="0"/>
              <a:t>(N)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13" idx="6"/>
          </p:cNvCxnSpPr>
          <p:nvPr/>
        </p:nvCxnSpPr>
        <p:spPr>
          <a:xfrm flipV="1">
            <a:off x="1816977" y="3138742"/>
            <a:ext cx="1392655" cy="2248547"/>
          </a:xfrm>
          <a:prstGeom prst="straightConnector1">
            <a:avLst/>
          </a:prstGeom>
          <a:grpFill/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859960" y="1390678"/>
            <a:ext cx="1937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Store each </a:t>
            </a:r>
          </a:p>
          <a:p>
            <a:r>
              <a:rPr lang="en-US" dirty="0" smtClean="0"/>
              <a:t>Ŷ</a:t>
            </a:r>
            <a:r>
              <a:rPr lang="en-US" baseline="30000" dirty="0" smtClean="0"/>
              <a:t>2</a:t>
            </a:r>
            <a:r>
              <a:rPr lang="en-US" dirty="0" smtClean="0"/>
              <a:t>(</a:t>
            </a:r>
            <a:r>
              <a:rPr lang="en-US" dirty="0"/>
              <a:t>Z</a:t>
            </a:r>
            <a:r>
              <a:rPr lang="en-US" dirty="0" smtClean="0"/>
              <a:t>) &amp; P(Ŷ</a:t>
            </a:r>
            <a:r>
              <a:rPr lang="en-US" baseline="30000" dirty="0"/>
              <a:t>2</a:t>
            </a:r>
            <a:r>
              <a:rPr lang="en-US" dirty="0" smtClean="0"/>
              <a:t>(Z),x</a:t>
            </a:r>
            <a:r>
              <a:rPr lang="en-US" baseline="30000" dirty="0" smtClean="0"/>
              <a:t>1:2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5" idx="6"/>
          </p:cNvCxnSpPr>
          <p:nvPr/>
        </p:nvCxnSpPr>
        <p:spPr>
          <a:xfrm>
            <a:off x="1816977" y="2818633"/>
            <a:ext cx="1316728" cy="1143115"/>
          </a:xfrm>
          <a:prstGeom prst="straightConnector1">
            <a:avLst/>
          </a:prstGeom>
          <a:grpFill/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2" idx="6"/>
          </p:cNvCxnSpPr>
          <p:nvPr/>
        </p:nvCxnSpPr>
        <p:spPr>
          <a:xfrm>
            <a:off x="1816977" y="4047745"/>
            <a:ext cx="1392655" cy="1183971"/>
          </a:xfrm>
          <a:prstGeom prst="straightConnector1">
            <a:avLst/>
          </a:prstGeom>
          <a:grpFill/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837434" y="6095762"/>
            <a:ext cx="1721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Ex: Ŷ</a:t>
            </a:r>
            <a:r>
              <a:rPr lang="en-US" baseline="30000" dirty="0"/>
              <a:t>2</a:t>
            </a:r>
            <a:r>
              <a:rPr lang="en-US" dirty="0" smtClean="0"/>
              <a:t>(V) = (N, V)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5537717" y="2408798"/>
            <a:ext cx="993405" cy="81967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Ŷ</a:t>
            </a:r>
            <a:r>
              <a:rPr lang="en-US" baseline="30000" dirty="0" smtClean="0"/>
              <a:t>3</a:t>
            </a:r>
            <a:r>
              <a:rPr lang="en-US" dirty="0" smtClean="0"/>
              <a:t>(V)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5537717" y="3637910"/>
            <a:ext cx="993405" cy="81967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Ŷ</a:t>
            </a:r>
            <a:r>
              <a:rPr lang="en-US" baseline="30000" dirty="0"/>
              <a:t>3</a:t>
            </a:r>
            <a:r>
              <a:rPr lang="en-US" dirty="0" smtClean="0"/>
              <a:t>(D)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5537717" y="4977454"/>
            <a:ext cx="993405" cy="81967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Ŷ</a:t>
            </a:r>
            <a:r>
              <a:rPr lang="en-US" baseline="30000" dirty="0"/>
              <a:t>3</a:t>
            </a:r>
            <a:r>
              <a:rPr lang="en-US" dirty="0" smtClean="0"/>
              <a:t>(N)</a:t>
            </a:r>
            <a:endParaRPr lang="en-US" dirty="0"/>
          </a:p>
        </p:txBody>
      </p:sp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2079952"/>
              </p:ext>
            </p:extLst>
          </p:nvPr>
        </p:nvGraphicFramePr>
        <p:xfrm>
          <a:off x="469265" y="371640"/>
          <a:ext cx="8166100" cy="61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178" name="Equation" r:id="rId3" imgW="4749800" imgH="355600" progId="Equation.3">
                  <p:embed/>
                </p:oleObj>
              </mc:Choice>
              <mc:Fallback>
                <p:oleObj name="Equation" r:id="rId3" imgW="4749800" imgH="355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9265" y="371640"/>
                        <a:ext cx="8166100" cy="6111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7" name="Straight Arrow Connector 36"/>
          <p:cNvCxnSpPr/>
          <p:nvPr/>
        </p:nvCxnSpPr>
        <p:spPr>
          <a:xfrm>
            <a:off x="4156885" y="2818633"/>
            <a:ext cx="1380832" cy="2316626"/>
          </a:xfrm>
          <a:prstGeom prst="straightConnector1">
            <a:avLst/>
          </a:prstGeom>
          <a:grpFill/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9" idx="6"/>
          </p:cNvCxnSpPr>
          <p:nvPr/>
        </p:nvCxnSpPr>
        <p:spPr>
          <a:xfrm flipV="1">
            <a:off x="4156885" y="3138742"/>
            <a:ext cx="1380832" cy="2248547"/>
          </a:xfrm>
          <a:prstGeom prst="straightConnector1">
            <a:avLst/>
          </a:prstGeom>
          <a:grpFill/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7" idx="6"/>
          </p:cNvCxnSpPr>
          <p:nvPr/>
        </p:nvCxnSpPr>
        <p:spPr>
          <a:xfrm>
            <a:off x="4156885" y="2818633"/>
            <a:ext cx="1309826" cy="1229113"/>
          </a:xfrm>
          <a:prstGeom prst="straightConnector1">
            <a:avLst/>
          </a:prstGeom>
          <a:grpFill/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122049" y="1390678"/>
            <a:ext cx="1937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Store each </a:t>
            </a:r>
          </a:p>
          <a:p>
            <a:r>
              <a:rPr lang="en-US" dirty="0" smtClean="0"/>
              <a:t>Ŷ</a:t>
            </a:r>
            <a:r>
              <a:rPr lang="en-US" baseline="30000" dirty="0"/>
              <a:t>3</a:t>
            </a:r>
            <a:r>
              <a:rPr lang="en-US" dirty="0" smtClean="0"/>
              <a:t>(</a:t>
            </a:r>
            <a:r>
              <a:rPr lang="en-US" dirty="0"/>
              <a:t>Z</a:t>
            </a:r>
            <a:r>
              <a:rPr lang="en-US" dirty="0" smtClean="0"/>
              <a:t>) &amp; P(Ŷ</a:t>
            </a:r>
            <a:r>
              <a:rPr lang="en-US" baseline="30000" dirty="0"/>
              <a:t>3</a:t>
            </a:r>
            <a:r>
              <a:rPr lang="en-US" dirty="0" smtClean="0"/>
              <a:t>(Z),x</a:t>
            </a:r>
            <a:r>
              <a:rPr lang="en-US" baseline="30000" dirty="0" smtClean="0"/>
              <a:t>1:3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122049" y="6063496"/>
            <a:ext cx="1869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Ex: Ŷ</a:t>
            </a:r>
            <a:r>
              <a:rPr lang="en-US" baseline="30000" dirty="0"/>
              <a:t>2</a:t>
            </a:r>
            <a:r>
              <a:rPr lang="en-US" dirty="0" smtClean="0"/>
              <a:t>(V) = (</a:t>
            </a:r>
            <a:r>
              <a:rPr lang="en-US" dirty="0"/>
              <a:t>D</a:t>
            </a:r>
            <a:r>
              <a:rPr lang="en-US" dirty="0" smtClean="0"/>
              <a:t>,N,V)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7508332" y="2408799"/>
            <a:ext cx="993405" cy="81967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Ŷ</a:t>
            </a:r>
            <a:r>
              <a:rPr lang="en-US" baseline="30000" dirty="0"/>
              <a:t>L</a:t>
            </a:r>
            <a:r>
              <a:rPr lang="en-US" dirty="0" smtClean="0"/>
              <a:t>(V)</a:t>
            </a:r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7508332" y="3637911"/>
            <a:ext cx="993405" cy="81967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Ŷ</a:t>
            </a:r>
            <a:r>
              <a:rPr lang="en-US" baseline="30000" dirty="0" smtClean="0"/>
              <a:t>L</a:t>
            </a:r>
            <a:r>
              <a:rPr lang="en-US" dirty="0" smtClean="0"/>
              <a:t>(D)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7508332" y="4977455"/>
            <a:ext cx="993405" cy="81967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Ŷ</a:t>
            </a:r>
            <a:r>
              <a:rPr lang="en-US" baseline="30000" dirty="0"/>
              <a:t>L</a:t>
            </a:r>
            <a:r>
              <a:rPr lang="en-US" dirty="0" smtClean="0"/>
              <a:t>(N)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672292" y="3179888"/>
            <a:ext cx="8221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/>
              <a:t>…</a:t>
            </a:r>
            <a:endParaRPr lang="en-US" sz="7200" dirty="0"/>
          </a:p>
        </p:txBody>
      </p:sp>
      <p:sp>
        <p:nvSpPr>
          <p:cNvPr id="32" name="TextBox 31"/>
          <p:cNvSpPr txBox="1"/>
          <p:nvPr/>
        </p:nvSpPr>
        <p:spPr>
          <a:xfrm>
            <a:off x="7279806" y="986646"/>
            <a:ext cx="993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953735"/>
                </a:solidFill>
              </a:rPr>
              <a:t>Optional</a:t>
            </a:r>
            <a:endParaRPr lang="en-US" dirty="0">
              <a:solidFill>
                <a:srgbClr val="953735"/>
              </a:solidFill>
            </a:endParaRPr>
          </a:p>
        </p:txBody>
      </p:sp>
      <p:sp>
        <p:nvSpPr>
          <p:cNvPr id="44" name="Left Brace 43"/>
          <p:cNvSpPr/>
          <p:nvPr/>
        </p:nvSpPr>
        <p:spPr>
          <a:xfrm rot="16200000">
            <a:off x="7676636" y="95800"/>
            <a:ext cx="201686" cy="1572367"/>
          </a:xfrm>
          <a:prstGeom prst="leftBrace">
            <a:avLst/>
          </a:prstGeom>
          <a:grpFill/>
          <a:ln>
            <a:solidFill>
              <a:schemeClr val="accent2">
                <a:lumMod val="75000"/>
              </a:schemeClr>
            </a:solidFill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991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40" grpId="0" animBg="1"/>
      <p:bldP spid="41" grpId="0" animBg="1"/>
      <p:bldP spid="42" grpId="0" animBg="1"/>
      <p:bldP spid="22" grpId="0"/>
      <p:bldP spid="32" grpId="0"/>
      <p:bldP spid="4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Viterbi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Solve: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sz="1000" dirty="0"/>
          </a:p>
          <a:p>
            <a:r>
              <a:rPr lang="en-US" dirty="0" smtClean="0"/>
              <a:t>For k=1..L</a:t>
            </a:r>
          </a:p>
          <a:p>
            <a:pPr lvl="1"/>
            <a:r>
              <a:rPr lang="en-US" dirty="0" smtClean="0"/>
              <a:t>Iteratively </a:t>
            </a:r>
            <a:r>
              <a:rPr lang="en-US" dirty="0"/>
              <a:t>solve for each </a:t>
            </a:r>
            <a:r>
              <a:rPr lang="en-US" dirty="0" err="1"/>
              <a:t>Ŷ</a:t>
            </a:r>
            <a:r>
              <a:rPr lang="en-US" baseline="30000" dirty="0" err="1"/>
              <a:t>k</a:t>
            </a:r>
            <a:r>
              <a:rPr lang="en-US" dirty="0"/>
              <a:t>(Z) </a:t>
            </a:r>
            <a:endParaRPr lang="en-US" dirty="0" smtClean="0"/>
          </a:p>
          <a:p>
            <a:pPr lvl="2"/>
            <a:r>
              <a:rPr lang="en-US" dirty="0" smtClean="0"/>
              <a:t>Z looping over every POS tag.</a:t>
            </a:r>
          </a:p>
          <a:p>
            <a:r>
              <a:rPr lang="en-US" dirty="0" smtClean="0"/>
              <a:t>Predict </a:t>
            </a:r>
            <a:r>
              <a:rPr lang="en-US" dirty="0"/>
              <a:t>best Ŷ</a:t>
            </a:r>
            <a:r>
              <a:rPr lang="en-US" baseline="30000" dirty="0"/>
              <a:t>L</a:t>
            </a:r>
            <a:r>
              <a:rPr lang="en-US" dirty="0"/>
              <a:t>(Z) </a:t>
            </a:r>
            <a:r>
              <a:rPr lang="en-US" dirty="0" smtClean="0"/>
              <a:t>  </a:t>
            </a:r>
          </a:p>
          <a:p>
            <a:r>
              <a:rPr lang="en-US" sz="2200" dirty="0" smtClean="0"/>
              <a:t>Also known as Mean A Posteriori (MAP) inference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31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7040548"/>
              </p:ext>
            </p:extLst>
          </p:nvPr>
        </p:nvGraphicFramePr>
        <p:xfrm>
          <a:off x="2498948" y="1547949"/>
          <a:ext cx="4739221" cy="21900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04" name="Equation" r:id="rId3" imgW="2311400" imgH="1066800" progId="Equation.3">
                  <p:embed/>
                </p:oleObj>
              </mc:Choice>
              <mc:Fallback>
                <p:oleObj name="Equation" r:id="rId3" imgW="2311400" imgH="1066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98948" y="1547949"/>
                        <a:ext cx="4739221" cy="21900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29087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Numerical Example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alibri"/>
              <a:cs typeface="Calibri"/>
            </a:endParaRPr>
          </a:p>
        </p:txBody>
      </p:sp>
      <p:grpSp>
        <p:nvGrpSpPr>
          <p:cNvPr id="18435" name="Group 40"/>
          <p:cNvGrpSpPr>
            <a:grpSpLocks/>
          </p:cNvGrpSpPr>
          <p:nvPr/>
        </p:nvGrpSpPr>
        <p:grpSpPr bwMode="auto">
          <a:xfrm>
            <a:off x="685800" y="2667000"/>
            <a:ext cx="7772401" cy="2835275"/>
            <a:chOff x="432" y="1680"/>
            <a:chExt cx="4896" cy="1786"/>
          </a:xfrm>
        </p:grpSpPr>
        <p:grpSp>
          <p:nvGrpSpPr>
            <p:cNvPr id="18436" name="Group 5"/>
            <p:cNvGrpSpPr>
              <a:grpSpLocks/>
            </p:cNvGrpSpPr>
            <p:nvPr/>
          </p:nvGrpSpPr>
          <p:grpSpPr bwMode="auto">
            <a:xfrm>
              <a:off x="432" y="2304"/>
              <a:ext cx="480" cy="480"/>
              <a:chOff x="432" y="2304"/>
              <a:chExt cx="480" cy="480"/>
            </a:xfrm>
          </p:grpSpPr>
          <p:sp>
            <p:nvSpPr>
              <p:cNvPr id="18462" name="Oval 3"/>
              <p:cNvSpPr>
                <a:spLocks noChangeArrowheads="1"/>
              </p:cNvSpPr>
              <p:nvPr/>
            </p:nvSpPr>
            <p:spPr bwMode="auto">
              <a:xfrm>
                <a:off x="432" y="2304"/>
                <a:ext cx="480" cy="48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63" name="Text Box 4"/>
              <p:cNvSpPr txBox="1">
                <a:spLocks noChangeArrowheads="1"/>
              </p:cNvSpPr>
              <p:nvPr/>
            </p:nvSpPr>
            <p:spPr bwMode="auto">
              <a:xfrm>
                <a:off x="432" y="2352"/>
                <a:ext cx="44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r>
                  <a:rPr lang="en-US" dirty="0"/>
                  <a:t>start</a:t>
                </a:r>
              </a:p>
            </p:txBody>
          </p:sp>
        </p:grpSp>
        <p:grpSp>
          <p:nvGrpSpPr>
            <p:cNvPr id="18437" name="Group 6"/>
            <p:cNvGrpSpPr>
              <a:grpSpLocks/>
            </p:cNvGrpSpPr>
            <p:nvPr/>
          </p:nvGrpSpPr>
          <p:grpSpPr bwMode="auto">
            <a:xfrm>
              <a:off x="1776" y="2304"/>
              <a:ext cx="500" cy="480"/>
              <a:chOff x="432" y="2304"/>
              <a:chExt cx="500" cy="480"/>
            </a:xfrm>
          </p:grpSpPr>
          <p:sp>
            <p:nvSpPr>
              <p:cNvPr id="18460" name="Oval 7"/>
              <p:cNvSpPr>
                <a:spLocks noChangeArrowheads="1"/>
              </p:cNvSpPr>
              <p:nvPr/>
            </p:nvSpPr>
            <p:spPr bwMode="auto">
              <a:xfrm>
                <a:off x="432" y="2304"/>
                <a:ext cx="480" cy="48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61" name="Text Box 8"/>
              <p:cNvSpPr txBox="1">
                <a:spLocks noChangeArrowheads="1"/>
              </p:cNvSpPr>
              <p:nvPr/>
            </p:nvSpPr>
            <p:spPr bwMode="auto">
              <a:xfrm>
                <a:off x="432" y="2352"/>
                <a:ext cx="50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r>
                  <a:rPr lang="en-US"/>
                  <a:t>noun</a:t>
                </a:r>
              </a:p>
            </p:txBody>
          </p:sp>
        </p:grpSp>
        <p:grpSp>
          <p:nvGrpSpPr>
            <p:cNvPr id="18438" name="Group 9"/>
            <p:cNvGrpSpPr>
              <a:grpSpLocks/>
            </p:cNvGrpSpPr>
            <p:nvPr/>
          </p:nvGrpSpPr>
          <p:grpSpPr bwMode="auto">
            <a:xfrm>
              <a:off x="3312" y="2304"/>
              <a:ext cx="480" cy="480"/>
              <a:chOff x="432" y="2304"/>
              <a:chExt cx="480" cy="480"/>
            </a:xfrm>
          </p:grpSpPr>
          <p:sp>
            <p:nvSpPr>
              <p:cNvPr id="18458" name="Oval 10"/>
              <p:cNvSpPr>
                <a:spLocks noChangeArrowheads="1"/>
              </p:cNvSpPr>
              <p:nvPr/>
            </p:nvSpPr>
            <p:spPr bwMode="auto">
              <a:xfrm>
                <a:off x="432" y="2304"/>
                <a:ext cx="480" cy="48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59" name="Text Box 11"/>
              <p:cNvSpPr txBox="1">
                <a:spLocks noChangeArrowheads="1"/>
              </p:cNvSpPr>
              <p:nvPr/>
            </p:nvSpPr>
            <p:spPr bwMode="auto">
              <a:xfrm>
                <a:off x="432" y="2352"/>
                <a:ext cx="45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r>
                  <a:rPr lang="en-US"/>
                  <a:t>verb</a:t>
                </a:r>
              </a:p>
            </p:txBody>
          </p:sp>
        </p:grpSp>
        <p:grpSp>
          <p:nvGrpSpPr>
            <p:cNvPr id="18439" name="Group 12"/>
            <p:cNvGrpSpPr>
              <a:grpSpLocks/>
            </p:cNvGrpSpPr>
            <p:nvPr/>
          </p:nvGrpSpPr>
          <p:grpSpPr bwMode="auto">
            <a:xfrm>
              <a:off x="4848" y="2256"/>
              <a:ext cx="480" cy="480"/>
              <a:chOff x="432" y="2304"/>
              <a:chExt cx="480" cy="480"/>
            </a:xfrm>
          </p:grpSpPr>
          <p:sp>
            <p:nvSpPr>
              <p:cNvPr id="18456" name="Oval 13"/>
              <p:cNvSpPr>
                <a:spLocks noChangeArrowheads="1"/>
              </p:cNvSpPr>
              <p:nvPr/>
            </p:nvSpPr>
            <p:spPr bwMode="auto">
              <a:xfrm>
                <a:off x="432" y="2304"/>
                <a:ext cx="480" cy="48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57" name="Text Box 14"/>
              <p:cNvSpPr txBox="1">
                <a:spLocks noChangeArrowheads="1"/>
              </p:cNvSpPr>
              <p:nvPr/>
            </p:nvSpPr>
            <p:spPr bwMode="auto">
              <a:xfrm>
                <a:off x="432" y="2352"/>
                <a:ext cx="44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r>
                  <a:rPr lang="en-US" dirty="0"/>
                  <a:t> end</a:t>
                </a:r>
              </a:p>
            </p:txBody>
          </p:sp>
        </p:grpSp>
        <p:sp>
          <p:nvSpPr>
            <p:cNvPr id="18440" name="Line 16"/>
            <p:cNvSpPr>
              <a:spLocks noChangeShapeType="1"/>
            </p:cNvSpPr>
            <p:nvPr/>
          </p:nvSpPr>
          <p:spPr bwMode="auto">
            <a:xfrm>
              <a:off x="912" y="2544"/>
              <a:ext cx="8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1" name="Line 17"/>
            <p:cNvSpPr>
              <a:spLocks noChangeShapeType="1"/>
            </p:cNvSpPr>
            <p:nvPr/>
          </p:nvSpPr>
          <p:spPr bwMode="auto">
            <a:xfrm>
              <a:off x="2208" y="2448"/>
              <a:ext cx="11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2" name="Line 18"/>
            <p:cNvSpPr>
              <a:spLocks noChangeShapeType="1"/>
            </p:cNvSpPr>
            <p:nvPr/>
          </p:nvSpPr>
          <p:spPr bwMode="auto">
            <a:xfrm flipH="1">
              <a:off x="2256" y="2640"/>
              <a:ext cx="105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3" name="Line 19"/>
            <p:cNvSpPr>
              <a:spLocks noChangeShapeType="1"/>
            </p:cNvSpPr>
            <p:nvPr/>
          </p:nvSpPr>
          <p:spPr bwMode="auto">
            <a:xfrm>
              <a:off x="3792" y="2544"/>
              <a:ext cx="105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4" name="Freeform 21"/>
            <p:cNvSpPr>
              <a:spLocks/>
            </p:cNvSpPr>
            <p:nvPr/>
          </p:nvSpPr>
          <p:spPr bwMode="auto">
            <a:xfrm>
              <a:off x="816" y="1968"/>
              <a:ext cx="2592" cy="384"/>
            </a:xfrm>
            <a:custGeom>
              <a:avLst/>
              <a:gdLst>
                <a:gd name="T0" fmla="*/ 0 w 2592"/>
                <a:gd name="T1" fmla="*/ 384 h 384"/>
                <a:gd name="T2" fmla="*/ 1200 w 2592"/>
                <a:gd name="T3" fmla="*/ 0 h 384"/>
                <a:gd name="T4" fmla="*/ 2592 w 2592"/>
                <a:gd name="T5" fmla="*/ 384 h 384"/>
                <a:gd name="T6" fmla="*/ 0 60000 65536"/>
                <a:gd name="T7" fmla="*/ 0 60000 65536"/>
                <a:gd name="T8" fmla="*/ 0 60000 65536"/>
                <a:gd name="T9" fmla="*/ 0 w 2592"/>
                <a:gd name="T10" fmla="*/ 0 h 384"/>
                <a:gd name="T11" fmla="*/ 2592 w 2592"/>
                <a:gd name="T12" fmla="*/ 384 h 3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92" h="384">
                  <a:moveTo>
                    <a:pt x="0" y="384"/>
                  </a:moveTo>
                  <a:cubicBezTo>
                    <a:pt x="384" y="192"/>
                    <a:pt x="768" y="0"/>
                    <a:pt x="1200" y="0"/>
                  </a:cubicBezTo>
                  <a:cubicBezTo>
                    <a:pt x="1632" y="0"/>
                    <a:pt x="2112" y="192"/>
                    <a:pt x="2592" y="384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5" name="Freeform 22"/>
            <p:cNvSpPr>
              <a:spLocks/>
            </p:cNvSpPr>
            <p:nvPr/>
          </p:nvSpPr>
          <p:spPr bwMode="auto">
            <a:xfrm>
              <a:off x="2112" y="2688"/>
              <a:ext cx="2784" cy="544"/>
            </a:xfrm>
            <a:custGeom>
              <a:avLst/>
              <a:gdLst>
                <a:gd name="T0" fmla="*/ 0 w 2784"/>
                <a:gd name="T1" fmla="*/ 96 h 544"/>
                <a:gd name="T2" fmla="*/ 1440 w 2784"/>
                <a:gd name="T3" fmla="*/ 528 h 544"/>
                <a:gd name="T4" fmla="*/ 2784 w 2784"/>
                <a:gd name="T5" fmla="*/ 0 h 544"/>
                <a:gd name="T6" fmla="*/ 0 60000 65536"/>
                <a:gd name="T7" fmla="*/ 0 60000 65536"/>
                <a:gd name="T8" fmla="*/ 0 60000 65536"/>
                <a:gd name="T9" fmla="*/ 0 w 2784"/>
                <a:gd name="T10" fmla="*/ 0 h 544"/>
                <a:gd name="T11" fmla="*/ 2784 w 2784"/>
                <a:gd name="T12" fmla="*/ 544 h 5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84" h="544">
                  <a:moveTo>
                    <a:pt x="0" y="96"/>
                  </a:moveTo>
                  <a:cubicBezTo>
                    <a:pt x="488" y="320"/>
                    <a:pt x="976" y="544"/>
                    <a:pt x="1440" y="528"/>
                  </a:cubicBezTo>
                  <a:cubicBezTo>
                    <a:pt x="1904" y="512"/>
                    <a:pt x="2344" y="256"/>
                    <a:pt x="2784" y="0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6" name="Freeform 23"/>
            <p:cNvSpPr>
              <a:spLocks/>
            </p:cNvSpPr>
            <p:nvPr/>
          </p:nvSpPr>
          <p:spPr bwMode="auto">
            <a:xfrm>
              <a:off x="3520" y="1840"/>
              <a:ext cx="536" cy="560"/>
            </a:xfrm>
            <a:custGeom>
              <a:avLst/>
              <a:gdLst>
                <a:gd name="T0" fmla="*/ 224 w 536"/>
                <a:gd name="T1" fmla="*/ 560 h 560"/>
                <a:gd name="T2" fmla="*/ 512 w 536"/>
                <a:gd name="T3" fmla="*/ 272 h 560"/>
                <a:gd name="T4" fmla="*/ 80 w 536"/>
                <a:gd name="T5" fmla="*/ 32 h 560"/>
                <a:gd name="T6" fmla="*/ 32 w 536"/>
                <a:gd name="T7" fmla="*/ 464 h 56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6"/>
                <a:gd name="T13" fmla="*/ 0 h 560"/>
                <a:gd name="T14" fmla="*/ 536 w 536"/>
                <a:gd name="T15" fmla="*/ 560 h 56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6" h="560">
                  <a:moveTo>
                    <a:pt x="224" y="560"/>
                  </a:moveTo>
                  <a:cubicBezTo>
                    <a:pt x="380" y="460"/>
                    <a:pt x="536" y="360"/>
                    <a:pt x="512" y="272"/>
                  </a:cubicBezTo>
                  <a:cubicBezTo>
                    <a:pt x="488" y="184"/>
                    <a:pt x="160" y="0"/>
                    <a:pt x="80" y="32"/>
                  </a:cubicBezTo>
                  <a:cubicBezTo>
                    <a:pt x="0" y="64"/>
                    <a:pt x="16" y="264"/>
                    <a:pt x="32" y="464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7" name="Freeform 25"/>
            <p:cNvSpPr>
              <a:spLocks/>
            </p:cNvSpPr>
            <p:nvPr/>
          </p:nvSpPr>
          <p:spPr bwMode="auto">
            <a:xfrm>
              <a:off x="1472" y="2688"/>
              <a:ext cx="600" cy="624"/>
            </a:xfrm>
            <a:custGeom>
              <a:avLst/>
              <a:gdLst>
                <a:gd name="T0" fmla="*/ 544 w 600"/>
                <a:gd name="T1" fmla="*/ 96 h 624"/>
                <a:gd name="T2" fmla="*/ 544 w 600"/>
                <a:gd name="T3" fmla="*/ 528 h 624"/>
                <a:gd name="T4" fmla="*/ 208 w 600"/>
                <a:gd name="T5" fmla="*/ 576 h 624"/>
                <a:gd name="T6" fmla="*/ 16 w 600"/>
                <a:gd name="T7" fmla="*/ 240 h 624"/>
                <a:gd name="T8" fmla="*/ 304 w 600"/>
                <a:gd name="T9" fmla="*/ 0 h 6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0"/>
                <a:gd name="T16" fmla="*/ 0 h 624"/>
                <a:gd name="T17" fmla="*/ 600 w 600"/>
                <a:gd name="T18" fmla="*/ 624 h 6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0" h="624">
                  <a:moveTo>
                    <a:pt x="544" y="96"/>
                  </a:moveTo>
                  <a:cubicBezTo>
                    <a:pt x="572" y="272"/>
                    <a:pt x="600" y="448"/>
                    <a:pt x="544" y="528"/>
                  </a:cubicBezTo>
                  <a:cubicBezTo>
                    <a:pt x="488" y="608"/>
                    <a:pt x="296" y="624"/>
                    <a:pt x="208" y="576"/>
                  </a:cubicBezTo>
                  <a:cubicBezTo>
                    <a:pt x="120" y="528"/>
                    <a:pt x="0" y="336"/>
                    <a:pt x="16" y="240"/>
                  </a:cubicBezTo>
                  <a:cubicBezTo>
                    <a:pt x="32" y="144"/>
                    <a:pt x="168" y="72"/>
                    <a:pt x="304" y="0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8" name="Text Box 26"/>
            <p:cNvSpPr txBox="1">
              <a:spLocks noChangeArrowheads="1"/>
            </p:cNvSpPr>
            <p:nvPr/>
          </p:nvSpPr>
          <p:spPr bwMode="auto">
            <a:xfrm>
              <a:off x="1238" y="2313"/>
              <a:ext cx="3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sz="2000" b="1" dirty="0"/>
                <a:t>0.8</a:t>
              </a:r>
              <a:endParaRPr lang="en-US" dirty="0"/>
            </a:p>
          </p:txBody>
        </p:sp>
        <p:sp>
          <p:nvSpPr>
            <p:cNvPr id="18449" name="Text Box 33"/>
            <p:cNvSpPr txBox="1">
              <a:spLocks noChangeArrowheads="1"/>
            </p:cNvSpPr>
            <p:nvPr/>
          </p:nvSpPr>
          <p:spPr bwMode="auto">
            <a:xfrm>
              <a:off x="1824" y="1680"/>
              <a:ext cx="3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sz="2000" b="1"/>
                <a:t>0.2</a:t>
              </a:r>
              <a:endParaRPr lang="en-US"/>
            </a:p>
          </p:txBody>
        </p:sp>
        <p:sp>
          <p:nvSpPr>
            <p:cNvPr id="18450" name="Text Box 34"/>
            <p:cNvSpPr txBox="1">
              <a:spLocks noChangeArrowheads="1"/>
            </p:cNvSpPr>
            <p:nvPr/>
          </p:nvSpPr>
          <p:spPr bwMode="auto">
            <a:xfrm>
              <a:off x="2496" y="2208"/>
              <a:ext cx="31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sz="2000" b="1" dirty="0" smtClean="0"/>
                <a:t>0.8</a:t>
              </a:r>
              <a:endParaRPr lang="en-US" dirty="0"/>
            </a:p>
          </p:txBody>
        </p:sp>
        <p:sp>
          <p:nvSpPr>
            <p:cNvPr id="18451" name="Text Box 35"/>
            <p:cNvSpPr txBox="1">
              <a:spLocks noChangeArrowheads="1"/>
            </p:cNvSpPr>
            <p:nvPr/>
          </p:nvSpPr>
          <p:spPr bwMode="auto">
            <a:xfrm>
              <a:off x="4176" y="2304"/>
              <a:ext cx="3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sz="2000" b="1" dirty="0"/>
                <a:t>0.7</a:t>
              </a:r>
              <a:endParaRPr lang="en-US" dirty="0"/>
            </a:p>
          </p:txBody>
        </p:sp>
        <p:sp>
          <p:nvSpPr>
            <p:cNvPr id="18452" name="Text Box 36"/>
            <p:cNvSpPr txBox="1">
              <a:spLocks noChangeArrowheads="1"/>
            </p:cNvSpPr>
            <p:nvPr/>
          </p:nvSpPr>
          <p:spPr bwMode="auto">
            <a:xfrm>
              <a:off x="3792" y="1680"/>
              <a:ext cx="3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sz="2000" b="1" dirty="0" smtClean="0"/>
                <a:t>0.1</a:t>
              </a:r>
              <a:endParaRPr lang="en-US" dirty="0"/>
            </a:p>
          </p:txBody>
        </p:sp>
        <p:sp>
          <p:nvSpPr>
            <p:cNvPr id="18453" name="Text Box 37"/>
            <p:cNvSpPr txBox="1">
              <a:spLocks noChangeArrowheads="1"/>
            </p:cNvSpPr>
            <p:nvPr/>
          </p:nvSpPr>
          <p:spPr bwMode="auto">
            <a:xfrm>
              <a:off x="2592" y="2640"/>
              <a:ext cx="3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sz="2000" b="1" dirty="0" smtClean="0"/>
                <a:t>0.2</a:t>
              </a:r>
              <a:endParaRPr lang="en-US" dirty="0"/>
            </a:p>
          </p:txBody>
        </p:sp>
        <p:sp>
          <p:nvSpPr>
            <p:cNvPr id="18454" name="Text Box 38"/>
            <p:cNvSpPr txBox="1">
              <a:spLocks noChangeArrowheads="1"/>
            </p:cNvSpPr>
            <p:nvPr/>
          </p:nvSpPr>
          <p:spPr bwMode="auto">
            <a:xfrm>
              <a:off x="1296" y="3120"/>
              <a:ext cx="31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sz="2000" b="1" dirty="0" smtClean="0"/>
                <a:t>0.1</a:t>
              </a:r>
              <a:endParaRPr lang="en-US" dirty="0"/>
            </a:p>
          </p:txBody>
        </p:sp>
        <p:sp>
          <p:nvSpPr>
            <p:cNvPr id="18455" name="Text Box 39"/>
            <p:cNvSpPr txBox="1">
              <a:spLocks noChangeArrowheads="1"/>
            </p:cNvSpPr>
            <p:nvPr/>
          </p:nvSpPr>
          <p:spPr bwMode="auto">
            <a:xfrm>
              <a:off x="3360" y="3216"/>
              <a:ext cx="3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sz="2000" b="1" dirty="0"/>
                <a:t>0.1</a:t>
              </a:r>
              <a:endParaRPr lang="en-US" dirty="0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255497" y="6267777"/>
            <a:ext cx="3859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Slides borrowed from </a:t>
            </a:r>
            <a:r>
              <a:rPr lang="en-US" dirty="0">
                <a:latin typeface="Times New Roman" charset="0"/>
              </a:rPr>
              <a:t>Ralph </a:t>
            </a:r>
            <a:r>
              <a:rPr lang="en-US" dirty="0" err="1" smtClean="0">
                <a:latin typeface="Times New Roman" charset="0"/>
              </a:rPr>
              <a:t>Grishman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32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69707" y="1856638"/>
            <a:ext cx="22689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x= (Fish Sleep)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779631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>
                <a:latin typeface="Times New Roman" charset="0"/>
              </a:rPr>
              <a:t> </a:t>
            </a:r>
          </a:p>
        </p:txBody>
      </p:sp>
      <p:graphicFrame>
        <p:nvGraphicFramePr>
          <p:cNvPr id="2050" name="Object 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2427307"/>
              </p:ext>
            </p:extLst>
          </p:nvPr>
        </p:nvGraphicFramePr>
        <p:xfrm>
          <a:off x="1438275" y="2719838"/>
          <a:ext cx="6103938" cy="4052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18" name="Document" r:id="rId3" imgW="6109200" imgH="4052880" progId="Word.Document.8">
                  <p:embed/>
                </p:oleObj>
              </mc:Choice>
              <mc:Fallback>
                <p:oleObj name="Document" r:id="rId3" imgW="6109200" imgH="40528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8275" y="2719838"/>
                        <a:ext cx="6103938" cy="4052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255497" y="6267777"/>
            <a:ext cx="3859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Slides borrowed from </a:t>
            </a:r>
            <a:r>
              <a:rPr lang="en-US" dirty="0">
                <a:latin typeface="Times New Roman" charset="0"/>
              </a:rPr>
              <a:t>Ralph </a:t>
            </a:r>
            <a:r>
              <a:rPr lang="en-US" dirty="0" err="1" smtClean="0">
                <a:latin typeface="Times New Roman" charset="0"/>
              </a:rPr>
              <a:t>Grishman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33</a:t>
            </a:fld>
            <a:endParaRPr lang="en-US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774" y="421856"/>
            <a:ext cx="4658589" cy="1807490"/>
          </a:xfrm>
          <a:prstGeom prst="rect">
            <a:avLst/>
          </a:prstGeom>
        </p:spPr>
      </p:pic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902143"/>
              </p:ext>
            </p:extLst>
          </p:nvPr>
        </p:nvGraphicFramePr>
        <p:xfrm>
          <a:off x="5232045" y="648612"/>
          <a:ext cx="3398328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2776"/>
                <a:gridCol w="1132776"/>
                <a:gridCol w="1132776"/>
              </a:tblGrid>
              <a:tr h="283186">
                <a:tc>
                  <a:txBody>
                    <a:bodyPr/>
                    <a:lstStyle/>
                    <a:p>
                      <a:r>
                        <a:rPr lang="en-US" dirty="0" smtClean="0"/>
                        <a:t>P(</a:t>
                      </a:r>
                      <a:r>
                        <a:rPr lang="en-US" dirty="0" err="1" smtClean="0"/>
                        <a:t>x|y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y=“Noun”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y=“Verb”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x=“fish”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x=“sleep”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61061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>
                <a:latin typeface="Times New Roman" charset="0"/>
              </a:rPr>
              <a:t> </a:t>
            </a:r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2125814"/>
              </p:ext>
            </p:extLst>
          </p:nvPr>
        </p:nvGraphicFramePr>
        <p:xfrm>
          <a:off x="1438275" y="2719838"/>
          <a:ext cx="6103938" cy="4033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42" name="Document" r:id="rId3" imgW="6109200" imgH="4029120" progId="Word.Document.8">
                  <p:embed/>
                </p:oleObj>
              </mc:Choice>
              <mc:Fallback>
                <p:oleObj name="Document" r:id="rId3" imgW="6109200" imgH="402912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8275" y="2719838"/>
                        <a:ext cx="6103938" cy="4033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8" name="Text Box 34"/>
          <p:cNvSpPr txBox="1">
            <a:spLocks noChangeArrowheads="1"/>
          </p:cNvSpPr>
          <p:nvPr/>
        </p:nvSpPr>
        <p:spPr bwMode="auto">
          <a:xfrm>
            <a:off x="381000" y="2292800"/>
            <a:ext cx="1905000" cy="476250"/>
          </a:xfrm>
          <a:prstGeom prst="rect">
            <a:avLst/>
          </a:prstGeom>
          <a:noFill/>
          <a:ln w="19050">
            <a:solidFill>
              <a:srgbClr val="FF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Token 1:  fish</a:t>
            </a:r>
          </a:p>
        </p:txBody>
      </p:sp>
      <p:sp>
        <p:nvSpPr>
          <p:cNvPr id="3079" name="Line 35"/>
          <p:cNvSpPr>
            <a:spLocks noChangeShapeType="1"/>
          </p:cNvSpPr>
          <p:nvPr/>
        </p:nvSpPr>
        <p:spPr bwMode="auto">
          <a:xfrm>
            <a:off x="3581400" y="3893000"/>
            <a:ext cx="457200" cy="4572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0" name="Line 36"/>
          <p:cNvSpPr>
            <a:spLocks noChangeShapeType="1"/>
          </p:cNvSpPr>
          <p:nvPr/>
        </p:nvSpPr>
        <p:spPr bwMode="auto">
          <a:xfrm>
            <a:off x="3581400" y="4045400"/>
            <a:ext cx="457200" cy="10668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255497" y="6267777"/>
            <a:ext cx="3859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Slides borrowed from </a:t>
            </a:r>
            <a:r>
              <a:rPr lang="en-US" dirty="0">
                <a:latin typeface="Times New Roman" charset="0"/>
              </a:rPr>
              <a:t>Ralph </a:t>
            </a:r>
            <a:r>
              <a:rPr lang="en-US" dirty="0" err="1" smtClean="0">
                <a:latin typeface="Times New Roman" charset="0"/>
              </a:rPr>
              <a:t>Grishman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34</a:t>
            </a:fld>
            <a:endParaRPr lang="en-US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774" y="421856"/>
            <a:ext cx="4658589" cy="1807490"/>
          </a:xfrm>
          <a:prstGeom prst="rect">
            <a:avLst/>
          </a:prstGeom>
        </p:spPr>
      </p:pic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540413"/>
              </p:ext>
            </p:extLst>
          </p:nvPr>
        </p:nvGraphicFramePr>
        <p:xfrm>
          <a:off x="5232045" y="648612"/>
          <a:ext cx="3398328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2776"/>
                <a:gridCol w="1132776"/>
                <a:gridCol w="1132776"/>
              </a:tblGrid>
              <a:tr h="283186">
                <a:tc>
                  <a:txBody>
                    <a:bodyPr/>
                    <a:lstStyle/>
                    <a:p>
                      <a:r>
                        <a:rPr lang="en-US" dirty="0" smtClean="0"/>
                        <a:t>P(</a:t>
                      </a:r>
                      <a:r>
                        <a:rPr lang="en-US" dirty="0" err="1" smtClean="0"/>
                        <a:t>x|y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y=“Noun”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y=“Verb”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x=“fish”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x=“sleep”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45797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>
                <a:latin typeface="Times New Roman" charset="0"/>
              </a:rPr>
              <a:t> </a:t>
            </a:r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2625844"/>
              </p:ext>
            </p:extLst>
          </p:nvPr>
        </p:nvGraphicFramePr>
        <p:xfrm>
          <a:off x="1438275" y="2719838"/>
          <a:ext cx="6103938" cy="4024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666" name="Document" r:id="rId3" imgW="6109200" imgH="4029120" progId="Word.Document.8">
                  <p:embed/>
                </p:oleObj>
              </mc:Choice>
              <mc:Fallback>
                <p:oleObj name="Document" r:id="rId3" imgW="6109200" imgH="402912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8275" y="2719838"/>
                        <a:ext cx="6103938" cy="4024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2" name="Text Box 34"/>
          <p:cNvSpPr txBox="1">
            <a:spLocks noChangeArrowheads="1"/>
          </p:cNvSpPr>
          <p:nvPr/>
        </p:nvSpPr>
        <p:spPr bwMode="auto">
          <a:xfrm>
            <a:off x="381000" y="2292800"/>
            <a:ext cx="1905000" cy="476250"/>
          </a:xfrm>
          <a:prstGeom prst="rect">
            <a:avLst/>
          </a:prstGeom>
          <a:noFill/>
          <a:ln w="19050">
            <a:solidFill>
              <a:srgbClr val="FF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Token 1:  fish</a:t>
            </a:r>
          </a:p>
        </p:txBody>
      </p:sp>
      <p:sp>
        <p:nvSpPr>
          <p:cNvPr id="4103" name="Line 35"/>
          <p:cNvSpPr>
            <a:spLocks noChangeShapeType="1"/>
          </p:cNvSpPr>
          <p:nvPr/>
        </p:nvSpPr>
        <p:spPr bwMode="auto">
          <a:xfrm>
            <a:off x="3581400" y="3893000"/>
            <a:ext cx="685800" cy="5334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4" name="Line 36"/>
          <p:cNvSpPr>
            <a:spLocks noChangeShapeType="1"/>
          </p:cNvSpPr>
          <p:nvPr/>
        </p:nvSpPr>
        <p:spPr bwMode="auto">
          <a:xfrm>
            <a:off x="3581400" y="4045400"/>
            <a:ext cx="609600" cy="10668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255497" y="6267777"/>
            <a:ext cx="3859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Slides borrowed from </a:t>
            </a:r>
            <a:r>
              <a:rPr lang="en-US" dirty="0">
                <a:latin typeface="Times New Roman" charset="0"/>
              </a:rPr>
              <a:t>Ralph </a:t>
            </a:r>
            <a:r>
              <a:rPr lang="en-US" dirty="0" err="1" smtClean="0">
                <a:latin typeface="Times New Roman" charset="0"/>
              </a:rPr>
              <a:t>Grishman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35</a:t>
            </a:fld>
            <a:endParaRPr lang="en-US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774" y="421856"/>
            <a:ext cx="4658589" cy="1807490"/>
          </a:xfrm>
          <a:prstGeom prst="rect">
            <a:avLst/>
          </a:prstGeom>
        </p:spPr>
      </p:pic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540413"/>
              </p:ext>
            </p:extLst>
          </p:nvPr>
        </p:nvGraphicFramePr>
        <p:xfrm>
          <a:off x="5232045" y="648612"/>
          <a:ext cx="3398328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2776"/>
                <a:gridCol w="1132776"/>
                <a:gridCol w="1132776"/>
              </a:tblGrid>
              <a:tr h="283186">
                <a:tc>
                  <a:txBody>
                    <a:bodyPr/>
                    <a:lstStyle/>
                    <a:p>
                      <a:r>
                        <a:rPr lang="en-US" dirty="0" smtClean="0"/>
                        <a:t>P(</a:t>
                      </a:r>
                      <a:r>
                        <a:rPr lang="en-US" dirty="0" err="1" smtClean="0"/>
                        <a:t>x|y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y=“Noun”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y=“Verb”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x=“fish”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x=“sleep”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8952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3954" y="1600200"/>
            <a:ext cx="82296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>
                <a:latin typeface="Times New Roman" charset="0"/>
              </a:rPr>
              <a:t> </a:t>
            </a:r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6285936"/>
              </p:ext>
            </p:extLst>
          </p:nvPr>
        </p:nvGraphicFramePr>
        <p:xfrm>
          <a:off x="1438275" y="2719838"/>
          <a:ext cx="6103938" cy="397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690" name="Document" r:id="rId3" imgW="6109200" imgH="3981600" progId="Word.Document.8">
                  <p:embed/>
                </p:oleObj>
              </mc:Choice>
              <mc:Fallback>
                <p:oleObj name="Document" r:id="rId3" imgW="6109200" imgH="39816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8275" y="2719838"/>
                        <a:ext cx="6103938" cy="397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6" name="Text Box 34"/>
          <p:cNvSpPr txBox="1">
            <a:spLocks noChangeArrowheads="1"/>
          </p:cNvSpPr>
          <p:nvPr/>
        </p:nvSpPr>
        <p:spPr bwMode="auto">
          <a:xfrm>
            <a:off x="381000" y="2292800"/>
            <a:ext cx="2438400" cy="1023938"/>
          </a:xfrm>
          <a:prstGeom prst="rect">
            <a:avLst/>
          </a:prstGeom>
          <a:noFill/>
          <a:ln w="19050">
            <a:solidFill>
              <a:srgbClr val="FF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Token 2:  sleep</a:t>
            </a:r>
          </a:p>
          <a:p>
            <a:pPr>
              <a:spcBef>
                <a:spcPct val="50000"/>
              </a:spcBef>
            </a:pPr>
            <a:r>
              <a:rPr lang="en-US"/>
              <a:t>(if </a:t>
            </a:r>
            <a:r>
              <a:rPr lang="ja-JP" altLang="en-US"/>
              <a:t>‘</a:t>
            </a:r>
            <a:r>
              <a:rPr lang="en-US"/>
              <a:t>fish</a:t>
            </a:r>
            <a:r>
              <a:rPr lang="ja-JP" altLang="en-US"/>
              <a:t>’</a:t>
            </a:r>
            <a:r>
              <a:rPr lang="en-US"/>
              <a:t> is verb)</a:t>
            </a:r>
          </a:p>
        </p:txBody>
      </p:sp>
      <p:sp>
        <p:nvSpPr>
          <p:cNvPr id="5127" name="Line 35"/>
          <p:cNvSpPr>
            <a:spLocks noChangeShapeType="1"/>
          </p:cNvSpPr>
          <p:nvPr/>
        </p:nvSpPr>
        <p:spPr bwMode="auto">
          <a:xfrm>
            <a:off x="3581400" y="3893000"/>
            <a:ext cx="685800" cy="5334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8" name="Line 36"/>
          <p:cNvSpPr>
            <a:spLocks noChangeShapeType="1"/>
          </p:cNvSpPr>
          <p:nvPr/>
        </p:nvSpPr>
        <p:spPr bwMode="auto">
          <a:xfrm>
            <a:off x="3581400" y="4045400"/>
            <a:ext cx="609600" cy="10668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9" name="Oval 37"/>
          <p:cNvSpPr>
            <a:spLocks noChangeArrowheads="1"/>
          </p:cNvSpPr>
          <p:nvPr/>
        </p:nvSpPr>
        <p:spPr bwMode="auto">
          <a:xfrm>
            <a:off x="4343400" y="4197800"/>
            <a:ext cx="609600" cy="609600"/>
          </a:xfrm>
          <a:prstGeom prst="ellips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0" name="Oval 39"/>
          <p:cNvSpPr>
            <a:spLocks noChangeArrowheads="1"/>
          </p:cNvSpPr>
          <p:nvPr/>
        </p:nvSpPr>
        <p:spPr bwMode="auto">
          <a:xfrm>
            <a:off x="5105400" y="4121600"/>
            <a:ext cx="457200" cy="457200"/>
          </a:xfrm>
          <a:prstGeom prst="ellips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1" name="Oval 40"/>
          <p:cNvSpPr>
            <a:spLocks noChangeArrowheads="1"/>
          </p:cNvSpPr>
          <p:nvPr/>
        </p:nvSpPr>
        <p:spPr bwMode="auto">
          <a:xfrm>
            <a:off x="5105400" y="4883600"/>
            <a:ext cx="457200" cy="457200"/>
          </a:xfrm>
          <a:prstGeom prst="ellips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255497" y="6267777"/>
            <a:ext cx="3859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Slides borrowed from </a:t>
            </a:r>
            <a:r>
              <a:rPr lang="en-US" dirty="0">
                <a:latin typeface="Times New Roman" charset="0"/>
              </a:rPr>
              <a:t>Ralph </a:t>
            </a:r>
            <a:r>
              <a:rPr lang="en-US" dirty="0" err="1" smtClean="0">
                <a:latin typeface="Times New Roman" charset="0"/>
              </a:rPr>
              <a:t>Grishman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36</a:t>
            </a:fld>
            <a:endParaRPr lang="en-US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774" y="421856"/>
            <a:ext cx="4658589" cy="1807490"/>
          </a:xfrm>
          <a:prstGeom prst="rect">
            <a:avLst/>
          </a:prstGeom>
        </p:spPr>
      </p:pic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540413"/>
              </p:ext>
            </p:extLst>
          </p:nvPr>
        </p:nvGraphicFramePr>
        <p:xfrm>
          <a:off x="5232045" y="648612"/>
          <a:ext cx="3398328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2776"/>
                <a:gridCol w="1132776"/>
                <a:gridCol w="1132776"/>
              </a:tblGrid>
              <a:tr h="283186">
                <a:tc>
                  <a:txBody>
                    <a:bodyPr/>
                    <a:lstStyle/>
                    <a:p>
                      <a:r>
                        <a:rPr lang="en-US" dirty="0" smtClean="0"/>
                        <a:t>P(</a:t>
                      </a:r>
                      <a:r>
                        <a:rPr lang="en-US" dirty="0" err="1" smtClean="0"/>
                        <a:t>x|y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y=“Noun”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y=“Verb”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x=“fish”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x=“sleep”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4604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>
                <a:latin typeface="Times New Roman" charset="0"/>
              </a:rPr>
              <a:t> </a:t>
            </a:r>
          </a:p>
        </p:txBody>
      </p:sp>
      <p:graphicFrame>
        <p:nvGraphicFramePr>
          <p:cNvPr id="614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7746440"/>
              </p:ext>
            </p:extLst>
          </p:nvPr>
        </p:nvGraphicFramePr>
        <p:xfrm>
          <a:off x="1438275" y="2719838"/>
          <a:ext cx="6103938" cy="396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714" name="Document" r:id="rId3" imgW="6109200" imgH="3971880" progId="Word.Document.8">
                  <p:embed/>
                </p:oleObj>
              </mc:Choice>
              <mc:Fallback>
                <p:oleObj name="Document" r:id="rId3" imgW="6109200" imgH="39718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8275" y="2719838"/>
                        <a:ext cx="6103938" cy="3965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0" name="Text Box 34"/>
          <p:cNvSpPr txBox="1">
            <a:spLocks noChangeArrowheads="1"/>
          </p:cNvSpPr>
          <p:nvPr/>
        </p:nvSpPr>
        <p:spPr bwMode="auto">
          <a:xfrm>
            <a:off x="381000" y="2292800"/>
            <a:ext cx="2438400" cy="1023938"/>
          </a:xfrm>
          <a:prstGeom prst="rect">
            <a:avLst/>
          </a:prstGeom>
          <a:noFill/>
          <a:ln w="19050">
            <a:solidFill>
              <a:srgbClr val="FF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Token 2:  sleep</a:t>
            </a:r>
          </a:p>
          <a:p>
            <a:pPr>
              <a:spcBef>
                <a:spcPct val="50000"/>
              </a:spcBef>
            </a:pPr>
            <a:r>
              <a:rPr lang="en-US"/>
              <a:t>(if </a:t>
            </a:r>
            <a:r>
              <a:rPr lang="ja-JP" altLang="en-US"/>
              <a:t>‘</a:t>
            </a:r>
            <a:r>
              <a:rPr lang="en-US"/>
              <a:t>fish</a:t>
            </a:r>
            <a:r>
              <a:rPr lang="ja-JP" altLang="en-US"/>
              <a:t>’</a:t>
            </a:r>
            <a:r>
              <a:rPr lang="en-US"/>
              <a:t> is verb)</a:t>
            </a:r>
          </a:p>
        </p:txBody>
      </p:sp>
      <p:sp>
        <p:nvSpPr>
          <p:cNvPr id="6151" name="Line 35"/>
          <p:cNvSpPr>
            <a:spLocks noChangeShapeType="1"/>
          </p:cNvSpPr>
          <p:nvPr/>
        </p:nvSpPr>
        <p:spPr bwMode="auto">
          <a:xfrm>
            <a:off x="3581400" y="3893000"/>
            <a:ext cx="685800" cy="5334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2" name="Line 36"/>
          <p:cNvSpPr>
            <a:spLocks noChangeShapeType="1"/>
          </p:cNvSpPr>
          <p:nvPr/>
        </p:nvSpPr>
        <p:spPr bwMode="auto">
          <a:xfrm>
            <a:off x="3581400" y="4045400"/>
            <a:ext cx="609600" cy="10668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3" name="Oval 37"/>
          <p:cNvSpPr>
            <a:spLocks noChangeArrowheads="1"/>
          </p:cNvSpPr>
          <p:nvPr/>
        </p:nvSpPr>
        <p:spPr bwMode="auto">
          <a:xfrm>
            <a:off x="4343400" y="4197800"/>
            <a:ext cx="609600" cy="609600"/>
          </a:xfrm>
          <a:prstGeom prst="ellips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255497" y="6267777"/>
            <a:ext cx="3859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Slides borrowed from </a:t>
            </a:r>
            <a:r>
              <a:rPr lang="en-US" dirty="0">
                <a:latin typeface="Times New Roman" charset="0"/>
              </a:rPr>
              <a:t>Ralph </a:t>
            </a:r>
            <a:r>
              <a:rPr lang="en-US" dirty="0" err="1" smtClean="0">
                <a:latin typeface="Times New Roman" charset="0"/>
              </a:rPr>
              <a:t>Grishman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37</a:t>
            </a:fld>
            <a:endParaRPr lang="en-US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774" y="421856"/>
            <a:ext cx="4658589" cy="1807490"/>
          </a:xfrm>
          <a:prstGeom prst="rect">
            <a:avLst/>
          </a:prstGeom>
        </p:spPr>
      </p:pic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540413"/>
              </p:ext>
            </p:extLst>
          </p:nvPr>
        </p:nvGraphicFramePr>
        <p:xfrm>
          <a:off x="5232045" y="648612"/>
          <a:ext cx="3398328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2776"/>
                <a:gridCol w="1132776"/>
                <a:gridCol w="1132776"/>
              </a:tblGrid>
              <a:tr h="283186">
                <a:tc>
                  <a:txBody>
                    <a:bodyPr/>
                    <a:lstStyle/>
                    <a:p>
                      <a:r>
                        <a:rPr lang="en-US" dirty="0" smtClean="0"/>
                        <a:t>P(</a:t>
                      </a:r>
                      <a:r>
                        <a:rPr lang="en-US" dirty="0" err="1" smtClean="0"/>
                        <a:t>x|y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y=“Noun”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y=“Verb”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x=“fish”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x=“sleep”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215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>
                <a:latin typeface="Times New Roman" charset="0"/>
              </a:rPr>
              <a:t> </a:t>
            </a:r>
          </a:p>
        </p:txBody>
      </p:sp>
      <p:graphicFrame>
        <p:nvGraphicFramePr>
          <p:cNvPr id="717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0929541"/>
              </p:ext>
            </p:extLst>
          </p:nvPr>
        </p:nvGraphicFramePr>
        <p:xfrm>
          <a:off x="1438275" y="2719838"/>
          <a:ext cx="6230938" cy="3956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38" name="Document" r:id="rId3" imgW="6235200" imgH="3962520" progId="Word.Document.8">
                  <p:embed/>
                </p:oleObj>
              </mc:Choice>
              <mc:Fallback>
                <p:oleObj name="Document" r:id="rId3" imgW="6235200" imgH="396252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8275" y="2719838"/>
                        <a:ext cx="6230938" cy="3956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4" name="Text Box 34"/>
          <p:cNvSpPr txBox="1">
            <a:spLocks noChangeArrowheads="1"/>
          </p:cNvSpPr>
          <p:nvPr/>
        </p:nvSpPr>
        <p:spPr bwMode="auto">
          <a:xfrm>
            <a:off x="381000" y="2292800"/>
            <a:ext cx="2590800" cy="1023938"/>
          </a:xfrm>
          <a:prstGeom prst="rect">
            <a:avLst/>
          </a:prstGeom>
          <a:noFill/>
          <a:ln w="19050">
            <a:solidFill>
              <a:srgbClr val="FF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Token 2:  sleep</a:t>
            </a:r>
          </a:p>
          <a:p>
            <a:pPr>
              <a:spcBef>
                <a:spcPct val="50000"/>
              </a:spcBef>
            </a:pPr>
            <a:r>
              <a:rPr lang="en-US"/>
              <a:t>(if </a:t>
            </a:r>
            <a:r>
              <a:rPr lang="ja-JP" altLang="en-US"/>
              <a:t>‘</a:t>
            </a:r>
            <a:r>
              <a:rPr lang="en-US"/>
              <a:t>fish</a:t>
            </a:r>
            <a:r>
              <a:rPr lang="ja-JP" altLang="en-US"/>
              <a:t>’</a:t>
            </a:r>
            <a:r>
              <a:rPr lang="en-US"/>
              <a:t> is a noun)</a:t>
            </a:r>
          </a:p>
        </p:txBody>
      </p:sp>
      <p:sp>
        <p:nvSpPr>
          <p:cNvPr id="7175" name="Line 35"/>
          <p:cNvSpPr>
            <a:spLocks noChangeShapeType="1"/>
          </p:cNvSpPr>
          <p:nvPr/>
        </p:nvSpPr>
        <p:spPr bwMode="auto">
          <a:xfrm>
            <a:off x="3581400" y="3893000"/>
            <a:ext cx="685800" cy="5334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6" name="Line 36"/>
          <p:cNvSpPr>
            <a:spLocks noChangeShapeType="1"/>
          </p:cNvSpPr>
          <p:nvPr/>
        </p:nvSpPr>
        <p:spPr bwMode="auto">
          <a:xfrm>
            <a:off x="3581400" y="4045400"/>
            <a:ext cx="609600" cy="10668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7" name="Oval 37"/>
          <p:cNvSpPr>
            <a:spLocks noChangeArrowheads="1"/>
          </p:cNvSpPr>
          <p:nvPr/>
        </p:nvSpPr>
        <p:spPr bwMode="auto">
          <a:xfrm>
            <a:off x="4267200" y="4883600"/>
            <a:ext cx="609600" cy="609600"/>
          </a:xfrm>
          <a:prstGeom prst="ellips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8" name="Oval 38"/>
          <p:cNvSpPr>
            <a:spLocks noChangeArrowheads="1"/>
          </p:cNvSpPr>
          <p:nvPr/>
        </p:nvSpPr>
        <p:spPr bwMode="auto">
          <a:xfrm>
            <a:off x="5257800" y="4502600"/>
            <a:ext cx="457200" cy="457200"/>
          </a:xfrm>
          <a:prstGeom prst="ellips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9" name="Oval 39"/>
          <p:cNvSpPr>
            <a:spLocks noChangeArrowheads="1"/>
          </p:cNvSpPr>
          <p:nvPr/>
        </p:nvSpPr>
        <p:spPr bwMode="auto">
          <a:xfrm>
            <a:off x="5257800" y="5264600"/>
            <a:ext cx="457200" cy="457200"/>
          </a:xfrm>
          <a:prstGeom prst="ellips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255497" y="6267777"/>
            <a:ext cx="3859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Slides borrowed from </a:t>
            </a:r>
            <a:r>
              <a:rPr lang="en-US" dirty="0">
                <a:latin typeface="Times New Roman" charset="0"/>
              </a:rPr>
              <a:t>Ralph </a:t>
            </a:r>
            <a:r>
              <a:rPr lang="en-US" dirty="0" err="1" smtClean="0">
                <a:latin typeface="Times New Roman" charset="0"/>
              </a:rPr>
              <a:t>Grishman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38</a:t>
            </a:fld>
            <a:endParaRPr lang="en-US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774" y="421856"/>
            <a:ext cx="4658589" cy="1807490"/>
          </a:xfrm>
          <a:prstGeom prst="rect">
            <a:avLst/>
          </a:prstGeom>
        </p:spPr>
      </p:pic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540413"/>
              </p:ext>
            </p:extLst>
          </p:nvPr>
        </p:nvGraphicFramePr>
        <p:xfrm>
          <a:off x="5232045" y="648612"/>
          <a:ext cx="3398328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2776"/>
                <a:gridCol w="1132776"/>
                <a:gridCol w="1132776"/>
              </a:tblGrid>
              <a:tr h="283186">
                <a:tc>
                  <a:txBody>
                    <a:bodyPr/>
                    <a:lstStyle/>
                    <a:p>
                      <a:r>
                        <a:rPr lang="en-US" dirty="0" smtClean="0"/>
                        <a:t>P(</a:t>
                      </a:r>
                      <a:r>
                        <a:rPr lang="en-US" dirty="0" err="1" smtClean="0"/>
                        <a:t>x|y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y=“Noun”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y=“Verb”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x=“fish”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x=“sleep”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8964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>
                <a:latin typeface="Times New Roman" charset="0"/>
              </a:rPr>
              <a:t> </a:t>
            </a:r>
          </a:p>
        </p:txBody>
      </p:sp>
      <p:graphicFrame>
        <p:nvGraphicFramePr>
          <p:cNvPr id="819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4228492"/>
              </p:ext>
            </p:extLst>
          </p:nvPr>
        </p:nvGraphicFramePr>
        <p:xfrm>
          <a:off x="1438275" y="2719838"/>
          <a:ext cx="6230938" cy="3946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62" name="Document" r:id="rId3" imgW="6235200" imgH="3952800" progId="Word.Document.8">
                  <p:embed/>
                </p:oleObj>
              </mc:Choice>
              <mc:Fallback>
                <p:oleObj name="Document" r:id="rId3" imgW="6235200" imgH="39528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8275" y="2719838"/>
                        <a:ext cx="6230938" cy="3946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8" name="Text Box 34"/>
          <p:cNvSpPr txBox="1">
            <a:spLocks noChangeArrowheads="1"/>
          </p:cNvSpPr>
          <p:nvPr/>
        </p:nvSpPr>
        <p:spPr bwMode="auto">
          <a:xfrm>
            <a:off x="381000" y="2292800"/>
            <a:ext cx="2590800" cy="1023938"/>
          </a:xfrm>
          <a:prstGeom prst="rect">
            <a:avLst/>
          </a:prstGeom>
          <a:noFill/>
          <a:ln w="19050">
            <a:solidFill>
              <a:srgbClr val="FF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/>
              <a:t>Token 2:  sleep</a:t>
            </a:r>
          </a:p>
          <a:p>
            <a:pPr>
              <a:spcBef>
                <a:spcPct val="50000"/>
              </a:spcBef>
            </a:pPr>
            <a:r>
              <a:rPr lang="en-US" dirty="0"/>
              <a:t>(if </a:t>
            </a:r>
            <a:r>
              <a:rPr lang="ja-JP" altLang="en-US" dirty="0"/>
              <a:t>‘</a:t>
            </a:r>
            <a:r>
              <a:rPr lang="en-US" dirty="0"/>
              <a:t>fish</a:t>
            </a:r>
            <a:r>
              <a:rPr lang="ja-JP" altLang="en-US" dirty="0"/>
              <a:t>’</a:t>
            </a:r>
            <a:r>
              <a:rPr lang="en-US" dirty="0"/>
              <a:t> is a noun)</a:t>
            </a:r>
          </a:p>
        </p:txBody>
      </p:sp>
      <p:sp>
        <p:nvSpPr>
          <p:cNvPr id="8199" name="Line 35"/>
          <p:cNvSpPr>
            <a:spLocks noChangeShapeType="1"/>
          </p:cNvSpPr>
          <p:nvPr/>
        </p:nvSpPr>
        <p:spPr bwMode="auto">
          <a:xfrm>
            <a:off x="3581400" y="3893000"/>
            <a:ext cx="685800" cy="5334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0" name="Line 36"/>
          <p:cNvSpPr>
            <a:spLocks noChangeShapeType="1"/>
          </p:cNvSpPr>
          <p:nvPr/>
        </p:nvSpPr>
        <p:spPr bwMode="auto">
          <a:xfrm>
            <a:off x="3581400" y="4045400"/>
            <a:ext cx="609600" cy="10668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255497" y="6267777"/>
            <a:ext cx="3859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Slides borrowed from </a:t>
            </a:r>
            <a:r>
              <a:rPr lang="en-US" dirty="0">
                <a:latin typeface="Times New Roman" charset="0"/>
              </a:rPr>
              <a:t>Ralph </a:t>
            </a:r>
            <a:r>
              <a:rPr lang="en-US" dirty="0" err="1" smtClean="0">
                <a:latin typeface="Times New Roman" charset="0"/>
              </a:rPr>
              <a:t>Grishman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39</a:t>
            </a:fld>
            <a:endParaRPr lang="en-US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774" y="421856"/>
            <a:ext cx="4658589" cy="1807490"/>
          </a:xfrm>
          <a:prstGeom prst="rect">
            <a:avLst/>
          </a:prstGeom>
        </p:spPr>
      </p:pic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540413"/>
              </p:ext>
            </p:extLst>
          </p:nvPr>
        </p:nvGraphicFramePr>
        <p:xfrm>
          <a:off x="5232045" y="648612"/>
          <a:ext cx="3398328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2776"/>
                <a:gridCol w="1132776"/>
                <a:gridCol w="1132776"/>
              </a:tblGrid>
              <a:tr h="283186">
                <a:tc>
                  <a:txBody>
                    <a:bodyPr/>
                    <a:lstStyle/>
                    <a:p>
                      <a:r>
                        <a:rPr lang="en-US" dirty="0" smtClean="0"/>
                        <a:t>P(</a:t>
                      </a:r>
                      <a:r>
                        <a:rPr lang="en-US" dirty="0" err="1" smtClean="0"/>
                        <a:t>x|y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y=“Noun”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y=“Verb”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x=“fish”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x=“sleep”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2898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Multivariable Output</a:t>
            </a:r>
          </a:p>
          <a:p>
            <a:pPr lvl="1"/>
            <a:r>
              <a:rPr lang="en-US" dirty="0" smtClean="0"/>
              <a:t>Makes multiple predictions simultaneously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Variable Length </a:t>
            </a:r>
            <a:r>
              <a:rPr lang="en-US" dirty="0" err="1" smtClean="0"/>
              <a:t>Input/Output</a:t>
            </a:r>
            <a:endParaRPr lang="en-US" dirty="0" smtClean="0"/>
          </a:p>
          <a:p>
            <a:pPr lvl="1"/>
            <a:r>
              <a:rPr lang="en-US" dirty="0" smtClean="0"/>
              <a:t>Sentence lengths not fixed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856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>
                <a:latin typeface="Times New Roman" charset="0"/>
              </a:rPr>
              <a:t> </a:t>
            </a:r>
          </a:p>
        </p:txBody>
      </p:sp>
      <p:graphicFrame>
        <p:nvGraphicFramePr>
          <p:cNvPr id="921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5589048"/>
              </p:ext>
            </p:extLst>
          </p:nvPr>
        </p:nvGraphicFramePr>
        <p:xfrm>
          <a:off x="1438275" y="2719838"/>
          <a:ext cx="6230938" cy="3946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86" name="Document" r:id="rId3" imgW="6235200" imgH="3952800" progId="Word.Document.8">
                  <p:embed/>
                </p:oleObj>
              </mc:Choice>
              <mc:Fallback>
                <p:oleObj name="Document" r:id="rId3" imgW="6235200" imgH="39528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8275" y="2719838"/>
                        <a:ext cx="6230938" cy="3946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2" name="Text Box 34"/>
          <p:cNvSpPr txBox="1">
            <a:spLocks noChangeArrowheads="1"/>
          </p:cNvSpPr>
          <p:nvPr/>
        </p:nvSpPr>
        <p:spPr bwMode="auto">
          <a:xfrm>
            <a:off x="381000" y="2292800"/>
            <a:ext cx="2590800" cy="1206500"/>
          </a:xfrm>
          <a:prstGeom prst="rect">
            <a:avLst/>
          </a:prstGeom>
          <a:noFill/>
          <a:ln w="19050">
            <a:solidFill>
              <a:srgbClr val="FF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Token 2:  sleep</a:t>
            </a:r>
            <a:br>
              <a:rPr lang="en-US"/>
            </a:br>
            <a:r>
              <a:rPr lang="en-US"/>
              <a:t>take maximum,</a:t>
            </a:r>
            <a:br>
              <a:rPr lang="en-US"/>
            </a:br>
            <a:r>
              <a:rPr lang="en-US"/>
              <a:t>set back pointers</a:t>
            </a:r>
          </a:p>
        </p:txBody>
      </p:sp>
      <p:sp>
        <p:nvSpPr>
          <p:cNvPr id="9223" name="Line 35"/>
          <p:cNvSpPr>
            <a:spLocks noChangeShapeType="1"/>
          </p:cNvSpPr>
          <p:nvPr/>
        </p:nvSpPr>
        <p:spPr bwMode="auto">
          <a:xfrm>
            <a:off x="3581400" y="3893000"/>
            <a:ext cx="685800" cy="5334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4" name="Line 36"/>
          <p:cNvSpPr>
            <a:spLocks noChangeShapeType="1"/>
          </p:cNvSpPr>
          <p:nvPr/>
        </p:nvSpPr>
        <p:spPr bwMode="auto">
          <a:xfrm>
            <a:off x="3581400" y="4045400"/>
            <a:ext cx="609600" cy="10668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5" name="Line 37"/>
          <p:cNvSpPr>
            <a:spLocks noChangeShapeType="1"/>
          </p:cNvSpPr>
          <p:nvPr/>
        </p:nvSpPr>
        <p:spPr bwMode="auto">
          <a:xfrm>
            <a:off x="5486400" y="4350200"/>
            <a:ext cx="914400" cy="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6" name="Line 38"/>
          <p:cNvSpPr>
            <a:spLocks noChangeShapeType="1"/>
          </p:cNvSpPr>
          <p:nvPr/>
        </p:nvSpPr>
        <p:spPr bwMode="auto">
          <a:xfrm>
            <a:off x="5486400" y="5112200"/>
            <a:ext cx="914400" cy="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7" name="Line 39"/>
          <p:cNvSpPr>
            <a:spLocks noChangeShapeType="1"/>
          </p:cNvSpPr>
          <p:nvPr/>
        </p:nvSpPr>
        <p:spPr bwMode="auto">
          <a:xfrm flipH="1">
            <a:off x="4876800" y="4731200"/>
            <a:ext cx="533400" cy="3810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8" name="Line 40"/>
          <p:cNvSpPr>
            <a:spLocks noChangeShapeType="1"/>
          </p:cNvSpPr>
          <p:nvPr/>
        </p:nvSpPr>
        <p:spPr bwMode="auto">
          <a:xfrm flipH="1" flipV="1">
            <a:off x="4876800" y="5264600"/>
            <a:ext cx="609600" cy="1524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255497" y="6267777"/>
            <a:ext cx="3859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Slides borrowed from </a:t>
            </a:r>
            <a:r>
              <a:rPr lang="en-US" dirty="0">
                <a:latin typeface="Times New Roman" charset="0"/>
              </a:rPr>
              <a:t>Ralph </a:t>
            </a:r>
            <a:r>
              <a:rPr lang="en-US" dirty="0" err="1" smtClean="0">
                <a:latin typeface="Times New Roman" charset="0"/>
              </a:rPr>
              <a:t>Grishman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40</a:t>
            </a:fld>
            <a:endParaRPr lang="en-US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774" y="421856"/>
            <a:ext cx="4658589" cy="1807490"/>
          </a:xfrm>
          <a:prstGeom prst="rect">
            <a:avLst/>
          </a:prstGeom>
        </p:spPr>
      </p:pic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540413"/>
              </p:ext>
            </p:extLst>
          </p:nvPr>
        </p:nvGraphicFramePr>
        <p:xfrm>
          <a:off x="5232045" y="648612"/>
          <a:ext cx="3398328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2776"/>
                <a:gridCol w="1132776"/>
                <a:gridCol w="1132776"/>
              </a:tblGrid>
              <a:tr h="283186">
                <a:tc>
                  <a:txBody>
                    <a:bodyPr/>
                    <a:lstStyle/>
                    <a:p>
                      <a:r>
                        <a:rPr lang="en-US" dirty="0" smtClean="0"/>
                        <a:t>P(</a:t>
                      </a:r>
                      <a:r>
                        <a:rPr lang="en-US" dirty="0" err="1" smtClean="0"/>
                        <a:t>x|y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y=“Noun”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y=“Verb”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x=“fish”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x=“sleep”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9985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>
                <a:latin typeface="Times New Roman" charset="0"/>
              </a:rPr>
              <a:t> </a:t>
            </a:r>
          </a:p>
        </p:txBody>
      </p:sp>
      <p:graphicFrame>
        <p:nvGraphicFramePr>
          <p:cNvPr id="1024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4526094"/>
              </p:ext>
            </p:extLst>
          </p:nvPr>
        </p:nvGraphicFramePr>
        <p:xfrm>
          <a:off x="1438275" y="2719838"/>
          <a:ext cx="6230938" cy="3927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810" name="Document" r:id="rId3" imgW="6235200" imgH="3933720" progId="Word.Document.8">
                  <p:embed/>
                </p:oleObj>
              </mc:Choice>
              <mc:Fallback>
                <p:oleObj name="Document" r:id="rId3" imgW="6235200" imgH="393372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8275" y="2719838"/>
                        <a:ext cx="6230938" cy="3927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6" name="Text Box 34"/>
          <p:cNvSpPr txBox="1">
            <a:spLocks noChangeArrowheads="1"/>
          </p:cNvSpPr>
          <p:nvPr/>
        </p:nvSpPr>
        <p:spPr bwMode="auto">
          <a:xfrm>
            <a:off x="381000" y="2292800"/>
            <a:ext cx="2514600" cy="1206500"/>
          </a:xfrm>
          <a:prstGeom prst="rect">
            <a:avLst/>
          </a:prstGeom>
          <a:noFill/>
          <a:ln w="19050">
            <a:solidFill>
              <a:srgbClr val="FF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/>
              <a:t>Token 2:  sleep</a:t>
            </a:r>
            <a:br>
              <a:rPr lang="en-US" dirty="0"/>
            </a:br>
            <a:r>
              <a:rPr lang="en-US" dirty="0"/>
              <a:t>take maximum,</a:t>
            </a:r>
            <a:br>
              <a:rPr lang="en-US" dirty="0"/>
            </a:br>
            <a:r>
              <a:rPr lang="en-US" dirty="0"/>
              <a:t>set back pointers</a:t>
            </a:r>
          </a:p>
        </p:txBody>
      </p:sp>
      <p:sp>
        <p:nvSpPr>
          <p:cNvPr id="10247" name="Line 35"/>
          <p:cNvSpPr>
            <a:spLocks noChangeShapeType="1"/>
          </p:cNvSpPr>
          <p:nvPr/>
        </p:nvSpPr>
        <p:spPr bwMode="auto">
          <a:xfrm>
            <a:off x="3581400" y="3893000"/>
            <a:ext cx="685800" cy="5334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8" name="Line 36"/>
          <p:cNvSpPr>
            <a:spLocks noChangeShapeType="1"/>
          </p:cNvSpPr>
          <p:nvPr/>
        </p:nvSpPr>
        <p:spPr bwMode="auto">
          <a:xfrm>
            <a:off x="3581400" y="4045400"/>
            <a:ext cx="609600" cy="10668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9" name="Line 39"/>
          <p:cNvSpPr>
            <a:spLocks noChangeShapeType="1"/>
          </p:cNvSpPr>
          <p:nvPr/>
        </p:nvSpPr>
        <p:spPr bwMode="auto">
          <a:xfrm flipH="1">
            <a:off x="4876800" y="4502600"/>
            <a:ext cx="457200" cy="6096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0" name="Line 40"/>
          <p:cNvSpPr>
            <a:spLocks noChangeShapeType="1"/>
          </p:cNvSpPr>
          <p:nvPr/>
        </p:nvSpPr>
        <p:spPr bwMode="auto">
          <a:xfrm flipH="1">
            <a:off x="4876800" y="5188400"/>
            <a:ext cx="533400" cy="762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255497" y="6267777"/>
            <a:ext cx="3859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Slides borrowed from </a:t>
            </a:r>
            <a:r>
              <a:rPr lang="en-US" dirty="0">
                <a:latin typeface="Times New Roman" charset="0"/>
              </a:rPr>
              <a:t>Ralph </a:t>
            </a:r>
            <a:r>
              <a:rPr lang="en-US" dirty="0" err="1" smtClean="0">
                <a:latin typeface="Times New Roman" charset="0"/>
              </a:rPr>
              <a:t>Grishman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41</a:t>
            </a:fld>
            <a:endParaRPr lang="en-US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774" y="421856"/>
            <a:ext cx="4658589" cy="1807490"/>
          </a:xfrm>
          <a:prstGeom prst="rect">
            <a:avLst/>
          </a:prstGeom>
        </p:spPr>
      </p:pic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540413"/>
              </p:ext>
            </p:extLst>
          </p:nvPr>
        </p:nvGraphicFramePr>
        <p:xfrm>
          <a:off x="5232045" y="648612"/>
          <a:ext cx="3398328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2776"/>
                <a:gridCol w="1132776"/>
                <a:gridCol w="1132776"/>
              </a:tblGrid>
              <a:tr h="283186">
                <a:tc>
                  <a:txBody>
                    <a:bodyPr/>
                    <a:lstStyle/>
                    <a:p>
                      <a:r>
                        <a:rPr lang="en-US" dirty="0" smtClean="0"/>
                        <a:t>P(</a:t>
                      </a:r>
                      <a:r>
                        <a:rPr lang="en-US" dirty="0" err="1" smtClean="0"/>
                        <a:t>x|y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y=“Noun”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y=“Verb”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x=“fish”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x=“sleep”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2512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>
                <a:latin typeface="Times New Roman" charset="0"/>
              </a:rPr>
              <a:t> </a:t>
            </a:r>
          </a:p>
        </p:txBody>
      </p:sp>
      <p:graphicFrame>
        <p:nvGraphicFramePr>
          <p:cNvPr id="1126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7762931"/>
              </p:ext>
            </p:extLst>
          </p:nvPr>
        </p:nvGraphicFramePr>
        <p:xfrm>
          <a:off x="1438275" y="2719838"/>
          <a:ext cx="6230938" cy="3897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34" name="Document" r:id="rId3" imgW="6235200" imgH="3905280" progId="Word.Document.8">
                  <p:embed/>
                </p:oleObj>
              </mc:Choice>
              <mc:Fallback>
                <p:oleObj name="Document" r:id="rId3" imgW="6235200" imgH="39052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8275" y="2719838"/>
                        <a:ext cx="6230938" cy="3897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0" name="Text Box 34"/>
          <p:cNvSpPr txBox="1">
            <a:spLocks noChangeArrowheads="1"/>
          </p:cNvSpPr>
          <p:nvPr/>
        </p:nvSpPr>
        <p:spPr bwMode="auto">
          <a:xfrm>
            <a:off x="381000" y="2292800"/>
            <a:ext cx="2209800" cy="476250"/>
          </a:xfrm>
          <a:prstGeom prst="rect">
            <a:avLst/>
          </a:prstGeom>
          <a:noFill/>
          <a:ln w="19050">
            <a:solidFill>
              <a:srgbClr val="FF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Token 3:  end</a:t>
            </a:r>
          </a:p>
        </p:txBody>
      </p:sp>
      <p:sp>
        <p:nvSpPr>
          <p:cNvPr id="11271" name="Line 35"/>
          <p:cNvSpPr>
            <a:spLocks noChangeShapeType="1"/>
          </p:cNvSpPr>
          <p:nvPr/>
        </p:nvSpPr>
        <p:spPr bwMode="auto">
          <a:xfrm>
            <a:off x="3581400" y="3893000"/>
            <a:ext cx="685800" cy="5334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2" name="Line 36"/>
          <p:cNvSpPr>
            <a:spLocks noChangeShapeType="1"/>
          </p:cNvSpPr>
          <p:nvPr/>
        </p:nvSpPr>
        <p:spPr bwMode="auto">
          <a:xfrm>
            <a:off x="3581400" y="4045400"/>
            <a:ext cx="609600" cy="10668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3" name="Line 37"/>
          <p:cNvSpPr>
            <a:spLocks noChangeShapeType="1"/>
          </p:cNvSpPr>
          <p:nvPr/>
        </p:nvSpPr>
        <p:spPr bwMode="auto">
          <a:xfrm flipH="1">
            <a:off x="4876800" y="4502600"/>
            <a:ext cx="457200" cy="6096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" name="Line 38"/>
          <p:cNvSpPr>
            <a:spLocks noChangeShapeType="1"/>
          </p:cNvSpPr>
          <p:nvPr/>
        </p:nvSpPr>
        <p:spPr bwMode="auto">
          <a:xfrm flipH="1">
            <a:off x="4876800" y="5188400"/>
            <a:ext cx="533400" cy="762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255497" y="6267777"/>
            <a:ext cx="3859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Slides borrowed from </a:t>
            </a:r>
            <a:r>
              <a:rPr lang="en-US" dirty="0">
                <a:latin typeface="Times New Roman" charset="0"/>
              </a:rPr>
              <a:t>Ralph </a:t>
            </a:r>
            <a:r>
              <a:rPr lang="en-US" dirty="0" err="1" smtClean="0">
                <a:latin typeface="Times New Roman" charset="0"/>
              </a:rPr>
              <a:t>Grishman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42</a:t>
            </a:fld>
            <a:endParaRPr lang="en-US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774" y="421856"/>
            <a:ext cx="4658589" cy="1807490"/>
          </a:xfrm>
          <a:prstGeom prst="rect">
            <a:avLst/>
          </a:prstGeom>
        </p:spPr>
      </p:pic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540413"/>
              </p:ext>
            </p:extLst>
          </p:nvPr>
        </p:nvGraphicFramePr>
        <p:xfrm>
          <a:off x="5232045" y="648612"/>
          <a:ext cx="3398328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2776"/>
                <a:gridCol w="1132776"/>
                <a:gridCol w="1132776"/>
              </a:tblGrid>
              <a:tr h="283186">
                <a:tc>
                  <a:txBody>
                    <a:bodyPr/>
                    <a:lstStyle/>
                    <a:p>
                      <a:r>
                        <a:rPr lang="en-US" dirty="0" smtClean="0"/>
                        <a:t>P(</a:t>
                      </a:r>
                      <a:r>
                        <a:rPr lang="en-US" dirty="0" err="1" smtClean="0"/>
                        <a:t>x|y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y=“Noun”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y=“Verb”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x=“fish”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x=“sleep”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3735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>
                <a:latin typeface="Times New Roman" charset="0"/>
              </a:rPr>
              <a:t> </a:t>
            </a:r>
          </a:p>
        </p:txBody>
      </p:sp>
      <p:graphicFrame>
        <p:nvGraphicFramePr>
          <p:cNvPr id="12290" name="Object 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3168267"/>
              </p:ext>
            </p:extLst>
          </p:nvPr>
        </p:nvGraphicFramePr>
        <p:xfrm>
          <a:off x="1438275" y="2719838"/>
          <a:ext cx="6230938" cy="3897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858" name="Document" r:id="rId3" imgW="6235200" imgH="3905280" progId="Word.Document.8">
                  <p:embed/>
                </p:oleObj>
              </mc:Choice>
              <mc:Fallback>
                <p:oleObj name="Document" r:id="rId3" imgW="6235200" imgH="39052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8275" y="2719838"/>
                        <a:ext cx="6230938" cy="3897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4" name="Text Box 34"/>
          <p:cNvSpPr txBox="1">
            <a:spLocks noChangeArrowheads="1"/>
          </p:cNvSpPr>
          <p:nvPr/>
        </p:nvSpPr>
        <p:spPr bwMode="auto">
          <a:xfrm>
            <a:off x="381000" y="2292800"/>
            <a:ext cx="2590800" cy="1206500"/>
          </a:xfrm>
          <a:prstGeom prst="rect">
            <a:avLst/>
          </a:prstGeom>
          <a:noFill/>
          <a:ln w="19050">
            <a:solidFill>
              <a:srgbClr val="FF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Token 3:  end</a:t>
            </a:r>
            <a:br>
              <a:rPr lang="en-US"/>
            </a:br>
            <a:r>
              <a:rPr lang="en-US"/>
              <a:t>take maximum,</a:t>
            </a:r>
            <a:br>
              <a:rPr lang="en-US"/>
            </a:br>
            <a:r>
              <a:rPr lang="en-US"/>
              <a:t>set back pointers</a:t>
            </a:r>
          </a:p>
        </p:txBody>
      </p:sp>
      <p:sp>
        <p:nvSpPr>
          <p:cNvPr id="12295" name="Line 35"/>
          <p:cNvSpPr>
            <a:spLocks noChangeShapeType="1"/>
          </p:cNvSpPr>
          <p:nvPr/>
        </p:nvSpPr>
        <p:spPr bwMode="auto">
          <a:xfrm>
            <a:off x="3581400" y="3893000"/>
            <a:ext cx="685800" cy="5334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6" name="Line 36"/>
          <p:cNvSpPr>
            <a:spLocks noChangeShapeType="1"/>
          </p:cNvSpPr>
          <p:nvPr/>
        </p:nvSpPr>
        <p:spPr bwMode="auto">
          <a:xfrm>
            <a:off x="3581400" y="4045400"/>
            <a:ext cx="609600" cy="10668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7" name="Line 37"/>
          <p:cNvSpPr>
            <a:spLocks noChangeShapeType="1"/>
          </p:cNvSpPr>
          <p:nvPr/>
        </p:nvSpPr>
        <p:spPr bwMode="auto">
          <a:xfrm flipH="1">
            <a:off x="4876800" y="4502600"/>
            <a:ext cx="457200" cy="6096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8" name="Line 38"/>
          <p:cNvSpPr>
            <a:spLocks noChangeShapeType="1"/>
          </p:cNvSpPr>
          <p:nvPr/>
        </p:nvSpPr>
        <p:spPr bwMode="auto">
          <a:xfrm flipH="1">
            <a:off x="4876800" y="5188400"/>
            <a:ext cx="533400" cy="762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9" name="Line 39"/>
          <p:cNvSpPr>
            <a:spLocks noChangeShapeType="1"/>
          </p:cNvSpPr>
          <p:nvPr/>
        </p:nvSpPr>
        <p:spPr bwMode="auto">
          <a:xfrm>
            <a:off x="6553200" y="6179000"/>
            <a:ext cx="1066800" cy="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0" name="Line 40"/>
          <p:cNvSpPr>
            <a:spLocks noChangeShapeType="1"/>
          </p:cNvSpPr>
          <p:nvPr/>
        </p:nvSpPr>
        <p:spPr bwMode="auto">
          <a:xfrm flipH="1" flipV="1">
            <a:off x="6324600" y="4655000"/>
            <a:ext cx="304800" cy="11430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255497" y="6267777"/>
            <a:ext cx="3859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Slides borrowed from </a:t>
            </a:r>
            <a:r>
              <a:rPr lang="en-US" dirty="0">
                <a:latin typeface="Times New Roman" charset="0"/>
              </a:rPr>
              <a:t>Ralph </a:t>
            </a:r>
            <a:r>
              <a:rPr lang="en-US" dirty="0" err="1" smtClean="0">
                <a:latin typeface="Times New Roman" charset="0"/>
              </a:rPr>
              <a:t>Grishman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43</a:t>
            </a:fld>
            <a:endParaRPr lang="en-US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774" y="421856"/>
            <a:ext cx="4658589" cy="1807490"/>
          </a:xfrm>
          <a:prstGeom prst="rect">
            <a:avLst/>
          </a:prstGeom>
        </p:spPr>
      </p:pic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540413"/>
              </p:ext>
            </p:extLst>
          </p:nvPr>
        </p:nvGraphicFramePr>
        <p:xfrm>
          <a:off x="5232045" y="648612"/>
          <a:ext cx="3398328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2776"/>
                <a:gridCol w="1132776"/>
                <a:gridCol w="1132776"/>
              </a:tblGrid>
              <a:tr h="283186">
                <a:tc>
                  <a:txBody>
                    <a:bodyPr/>
                    <a:lstStyle/>
                    <a:p>
                      <a:r>
                        <a:rPr lang="en-US" dirty="0" smtClean="0"/>
                        <a:t>P(</a:t>
                      </a:r>
                      <a:r>
                        <a:rPr lang="en-US" dirty="0" err="1" smtClean="0"/>
                        <a:t>x|y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y=“Noun”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y=“Verb”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x=“fish”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x=“sleep”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8745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>
                <a:latin typeface="Times New Roman" charset="0"/>
              </a:rPr>
              <a:t> </a:t>
            </a:r>
          </a:p>
        </p:txBody>
      </p:sp>
      <p:graphicFrame>
        <p:nvGraphicFramePr>
          <p:cNvPr id="13314" name="Object 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8497112"/>
              </p:ext>
            </p:extLst>
          </p:nvPr>
        </p:nvGraphicFramePr>
        <p:xfrm>
          <a:off x="1438275" y="2719838"/>
          <a:ext cx="6230938" cy="3887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882" name="Document" r:id="rId3" imgW="6235200" imgH="3895560" progId="Word.Document.8">
                  <p:embed/>
                </p:oleObj>
              </mc:Choice>
              <mc:Fallback>
                <p:oleObj name="Document" r:id="rId3" imgW="6235200" imgH="38955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8275" y="2719838"/>
                        <a:ext cx="6230938" cy="3887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8" name="Text Box 34"/>
          <p:cNvSpPr txBox="1">
            <a:spLocks noChangeArrowheads="1"/>
          </p:cNvSpPr>
          <p:nvPr/>
        </p:nvSpPr>
        <p:spPr bwMode="auto">
          <a:xfrm>
            <a:off x="381000" y="2292800"/>
            <a:ext cx="2590800" cy="1206500"/>
          </a:xfrm>
          <a:prstGeom prst="rect">
            <a:avLst/>
          </a:prstGeom>
          <a:noFill/>
          <a:ln w="19050">
            <a:solidFill>
              <a:srgbClr val="FF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Decode:</a:t>
            </a:r>
            <a:br>
              <a:rPr lang="en-US"/>
            </a:br>
            <a:r>
              <a:rPr lang="en-US"/>
              <a:t>fish = noun</a:t>
            </a:r>
            <a:br>
              <a:rPr lang="en-US"/>
            </a:br>
            <a:r>
              <a:rPr lang="en-US"/>
              <a:t>sleep = verb</a:t>
            </a:r>
          </a:p>
        </p:txBody>
      </p:sp>
      <p:sp>
        <p:nvSpPr>
          <p:cNvPr id="13319" name="Line 35"/>
          <p:cNvSpPr>
            <a:spLocks noChangeShapeType="1"/>
          </p:cNvSpPr>
          <p:nvPr/>
        </p:nvSpPr>
        <p:spPr bwMode="auto">
          <a:xfrm>
            <a:off x="3581400" y="3893000"/>
            <a:ext cx="685800" cy="5334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0" name="Line 36"/>
          <p:cNvSpPr>
            <a:spLocks noChangeShapeType="1"/>
          </p:cNvSpPr>
          <p:nvPr/>
        </p:nvSpPr>
        <p:spPr bwMode="auto">
          <a:xfrm>
            <a:off x="3581400" y="4045400"/>
            <a:ext cx="609600" cy="10668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1" name="Line 37"/>
          <p:cNvSpPr>
            <a:spLocks noChangeShapeType="1"/>
          </p:cNvSpPr>
          <p:nvPr/>
        </p:nvSpPr>
        <p:spPr bwMode="auto">
          <a:xfrm flipH="1">
            <a:off x="4876800" y="4502600"/>
            <a:ext cx="457200" cy="6096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2" name="Line 38"/>
          <p:cNvSpPr>
            <a:spLocks noChangeShapeType="1"/>
          </p:cNvSpPr>
          <p:nvPr/>
        </p:nvSpPr>
        <p:spPr bwMode="auto">
          <a:xfrm flipH="1">
            <a:off x="4876800" y="5188400"/>
            <a:ext cx="533400" cy="762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3" name="Line 40"/>
          <p:cNvSpPr>
            <a:spLocks noChangeShapeType="1"/>
          </p:cNvSpPr>
          <p:nvPr/>
        </p:nvSpPr>
        <p:spPr bwMode="auto">
          <a:xfrm flipH="1" flipV="1">
            <a:off x="6324600" y="4724400"/>
            <a:ext cx="304800" cy="11430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4" name="Oval 41"/>
          <p:cNvSpPr>
            <a:spLocks noChangeArrowheads="1"/>
          </p:cNvSpPr>
          <p:nvPr/>
        </p:nvSpPr>
        <p:spPr bwMode="auto">
          <a:xfrm>
            <a:off x="4267200" y="4959800"/>
            <a:ext cx="609600" cy="5334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5" name="Oval 42"/>
          <p:cNvSpPr>
            <a:spLocks noChangeArrowheads="1"/>
          </p:cNvSpPr>
          <p:nvPr/>
        </p:nvSpPr>
        <p:spPr bwMode="auto">
          <a:xfrm>
            <a:off x="5334000" y="4197800"/>
            <a:ext cx="1066800" cy="5334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255497" y="6267777"/>
            <a:ext cx="3859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Slides borrowed from </a:t>
            </a:r>
            <a:r>
              <a:rPr lang="en-US" dirty="0">
                <a:latin typeface="Times New Roman" charset="0"/>
              </a:rPr>
              <a:t>Ralph </a:t>
            </a:r>
            <a:r>
              <a:rPr lang="en-US" dirty="0" err="1" smtClean="0">
                <a:latin typeface="Times New Roman" charset="0"/>
              </a:rPr>
              <a:t>Grishman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44</a:t>
            </a:fld>
            <a:endParaRPr lang="en-US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774" y="421856"/>
            <a:ext cx="4658589" cy="1807490"/>
          </a:xfrm>
          <a:prstGeom prst="rect">
            <a:avLst/>
          </a:prstGeom>
        </p:spPr>
      </p:pic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540413"/>
              </p:ext>
            </p:extLst>
          </p:nvPr>
        </p:nvGraphicFramePr>
        <p:xfrm>
          <a:off x="5232045" y="648612"/>
          <a:ext cx="3398328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2776"/>
                <a:gridCol w="1132776"/>
                <a:gridCol w="1132776"/>
              </a:tblGrid>
              <a:tr h="283186">
                <a:tc>
                  <a:txBody>
                    <a:bodyPr/>
                    <a:lstStyle/>
                    <a:p>
                      <a:r>
                        <a:rPr lang="en-US" dirty="0" smtClean="0"/>
                        <a:t>P(</a:t>
                      </a:r>
                      <a:r>
                        <a:rPr lang="en-US" dirty="0" err="1" smtClean="0"/>
                        <a:t>x|y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y=“Noun”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y=“Verb”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x=“fish”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x=“sleep”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23713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Recap: </a:t>
            </a:r>
            <a:r>
              <a:rPr lang="en-US" dirty="0" smtClean="0"/>
              <a:t>Viterbi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Predict most likely y given x:</a:t>
            </a:r>
          </a:p>
          <a:p>
            <a:pPr lvl="1"/>
            <a:r>
              <a:rPr lang="en-US" dirty="0" smtClean="0"/>
              <a:t>E.g., predict POS Tags given sentences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Solve using Dynamic Programming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45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2261829"/>
              </p:ext>
            </p:extLst>
          </p:nvPr>
        </p:nvGraphicFramePr>
        <p:xfrm>
          <a:off x="2099167" y="2956678"/>
          <a:ext cx="4750375" cy="21951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097" name="Equation" r:id="rId3" imgW="2311400" imgH="1066800" progId="Equation.3">
                  <p:embed/>
                </p:oleObj>
              </mc:Choice>
              <mc:Fallback>
                <p:oleObj name="Equation" r:id="rId3" imgW="2311400" imgH="1066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99167" y="2956678"/>
                        <a:ext cx="4750375" cy="21951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080081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Recap: </a:t>
            </a:r>
            <a:r>
              <a:rPr lang="en-US" dirty="0" smtClean="0"/>
              <a:t>Independent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8176"/>
            <a:ext cx="8229600" cy="3757987"/>
          </a:xfrm>
        </p:spPr>
        <p:txBody>
          <a:bodyPr/>
          <a:lstStyle/>
          <a:p>
            <a:r>
              <a:rPr lang="en-US" dirty="0" smtClean="0"/>
              <a:t>Treat each word independently</a:t>
            </a:r>
          </a:p>
          <a:p>
            <a:pPr lvl="1"/>
            <a:r>
              <a:rPr lang="en-US" dirty="0" smtClean="0"/>
              <a:t>Independent multiclass prediction per word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46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93096" y="1425529"/>
            <a:ext cx="29934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x</a:t>
            </a:r>
            <a:r>
              <a:rPr lang="en-US" sz="3600" dirty="0" smtClean="0"/>
              <a:t>=“I fish often”</a:t>
            </a:r>
            <a:endParaRPr 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5125344" y="1405684"/>
            <a:ext cx="3461304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POS </a:t>
            </a:r>
            <a:r>
              <a:rPr lang="en-US" sz="2000" b="1" dirty="0" smtClean="0"/>
              <a:t>Tags:</a:t>
            </a:r>
          </a:p>
          <a:p>
            <a:pPr algn="ctr"/>
            <a:r>
              <a:rPr lang="en-US" sz="2000" dirty="0" err="1" smtClean="0"/>
              <a:t>Det</a:t>
            </a:r>
            <a:r>
              <a:rPr lang="en-US" sz="2000" dirty="0" smtClean="0"/>
              <a:t>, Noun, Verb, </a:t>
            </a:r>
            <a:r>
              <a:rPr lang="en-US" sz="2000" dirty="0" err="1" smtClean="0"/>
              <a:t>Adj</a:t>
            </a:r>
            <a:r>
              <a:rPr lang="en-US" sz="2000" dirty="0" smtClean="0"/>
              <a:t>, </a:t>
            </a:r>
            <a:r>
              <a:rPr lang="en-US" sz="2000" dirty="0" err="1" smtClean="0"/>
              <a:t>Adv</a:t>
            </a:r>
            <a:r>
              <a:rPr lang="en-US" sz="2000" dirty="0" smtClean="0"/>
              <a:t>, Prep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366059" y="6254981"/>
            <a:ext cx="4179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Assume pronouns are nouns for simplicity.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767184"/>
              </p:ext>
            </p:extLst>
          </p:nvPr>
        </p:nvGraphicFramePr>
        <p:xfrm>
          <a:off x="1099606" y="3565843"/>
          <a:ext cx="442262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655"/>
                <a:gridCol w="1105655"/>
                <a:gridCol w="1105655"/>
                <a:gridCol w="1105655"/>
              </a:tblGrid>
              <a:tr h="351454">
                <a:tc>
                  <a:txBody>
                    <a:bodyPr/>
                    <a:lstStyle/>
                    <a:p>
                      <a:r>
                        <a:rPr lang="en-US" dirty="0" smtClean="0"/>
                        <a:t>P(</a:t>
                      </a:r>
                      <a:r>
                        <a:rPr lang="en-US" dirty="0" err="1" smtClean="0"/>
                        <a:t>y|x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x=“I”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x=“fish”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x=“often”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5145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y=“</a:t>
                      </a:r>
                      <a:r>
                        <a:rPr lang="en-US" dirty="0" err="1" smtClean="0"/>
                        <a:t>Det</a:t>
                      </a:r>
                      <a:r>
                        <a:rPr lang="en-US" dirty="0" smtClean="0"/>
                        <a:t>”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5145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y=“Noun”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5145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y=“Verb”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5145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y=“</a:t>
                      </a:r>
                      <a:r>
                        <a:rPr lang="en-US" dirty="0" err="1" smtClean="0"/>
                        <a:t>Adj</a:t>
                      </a:r>
                      <a:r>
                        <a:rPr lang="en-US" dirty="0" smtClean="0"/>
                        <a:t>”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5145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y=“</a:t>
                      </a:r>
                      <a:r>
                        <a:rPr lang="en-US" dirty="0" err="1" smtClean="0"/>
                        <a:t>Adv</a:t>
                      </a:r>
                      <a:r>
                        <a:rPr lang="en-US" dirty="0" smtClean="0"/>
                        <a:t>”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5145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y=“Prep”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787866" y="3724190"/>
            <a:ext cx="3003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Prediction: </a:t>
            </a:r>
            <a:r>
              <a:rPr lang="en-US" sz="2400" dirty="0" smtClean="0"/>
              <a:t>(N, N, </a:t>
            </a:r>
            <a:r>
              <a:rPr lang="en-US" sz="2400" dirty="0" err="1" smtClean="0"/>
              <a:t>Adv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787866" y="4499336"/>
            <a:ext cx="26082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Correct: </a:t>
            </a:r>
            <a:r>
              <a:rPr lang="en-US" sz="2400" dirty="0" smtClean="0"/>
              <a:t>(N, V, </a:t>
            </a:r>
            <a:r>
              <a:rPr lang="en-US" sz="2400" dirty="0" err="1" smtClean="0"/>
              <a:t>Adv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5787866" y="5405834"/>
            <a:ext cx="29169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953735"/>
                </a:solidFill>
              </a:rPr>
              <a:t>Mistake due to not </a:t>
            </a:r>
            <a:br>
              <a:rPr lang="en-US" sz="2000" b="1" dirty="0" smtClean="0">
                <a:solidFill>
                  <a:srgbClr val="953735"/>
                </a:solidFill>
              </a:rPr>
            </a:br>
            <a:r>
              <a:rPr lang="en-US" sz="2000" b="1" dirty="0" smtClean="0">
                <a:solidFill>
                  <a:srgbClr val="953735"/>
                </a:solidFill>
              </a:rPr>
              <a:t>modeling multiple words.</a:t>
            </a:r>
            <a:endParaRPr lang="en-US" sz="2000" dirty="0">
              <a:solidFill>
                <a:srgbClr val="95373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9532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Recap: </a:t>
            </a:r>
            <a:r>
              <a:rPr lang="en-US" dirty="0"/>
              <a:t>Viterbi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Models pairwise transitions between states</a:t>
            </a:r>
          </a:p>
          <a:p>
            <a:pPr lvl="1"/>
            <a:r>
              <a:rPr lang="en-US" dirty="0" smtClean="0"/>
              <a:t>Pairwise transitions between POS Tags</a:t>
            </a:r>
          </a:p>
          <a:p>
            <a:pPr lvl="1"/>
            <a:r>
              <a:rPr lang="en-US" dirty="0" smtClean="0"/>
              <a:t>“1</a:t>
            </a:r>
            <a:r>
              <a:rPr lang="en-US" baseline="30000" dirty="0" smtClean="0"/>
              <a:t>st</a:t>
            </a:r>
            <a:r>
              <a:rPr lang="en-US" dirty="0"/>
              <a:t> </a:t>
            </a:r>
            <a:r>
              <a:rPr lang="en-US" dirty="0" smtClean="0"/>
              <a:t>order”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47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348118"/>
              </p:ext>
            </p:extLst>
          </p:nvPr>
        </p:nvGraphicFramePr>
        <p:xfrm>
          <a:off x="989186" y="3336138"/>
          <a:ext cx="7079048" cy="11398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112" name="Equation" r:id="rId3" imgW="2844800" imgH="457200" progId="Equation.3">
                  <p:embed/>
                </p:oleObj>
              </mc:Choice>
              <mc:Fallback>
                <p:oleObj name="Equation" r:id="rId3" imgW="28448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89186" y="3336138"/>
                        <a:ext cx="7079048" cy="11398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68517" y="4563446"/>
            <a:ext cx="29934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x</a:t>
            </a:r>
            <a:r>
              <a:rPr lang="en-US" sz="3600" dirty="0" smtClean="0"/>
              <a:t>=“I fish often”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4534594" y="4681418"/>
            <a:ext cx="3408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Independent: </a:t>
            </a:r>
            <a:r>
              <a:rPr lang="en-US" sz="2400" dirty="0" smtClean="0"/>
              <a:t>(N, N, </a:t>
            </a:r>
            <a:r>
              <a:rPr lang="en-US" sz="2400" dirty="0" err="1" smtClean="0"/>
              <a:t>Adv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534594" y="5382042"/>
            <a:ext cx="3341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HMM Viterbi: </a:t>
            </a:r>
            <a:r>
              <a:rPr lang="en-US" sz="2400" dirty="0" smtClean="0"/>
              <a:t>(N, V, </a:t>
            </a:r>
            <a:r>
              <a:rPr lang="en-US" sz="2400" dirty="0" err="1" smtClean="0"/>
              <a:t>Adv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575735" y="5836768"/>
            <a:ext cx="372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*Assuming we defined P(</a:t>
            </a:r>
            <a:r>
              <a:rPr lang="en-US" dirty="0" err="1" smtClean="0"/>
              <a:t>x,y</a:t>
            </a:r>
            <a:r>
              <a:rPr lang="en-US" dirty="0" smtClean="0"/>
              <a:t>) properly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583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034" y="250059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Training HMMs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555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Training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b="1" dirty="0" smtClean="0"/>
              <a:t>Given: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endParaRPr lang="en-US" sz="3600" dirty="0" smtClean="0"/>
          </a:p>
          <a:p>
            <a:r>
              <a:rPr lang="en-US" b="1" dirty="0" smtClean="0"/>
              <a:t>Goal: </a:t>
            </a:r>
            <a:r>
              <a:rPr lang="en-US" dirty="0" smtClean="0"/>
              <a:t>Estimate P(</a:t>
            </a:r>
            <a:r>
              <a:rPr lang="en-US" dirty="0" err="1" smtClean="0"/>
              <a:t>x,y</a:t>
            </a:r>
            <a:r>
              <a:rPr lang="en-US" dirty="0" smtClean="0"/>
              <a:t>) using S</a:t>
            </a:r>
          </a:p>
          <a:p>
            <a:endParaRPr lang="en-US" sz="4800" dirty="0"/>
          </a:p>
          <a:p>
            <a:endParaRPr lang="en-US" sz="2800" dirty="0" smtClean="0"/>
          </a:p>
          <a:p>
            <a:r>
              <a:rPr lang="en-US" b="1" dirty="0" smtClean="0">
                <a:solidFill>
                  <a:srgbClr val="953735"/>
                </a:solidFill>
              </a:rPr>
              <a:t>Maximum Likelihood!</a:t>
            </a:r>
            <a:endParaRPr lang="en-US" b="1" dirty="0">
              <a:solidFill>
                <a:srgbClr val="953735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49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3319941"/>
              </p:ext>
            </p:extLst>
          </p:nvPr>
        </p:nvGraphicFramePr>
        <p:xfrm>
          <a:off x="4620365" y="1600200"/>
          <a:ext cx="2140491" cy="6727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349" name="Equation" r:id="rId3" imgW="889000" imgH="279400" progId="Equation.3">
                  <p:embed/>
                </p:oleObj>
              </mc:Choice>
              <mc:Fallback>
                <p:oleObj name="Equation" r:id="rId3" imgW="889000" imgH="279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20365" y="1600200"/>
                        <a:ext cx="2140491" cy="6727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872386" y="2528694"/>
            <a:ext cx="16777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953735"/>
                </a:solidFill>
              </a:rPr>
              <a:t>Word Sequence </a:t>
            </a:r>
          </a:p>
          <a:p>
            <a:r>
              <a:rPr lang="en-US" dirty="0" smtClean="0">
                <a:solidFill>
                  <a:srgbClr val="953735"/>
                </a:solidFill>
              </a:rPr>
              <a:t>(Sentence)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53200" y="2436674"/>
            <a:ext cx="191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953735"/>
                </a:solidFill>
              </a:rPr>
              <a:t>POS Tag Sequence</a:t>
            </a:r>
            <a:endParaRPr lang="en-US" dirty="0">
              <a:solidFill>
                <a:srgbClr val="953735"/>
              </a:solidFill>
            </a:endParaRPr>
          </a:p>
        </p:txBody>
      </p:sp>
      <p:cxnSp>
        <p:nvCxnSpPr>
          <p:cNvPr id="8" name="Straight Arrow Connector 7"/>
          <p:cNvCxnSpPr>
            <a:stCxn id="6" idx="0"/>
          </p:cNvCxnSpPr>
          <p:nvPr/>
        </p:nvCxnSpPr>
        <p:spPr>
          <a:xfrm flipV="1">
            <a:off x="4711261" y="2220653"/>
            <a:ext cx="838875" cy="308041"/>
          </a:xfrm>
          <a:prstGeom prst="straightConnector1">
            <a:avLst/>
          </a:prstGeom>
          <a:grpFill/>
          <a:ln>
            <a:solidFill>
              <a:schemeClr val="accent2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1"/>
          </p:cNvCxnSpPr>
          <p:nvPr/>
        </p:nvCxnSpPr>
        <p:spPr>
          <a:xfrm flipH="1" flipV="1">
            <a:off x="6134747" y="2272926"/>
            <a:ext cx="418453" cy="348414"/>
          </a:xfrm>
          <a:prstGeom prst="straightConnector1">
            <a:avLst/>
          </a:prstGeom>
          <a:grpFill/>
          <a:ln>
            <a:solidFill>
              <a:schemeClr val="accent2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4142754"/>
              </p:ext>
            </p:extLst>
          </p:nvPr>
        </p:nvGraphicFramePr>
        <p:xfrm>
          <a:off x="989186" y="4092546"/>
          <a:ext cx="7079048" cy="11398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350" name="Equation" r:id="rId5" imgW="2844800" imgH="457200" progId="Equation.3">
                  <p:embed/>
                </p:oleObj>
              </mc:Choice>
              <mc:Fallback>
                <p:oleObj name="Equation" r:id="rId5" imgW="28448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89186" y="4092546"/>
                        <a:ext cx="7079048" cy="11398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18508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Multivariate Outputs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 = “Fish Sleep”</a:t>
            </a:r>
          </a:p>
          <a:p>
            <a:r>
              <a:rPr lang="en-US" dirty="0"/>
              <a:t>y = (N, V)</a:t>
            </a:r>
          </a:p>
          <a:p>
            <a:endParaRPr lang="en-US" sz="500" dirty="0" smtClean="0"/>
          </a:p>
          <a:p>
            <a:r>
              <a:rPr lang="en-US" dirty="0" smtClean="0"/>
              <a:t>Multiclass prediction:</a:t>
            </a:r>
          </a:p>
          <a:p>
            <a:endParaRPr lang="en-US" sz="3600" dirty="0"/>
          </a:p>
          <a:p>
            <a:endParaRPr lang="en-US" sz="3600" dirty="0" smtClean="0"/>
          </a:p>
          <a:p>
            <a:endParaRPr lang="en-US" sz="3600" dirty="0"/>
          </a:p>
          <a:p>
            <a:r>
              <a:rPr lang="en-US" dirty="0" smtClean="0"/>
              <a:t>How many classes?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125344" y="1624106"/>
            <a:ext cx="3461304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POS </a:t>
            </a:r>
            <a:r>
              <a:rPr lang="en-US" sz="2000" b="1" dirty="0" smtClean="0"/>
              <a:t>Tags:</a:t>
            </a:r>
          </a:p>
          <a:p>
            <a:pPr algn="ctr"/>
            <a:r>
              <a:rPr lang="en-US" sz="2000" dirty="0" err="1" smtClean="0"/>
              <a:t>Det</a:t>
            </a:r>
            <a:r>
              <a:rPr lang="en-US" sz="2000" dirty="0" smtClean="0"/>
              <a:t>, Noun, Verb, </a:t>
            </a:r>
            <a:r>
              <a:rPr lang="en-US" sz="2000" dirty="0" err="1" smtClean="0"/>
              <a:t>Adj</a:t>
            </a:r>
            <a:r>
              <a:rPr lang="en-US" sz="2000" dirty="0" smtClean="0"/>
              <a:t>, </a:t>
            </a:r>
            <a:r>
              <a:rPr lang="en-US" sz="2000" dirty="0" err="1" smtClean="0"/>
              <a:t>Adv</a:t>
            </a:r>
            <a:r>
              <a:rPr lang="en-US" sz="2000" dirty="0" smtClean="0"/>
              <a:t>, Prep</a:t>
            </a:r>
            <a:endParaRPr lang="en-US" sz="2000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8703486"/>
              </p:ext>
            </p:extLst>
          </p:nvPr>
        </p:nvGraphicFramePr>
        <p:xfrm>
          <a:off x="814004" y="3979242"/>
          <a:ext cx="1005769" cy="13699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20" name="Equation" r:id="rId3" imgW="736600" imgH="1003300" progId="Equation.3">
                  <p:embed/>
                </p:oleObj>
              </mc:Choice>
              <mc:Fallback>
                <p:oleObj name="Equation" r:id="rId3" imgW="736600" imgH="1003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14004" y="3979242"/>
                        <a:ext cx="1005769" cy="13699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9263937"/>
              </p:ext>
            </p:extLst>
          </p:nvPr>
        </p:nvGraphicFramePr>
        <p:xfrm>
          <a:off x="3467671" y="3937479"/>
          <a:ext cx="2022275" cy="13699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21" name="Equation" r:id="rId5" imgW="1574800" imgH="1066800" progId="Equation.3">
                  <p:embed/>
                </p:oleObj>
              </mc:Choice>
              <mc:Fallback>
                <p:oleObj name="Equation" r:id="rId5" imgW="1574800" imgH="1066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67671" y="3937479"/>
                        <a:ext cx="2022275" cy="13699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967853" y="3583510"/>
            <a:ext cx="2534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Predict via Largest Score:</a:t>
            </a:r>
            <a:endParaRPr lang="en-US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0107671"/>
              </p:ext>
            </p:extLst>
          </p:nvPr>
        </p:nvGraphicFramePr>
        <p:xfrm>
          <a:off x="6618143" y="3979242"/>
          <a:ext cx="1697202" cy="13696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22" name="Equation" r:id="rId7" imgW="1320800" imgH="1066800" progId="Equation.3">
                  <p:embed/>
                </p:oleObj>
              </mc:Choice>
              <mc:Fallback>
                <p:oleObj name="Equation" r:id="rId7" imgW="1320800" imgH="1066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618143" y="3979242"/>
                        <a:ext cx="1697202" cy="13696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814004" y="3588822"/>
            <a:ext cx="1937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Replicate Weights: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858906" y="3588017"/>
            <a:ext cx="178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Score All Classes:</a:t>
            </a:r>
            <a:endParaRPr lang="en-US" dirty="0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9106154"/>
              </p:ext>
            </p:extLst>
          </p:nvPr>
        </p:nvGraphicFramePr>
        <p:xfrm>
          <a:off x="1910923" y="3978829"/>
          <a:ext cx="936830" cy="13700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23" name="Equation" r:id="rId9" imgW="685800" imgH="1003300" progId="Equation.3">
                  <p:embed/>
                </p:oleObj>
              </mc:Choice>
              <mc:Fallback>
                <p:oleObj name="Equation" r:id="rId9" imgW="685800" imgH="1003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910923" y="3978829"/>
                        <a:ext cx="936830" cy="13700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05027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53735"/>
                </a:solidFill>
              </a:rPr>
              <a:t>Aside: </a:t>
            </a:r>
            <a:r>
              <a:rPr lang="en-US" dirty="0" smtClean="0"/>
              <a:t>Matrix Formulation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Transition Matrix: A</a:t>
            </a:r>
          </a:p>
          <a:p>
            <a:pPr lvl="1"/>
            <a:r>
              <a:rPr lang="en-US" sz="2400" dirty="0" smtClean="0"/>
              <a:t>     </a:t>
            </a:r>
            <a:r>
              <a:rPr lang="en-US" sz="2400" dirty="0" err="1" smtClean="0"/>
              <a:t>A</a:t>
            </a:r>
            <a:r>
              <a:rPr lang="en-US" sz="2400" baseline="-25000" dirty="0" err="1" smtClean="0"/>
              <a:t>ab</a:t>
            </a:r>
            <a:r>
              <a:rPr lang="en-US" sz="2400" dirty="0" smtClean="0"/>
              <a:t> = P(y</a:t>
            </a:r>
            <a:r>
              <a:rPr lang="en-US" sz="2400" baseline="30000" dirty="0" smtClean="0"/>
              <a:t>i+1</a:t>
            </a:r>
            <a:r>
              <a:rPr lang="en-US" sz="2400" dirty="0" smtClean="0"/>
              <a:t>=</a:t>
            </a:r>
            <a:r>
              <a:rPr lang="en-US" sz="2400" dirty="0" err="1" smtClean="0"/>
              <a:t>a|y</a:t>
            </a:r>
            <a:r>
              <a:rPr lang="en-US" sz="2400" baseline="30000" dirty="0" err="1" smtClean="0"/>
              <a:t>i</a:t>
            </a:r>
            <a:r>
              <a:rPr lang="en-US" sz="2400" dirty="0" smtClean="0"/>
              <a:t>=b)  or –Log( P</a:t>
            </a:r>
            <a:r>
              <a:rPr lang="en-US" sz="2400" dirty="0"/>
              <a:t>(y</a:t>
            </a:r>
            <a:r>
              <a:rPr lang="en-US" sz="2400" baseline="30000" dirty="0"/>
              <a:t>i+1</a:t>
            </a:r>
            <a:r>
              <a:rPr lang="en-US" sz="2400" dirty="0"/>
              <a:t>=</a:t>
            </a:r>
            <a:r>
              <a:rPr lang="en-US" sz="2400" dirty="0" err="1"/>
              <a:t>a|y</a:t>
            </a:r>
            <a:r>
              <a:rPr lang="en-US" sz="2400" baseline="30000" dirty="0" err="1"/>
              <a:t>i</a:t>
            </a:r>
            <a:r>
              <a:rPr lang="en-US" sz="2400" dirty="0"/>
              <a:t>=b) 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endParaRPr lang="en-US" sz="4000" dirty="0" smtClean="0"/>
          </a:p>
          <a:p>
            <a:endParaRPr lang="en-US" sz="2800" dirty="0" smtClean="0"/>
          </a:p>
          <a:p>
            <a:r>
              <a:rPr lang="en-US" dirty="0" smtClean="0"/>
              <a:t>Observation Matrix: O</a:t>
            </a:r>
          </a:p>
          <a:p>
            <a:pPr lvl="1"/>
            <a:r>
              <a:rPr lang="en-US" sz="2400" dirty="0" smtClean="0"/>
              <a:t>     </a:t>
            </a:r>
            <a:r>
              <a:rPr lang="en-US" sz="2400" dirty="0" err="1" smtClean="0"/>
              <a:t>O</a:t>
            </a:r>
            <a:r>
              <a:rPr lang="en-US" sz="2400" baseline="-25000" dirty="0" err="1" smtClean="0"/>
              <a:t>wz</a:t>
            </a:r>
            <a:r>
              <a:rPr lang="en-US" sz="2400" dirty="0" smtClean="0"/>
              <a:t> = P(x</a:t>
            </a:r>
            <a:r>
              <a:rPr lang="en-US" sz="2400" baseline="30000" dirty="0" smtClean="0"/>
              <a:t>i</a:t>
            </a:r>
            <a:r>
              <a:rPr lang="en-US" sz="2400" dirty="0" smtClean="0"/>
              <a:t>=</a:t>
            </a:r>
            <a:r>
              <a:rPr lang="en-US" sz="2400" dirty="0" err="1" smtClean="0"/>
              <a:t>w|y</a:t>
            </a:r>
            <a:r>
              <a:rPr lang="en-US" sz="2400" baseline="30000" dirty="0" err="1" smtClean="0"/>
              <a:t>i</a:t>
            </a:r>
            <a:r>
              <a:rPr lang="en-US" sz="2400" dirty="0" smtClean="0"/>
              <a:t>=z) or –Log(</a:t>
            </a:r>
            <a:r>
              <a:rPr lang="en-US" sz="2400" dirty="0"/>
              <a:t>P(x</a:t>
            </a:r>
            <a:r>
              <a:rPr lang="en-US" sz="2400" baseline="30000" dirty="0"/>
              <a:t>i</a:t>
            </a:r>
            <a:r>
              <a:rPr lang="en-US" sz="2400" dirty="0"/>
              <a:t>=</a:t>
            </a:r>
            <a:r>
              <a:rPr lang="en-US" sz="2400" dirty="0" err="1"/>
              <a:t>w|y</a:t>
            </a:r>
            <a:r>
              <a:rPr lang="en-US" sz="2400" baseline="30000" dirty="0" err="1"/>
              <a:t>i</a:t>
            </a:r>
            <a:r>
              <a:rPr lang="en-US" sz="2400" dirty="0"/>
              <a:t>=z) 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50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7074912"/>
              </p:ext>
            </p:extLst>
          </p:nvPr>
        </p:nvGraphicFramePr>
        <p:xfrm>
          <a:off x="2844768" y="4934015"/>
          <a:ext cx="3398328" cy="11447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2776"/>
                <a:gridCol w="1132776"/>
                <a:gridCol w="1132776"/>
              </a:tblGrid>
              <a:tr h="403075">
                <a:tc>
                  <a:txBody>
                    <a:bodyPr/>
                    <a:lstStyle/>
                    <a:p>
                      <a:r>
                        <a:rPr lang="en-US" dirty="0" smtClean="0"/>
                        <a:t>P(</a:t>
                      </a:r>
                      <a:r>
                        <a:rPr lang="en-US" dirty="0" err="1" smtClean="0"/>
                        <a:t>x|y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y=“Noun”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y=“Verb”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x=“fish”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x=“sleep”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57609"/>
              </p:ext>
            </p:extLst>
          </p:nvPr>
        </p:nvGraphicFramePr>
        <p:xfrm>
          <a:off x="2379529" y="2653873"/>
          <a:ext cx="422712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9040"/>
                <a:gridCol w="1409040"/>
                <a:gridCol w="1409040"/>
              </a:tblGrid>
              <a:tr h="283186">
                <a:tc>
                  <a:txBody>
                    <a:bodyPr/>
                    <a:lstStyle/>
                    <a:p>
                      <a:r>
                        <a:rPr lang="en-US" dirty="0" smtClean="0"/>
                        <a:t>P(</a:t>
                      </a:r>
                      <a:r>
                        <a:rPr lang="en-US" dirty="0" err="1" smtClean="0"/>
                        <a:t>y</a:t>
                      </a:r>
                      <a:r>
                        <a:rPr lang="en-US" baseline="30000" dirty="0" err="1" smtClean="0"/>
                        <a:t>next</a:t>
                      </a:r>
                      <a:r>
                        <a:rPr lang="en-US" dirty="0" err="1" smtClean="0"/>
                        <a:t>|y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y=“Noun”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y=“Verb”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y</a:t>
                      </a:r>
                      <a:r>
                        <a:rPr lang="en-US" baseline="30000" dirty="0" err="1" smtClean="0"/>
                        <a:t>next</a:t>
                      </a:r>
                      <a:r>
                        <a:rPr lang="en-US" dirty="0" smtClean="0"/>
                        <a:t>=“Noun”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0.667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y</a:t>
                      </a:r>
                      <a:r>
                        <a:rPr lang="en-US" baseline="30000" dirty="0" err="1" smtClean="0"/>
                        <a:t>next</a:t>
                      </a:r>
                      <a:r>
                        <a:rPr lang="en-US" dirty="0" smtClean="0"/>
                        <a:t>=“Verb”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0.91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0.333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8611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53735"/>
                </a:solidFill>
              </a:rPr>
              <a:t>Aside: </a:t>
            </a:r>
            <a:r>
              <a:rPr lang="en-US" dirty="0" smtClean="0"/>
              <a:t>Matrix Formulation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51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2228478"/>
              </p:ext>
            </p:extLst>
          </p:nvPr>
        </p:nvGraphicFramePr>
        <p:xfrm>
          <a:off x="1045120" y="1611945"/>
          <a:ext cx="5672983" cy="9134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726" name="Equation" r:id="rId3" imgW="2844800" imgH="457200" progId="Equation.3">
                  <p:embed/>
                </p:oleObj>
              </mc:Choice>
              <mc:Fallback>
                <p:oleObj name="Equation" r:id="rId3" imgW="28448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45120" y="1611945"/>
                        <a:ext cx="5672983" cy="9134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8420351"/>
              </p:ext>
            </p:extLst>
          </p:nvPr>
        </p:nvGraphicFramePr>
        <p:xfrm>
          <a:off x="1045120" y="2904779"/>
          <a:ext cx="5227637" cy="170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727" name="Equation" r:id="rId5" imgW="2844800" imgH="927100" progId="Equation.3">
                  <p:embed/>
                </p:oleObj>
              </mc:Choice>
              <mc:Fallback>
                <p:oleObj name="Equation" r:id="rId5" imgW="2844800" imgH="927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45120" y="2904779"/>
                        <a:ext cx="5227637" cy="1706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1881745"/>
              </p:ext>
            </p:extLst>
          </p:nvPr>
        </p:nvGraphicFramePr>
        <p:xfrm>
          <a:off x="1045120" y="5004681"/>
          <a:ext cx="4766846" cy="8453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728" name="Equation" r:id="rId7" imgW="2578100" imgH="457200" progId="Equation.3">
                  <p:embed/>
                </p:oleObj>
              </mc:Choice>
              <mc:Fallback>
                <p:oleObj name="Equation" r:id="rId7" imgW="25781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45120" y="5004681"/>
                        <a:ext cx="4766846" cy="8453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134747" y="5274050"/>
            <a:ext cx="2460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953735"/>
                </a:solidFill>
              </a:rPr>
              <a:t>Log prob. formulation</a:t>
            </a:r>
            <a:endParaRPr lang="en-US" sz="2000" dirty="0">
              <a:solidFill>
                <a:srgbClr val="95373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1797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Maximum Likelihood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56597"/>
            <a:ext cx="8229600" cy="3669567"/>
          </a:xfrm>
        </p:spPr>
        <p:txBody>
          <a:bodyPr>
            <a:normAutofit/>
          </a:bodyPr>
          <a:lstStyle/>
          <a:p>
            <a:r>
              <a:rPr lang="en-US" dirty="0" smtClean="0"/>
              <a:t>Estimate each component separately: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Can also minimize neg. log likelihood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52</a:t>
            </a:fld>
            <a:endParaRPr lang="en-US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9770155"/>
              </p:ext>
            </p:extLst>
          </p:nvPr>
        </p:nvGraphicFramePr>
        <p:xfrm>
          <a:off x="4514850" y="334645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833" name="Equation" r:id="rId3" imgW="114300" imgH="165100" progId="Equation.3">
                  <p:embed/>
                </p:oleObj>
              </mc:Choice>
              <mc:Fallback>
                <p:oleObj name="Equation" r:id="rId3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14850" y="334645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0724550"/>
              </p:ext>
            </p:extLst>
          </p:nvPr>
        </p:nvGraphicFramePr>
        <p:xfrm>
          <a:off x="1665066" y="3186844"/>
          <a:ext cx="2790260" cy="18779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834" name="Equation" r:id="rId5" imgW="1435100" imgH="965200" progId="Equation.3">
                  <p:embed/>
                </p:oleObj>
              </mc:Choice>
              <mc:Fallback>
                <p:oleObj name="Equation" r:id="rId5" imgW="1435100" imgH="965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65066" y="3186844"/>
                        <a:ext cx="2790260" cy="18779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9083939"/>
              </p:ext>
            </p:extLst>
          </p:nvPr>
        </p:nvGraphicFramePr>
        <p:xfrm>
          <a:off x="4903699" y="3186740"/>
          <a:ext cx="2740025" cy="187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835" name="Equation" r:id="rId7" imgW="1409700" imgH="965200" progId="Equation.3">
                  <p:embed/>
                </p:oleObj>
              </mc:Choice>
              <mc:Fallback>
                <p:oleObj name="Equation" r:id="rId7" imgW="1409700" imgH="965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903699" y="3186740"/>
                        <a:ext cx="2740025" cy="1878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147883"/>
              </p:ext>
            </p:extLst>
          </p:nvPr>
        </p:nvGraphicFramePr>
        <p:xfrm>
          <a:off x="433448" y="1417638"/>
          <a:ext cx="8135938" cy="89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836" name="Equation" r:id="rId9" imgW="4419600" imgH="482600" progId="Equation.3">
                  <p:embed/>
                </p:oleObj>
              </mc:Choice>
              <mc:Fallback>
                <p:oleObj name="Equation" r:id="rId9" imgW="44196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33448" y="1417638"/>
                        <a:ext cx="8135938" cy="890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92469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53735"/>
                </a:solidFill>
              </a:rPr>
              <a:t>Recap: </a:t>
            </a:r>
            <a:r>
              <a:rPr lang="en-US" dirty="0" smtClean="0"/>
              <a:t>Supervised Training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2327"/>
            <a:ext cx="8229600" cy="3523836"/>
          </a:xfrm>
        </p:spPr>
        <p:txBody>
          <a:bodyPr>
            <a:normAutofit/>
          </a:bodyPr>
          <a:lstStyle/>
          <a:p>
            <a:r>
              <a:rPr lang="en-US" dirty="0" smtClean="0"/>
              <a:t>Maximum Likelihood Training</a:t>
            </a:r>
          </a:p>
          <a:p>
            <a:pPr lvl="1"/>
            <a:r>
              <a:rPr lang="en-US" dirty="0" smtClean="0"/>
              <a:t>Counting statistics</a:t>
            </a:r>
          </a:p>
          <a:p>
            <a:pPr lvl="1"/>
            <a:r>
              <a:rPr lang="en-US" dirty="0" smtClean="0"/>
              <a:t>Super easy!</a:t>
            </a:r>
          </a:p>
          <a:p>
            <a:pPr lvl="1"/>
            <a:r>
              <a:rPr lang="en-US" dirty="0" smtClean="0"/>
              <a:t>Why?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What about unsupervised case?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53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9543436"/>
              </p:ext>
            </p:extLst>
          </p:nvPr>
        </p:nvGraphicFramePr>
        <p:xfrm>
          <a:off x="457200" y="1487033"/>
          <a:ext cx="8135938" cy="89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60" name="Equation" r:id="rId3" imgW="4419600" imgH="482600" progId="Equation.3">
                  <p:embed/>
                </p:oleObj>
              </mc:Choice>
              <mc:Fallback>
                <p:oleObj name="Equation" r:id="rId3" imgW="44196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7200" y="1487033"/>
                        <a:ext cx="8135938" cy="890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545277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53735"/>
                </a:solidFill>
              </a:rPr>
              <a:t>Recap: </a:t>
            </a:r>
            <a:r>
              <a:rPr lang="en-US" dirty="0" smtClean="0"/>
              <a:t>Supervised Training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2327"/>
            <a:ext cx="8229600" cy="3523836"/>
          </a:xfrm>
        </p:spPr>
        <p:txBody>
          <a:bodyPr>
            <a:normAutofit/>
          </a:bodyPr>
          <a:lstStyle/>
          <a:p>
            <a:r>
              <a:rPr lang="en-US" dirty="0" smtClean="0"/>
              <a:t>Maximum Likelihood Training</a:t>
            </a:r>
          </a:p>
          <a:p>
            <a:pPr lvl="1"/>
            <a:r>
              <a:rPr lang="en-US" dirty="0" smtClean="0"/>
              <a:t>Counting statistics</a:t>
            </a:r>
          </a:p>
          <a:p>
            <a:pPr lvl="1"/>
            <a:r>
              <a:rPr lang="en-US" dirty="0" smtClean="0"/>
              <a:t>Super easy!</a:t>
            </a:r>
          </a:p>
          <a:p>
            <a:pPr lvl="1"/>
            <a:r>
              <a:rPr lang="en-US" b="1" dirty="0" smtClean="0">
                <a:solidFill>
                  <a:srgbClr val="953735"/>
                </a:solidFill>
              </a:rPr>
              <a:t>Why?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What about unsupervised case?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54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9147585"/>
              </p:ext>
            </p:extLst>
          </p:nvPr>
        </p:nvGraphicFramePr>
        <p:xfrm>
          <a:off x="457200" y="1487033"/>
          <a:ext cx="8135938" cy="89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83" name="Equation" r:id="rId3" imgW="4419600" imgH="482600" progId="Equation.3">
                  <p:embed/>
                </p:oleObj>
              </mc:Choice>
              <mc:Fallback>
                <p:oleObj name="Equation" r:id="rId3" imgW="44196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7200" y="1487033"/>
                        <a:ext cx="8135938" cy="890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21263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 smtClean="0"/>
              <a:t>Conditional Independence Assumptions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71723"/>
            <a:ext cx="8229600" cy="3454440"/>
          </a:xfrm>
        </p:spPr>
        <p:txBody>
          <a:bodyPr/>
          <a:lstStyle/>
          <a:p>
            <a:r>
              <a:rPr lang="en-US" dirty="0" smtClean="0"/>
              <a:t>Everything decomposes to products of pairs</a:t>
            </a:r>
          </a:p>
          <a:p>
            <a:pPr lvl="1"/>
            <a:r>
              <a:rPr lang="en-US" sz="2400" dirty="0" smtClean="0"/>
              <a:t>I.e., P(y</a:t>
            </a:r>
            <a:r>
              <a:rPr lang="en-US" sz="2400" baseline="30000" dirty="0" smtClean="0"/>
              <a:t>i+1</a:t>
            </a:r>
            <a:r>
              <a:rPr lang="en-US" sz="2400" dirty="0" smtClean="0"/>
              <a:t>=</a:t>
            </a:r>
            <a:r>
              <a:rPr lang="en-US" sz="2400" dirty="0" err="1"/>
              <a:t>a</a:t>
            </a:r>
            <a:r>
              <a:rPr lang="en-US" sz="2400" dirty="0" err="1" smtClean="0"/>
              <a:t>|y</a:t>
            </a:r>
            <a:r>
              <a:rPr lang="en-US" sz="2400" baseline="30000" dirty="0" err="1" smtClean="0"/>
              <a:t>i</a:t>
            </a:r>
            <a:r>
              <a:rPr lang="en-US" sz="2400" dirty="0" smtClean="0"/>
              <a:t>=b) doesn’t depend on anything else</a:t>
            </a:r>
          </a:p>
          <a:p>
            <a:pPr lvl="1"/>
            <a:endParaRPr lang="en-US" sz="2000" dirty="0"/>
          </a:p>
          <a:p>
            <a:r>
              <a:rPr lang="en-US" dirty="0" smtClean="0"/>
              <a:t>Can just estimate frequencies:</a:t>
            </a:r>
          </a:p>
          <a:p>
            <a:pPr lvl="1"/>
            <a:r>
              <a:rPr lang="en-US" sz="2400" dirty="0" smtClean="0"/>
              <a:t>How often y</a:t>
            </a:r>
            <a:r>
              <a:rPr lang="en-US" sz="2400" baseline="30000" dirty="0" smtClean="0"/>
              <a:t>i+1</a:t>
            </a:r>
            <a:r>
              <a:rPr lang="en-US" sz="2400" dirty="0" smtClean="0"/>
              <a:t>=a when </a:t>
            </a:r>
            <a:r>
              <a:rPr lang="en-US" sz="2400" dirty="0" err="1" smtClean="0"/>
              <a:t>y</a:t>
            </a:r>
            <a:r>
              <a:rPr lang="en-US" sz="2400" baseline="30000" dirty="0" err="1" smtClean="0"/>
              <a:t>i</a:t>
            </a:r>
            <a:r>
              <a:rPr lang="en-US" sz="2400" dirty="0" smtClean="0"/>
              <a:t>=b over training set</a:t>
            </a:r>
          </a:p>
          <a:p>
            <a:pPr lvl="1"/>
            <a:r>
              <a:rPr lang="en-US" sz="2400" dirty="0" smtClean="0"/>
              <a:t>Note that P</a:t>
            </a:r>
            <a:r>
              <a:rPr lang="en-US" sz="2400" dirty="0"/>
              <a:t>(y</a:t>
            </a:r>
            <a:r>
              <a:rPr lang="en-US" sz="2400" baseline="30000" dirty="0"/>
              <a:t>i+1</a:t>
            </a:r>
            <a:r>
              <a:rPr lang="en-US" sz="2400" dirty="0"/>
              <a:t>=</a:t>
            </a:r>
            <a:r>
              <a:rPr lang="en-US" sz="2400" dirty="0" err="1"/>
              <a:t>a|y</a:t>
            </a:r>
            <a:r>
              <a:rPr lang="en-US" sz="2400" baseline="30000" dirty="0" err="1"/>
              <a:t>i</a:t>
            </a:r>
            <a:r>
              <a:rPr lang="en-US" sz="2400" dirty="0"/>
              <a:t>=</a:t>
            </a:r>
            <a:r>
              <a:rPr lang="en-US" sz="2400" dirty="0" smtClean="0"/>
              <a:t>b) is a common model across all locations of all sequences.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55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1716135"/>
              </p:ext>
            </p:extLst>
          </p:nvPr>
        </p:nvGraphicFramePr>
        <p:xfrm>
          <a:off x="457200" y="1487033"/>
          <a:ext cx="8135938" cy="89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36" name="Equation" r:id="rId3" imgW="4419600" imgH="482600" progId="Equation.3">
                  <p:embed/>
                </p:oleObj>
              </mc:Choice>
              <mc:Fallback>
                <p:oleObj name="Equation" r:id="rId3" imgW="44196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7200" y="1487033"/>
                        <a:ext cx="8135938" cy="890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548241" y="2671723"/>
            <a:ext cx="8044897" cy="357386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# Parameters:</a:t>
            </a:r>
          </a:p>
          <a:p>
            <a:pPr algn="ctr"/>
            <a:r>
              <a:rPr lang="en-US" sz="3200" dirty="0" smtClean="0"/>
              <a:t>Transitions A: #Tags</a:t>
            </a:r>
            <a:r>
              <a:rPr lang="en-US" sz="3200" baseline="30000" dirty="0" smtClean="0"/>
              <a:t>2</a:t>
            </a:r>
          </a:p>
          <a:p>
            <a:pPr algn="ctr"/>
            <a:r>
              <a:rPr lang="en-US" sz="3200" dirty="0" smtClean="0"/>
              <a:t>Observations O: #Words x #Tags</a:t>
            </a:r>
          </a:p>
          <a:p>
            <a:pPr algn="ctr"/>
            <a:endParaRPr lang="en-US" sz="1000" dirty="0"/>
          </a:p>
          <a:p>
            <a:pPr algn="ctr"/>
            <a:r>
              <a:rPr lang="en-US" sz="3200" dirty="0" smtClean="0"/>
              <a:t>Avoids directly model word/word pairings</a:t>
            </a:r>
            <a:endParaRPr lang="en-US" sz="1000" dirty="0"/>
          </a:p>
          <a:p>
            <a:pPr algn="ctr"/>
            <a:r>
              <a:rPr lang="en-US" sz="3200" dirty="0" smtClean="0"/>
              <a:t>#Tags = 10s</a:t>
            </a:r>
          </a:p>
          <a:p>
            <a:pPr algn="ctr"/>
            <a:r>
              <a:rPr lang="en-US" sz="3200" dirty="0" smtClean="0"/>
              <a:t>#Words = 10000s</a:t>
            </a:r>
          </a:p>
        </p:txBody>
      </p:sp>
    </p:spTree>
    <p:extLst>
      <p:ext uri="{BB962C8B-B14F-4D97-AF65-F5344CB8AC3E}">
        <p14:creationId xmlns:p14="http://schemas.microsoft.com/office/powerpoint/2010/main" val="3351230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Unsupervised Training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about if no y’s?</a:t>
            </a:r>
          </a:p>
          <a:p>
            <a:pPr lvl="1"/>
            <a:r>
              <a:rPr lang="en-US" dirty="0" smtClean="0"/>
              <a:t>Just a training set of sentences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Still want to estimate P(</a:t>
            </a:r>
            <a:r>
              <a:rPr lang="en-US" dirty="0" err="1" smtClean="0"/>
              <a:t>x,y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How?</a:t>
            </a:r>
          </a:p>
          <a:p>
            <a:pPr lvl="1"/>
            <a:r>
              <a:rPr lang="en-US" dirty="0" smtClean="0"/>
              <a:t>Why?</a:t>
            </a:r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56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161371"/>
              </p:ext>
            </p:extLst>
          </p:nvPr>
        </p:nvGraphicFramePr>
        <p:xfrm>
          <a:off x="6489416" y="1756031"/>
          <a:ext cx="1528762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94" name="Equation" r:id="rId3" imgW="635000" imgH="279400" progId="Equation.3">
                  <p:embed/>
                </p:oleObj>
              </mc:Choice>
              <mc:Fallback>
                <p:oleObj name="Equation" r:id="rId3" imgW="635000" imgH="279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89416" y="1756031"/>
                        <a:ext cx="1528762" cy="673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714325" y="2795724"/>
            <a:ext cx="16777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953735"/>
                </a:solidFill>
              </a:rPr>
              <a:t>Word Sequence </a:t>
            </a:r>
          </a:p>
          <a:p>
            <a:r>
              <a:rPr lang="en-US" dirty="0" smtClean="0">
                <a:solidFill>
                  <a:srgbClr val="953735"/>
                </a:solidFill>
              </a:rPr>
              <a:t>(Sentence)</a:t>
            </a:r>
          </a:p>
        </p:txBody>
      </p:sp>
      <p:cxnSp>
        <p:nvCxnSpPr>
          <p:cNvPr id="7" name="Straight Arrow Connector 6"/>
          <p:cNvCxnSpPr>
            <a:stCxn id="6" idx="0"/>
            <a:endCxn id="5" idx="2"/>
          </p:cNvCxnSpPr>
          <p:nvPr/>
        </p:nvCxnSpPr>
        <p:spPr>
          <a:xfrm flipV="1">
            <a:off x="6553200" y="2429131"/>
            <a:ext cx="700597" cy="366593"/>
          </a:xfrm>
          <a:prstGeom prst="straightConnector1">
            <a:avLst/>
          </a:prstGeom>
          <a:grpFill/>
          <a:ln>
            <a:solidFill>
              <a:schemeClr val="accent2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73091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Unsupervised Training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about if no y’s?</a:t>
            </a:r>
          </a:p>
          <a:p>
            <a:pPr lvl="1"/>
            <a:r>
              <a:rPr lang="en-US" dirty="0" smtClean="0"/>
              <a:t>Just a training set of sentences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Still want to estimate P(</a:t>
            </a:r>
            <a:r>
              <a:rPr lang="en-US" dirty="0" err="1" smtClean="0"/>
              <a:t>x,y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How?</a:t>
            </a:r>
          </a:p>
          <a:p>
            <a:pPr lvl="1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Why?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57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1512338"/>
              </p:ext>
            </p:extLst>
          </p:nvPr>
        </p:nvGraphicFramePr>
        <p:xfrm>
          <a:off x="6489416" y="1756031"/>
          <a:ext cx="1528762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407" name="Equation" r:id="rId3" imgW="635000" imgH="279400" progId="Equation.3">
                  <p:embed/>
                </p:oleObj>
              </mc:Choice>
              <mc:Fallback>
                <p:oleObj name="Equation" r:id="rId3" imgW="635000" imgH="279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89416" y="1756031"/>
                        <a:ext cx="1528762" cy="673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714325" y="2795724"/>
            <a:ext cx="16777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953735"/>
                </a:solidFill>
              </a:rPr>
              <a:t>Word Sequence </a:t>
            </a:r>
          </a:p>
          <a:p>
            <a:r>
              <a:rPr lang="en-US" dirty="0" smtClean="0">
                <a:solidFill>
                  <a:srgbClr val="953735"/>
                </a:solidFill>
              </a:rPr>
              <a:t>(Sentence)</a:t>
            </a:r>
          </a:p>
        </p:txBody>
      </p:sp>
      <p:cxnSp>
        <p:nvCxnSpPr>
          <p:cNvPr id="7" name="Straight Arrow Connector 6"/>
          <p:cNvCxnSpPr>
            <a:stCxn id="6" idx="0"/>
            <a:endCxn id="5" idx="2"/>
          </p:cNvCxnSpPr>
          <p:nvPr/>
        </p:nvCxnSpPr>
        <p:spPr>
          <a:xfrm flipV="1">
            <a:off x="6553200" y="2429131"/>
            <a:ext cx="700597" cy="366593"/>
          </a:xfrm>
          <a:prstGeom prst="straightConnector1">
            <a:avLst/>
          </a:prstGeom>
          <a:grpFill/>
          <a:ln>
            <a:solidFill>
              <a:schemeClr val="accent2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60107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Unsupervised Training?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52325"/>
          </a:xfrm>
        </p:spPr>
        <p:txBody>
          <a:bodyPr>
            <a:normAutofit/>
          </a:bodyPr>
          <a:lstStyle/>
          <a:p>
            <a:r>
              <a:rPr lang="en-US" dirty="0" smtClean="0"/>
              <a:t>Supervised Data hard to acquire</a:t>
            </a:r>
          </a:p>
          <a:p>
            <a:pPr lvl="1"/>
            <a:r>
              <a:rPr lang="en-US" sz="2400" dirty="0" smtClean="0"/>
              <a:t>Require annotating POS tags</a:t>
            </a:r>
            <a:endParaRPr lang="en-US" sz="500" dirty="0"/>
          </a:p>
          <a:p>
            <a:r>
              <a:rPr lang="en-US" dirty="0" smtClean="0"/>
              <a:t>Unsupervised Data plentiful</a:t>
            </a:r>
          </a:p>
          <a:p>
            <a:pPr lvl="1"/>
            <a:r>
              <a:rPr lang="en-US" sz="2400" dirty="0" smtClean="0"/>
              <a:t>Just grab some text!</a:t>
            </a:r>
            <a:endParaRPr lang="en-US" sz="500" dirty="0"/>
          </a:p>
          <a:p>
            <a:r>
              <a:rPr lang="en-US" dirty="0" smtClean="0"/>
              <a:t>Might just work for POS Tagging!</a:t>
            </a:r>
          </a:p>
          <a:p>
            <a:pPr lvl="1"/>
            <a:r>
              <a:rPr lang="en-US" sz="2400" dirty="0" smtClean="0"/>
              <a:t>Learn y’s that correspond to POS Tags</a:t>
            </a:r>
            <a:endParaRPr lang="en-US" sz="500" dirty="0" smtClean="0"/>
          </a:p>
          <a:p>
            <a:r>
              <a:rPr lang="en-US" dirty="0" smtClean="0"/>
              <a:t>Can be used for other tasks</a:t>
            </a:r>
          </a:p>
          <a:p>
            <a:pPr lvl="1"/>
            <a:r>
              <a:rPr lang="en-US" sz="2400" dirty="0" smtClean="0"/>
              <a:t>Detect outlier sentences (sentences with low prob.)</a:t>
            </a:r>
          </a:p>
          <a:p>
            <a:pPr lvl="1"/>
            <a:r>
              <a:rPr lang="en-US" sz="2400" dirty="0" smtClean="0"/>
              <a:t>Sampling new sentences.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029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 Algorithm (Baum-Welch)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we had y’s 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smtClean="0"/>
              <a:t> max likelihood.</a:t>
            </a:r>
          </a:p>
          <a:p>
            <a:r>
              <a:rPr lang="en-US" dirty="0" smtClean="0"/>
              <a:t>If we had (A,O) 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smtClean="0"/>
              <a:t> predict </a:t>
            </a:r>
            <a:r>
              <a:rPr lang="en-US" dirty="0"/>
              <a:t>y</a:t>
            </a:r>
            <a:r>
              <a:rPr lang="en-US" dirty="0" smtClean="0"/>
              <a:t>’s</a:t>
            </a:r>
          </a:p>
          <a:p>
            <a:pPr marL="0" indent="0">
              <a:buNone/>
            </a:pPr>
            <a:endParaRPr lang="en-US" sz="1000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Initialize A and O arbitrarily</a:t>
            </a:r>
          </a:p>
          <a:p>
            <a:pPr marL="514350" indent="-514350">
              <a:buFont typeface="+mj-lt"/>
              <a:buAutoNum type="arabicPeriod"/>
            </a:pPr>
            <a:endParaRPr lang="en-US" sz="1000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Predict	prob. of y’s for each training x</a:t>
            </a:r>
          </a:p>
          <a:p>
            <a:pPr marL="514350" indent="-514350">
              <a:buFont typeface="+mj-lt"/>
              <a:buAutoNum type="arabicPeriod"/>
            </a:pPr>
            <a:endParaRPr lang="en-US" sz="1000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 y’s to estimate new (A,O)</a:t>
            </a:r>
          </a:p>
          <a:p>
            <a:pPr marL="514350" indent="-514350">
              <a:buFont typeface="+mj-lt"/>
              <a:buAutoNum type="arabicPeriod"/>
            </a:pPr>
            <a:endParaRPr lang="en-US" sz="1000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Repeat back to Step 1 until convergence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59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6331562"/>
            <a:ext cx="6280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en.wikipedia.org</a:t>
            </a:r>
            <a:r>
              <a:rPr lang="en-US" dirty="0"/>
              <a:t>/wiki/Baum%E2%80%93Welch_algorithm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20091" y="3260096"/>
            <a:ext cx="19777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953735"/>
                </a:solidFill>
              </a:rPr>
              <a:t>Expectation Step</a:t>
            </a:r>
          </a:p>
        </p:txBody>
      </p:sp>
      <p:cxnSp>
        <p:nvCxnSpPr>
          <p:cNvPr id="8" name="Straight Arrow Connector 7"/>
          <p:cNvCxnSpPr>
            <a:stCxn id="6" idx="2"/>
          </p:cNvCxnSpPr>
          <p:nvPr/>
        </p:nvCxnSpPr>
        <p:spPr>
          <a:xfrm flipH="1">
            <a:off x="6995277" y="3660206"/>
            <a:ext cx="213702" cy="191238"/>
          </a:xfrm>
          <a:prstGeom prst="straightConnector1">
            <a:avLst/>
          </a:prstGeom>
          <a:grpFill/>
          <a:ln>
            <a:solidFill>
              <a:schemeClr val="accent2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220091" y="4925881"/>
            <a:ext cx="21770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953735"/>
                </a:solidFill>
              </a:rPr>
              <a:t>Maximization Step</a:t>
            </a:r>
          </a:p>
        </p:txBody>
      </p:sp>
      <p:cxnSp>
        <p:nvCxnSpPr>
          <p:cNvPr id="12" name="Straight Arrow Connector 11"/>
          <p:cNvCxnSpPr>
            <a:stCxn id="11" idx="1"/>
          </p:cNvCxnSpPr>
          <p:nvPr/>
        </p:nvCxnSpPr>
        <p:spPr>
          <a:xfrm flipH="1" flipV="1">
            <a:off x="6002892" y="4925881"/>
            <a:ext cx="217199" cy="200055"/>
          </a:xfrm>
          <a:prstGeom prst="straightConnector1">
            <a:avLst/>
          </a:prstGeom>
          <a:grpFill/>
          <a:ln>
            <a:solidFill>
              <a:schemeClr val="accent2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304124" y="2002531"/>
            <a:ext cx="18097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953735"/>
                </a:solidFill>
              </a:rPr>
              <a:t>Chicken </a:t>
            </a:r>
            <a:r>
              <a:rPr lang="en-US" sz="2000" b="1" dirty="0" err="1" smtClean="0">
                <a:solidFill>
                  <a:srgbClr val="953735"/>
                </a:solidFill>
              </a:rPr>
              <a:t>vs</a:t>
            </a:r>
            <a:r>
              <a:rPr lang="en-US" sz="2000" b="1" dirty="0" smtClean="0">
                <a:solidFill>
                  <a:srgbClr val="953735"/>
                </a:solidFill>
              </a:rPr>
              <a:t> Egg!</a:t>
            </a:r>
            <a:endParaRPr lang="en-US" sz="2000" b="1" dirty="0">
              <a:solidFill>
                <a:srgbClr val="95373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140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Multiclass 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39447"/>
          </a:xfrm>
        </p:spPr>
        <p:txBody>
          <a:bodyPr>
            <a:normAutofit/>
          </a:bodyPr>
          <a:lstStyle/>
          <a:p>
            <a:r>
              <a:rPr lang="en-US" dirty="0"/>
              <a:t>x = “Fish Sleep”</a:t>
            </a:r>
          </a:p>
          <a:p>
            <a:r>
              <a:rPr lang="en-US" dirty="0"/>
              <a:t>y = (N, V)</a:t>
            </a:r>
          </a:p>
          <a:p>
            <a:endParaRPr lang="en-US" sz="500" dirty="0" smtClean="0"/>
          </a:p>
          <a:p>
            <a:r>
              <a:rPr lang="en-US" dirty="0" smtClean="0"/>
              <a:t>Multiclass prediction:</a:t>
            </a:r>
          </a:p>
          <a:p>
            <a:pPr lvl="1"/>
            <a:r>
              <a:rPr lang="en-US" dirty="0" smtClean="0"/>
              <a:t>All possible length-M sequences as different class</a:t>
            </a:r>
          </a:p>
          <a:p>
            <a:pPr lvl="1"/>
            <a:r>
              <a:rPr lang="en-US" dirty="0" smtClean="0"/>
              <a:t>(D, D),  (D, N),  (D, V),  (D, </a:t>
            </a:r>
            <a:r>
              <a:rPr lang="en-US" dirty="0" err="1" smtClean="0"/>
              <a:t>Adj</a:t>
            </a:r>
            <a:r>
              <a:rPr lang="en-US" dirty="0" smtClean="0"/>
              <a:t>),  (D, </a:t>
            </a:r>
            <a:r>
              <a:rPr lang="en-US" dirty="0" err="1" smtClean="0"/>
              <a:t>Adv</a:t>
            </a:r>
            <a:r>
              <a:rPr lang="en-US" dirty="0" smtClean="0"/>
              <a:t>),  (D, </a:t>
            </a:r>
            <a:r>
              <a:rPr lang="en-US" dirty="0" err="1" smtClean="0"/>
              <a:t>Pr</a:t>
            </a:r>
            <a:r>
              <a:rPr lang="en-US" dirty="0" smtClean="0"/>
              <a:t>)  (N, D),  (N, N),  (N, V),  (N, </a:t>
            </a:r>
            <a:r>
              <a:rPr lang="en-US" dirty="0" err="1" smtClean="0"/>
              <a:t>Adj</a:t>
            </a:r>
            <a:r>
              <a:rPr lang="en-US" dirty="0" smtClean="0"/>
              <a:t>),  (N, </a:t>
            </a:r>
            <a:r>
              <a:rPr lang="en-US" dirty="0" err="1" smtClean="0"/>
              <a:t>Adv</a:t>
            </a:r>
            <a:r>
              <a:rPr lang="en-US" dirty="0" smtClean="0"/>
              <a:t>), …</a:t>
            </a:r>
          </a:p>
          <a:p>
            <a:pPr lvl="1"/>
            <a:endParaRPr lang="en-US" sz="500" dirty="0" smtClean="0"/>
          </a:p>
          <a:p>
            <a:r>
              <a:rPr lang="en-US" b="1" dirty="0" smtClean="0"/>
              <a:t>L</a:t>
            </a:r>
            <a:r>
              <a:rPr lang="en-US" b="1" baseline="30000" dirty="0" smtClean="0"/>
              <a:t>M </a:t>
            </a:r>
            <a:r>
              <a:rPr lang="en-US" b="1" dirty="0" smtClean="0"/>
              <a:t>classes!</a:t>
            </a:r>
          </a:p>
          <a:p>
            <a:pPr lvl="1"/>
            <a:r>
              <a:rPr lang="en-US" b="1" dirty="0" smtClean="0"/>
              <a:t>Length 2: 6</a:t>
            </a:r>
            <a:r>
              <a:rPr lang="en-US" b="1" baseline="30000" dirty="0" smtClean="0"/>
              <a:t>2</a:t>
            </a:r>
            <a:r>
              <a:rPr lang="en-US" b="1" dirty="0" smtClean="0"/>
              <a:t> = 36!</a:t>
            </a:r>
          </a:p>
          <a:p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125344" y="1624106"/>
            <a:ext cx="3461304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POS </a:t>
            </a:r>
            <a:r>
              <a:rPr lang="en-US" sz="2000" b="1" dirty="0" smtClean="0"/>
              <a:t>Tags:</a:t>
            </a:r>
          </a:p>
          <a:p>
            <a:pPr algn="ctr"/>
            <a:r>
              <a:rPr lang="en-US" sz="2000" dirty="0" err="1" smtClean="0"/>
              <a:t>Det</a:t>
            </a:r>
            <a:r>
              <a:rPr lang="en-US" sz="2000" dirty="0" smtClean="0"/>
              <a:t>, Noun, Verb, </a:t>
            </a:r>
            <a:r>
              <a:rPr lang="en-US" sz="2000" dirty="0" err="1" smtClean="0"/>
              <a:t>Adj</a:t>
            </a:r>
            <a:r>
              <a:rPr lang="en-US" sz="2000" dirty="0" smtClean="0"/>
              <a:t>, </a:t>
            </a:r>
            <a:r>
              <a:rPr lang="en-US" sz="2000" dirty="0" err="1" smtClean="0"/>
              <a:t>Adv</a:t>
            </a:r>
            <a:r>
              <a:rPr lang="en-US" sz="2000" dirty="0" smtClean="0"/>
              <a:t>, Prep</a:t>
            </a:r>
            <a:endParaRPr lang="en-US" sz="2000" dirty="0"/>
          </a:p>
        </p:txBody>
      </p:sp>
      <p:sp>
        <p:nvSpPr>
          <p:cNvPr id="6" name="Left Brace 5"/>
          <p:cNvSpPr/>
          <p:nvPr/>
        </p:nvSpPr>
        <p:spPr>
          <a:xfrm rot="16200000">
            <a:off x="6733215" y="895747"/>
            <a:ext cx="298824" cy="3303448"/>
          </a:xfrm>
          <a:prstGeom prst="leftBrace">
            <a:avLst/>
          </a:prstGeom>
          <a:grpFill/>
          <a:ln>
            <a:solidFill>
              <a:schemeClr val="accent2">
                <a:lumMod val="75000"/>
              </a:schemeClr>
            </a:solidFill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605497" y="2639214"/>
            <a:ext cx="550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L=6</a:t>
            </a:r>
            <a:endParaRPr lang="en-US" sz="2000" dirty="0"/>
          </a:p>
        </p:txBody>
      </p:sp>
      <p:sp>
        <p:nvSpPr>
          <p:cNvPr id="15" name="Rectangle 14"/>
          <p:cNvSpPr/>
          <p:nvPr/>
        </p:nvSpPr>
        <p:spPr>
          <a:xfrm>
            <a:off x="1131114" y="2942207"/>
            <a:ext cx="6971897" cy="233082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Exponential Explosion in #Classes!</a:t>
            </a:r>
          </a:p>
          <a:p>
            <a:pPr algn="ctr"/>
            <a:r>
              <a:rPr lang="en-US" sz="3200" dirty="0" smtClean="0"/>
              <a:t>(Not Tractable for Sequence Prediction)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71781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Expectation Step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(A,O)</a:t>
            </a:r>
            <a:endParaRPr lang="en-US" dirty="0"/>
          </a:p>
          <a:p>
            <a:r>
              <a:rPr lang="en-US" dirty="0" smtClean="0"/>
              <a:t>For training x=(x</a:t>
            </a:r>
            <a:r>
              <a:rPr lang="en-US" baseline="30000" dirty="0" smtClean="0"/>
              <a:t>1</a:t>
            </a:r>
            <a:r>
              <a:rPr lang="en-US" dirty="0" smtClean="0"/>
              <a:t>,…,</a:t>
            </a:r>
            <a:r>
              <a:rPr lang="en-US" dirty="0" err="1" smtClean="0"/>
              <a:t>x</a:t>
            </a:r>
            <a:r>
              <a:rPr lang="en-US" baseline="30000" dirty="0" err="1" smtClean="0"/>
              <a:t>L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Predict P(</a:t>
            </a:r>
            <a:r>
              <a:rPr lang="en-US" dirty="0" err="1" smtClean="0"/>
              <a:t>y</a:t>
            </a:r>
            <a:r>
              <a:rPr lang="en-US" baseline="30000" dirty="0" err="1" smtClean="0"/>
              <a:t>i</a:t>
            </a:r>
            <a:r>
              <a:rPr lang="en-US" dirty="0" smtClean="0"/>
              <a:t>) for each y=(y</a:t>
            </a:r>
            <a:r>
              <a:rPr lang="en-US" baseline="30000" dirty="0" smtClean="0"/>
              <a:t>1</a:t>
            </a:r>
            <a:r>
              <a:rPr lang="en-US" dirty="0" smtClean="0"/>
              <a:t>,…</a:t>
            </a:r>
            <a:r>
              <a:rPr lang="en-US" dirty="0" err="1" smtClean="0"/>
              <a:t>y</a:t>
            </a:r>
            <a:r>
              <a:rPr lang="en-US" baseline="30000" dirty="0" err="1" smtClean="0"/>
              <a:t>L</a:t>
            </a:r>
            <a:r>
              <a:rPr lang="en-US" dirty="0" smtClean="0"/>
              <a:t>)</a:t>
            </a:r>
          </a:p>
          <a:p>
            <a:pPr marL="914400" lvl="2" indent="0">
              <a:buNone/>
            </a:pPr>
            <a:endParaRPr lang="en-US" dirty="0" smtClean="0"/>
          </a:p>
          <a:p>
            <a:pPr marL="914400" lvl="2" indent="0">
              <a:buNone/>
            </a:pPr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1"/>
            <a:r>
              <a:rPr lang="en-US" dirty="0" smtClean="0"/>
              <a:t>Encodes current model’s beliefs about y</a:t>
            </a:r>
          </a:p>
          <a:p>
            <a:pPr lvl="1"/>
            <a:r>
              <a:rPr lang="en-US" dirty="0" smtClean="0"/>
              <a:t>“Marginal Distribution” of each </a:t>
            </a:r>
            <a:r>
              <a:rPr lang="en-US" dirty="0" err="1" smtClean="0"/>
              <a:t>y</a:t>
            </a:r>
            <a:r>
              <a:rPr lang="en-US" baseline="30000" dirty="0" err="1" smtClean="0"/>
              <a:t>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60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0559472"/>
              </p:ext>
            </p:extLst>
          </p:nvPr>
        </p:nvGraphicFramePr>
        <p:xfrm>
          <a:off x="1378265" y="3404679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r>
                        <a:rPr lang="en-US" baseline="30000" dirty="0" smtClean="0"/>
                        <a:t>1</a:t>
                      </a:r>
                      <a:endParaRPr lang="en-US" baseline="300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r>
                        <a:rPr lang="en-US" baseline="30000" dirty="0" smtClean="0"/>
                        <a:t>2</a:t>
                      </a:r>
                      <a:endParaRPr lang="en-US" baseline="300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x</a:t>
                      </a:r>
                      <a:r>
                        <a:rPr lang="en-US" baseline="30000" dirty="0" err="1" smtClean="0"/>
                        <a:t>L</a:t>
                      </a:r>
                      <a:endParaRPr lang="en-US" baseline="300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P(</a:t>
                      </a:r>
                      <a:r>
                        <a:rPr lang="en-US" dirty="0" err="1" smtClean="0"/>
                        <a:t>y</a:t>
                      </a:r>
                      <a:r>
                        <a:rPr lang="en-US" baseline="30000" dirty="0" err="1" smtClean="0"/>
                        <a:t>i</a:t>
                      </a:r>
                      <a:r>
                        <a:rPr lang="en-US" dirty="0" smtClean="0"/>
                        <a:t>=Noun)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0.05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P(</a:t>
                      </a:r>
                      <a:r>
                        <a:rPr lang="en-US" dirty="0" err="1" smtClean="0"/>
                        <a:t>y</a:t>
                      </a:r>
                      <a:r>
                        <a:rPr lang="en-US" baseline="30000" dirty="0" err="1" smtClean="0"/>
                        <a:t>i</a:t>
                      </a:r>
                      <a:r>
                        <a:rPr lang="en-US" dirty="0" smtClean="0"/>
                        <a:t>=</a:t>
                      </a:r>
                      <a:r>
                        <a:rPr lang="en-US" dirty="0" err="1" smtClean="0"/>
                        <a:t>Det</a:t>
                      </a:r>
                      <a:r>
                        <a:rPr lang="en-US" dirty="0" smtClean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0.25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P(</a:t>
                      </a:r>
                      <a:r>
                        <a:rPr lang="en-US" dirty="0" err="1" smtClean="0"/>
                        <a:t>y</a:t>
                      </a:r>
                      <a:r>
                        <a:rPr lang="en-US" baseline="30000" dirty="0" err="1" smtClean="0"/>
                        <a:t>i</a:t>
                      </a:r>
                      <a:r>
                        <a:rPr lang="en-US" dirty="0" smtClean="0"/>
                        <a:t>=Verb)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6908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53735"/>
                </a:solidFill>
              </a:rPr>
              <a:t>Recall: </a:t>
            </a:r>
            <a:r>
              <a:rPr lang="en-US" dirty="0" smtClean="0"/>
              <a:t>Matrix Formulation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Transition Matrix: A</a:t>
            </a:r>
          </a:p>
          <a:p>
            <a:pPr lvl="1"/>
            <a:r>
              <a:rPr lang="en-US" sz="2400" dirty="0" err="1" smtClean="0"/>
              <a:t>A</a:t>
            </a:r>
            <a:r>
              <a:rPr lang="en-US" sz="2400" baseline="-25000" dirty="0" err="1" smtClean="0"/>
              <a:t>ab</a:t>
            </a:r>
            <a:r>
              <a:rPr lang="en-US" sz="2400" dirty="0" smtClean="0"/>
              <a:t> = P(y</a:t>
            </a:r>
            <a:r>
              <a:rPr lang="en-US" sz="2400" baseline="30000" dirty="0" smtClean="0"/>
              <a:t>i+1</a:t>
            </a:r>
            <a:r>
              <a:rPr lang="en-US" sz="2400" dirty="0" smtClean="0"/>
              <a:t>=</a:t>
            </a:r>
            <a:r>
              <a:rPr lang="en-US" sz="2400" dirty="0" err="1" smtClean="0"/>
              <a:t>a|y</a:t>
            </a:r>
            <a:r>
              <a:rPr lang="en-US" sz="2400" baseline="30000" dirty="0" err="1" smtClean="0"/>
              <a:t>i</a:t>
            </a:r>
            <a:r>
              <a:rPr lang="en-US" sz="2400" dirty="0" smtClean="0"/>
              <a:t>=b)  or –Log( P</a:t>
            </a:r>
            <a:r>
              <a:rPr lang="en-US" sz="2400" dirty="0"/>
              <a:t>(y</a:t>
            </a:r>
            <a:r>
              <a:rPr lang="en-US" sz="2400" baseline="30000" dirty="0"/>
              <a:t>i+1</a:t>
            </a:r>
            <a:r>
              <a:rPr lang="en-US" sz="2400" dirty="0"/>
              <a:t>=</a:t>
            </a:r>
            <a:r>
              <a:rPr lang="en-US" sz="2400" dirty="0" err="1"/>
              <a:t>a|y</a:t>
            </a:r>
            <a:r>
              <a:rPr lang="en-US" sz="2400" baseline="30000" dirty="0" err="1"/>
              <a:t>i</a:t>
            </a:r>
            <a:r>
              <a:rPr lang="en-US" sz="2400" dirty="0"/>
              <a:t>=b) 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endParaRPr lang="en-US" sz="4000" dirty="0" smtClean="0"/>
          </a:p>
          <a:p>
            <a:endParaRPr lang="en-US" sz="2800" dirty="0" smtClean="0"/>
          </a:p>
          <a:p>
            <a:r>
              <a:rPr lang="en-US" dirty="0" smtClean="0"/>
              <a:t>Observation Matrix: O</a:t>
            </a:r>
          </a:p>
          <a:p>
            <a:pPr lvl="1"/>
            <a:r>
              <a:rPr lang="en-US" sz="2400" dirty="0" err="1" smtClean="0"/>
              <a:t>O</a:t>
            </a:r>
            <a:r>
              <a:rPr lang="en-US" sz="2400" baseline="-25000" dirty="0" err="1" smtClean="0"/>
              <a:t>wz</a:t>
            </a:r>
            <a:r>
              <a:rPr lang="en-US" sz="2400" dirty="0" smtClean="0"/>
              <a:t> = P(x</a:t>
            </a:r>
            <a:r>
              <a:rPr lang="en-US" sz="2400" baseline="30000" dirty="0" smtClean="0"/>
              <a:t>i</a:t>
            </a:r>
            <a:r>
              <a:rPr lang="en-US" sz="2400" dirty="0" smtClean="0"/>
              <a:t>=</a:t>
            </a:r>
            <a:r>
              <a:rPr lang="en-US" sz="2400" dirty="0" err="1" smtClean="0"/>
              <a:t>w|y</a:t>
            </a:r>
            <a:r>
              <a:rPr lang="en-US" sz="2400" baseline="30000" dirty="0" err="1" smtClean="0"/>
              <a:t>i</a:t>
            </a:r>
            <a:r>
              <a:rPr lang="en-US" sz="2400" dirty="0" smtClean="0"/>
              <a:t>=z) or –Log(</a:t>
            </a:r>
            <a:r>
              <a:rPr lang="en-US" sz="2400" dirty="0"/>
              <a:t>P(x</a:t>
            </a:r>
            <a:r>
              <a:rPr lang="en-US" sz="2400" baseline="30000" dirty="0"/>
              <a:t>i</a:t>
            </a:r>
            <a:r>
              <a:rPr lang="en-US" sz="2400" dirty="0"/>
              <a:t>=</a:t>
            </a:r>
            <a:r>
              <a:rPr lang="en-US" sz="2400" dirty="0" err="1"/>
              <a:t>w|y</a:t>
            </a:r>
            <a:r>
              <a:rPr lang="en-US" sz="2400" baseline="30000" dirty="0" err="1"/>
              <a:t>i</a:t>
            </a:r>
            <a:r>
              <a:rPr lang="en-US" sz="2400" dirty="0"/>
              <a:t>=z) 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61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587100"/>
              </p:ext>
            </p:extLst>
          </p:nvPr>
        </p:nvGraphicFramePr>
        <p:xfrm>
          <a:off x="2844768" y="4934015"/>
          <a:ext cx="3398328" cy="11447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2776"/>
                <a:gridCol w="1132776"/>
                <a:gridCol w="1132776"/>
              </a:tblGrid>
              <a:tr h="403075">
                <a:tc>
                  <a:txBody>
                    <a:bodyPr/>
                    <a:lstStyle/>
                    <a:p>
                      <a:r>
                        <a:rPr lang="en-US" dirty="0" smtClean="0"/>
                        <a:t>P(</a:t>
                      </a:r>
                      <a:r>
                        <a:rPr lang="en-US" dirty="0" err="1" smtClean="0"/>
                        <a:t>x|y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y=“Noun”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y=“Verb”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x=“fish”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x=“sleep”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2924940"/>
              </p:ext>
            </p:extLst>
          </p:nvPr>
        </p:nvGraphicFramePr>
        <p:xfrm>
          <a:off x="2379529" y="2653873"/>
          <a:ext cx="422712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9040"/>
                <a:gridCol w="1409040"/>
                <a:gridCol w="1409040"/>
              </a:tblGrid>
              <a:tr h="283186">
                <a:tc>
                  <a:txBody>
                    <a:bodyPr/>
                    <a:lstStyle/>
                    <a:p>
                      <a:r>
                        <a:rPr lang="en-US" dirty="0" smtClean="0"/>
                        <a:t>P(</a:t>
                      </a:r>
                      <a:r>
                        <a:rPr lang="en-US" dirty="0" err="1" smtClean="0"/>
                        <a:t>y</a:t>
                      </a:r>
                      <a:r>
                        <a:rPr lang="en-US" baseline="30000" dirty="0" err="1" smtClean="0"/>
                        <a:t>next</a:t>
                      </a:r>
                      <a:r>
                        <a:rPr lang="en-US" dirty="0" err="1" smtClean="0"/>
                        <a:t>|y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y=“Noun”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y=“Verb”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y</a:t>
                      </a:r>
                      <a:r>
                        <a:rPr lang="en-US" baseline="30000" dirty="0" err="1" smtClean="0"/>
                        <a:t>next</a:t>
                      </a:r>
                      <a:r>
                        <a:rPr lang="en-US" dirty="0" smtClean="0"/>
                        <a:t>=“Noun”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0.667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y</a:t>
                      </a:r>
                      <a:r>
                        <a:rPr lang="en-US" baseline="30000" dirty="0" err="1" smtClean="0"/>
                        <a:t>next</a:t>
                      </a:r>
                      <a:r>
                        <a:rPr lang="en-US" dirty="0" smtClean="0"/>
                        <a:t>=“Verb”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0.91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0.333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9317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Maximization Step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Max. Likelihood over Marginal Distribution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62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9740478"/>
              </p:ext>
            </p:extLst>
          </p:nvPr>
        </p:nvGraphicFramePr>
        <p:xfrm>
          <a:off x="2453300" y="4178750"/>
          <a:ext cx="3037353" cy="15193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758" name="Equation" r:id="rId3" imgW="1930400" imgH="965200" progId="Equation.3">
                  <p:embed/>
                </p:oleObj>
              </mc:Choice>
              <mc:Fallback>
                <p:oleObj name="Equation" r:id="rId3" imgW="1930400" imgH="965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53300" y="4178750"/>
                        <a:ext cx="3037353" cy="15193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4532576"/>
              </p:ext>
            </p:extLst>
          </p:nvPr>
        </p:nvGraphicFramePr>
        <p:xfrm>
          <a:off x="5674812" y="4178752"/>
          <a:ext cx="2555742" cy="15193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759" name="Equation" r:id="rId5" imgW="1625600" imgH="965200" progId="Equation.3">
                  <p:embed/>
                </p:oleObj>
              </mc:Choice>
              <mc:Fallback>
                <p:oleObj name="Equation" r:id="rId5" imgW="1625600" imgH="965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674812" y="4178752"/>
                        <a:ext cx="2555742" cy="15193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8854635"/>
              </p:ext>
            </p:extLst>
          </p:nvPr>
        </p:nvGraphicFramePr>
        <p:xfrm>
          <a:off x="2453300" y="2356362"/>
          <a:ext cx="2257330" cy="1519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760" name="Equation" r:id="rId7" imgW="1435100" imgH="965200" progId="Equation.3">
                  <p:embed/>
                </p:oleObj>
              </mc:Choice>
              <mc:Fallback>
                <p:oleObj name="Equation" r:id="rId7" imgW="1435100" imgH="965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53300" y="2356362"/>
                        <a:ext cx="2257330" cy="15192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3962460"/>
              </p:ext>
            </p:extLst>
          </p:nvPr>
        </p:nvGraphicFramePr>
        <p:xfrm>
          <a:off x="5736470" y="2356362"/>
          <a:ext cx="2216689" cy="15193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761" name="Equation" r:id="rId9" imgW="1409700" imgH="965200" progId="Equation.3">
                  <p:embed/>
                </p:oleObj>
              </mc:Choice>
              <mc:Fallback>
                <p:oleObj name="Equation" r:id="rId9" imgW="1409700" imgH="965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736470" y="2356362"/>
                        <a:ext cx="2216689" cy="15193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3161" y="2914607"/>
            <a:ext cx="1673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Supervised:</a:t>
            </a:r>
            <a:endParaRPr 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59768" y="4670041"/>
            <a:ext cx="20171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Unsupervised:</a:t>
            </a:r>
            <a:endParaRPr 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837012" y="3691015"/>
            <a:ext cx="1135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953735"/>
                </a:solidFill>
              </a:rPr>
              <a:t>Marginals</a:t>
            </a:r>
            <a:endParaRPr lang="en-US" b="1" dirty="0">
              <a:solidFill>
                <a:srgbClr val="953735"/>
              </a:solidFill>
            </a:endParaRPr>
          </a:p>
        </p:txBody>
      </p:sp>
      <p:cxnSp>
        <p:nvCxnSpPr>
          <p:cNvPr id="14" name="Straight Arrow Connector 13"/>
          <p:cNvCxnSpPr>
            <a:stCxn id="13" idx="2"/>
          </p:cNvCxnSpPr>
          <p:nvPr/>
        </p:nvCxnSpPr>
        <p:spPr>
          <a:xfrm flipH="1">
            <a:off x="4170795" y="4060347"/>
            <a:ext cx="1233797" cy="309643"/>
          </a:xfrm>
          <a:prstGeom prst="straightConnector1">
            <a:avLst/>
          </a:prstGeom>
          <a:grpFill/>
          <a:ln>
            <a:solidFill>
              <a:schemeClr val="accent2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3" idx="2"/>
          </p:cNvCxnSpPr>
          <p:nvPr/>
        </p:nvCxnSpPr>
        <p:spPr>
          <a:xfrm flipH="1">
            <a:off x="5197880" y="4060347"/>
            <a:ext cx="206712" cy="367079"/>
          </a:xfrm>
          <a:prstGeom prst="straightConnector1">
            <a:avLst/>
          </a:prstGeom>
          <a:grpFill/>
          <a:ln>
            <a:solidFill>
              <a:schemeClr val="accent2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978306" y="3875597"/>
            <a:ext cx="1135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953735"/>
                </a:solidFill>
              </a:rPr>
              <a:t>Marginals</a:t>
            </a:r>
            <a:endParaRPr lang="en-US" b="1" dirty="0">
              <a:solidFill>
                <a:srgbClr val="953735"/>
              </a:solidFill>
            </a:endParaRPr>
          </a:p>
        </p:txBody>
      </p:sp>
      <p:cxnSp>
        <p:nvCxnSpPr>
          <p:cNvPr id="21" name="Straight Arrow Connector 20"/>
          <p:cNvCxnSpPr>
            <a:stCxn id="20" idx="2"/>
          </p:cNvCxnSpPr>
          <p:nvPr/>
        </p:nvCxnSpPr>
        <p:spPr>
          <a:xfrm>
            <a:off x="7545886" y="4244929"/>
            <a:ext cx="0" cy="182497"/>
          </a:xfrm>
          <a:prstGeom prst="straightConnector1">
            <a:avLst/>
          </a:prstGeom>
          <a:grpFill/>
          <a:ln>
            <a:solidFill>
              <a:schemeClr val="accent2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558929" y="5941497"/>
            <a:ext cx="1135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953735"/>
                </a:solidFill>
              </a:rPr>
              <a:t>Marginals</a:t>
            </a:r>
            <a:endParaRPr lang="en-US" b="1" dirty="0">
              <a:solidFill>
                <a:srgbClr val="953735"/>
              </a:solidFill>
            </a:endParaRPr>
          </a:p>
        </p:txBody>
      </p:sp>
      <p:cxnSp>
        <p:nvCxnSpPr>
          <p:cNvPr id="24" name="Straight Arrow Connector 23"/>
          <p:cNvCxnSpPr>
            <a:stCxn id="23" idx="0"/>
          </p:cNvCxnSpPr>
          <p:nvPr/>
        </p:nvCxnSpPr>
        <p:spPr>
          <a:xfrm flipH="1" flipV="1">
            <a:off x="4906410" y="5572450"/>
            <a:ext cx="1220099" cy="369047"/>
          </a:xfrm>
          <a:prstGeom prst="straightConnector1">
            <a:avLst/>
          </a:prstGeom>
          <a:grpFill/>
          <a:ln>
            <a:solidFill>
              <a:schemeClr val="accent2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3" idx="0"/>
          </p:cNvCxnSpPr>
          <p:nvPr/>
        </p:nvCxnSpPr>
        <p:spPr>
          <a:xfrm flipV="1">
            <a:off x="6126509" y="5572450"/>
            <a:ext cx="1111660" cy="369047"/>
          </a:xfrm>
          <a:prstGeom prst="straightConnector1">
            <a:avLst/>
          </a:prstGeom>
          <a:grpFill/>
          <a:ln>
            <a:solidFill>
              <a:schemeClr val="accent2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0811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20" grpId="0"/>
      <p:bldP spid="23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27287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Computing Marginals</a:t>
            </a:r>
            <a:br>
              <a:rPr lang="en-US" dirty="0" smtClean="0"/>
            </a:br>
            <a:r>
              <a:rPr lang="en-US" sz="3600" dirty="0" smtClean="0">
                <a:solidFill>
                  <a:srgbClr val="953735"/>
                </a:solidFill>
              </a:rPr>
              <a:t>(Forward-Backward Algorithm)</a:t>
            </a:r>
            <a:endParaRPr lang="en-US" sz="3600" dirty="0">
              <a:solidFill>
                <a:srgbClr val="95373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6522"/>
            <a:ext cx="8229600" cy="4349641"/>
          </a:xfrm>
        </p:spPr>
        <p:txBody>
          <a:bodyPr/>
          <a:lstStyle/>
          <a:p>
            <a:r>
              <a:rPr lang="en-US" dirty="0" smtClean="0"/>
              <a:t>Solving E-Step, requires compute </a:t>
            </a:r>
            <a:r>
              <a:rPr lang="en-US" dirty="0" err="1" smtClean="0"/>
              <a:t>marginals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Can solve using Dynamic Programming!</a:t>
            </a:r>
          </a:p>
          <a:p>
            <a:pPr lvl="1"/>
            <a:r>
              <a:rPr lang="en-US" dirty="0" smtClean="0"/>
              <a:t>Similar to Viterbi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63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3995225"/>
              </p:ext>
            </p:extLst>
          </p:nvPr>
        </p:nvGraphicFramePr>
        <p:xfrm>
          <a:off x="1433783" y="264133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r>
                        <a:rPr lang="en-US" baseline="30000" dirty="0" smtClean="0"/>
                        <a:t>1</a:t>
                      </a:r>
                      <a:endParaRPr lang="en-US" baseline="300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r>
                        <a:rPr lang="en-US" baseline="30000" dirty="0" smtClean="0"/>
                        <a:t>2</a:t>
                      </a:r>
                      <a:endParaRPr lang="en-US" baseline="300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x</a:t>
                      </a:r>
                      <a:r>
                        <a:rPr lang="en-US" baseline="30000" dirty="0" err="1" smtClean="0"/>
                        <a:t>L</a:t>
                      </a:r>
                      <a:endParaRPr lang="en-US" baseline="300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P(</a:t>
                      </a:r>
                      <a:r>
                        <a:rPr lang="en-US" dirty="0" err="1" smtClean="0"/>
                        <a:t>y</a:t>
                      </a:r>
                      <a:r>
                        <a:rPr lang="en-US" baseline="30000" dirty="0" err="1" smtClean="0"/>
                        <a:t>i</a:t>
                      </a:r>
                      <a:r>
                        <a:rPr lang="en-US" dirty="0" smtClean="0"/>
                        <a:t>=Noun)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0.05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P(</a:t>
                      </a:r>
                      <a:r>
                        <a:rPr lang="en-US" dirty="0" err="1" smtClean="0"/>
                        <a:t>y</a:t>
                      </a:r>
                      <a:r>
                        <a:rPr lang="en-US" baseline="30000" dirty="0" err="1" smtClean="0"/>
                        <a:t>i</a:t>
                      </a:r>
                      <a:r>
                        <a:rPr lang="en-US" dirty="0" smtClean="0"/>
                        <a:t>=</a:t>
                      </a:r>
                      <a:r>
                        <a:rPr lang="en-US" dirty="0" err="1" smtClean="0"/>
                        <a:t>Det</a:t>
                      </a:r>
                      <a:r>
                        <a:rPr lang="en-US" dirty="0" smtClean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0.25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P(</a:t>
                      </a:r>
                      <a:r>
                        <a:rPr lang="en-US" dirty="0" err="1" smtClean="0"/>
                        <a:t>y</a:t>
                      </a:r>
                      <a:r>
                        <a:rPr lang="en-US" baseline="30000" dirty="0" err="1" smtClean="0"/>
                        <a:t>i</a:t>
                      </a:r>
                      <a:r>
                        <a:rPr lang="en-US" dirty="0" smtClean="0"/>
                        <a:t>=Verb)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32058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64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8736415"/>
              </p:ext>
            </p:extLst>
          </p:nvPr>
        </p:nvGraphicFramePr>
        <p:xfrm>
          <a:off x="2954338" y="2000250"/>
          <a:ext cx="330517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629" name="Equation" r:id="rId3" imgW="1612900" imgH="241300" progId="Equation.3">
                  <p:embed/>
                </p:oleObj>
              </mc:Choice>
              <mc:Fallback>
                <p:oleObj name="Equation" r:id="rId3" imgW="16129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54338" y="2000250"/>
                        <a:ext cx="3305175" cy="495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0952968"/>
              </p:ext>
            </p:extLst>
          </p:nvPr>
        </p:nvGraphicFramePr>
        <p:xfrm>
          <a:off x="2967038" y="3400425"/>
          <a:ext cx="3486150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630" name="Equation" r:id="rId5" imgW="1701800" imgH="241300" progId="Equation.3">
                  <p:embed/>
                </p:oleObj>
              </mc:Choice>
              <mc:Fallback>
                <p:oleObj name="Equation" r:id="rId5" imgW="17018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67038" y="3400425"/>
                        <a:ext cx="3486150" cy="493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13861" y="1600200"/>
            <a:ext cx="70950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Probability of observing prefix x</a:t>
            </a:r>
            <a:r>
              <a:rPr lang="en-US" sz="2000" baseline="30000" dirty="0" smtClean="0"/>
              <a:t>1:i </a:t>
            </a:r>
            <a:r>
              <a:rPr lang="en-US" sz="2000" dirty="0" smtClean="0"/>
              <a:t>and having the </a:t>
            </a:r>
            <a:r>
              <a:rPr lang="en-US" sz="2000" dirty="0" err="1" smtClean="0"/>
              <a:t>i-th</a:t>
            </a:r>
            <a:r>
              <a:rPr lang="en-US" sz="2000" dirty="0" smtClean="0"/>
              <a:t> state be </a:t>
            </a:r>
            <a:r>
              <a:rPr lang="en-US" sz="2000" dirty="0" err="1" smtClean="0"/>
              <a:t>y</a:t>
            </a:r>
            <a:r>
              <a:rPr lang="en-US" sz="2000" baseline="30000" dirty="0" err="1" smtClean="0"/>
              <a:t>i</a:t>
            </a:r>
            <a:r>
              <a:rPr lang="en-US" sz="2000" dirty="0" smtClean="0"/>
              <a:t>=Z 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813861" y="2919477"/>
            <a:ext cx="69987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Probability of observing suffix x</a:t>
            </a:r>
            <a:r>
              <a:rPr lang="en-US" sz="2000" baseline="30000" dirty="0"/>
              <a:t>i</a:t>
            </a:r>
            <a:r>
              <a:rPr lang="en-US" sz="2000" baseline="30000" dirty="0" smtClean="0"/>
              <a:t>+1:L </a:t>
            </a:r>
            <a:r>
              <a:rPr lang="en-US" sz="2000" dirty="0" smtClean="0"/>
              <a:t>given the </a:t>
            </a:r>
            <a:r>
              <a:rPr lang="en-US" sz="2000" dirty="0" err="1" smtClean="0"/>
              <a:t>i-th</a:t>
            </a:r>
            <a:r>
              <a:rPr lang="en-US" sz="2000" dirty="0" smtClean="0"/>
              <a:t> state being </a:t>
            </a:r>
            <a:r>
              <a:rPr lang="en-US" sz="2000" dirty="0" err="1" smtClean="0"/>
              <a:t>y</a:t>
            </a:r>
            <a:r>
              <a:rPr lang="en-US" sz="2000" baseline="30000" dirty="0" err="1"/>
              <a:t>i</a:t>
            </a:r>
            <a:r>
              <a:rPr lang="en-US" sz="2000" dirty="0" smtClean="0"/>
              <a:t>=Z 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187373" y="6244049"/>
            <a:ext cx="6280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en.wikipedia.org</a:t>
            </a:r>
            <a:r>
              <a:rPr lang="en-US" dirty="0"/>
              <a:t>/wiki/Baum%E2%80%93Welch_algorithm</a:t>
            </a: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5677112"/>
              </p:ext>
            </p:extLst>
          </p:nvPr>
        </p:nvGraphicFramePr>
        <p:xfrm>
          <a:off x="3044825" y="4741863"/>
          <a:ext cx="3228975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631" name="Equation" r:id="rId7" imgW="1447800" imgH="241300" progId="Equation.3">
                  <p:embed/>
                </p:oleObj>
              </mc:Choice>
              <mc:Fallback>
                <p:oleObj name="Equation" r:id="rId7" imgW="14478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044825" y="4741863"/>
                        <a:ext cx="3228975" cy="538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949697" y="4341875"/>
            <a:ext cx="5391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Computing Marginals = Combining the Two Terms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82608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Forward (sub-)Algorithm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Solve for every:</a:t>
            </a:r>
            <a:br>
              <a:rPr lang="en-US" dirty="0" smtClean="0"/>
            </a:br>
            <a:endParaRPr lang="en-US" sz="1000" dirty="0" smtClean="0"/>
          </a:p>
          <a:p>
            <a:r>
              <a:rPr lang="en-US" dirty="0" smtClean="0"/>
              <a:t>Naively:</a:t>
            </a:r>
          </a:p>
          <a:p>
            <a:endParaRPr lang="en-US" sz="4400" dirty="0" smtClean="0"/>
          </a:p>
          <a:p>
            <a:r>
              <a:rPr lang="en-US" dirty="0" smtClean="0"/>
              <a:t>Can be computed recursively (like Viterbi)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65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3835181"/>
              </p:ext>
            </p:extLst>
          </p:nvPr>
        </p:nvGraphicFramePr>
        <p:xfrm>
          <a:off x="3833813" y="1704975"/>
          <a:ext cx="330517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07" name="Equation" r:id="rId3" imgW="1612900" imgH="241300" progId="Equation.3">
                  <p:embed/>
                </p:oleObj>
              </mc:Choice>
              <mc:Fallback>
                <p:oleObj name="Equation" r:id="rId3" imgW="16129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33813" y="1704975"/>
                        <a:ext cx="3305175" cy="495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9292308"/>
              </p:ext>
            </p:extLst>
          </p:nvPr>
        </p:nvGraphicFramePr>
        <p:xfrm>
          <a:off x="917575" y="2938746"/>
          <a:ext cx="6870700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08" name="Equation" r:id="rId5" imgW="3352800" imgH="393700" progId="Equation.3">
                  <p:embed/>
                </p:oleObj>
              </mc:Choice>
              <mc:Fallback>
                <p:oleObj name="Equation" r:id="rId5" imgW="33528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7575" y="2938746"/>
                        <a:ext cx="6870700" cy="8080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5147829"/>
              </p:ext>
            </p:extLst>
          </p:nvPr>
        </p:nvGraphicFramePr>
        <p:xfrm>
          <a:off x="1479429" y="4419269"/>
          <a:ext cx="5570537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09" name="Equation" r:id="rId7" imgW="2717800" imgH="266700" progId="Equation.3">
                  <p:embed/>
                </p:oleObj>
              </mc:Choice>
              <mc:Fallback>
                <p:oleObj name="Equation" r:id="rId7" imgW="2717800" imgH="266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79429" y="4419269"/>
                        <a:ext cx="5570537" cy="547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737169" y="2534364"/>
            <a:ext cx="1923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953735"/>
                </a:solidFill>
              </a:rPr>
              <a:t>Exponential Time!</a:t>
            </a:r>
            <a:endParaRPr lang="en-US" b="1" dirty="0">
              <a:solidFill>
                <a:srgbClr val="953735"/>
              </a:solidFill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5880155"/>
              </p:ext>
            </p:extLst>
          </p:nvPr>
        </p:nvGraphicFramePr>
        <p:xfrm>
          <a:off x="1479429" y="4966957"/>
          <a:ext cx="3332162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10" name="Equation" r:id="rId9" imgW="1625600" imgH="482600" progId="Equation.3">
                  <p:embed/>
                </p:oleObj>
              </mc:Choice>
              <mc:Fallback>
                <p:oleObj name="Equation" r:id="rId9" imgW="16256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479429" y="4966957"/>
                        <a:ext cx="3332162" cy="99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536211" y="5863438"/>
            <a:ext cx="4033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953735"/>
                </a:solidFill>
              </a:rPr>
              <a:t>Viterbi effectively replaces sum with max</a:t>
            </a:r>
            <a:endParaRPr lang="en-US" dirty="0">
              <a:solidFill>
                <a:srgbClr val="953735"/>
              </a:solidFill>
            </a:endParaRPr>
          </a:p>
        </p:txBody>
      </p:sp>
      <p:cxnSp>
        <p:nvCxnSpPr>
          <p:cNvPr id="11" name="Straight Arrow Connector 10"/>
          <p:cNvCxnSpPr>
            <a:stCxn id="10" idx="1"/>
          </p:cNvCxnSpPr>
          <p:nvPr/>
        </p:nvCxnSpPr>
        <p:spPr>
          <a:xfrm flipH="1" flipV="1">
            <a:off x="3833813" y="5711744"/>
            <a:ext cx="702398" cy="336360"/>
          </a:xfrm>
          <a:prstGeom prst="straightConnector1">
            <a:avLst/>
          </a:prstGeom>
          <a:grpFill/>
          <a:ln>
            <a:solidFill>
              <a:schemeClr val="accent2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7381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Backward (sub-)Algorithm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Solve for every:</a:t>
            </a:r>
            <a:br>
              <a:rPr lang="en-US" dirty="0" smtClean="0"/>
            </a:br>
            <a:endParaRPr lang="en-US" sz="1000" dirty="0" smtClean="0"/>
          </a:p>
          <a:p>
            <a:r>
              <a:rPr lang="en-US" dirty="0" smtClean="0"/>
              <a:t>Naively:</a:t>
            </a:r>
          </a:p>
          <a:p>
            <a:endParaRPr lang="en-US" sz="4400" dirty="0" smtClean="0"/>
          </a:p>
          <a:p>
            <a:r>
              <a:rPr lang="en-US" dirty="0" smtClean="0"/>
              <a:t>Can be computed recursively (like Viterbi)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66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9308228"/>
              </p:ext>
            </p:extLst>
          </p:nvPr>
        </p:nvGraphicFramePr>
        <p:xfrm>
          <a:off x="671513" y="2938463"/>
          <a:ext cx="7364412" cy="80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14" name="Equation" r:id="rId3" imgW="3594100" imgH="393700" progId="Equation.3">
                  <p:embed/>
                </p:oleObj>
              </mc:Choice>
              <mc:Fallback>
                <p:oleObj name="Equation" r:id="rId3" imgW="35941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1513" y="2938463"/>
                        <a:ext cx="7364412" cy="808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5449970"/>
              </p:ext>
            </p:extLst>
          </p:nvPr>
        </p:nvGraphicFramePr>
        <p:xfrm>
          <a:off x="1504950" y="4426352"/>
          <a:ext cx="1198562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15" name="Equation" r:id="rId5" imgW="584200" imgH="215900" progId="Equation.3">
                  <p:embed/>
                </p:oleObj>
              </mc:Choice>
              <mc:Fallback>
                <p:oleObj name="Equation" r:id="rId5" imgW="5842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04950" y="4426352"/>
                        <a:ext cx="1198562" cy="442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737169" y="2534364"/>
            <a:ext cx="1923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953735"/>
                </a:solidFill>
              </a:rPr>
              <a:t>Exponential Time!</a:t>
            </a:r>
            <a:endParaRPr lang="en-US" b="1" dirty="0">
              <a:solidFill>
                <a:srgbClr val="953735"/>
              </a:solidFill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7854092"/>
              </p:ext>
            </p:extLst>
          </p:nvPr>
        </p:nvGraphicFramePr>
        <p:xfrm>
          <a:off x="1504950" y="4967288"/>
          <a:ext cx="3281363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16" name="Equation" r:id="rId7" imgW="1600200" imgH="482600" progId="Equation.3">
                  <p:embed/>
                </p:oleObj>
              </mc:Choice>
              <mc:Fallback>
                <p:oleObj name="Equation" r:id="rId7" imgW="16002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04950" y="4967288"/>
                        <a:ext cx="3281363" cy="99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0867628"/>
              </p:ext>
            </p:extLst>
          </p:nvPr>
        </p:nvGraphicFramePr>
        <p:xfrm>
          <a:off x="3729038" y="1707091"/>
          <a:ext cx="3486150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17" name="Equation" r:id="rId9" imgW="1701800" imgH="241300" progId="Equation.3">
                  <p:embed/>
                </p:oleObj>
              </mc:Choice>
              <mc:Fallback>
                <p:oleObj name="Equation" r:id="rId9" imgW="17018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729038" y="1707091"/>
                        <a:ext cx="3486150" cy="493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58458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Forward-Backward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Runs Forward</a:t>
            </a:r>
          </a:p>
          <a:p>
            <a:endParaRPr lang="en-US" dirty="0" smtClean="0"/>
          </a:p>
          <a:p>
            <a:r>
              <a:rPr lang="en-US" dirty="0" smtClean="0"/>
              <a:t>Runs Backward</a:t>
            </a:r>
          </a:p>
          <a:p>
            <a:endParaRPr lang="en-US" dirty="0"/>
          </a:p>
          <a:p>
            <a:r>
              <a:rPr lang="en-US" dirty="0" smtClean="0"/>
              <a:t>For each training x=(x</a:t>
            </a:r>
            <a:r>
              <a:rPr lang="en-US" baseline="30000" dirty="0" smtClean="0"/>
              <a:t>1</a:t>
            </a:r>
            <a:r>
              <a:rPr lang="en-US" dirty="0" smtClean="0"/>
              <a:t>,…,</a:t>
            </a:r>
            <a:r>
              <a:rPr lang="en-US" dirty="0" err="1" smtClean="0"/>
              <a:t>x</a:t>
            </a:r>
            <a:r>
              <a:rPr lang="en-US" baseline="30000" dirty="0" err="1" smtClean="0"/>
              <a:t>L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Computes each P(</a:t>
            </a:r>
            <a:r>
              <a:rPr lang="en-US" dirty="0" err="1" smtClean="0"/>
              <a:t>y</a:t>
            </a:r>
            <a:r>
              <a:rPr lang="en-US" baseline="30000" dirty="0" err="1" smtClean="0"/>
              <a:t>i</a:t>
            </a:r>
            <a:r>
              <a:rPr lang="en-US" dirty="0" smtClean="0"/>
              <a:t>) for y=(y</a:t>
            </a:r>
            <a:r>
              <a:rPr lang="en-US" baseline="30000" dirty="0" smtClean="0"/>
              <a:t>1</a:t>
            </a:r>
            <a:r>
              <a:rPr lang="en-US" dirty="0" smtClean="0"/>
              <a:t>,…,</a:t>
            </a:r>
            <a:r>
              <a:rPr lang="en-US" dirty="0" err="1" smtClean="0"/>
              <a:t>y</a:t>
            </a:r>
            <a:r>
              <a:rPr lang="en-US" baseline="30000" dirty="0" err="1" smtClean="0"/>
              <a:t>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67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1922711"/>
              </p:ext>
            </p:extLst>
          </p:nvPr>
        </p:nvGraphicFramePr>
        <p:xfrm>
          <a:off x="4113620" y="1674609"/>
          <a:ext cx="330517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60" name="Equation" r:id="rId3" imgW="1612900" imgH="241300" progId="Equation.3">
                  <p:embed/>
                </p:oleObj>
              </mc:Choice>
              <mc:Fallback>
                <p:oleObj name="Equation" r:id="rId3" imgW="16129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13620" y="1674609"/>
                        <a:ext cx="3305175" cy="495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9475794"/>
              </p:ext>
            </p:extLst>
          </p:nvPr>
        </p:nvGraphicFramePr>
        <p:xfrm>
          <a:off x="4113620" y="2841583"/>
          <a:ext cx="3486150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61" name="Equation" r:id="rId5" imgW="1701800" imgH="241300" progId="Equation.3">
                  <p:embed/>
                </p:oleObj>
              </mc:Choice>
              <mc:Fallback>
                <p:oleObj name="Equation" r:id="rId5" imgW="17018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113620" y="2841583"/>
                        <a:ext cx="3486150" cy="493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4289248"/>
              </p:ext>
            </p:extLst>
          </p:nvPr>
        </p:nvGraphicFramePr>
        <p:xfrm>
          <a:off x="2719388" y="5157788"/>
          <a:ext cx="4130675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62" name="Equation" r:id="rId7" imgW="1447800" imgH="241300" progId="Equation.3">
                  <p:embed/>
                </p:oleObj>
              </mc:Choice>
              <mc:Fallback>
                <p:oleObj name="Equation" r:id="rId7" imgW="14478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719388" y="5157788"/>
                        <a:ext cx="4130675" cy="688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913697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53735"/>
                </a:solidFill>
              </a:rPr>
              <a:t>Recap: </a:t>
            </a:r>
            <a:r>
              <a:rPr lang="en-US" dirty="0" smtClean="0"/>
              <a:t>Unsupervised Training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Train using only word sequences:</a:t>
            </a:r>
          </a:p>
          <a:p>
            <a:endParaRPr lang="en-US" dirty="0"/>
          </a:p>
          <a:p>
            <a:endParaRPr lang="en-US" sz="2800" dirty="0" smtClean="0"/>
          </a:p>
          <a:p>
            <a:r>
              <a:rPr lang="en-US" dirty="0" smtClean="0"/>
              <a:t>y’s are “hidden states”</a:t>
            </a:r>
          </a:p>
          <a:p>
            <a:pPr lvl="1"/>
            <a:r>
              <a:rPr lang="en-US" dirty="0" smtClean="0"/>
              <a:t>All pairwise transitions are through y’s</a:t>
            </a:r>
          </a:p>
          <a:p>
            <a:pPr lvl="1"/>
            <a:r>
              <a:rPr lang="en-US" dirty="0" smtClean="0"/>
              <a:t>Hence hidden Markov Model</a:t>
            </a:r>
          </a:p>
          <a:p>
            <a:pPr lvl="1"/>
            <a:endParaRPr lang="en-US" sz="500" dirty="0"/>
          </a:p>
          <a:p>
            <a:r>
              <a:rPr lang="en-US" dirty="0" smtClean="0"/>
              <a:t>Train using EM </a:t>
            </a:r>
            <a:r>
              <a:rPr lang="en-US" dirty="0" smtClean="0"/>
              <a:t>algorithm</a:t>
            </a:r>
          </a:p>
          <a:p>
            <a:pPr lvl="1"/>
            <a:r>
              <a:rPr lang="en-US" dirty="0" smtClean="0"/>
              <a:t>Converge to </a:t>
            </a:r>
            <a:r>
              <a:rPr lang="en-US" smtClean="0"/>
              <a:t>local optimum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68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176508"/>
              </p:ext>
            </p:extLst>
          </p:nvPr>
        </p:nvGraphicFramePr>
        <p:xfrm>
          <a:off x="6489416" y="1612745"/>
          <a:ext cx="1528762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68" name="Equation" r:id="rId3" imgW="635000" imgH="279400" progId="Equation.3">
                  <p:embed/>
                </p:oleObj>
              </mc:Choice>
              <mc:Fallback>
                <p:oleObj name="Equation" r:id="rId3" imgW="635000" imgH="279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89416" y="1612745"/>
                        <a:ext cx="1528762" cy="673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987863" y="2615089"/>
            <a:ext cx="16777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953735"/>
                </a:solidFill>
              </a:rPr>
              <a:t>Word Sequence </a:t>
            </a:r>
          </a:p>
          <a:p>
            <a:r>
              <a:rPr lang="en-US" dirty="0" smtClean="0">
                <a:solidFill>
                  <a:srgbClr val="953735"/>
                </a:solidFill>
              </a:rPr>
              <a:t>(Sentence)</a:t>
            </a:r>
          </a:p>
        </p:txBody>
      </p:sp>
      <p:cxnSp>
        <p:nvCxnSpPr>
          <p:cNvPr id="7" name="Straight Arrow Connector 6"/>
          <p:cNvCxnSpPr>
            <a:stCxn id="6" idx="0"/>
            <a:endCxn id="5" idx="2"/>
          </p:cNvCxnSpPr>
          <p:nvPr/>
        </p:nvCxnSpPr>
        <p:spPr>
          <a:xfrm flipV="1">
            <a:off x="6826738" y="2285845"/>
            <a:ext cx="427059" cy="329244"/>
          </a:xfrm>
          <a:prstGeom prst="straightConnector1">
            <a:avLst/>
          </a:prstGeom>
          <a:grpFill/>
          <a:ln>
            <a:solidFill>
              <a:schemeClr val="accent2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6000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choose #hidden states?</a:t>
            </a:r>
          </a:p>
          <a:p>
            <a:pPr lvl="1"/>
            <a:r>
              <a:rPr lang="en-US" dirty="0" smtClean="0"/>
              <a:t>By hand</a:t>
            </a:r>
          </a:p>
          <a:p>
            <a:pPr lvl="1"/>
            <a:r>
              <a:rPr lang="en-US" dirty="0" smtClean="0"/>
              <a:t>Cross Validation</a:t>
            </a:r>
          </a:p>
          <a:p>
            <a:pPr lvl="2"/>
            <a:r>
              <a:rPr lang="en-US" dirty="0" smtClean="0"/>
              <a:t>P(x) on validation data</a:t>
            </a:r>
          </a:p>
          <a:p>
            <a:pPr lvl="2"/>
            <a:r>
              <a:rPr lang="en-US" dirty="0" smtClean="0"/>
              <a:t>Can compute P(x) via forward algorithm: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69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7790566"/>
              </p:ext>
            </p:extLst>
          </p:nvPr>
        </p:nvGraphicFramePr>
        <p:xfrm>
          <a:off x="2441494" y="4405841"/>
          <a:ext cx="4476750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598" name="Equation" r:id="rId3" imgW="2603500" imgH="393700" progId="Equation.3">
                  <p:embed/>
                </p:oleObj>
              </mc:Choice>
              <mc:Fallback>
                <p:oleObj name="Equation" r:id="rId3" imgW="26035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41494" y="4405841"/>
                        <a:ext cx="4476750" cy="676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66947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is Naïve Multiclass Intractable?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93471"/>
            <a:ext cx="8229600" cy="3832692"/>
          </a:xfrm>
        </p:spPr>
        <p:txBody>
          <a:bodyPr>
            <a:normAutofit/>
          </a:bodyPr>
          <a:lstStyle/>
          <a:p>
            <a:pPr lvl="1"/>
            <a:r>
              <a:rPr lang="en-US" sz="2000" dirty="0"/>
              <a:t>(D, </a:t>
            </a:r>
            <a:r>
              <a:rPr lang="en-US" sz="2000" dirty="0" smtClean="0"/>
              <a:t>D, D)</a:t>
            </a:r>
            <a:r>
              <a:rPr lang="en-US" sz="2000" dirty="0"/>
              <a:t>,  (D, </a:t>
            </a:r>
            <a:r>
              <a:rPr lang="en-US" sz="2000" dirty="0" smtClean="0"/>
              <a:t>D, N)</a:t>
            </a:r>
            <a:r>
              <a:rPr lang="en-US" sz="2000" dirty="0"/>
              <a:t>,  (D, </a:t>
            </a:r>
            <a:r>
              <a:rPr lang="en-US" sz="2000" dirty="0" smtClean="0"/>
              <a:t>D, V</a:t>
            </a:r>
            <a:r>
              <a:rPr lang="en-US" sz="2000" dirty="0"/>
              <a:t>),  (D, </a:t>
            </a:r>
            <a:r>
              <a:rPr lang="en-US" sz="2000" dirty="0" smtClean="0"/>
              <a:t>D, </a:t>
            </a:r>
            <a:r>
              <a:rPr lang="en-US" sz="2000" dirty="0" err="1" smtClean="0"/>
              <a:t>Adj</a:t>
            </a:r>
            <a:r>
              <a:rPr lang="en-US" sz="2000" dirty="0"/>
              <a:t>),  (D, </a:t>
            </a:r>
            <a:r>
              <a:rPr lang="en-US" sz="2000" dirty="0" smtClean="0"/>
              <a:t>D, </a:t>
            </a:r>
            <a:r>
              <a:rPr lang="en-US" sz="2000" dirty="0" err="1" smtClean="0"/>
              <a:t>Adv</a:t>
            </a:r>
            <a:r>
              <a:rPr lang="en-US" sz="2000" dirty="0"/>
              <a:t>),  (D, </a:t>
            </a:r>
            <a:r>
              <a:rPr lang="en-US" sz="2000" dirty="0" smtClean="0"/>
              <a:t>D, </a:t>
            </a:r>
            <a:r>
              <a:rPr lang="en-US" sz="2000" dirty="0" err="1" smtClean="0"/>
              <a:t>Pr</a:t>
            </a:r>
            <a:r>
              <a:rPr lang="en-US" sz="2000" dirty="0"/>
              <a:t>)  </a:t>
            </a:r>
            <a:endParaRPr lang="en-US" sz="2000" dirty="0" smtClean="0"/>
          </a:p>
          <a:p>
            <a:pPr lvl="1"/>
            <a:r>
              <a:rPr lang="en-US" sz="2000" dirty="0" smtClean="0"/>
              <a:t>(D, N</a:t>
            </a:r>
            <a:r>
              <a:rPr lang="en-US" sz="2000" dirty="0"/>
              <a:t>, D),  </a:t>
            </a:r>
            <a:r>
              <a:rPr lang="en-US" sz="2000" dirty="0" smtClean="0"/>
              <a:t>(D, N</a:t>
            </a:r>
            <a:r>
              <a:rPr lang="en-US" sz="2000" dirty="0"/>
              <a:t>, N),  </a:t>
            </a:r>
            <a:r>
              <a:rPr lang="en-US" sz="2000" dirty="0" smtClean="0"/>
              <a:t>(</a:t>
            </a:r>
            <a:r>
              <a:rPr lang="en-US" sz="2000" dirty="0"/>
              <a:t>D, </a:t>
            </a:r>
            <a:r>
              <a:rPr lang="en-US" sz="2000" dirty="0" smtClean="0"/>
              <a:t>N</a:t>
            </a:r>
            <a:r>
              <a:rPr lang="en-US" sz="2000" dirty="0"/>
              <a:t>, V),  </a:t>
            </a:r>
            <a:r>
              <a:rPr lang="en-US" sz="2000" dirty="0" smtClean="0"/>
              <a:t>(</a:t>
            </a:r>
            <a:r>
              <a:rPr lang="en-US" sz="2000" dirty="0"/>
              <a:t>D, </a:t>
            </a:r>
            <a:r>
              <a:rPr lang="en-US" sz="2000" dirty="0" smtClean="0"/>
              <a:t>N</a:t>
            </a:r>
            <a:r>
              <a:rPr lang="en-US" sz="2000" dirty="0"/>
              <a:t>, </a:t>
            </a:r>
            <a:r>
              <a:rPr lang="en-US" sz="2000" dirty="0" err="1"/>
              <a:t>Adj</a:t>
            </a:r>
            <a:r>
              <a:rPr lang="en-US" sz="2000" dirty="0"/>
              <a:t>),  </a:t>
            </a:r>
            <a:r>
              <a:rPr lang="en-US" sz="2000" dirty="0" smtClean="0"/>
              <a:t>(</a:t>
            </a:r>
            <a:r>
              <a:rPr lang="en-US" sz="2000" dirty="0"/>
              <a:t>D, </a:t>
            </a:r>
            <a:r>
              <a:rPr lang="en-US" sz="2000" dirty="0" smtClean="0"/>
              <a:t>N</a:t>
            </a:r>
            <a:r>
              <a:rPr lang="en-US" sz="2000" dirty="0"/>
              <a:t>, </a:t>
            </a:r>
            <a:r>
              <a:rPr lang="en-US" sz="2000" dirty="0" err="1"/>
              <a:t>Adv</a:t>
            </a:r>
            <a:r>
              <a:rPr lang="en-US" sz="2000" dirty="0"/>
              <a:t>)</a:t>
            </a:r>
            <a:r>
              <a:rPr lang="en-US" sz="2000" dirty="0" smtClean="0"/>
              <a:t>, (D, N, </a:t>
            </a:r>
            <a:r>
              <a:rPr lang="en-US" sz="2000" dirty="0" err="1" smtClean="0"/>
              <a:t>Pr</a:t>
            </a:r>
            <a:r>
              <a:rPr lang="en-US" sz="2000" dirty="0" smtClean="0"/>
              <a:t>)</a:t>
            </a:r>
          </a:p>
          <a:p>
            <a:pPr lvl="1"/>
            <a:r>
              <a:rPr lang="en-US" sz="2000" dirty="0"/>
              <a:t>(D, </a:t>
            </a:r>
            <a:r>
              <a:rPr lang="en-US" sz="2000" dirty="0" smtClean="0"/>
              <a:t>V, </a:t>
            </a:r>
            <a:r>
              <a:rPr lang="en-US" sz="2000" dirty="0"/>
              <a:t>D)</a:t>
            </a:r>
            <a:r>
              <a:rPr lang="en-US" sz="2000" dirty="0" smtClean="0"/>
              <a:t>,  </a:t>
            </a:r>
            <a:r>
              <a:rPr lang="en-US" sz="2000" dirty="0"/>
              <a:t>(D, </a:t>
            </a:r>
            <a:r>
              <a:rPr lang="en-US" sz="2000" dirty="0" smtClean="0"/>
              <a:t>V, </a:t>
            </a:r>
            <a:r>
              <a:rPr lang="en-US" sz="2000" dirty="0"/>
              <a:t>N),  (D, </a:t>
            </a:r>
            <a:r>
              <a:rPr lang="en-US" sz="2000" dirty="0" smtClean="0"/>
              <a:t>V, </a:t>
            </a:r>
            <a:r>
              <a:rPr lang="en-US" sz="2000" dirty="0"/>
              <a:t>V),  (D, </a:t>
            </a:r>
            <a:r>
              <a:rPr lang="en-US" sz="2000" dirty="0" smtClean="0"/>
              <a:t>V, </a:t>
            </a:r>
            <a:r>
              <a:rPr lang="en-US" sz="2000" dirty="0" err="1"/>
              <a:t>Adj</a:t>
            </a:r>
            <a:r>
              <a:rPr lang="en-US" sz="2000" dirty="0"/>
              <a:t>),  (D, </a:t>
            </a:r>
            <a:r>
              <a:rPr lang="en-US" sz="2000" dirty="0" smtClean="0"/>
              <a:t>V, </a:t>
            </a:r>
            <a:r>
              <a:rPr lang="en-US" sz="2000" dirty="0" err="1"/>
              <a:t>Adv</a:t>
            </a:r>
            <a:r>
              <a:rPr lang="en-US" sz="2000" dirty="0"/>
              <a:t>), (D, </a:t>
            </a:r>
            <a:r>
              <a:rPr lang="en-US" sz="2000" dirty="0" smtClean="0"/>
              <a:t>V, </a:t>
            </a:r>
            <a:r>
              <a:rPr lang="en-US" sz="2000" dirty="0" err="1"/>
              <a:t>Pr</a:t>
            </a:r>
            <a:r>
              <a:rPr lang="en-US" sz="2000" dirty="0" smtClean="0"/>
              <a:t>)</a:t>
            </a:r>
            <a:endParaRPr lang="en-US" sz="2000" dirty="0"/>
          </a:p>
          <a:p>
            <a:pPr lvl="1"/>
            <a:r>
              <a:rPr lang="en-US" sz="2000" dirty="0" smtClean="0"/>
              <a:t>…</a:t>
            </a:r>
          </a:p>
          <a:p>
            <a:pPr lvl="1"/>
            <a:r>
              <a:rPr lang="en-US" sz="2000" dirty="0" smtClean="0"/>
              <a:t>(N, </a:t>
            </a:r>
            <a:r>
              <a:rPr lang="en-US" sz="2000" dirty="0"/>
              <a:t>D, D),  </a:t>
            </a:r>
            <a:r>
              <a:rPr lang="en-US" sz="2000" dirty="0" smtClean="0"/>
              <a:t>(N, </a:t>
            </a:r>
            <a:r>
              <a:rPr lang="en-US" sz="2000" dirty="0"/>
              <a:t>D, N),  </a:t>
            </a:r>
            <a:r>
              <a:rPr lang="en-US" sz="2000" dirty="0" smtClean="0"/>
              <a:t>(N, </a:t>
            </a:r>
            <a:r>
              <a:rPr lang="en-US" sz="2000" dirty="0"/>
              <a:t>D, V),  </a:t>
            </a:r>
            <a:r>
              <a:rPr lang="en-US" sz="2000" dirty="0" smtClean="0"/>
              <a:t>(N, </a:t>
            </a:r>
            <a:r>
              <a:rPr lang="en-US" sz="2000" dirty="0"/>
              <a:t>D, </a:t>
            </a:r>
            <a:r>
              <a:rPr lang="en-US" sz="2000" dirty="0" err="1"/>
              <a:t>Adj</a:t>
            </a:r>
            <a:r>
              <a:rPr lang="en-US" sz="2000" dirty="0"/>
              <a:t>),  </a:t>
            </a:r>
            <a:r>
              <a:rPr lang="en-US" sz="2000" dirty="0" smtClean="0"/>
              <a:t>(N, </a:t>
            </a:r>
            <a:r>
              <a:rPr lang="en-US" sz="2000" dirty="0"/>
              <a:t>D, </a:t>
            </a:r>
            <a:r>
              <a:rPr lang="en-US" sz="2000" dirty="0" err="1"/>
              <a:t>Adv</a:t>
            </a:r>
            <a:r>
              <a:rPr lang="en-US" sz="2000" dirty="0"/>
              <a:t>),  </a:t>
            </a:r>
            <a:r>
              <a:rPr lang="en-US" sz="2000" dirty="0" smtClean="0"/>
              <a:t>(N, </a:t>
            </a:r>
            <a:r>
              <a:rPr lang="en-US" sz="2000" dirty="0"/>
              <a:t>D, </a:t>
            </a:r>
            <a:r>
              <a:rPr lang="en-US" sz="2000" dirty="0" err="1"/>
              <a:t>Pr</a:t>
            </a:r>
            <a:r>
              <a:rPr lang="en-US" sz="2000" dirty="0"/>
              <a:t>)  </a:t>
            </a:r>
            <a:endParaRPr lang="en-US" sz="2000" dirty="0" smtClean="0"/>
          </a:p>
          <a:p>
            <a:pPr lvl="1"/>
            <a:r>
              <a:rPr lang="en-US" sz="2000" dirty="0"/>
              <a:t>(N, </a:t>
            </a:r>
            <a:r>
              <a:rPr lang="en-US" sz="2000" dirty="0" smtClean="0"/>
              <a:t>N, </a:t>
            </a:r>
            <a:r>
              <a:rPr lang="en-US" sz="2000" dirty="0"/>
              <a:t>D),  (N</a:t>
            </a:r>
            <a:r>
              <a:rPr lang="en-US" sz="2000" dirty="0" smtClean="0"/>
              <a:t>, N, </a:t>
            </a:r>
            <a:r>
              <a:rPr lang="en-US" sz="2000" dirty="0"/>
              <a:t>N),  (N, </a:t>
            </a:r>
            <a:r>
              <a:rPr lang="en-US" sz="2000" dirty="0" smtClean="0"/>
              <a:t>N, </a:t>
            </a:r>
            <a:r>
              <a:rPr lang="en-US" sz="2000" dirty="0"/>
              <a:t>V),  (N, </a:t>
            </a:r>
            <a:r>
              <a:rPr lang="en-US" sz="2000" dirty="0" smtClean="0"/>
              <a:t>N, </a:t>
            </a:r>
            <a:r>
              <a:rPr lang="en-US" sz="2000" dirty="0" err="1"/>
              <a:t>Adj</a:t>
            </a:r>
            <a:r>
              <a:rPr lang="en-US" sz="2000" dirty="0"/>
              <a:t>),  (N, </a:t>
            </a:r>
            <a:r>
              <a:rPr lang="en-US" sz="2000" dirty="0" smtClean="0"/>
              <a:t>N, </a:t>
            </a:r>
            <a:r>
              <a:rPr lang="en-US" sz="2000" dirty="0" err="1"/>
              <a:t>Adv</a:t>
            </a:r>
            <a:r>
              <a:rPr lang="en-US" sz="2000" dirty="0"/>
              <a:t>),  (N, </a:t>
            </a:r>
            <a:r>
              <a:rPr lang="en-US" sz="2000" dirty="0" smtClean="0"/>
              <a:t>N, </a:t>
            </a:r>
            <a:r>
              <a:rPr lang="en-US" sz="2000" dirty="0" err="1"/>
              <a:t>Pr</a:t>
            </a:r>
            <a:r>
              <a:rPr lang="en-US" sz="2000" dirty="0"/>
              <a:t>)  </a:t>
            </a:r>
          </a:p>
          <a:p>
            <a:pPr lvl="1"/>
            <a:r>
              <a:rPr lang="en-US" sz="2000" dirty="0" smtClean="0"/>
              <a:t>…</a:t>
            </a:r>
            <a:endParaRPr lang="en-US" sz="2000" dirty="0"/>
          </a:p>
          <a:p>
            <a:pPr lvl="1"/>
            <a:endParaRPr lang="en-US" sz="2000" dirty="0"/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58861" y="2781732"/>
            <a:ext cx="7613523" cy="328413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Treats Every Combination As Different Class</a:t>
            </a:r>
          </a:p>
          <a:p>
            <a:pPr algn="ctr"/>
            <a:r>
              <a:rPr lang="en-US" sz="3200" dirty="0" smtClean="0"/>
              <a:t>(Learn (</a:t>
            </a:r>
            <a:r>
              <a:rPr lang="en-US" sz="3200" dirty="0" err="1" smtClean="0"/>
              <a:t>w,b</a:t>
            </a:r>
            <a:r>
              <a:rPr lang="en-US" sz="3200" dirty="0" smtClean="0"/>
              <a:t>) for each combination)</a:t>
            </a:r>
          </a:p>
          <a:p>
            <a:pPr algn="ctr"/>
            <a:endParaRPr lang="en-US" sz="2400" dirty="0"/>
          </a:p>
          <a:p>
            <a:pPr algn="ctr"/>
            <a:r>
              <a:rPr lang="en-US" sz="3200" dirty="0" smtClean="0"/>
              <a:t>Exponentially Large Representation!</a:t>
            </a:r>
          </a:p>
          <a:p>
            <a:pPr algn="ctr"/>
            <a:r>
              <a:rPr lang="en-US" sz="3200" dirty="0" smtClean="0"/>
              <a:t>(Exponential Time to Consider Every Class)</a:t>
            </a:r>
          </a:p>
          <a:p>
            <a:pPr algn="ctr"/>
            <a:r>
              <a:rPr lang="en-US" sz="3200" dirty="0" smtClean="0"/>
              <a:t>(Exponential Storage)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5125344" y="1405684"/>
            <a:ext cx="3461304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POS </a:t>
            </a:r>
            <a:r>
              <a:rPr lang="en-US" sz="2000" b="1" dirty="0" smtClean="0"/>
              <a:t>Tags:</a:t>
            </a:r>
          </a:p>
          <a:p>
            <a:pPr algn="ctr"/>
            <a:r>
              <a:rPr lang="en-US" sz="2000" dirty="0" err="1" smtClean="0"/>
              <a:t>Det</a:t>
            </a:r>
            <a:r>
              <a:rPr lang="en-US" sz="2000" dirty="0" smtClean="0"/>
              <a:t>, Noun, Verb, </a:t>
            </a:r>
            <a:r>
              <a:rPr lang="en-US" sz="2000" dirty="0" err="1" smtClean="0"/>
              <a:t>Adj</a:t>
            </a:r>
            <a:r>
              <a:rPr lang="en-US" sz="2000" dirty="0" smtClean="0"/>
              <a:t>, </a:t>
            </a:r>
            <a:r>
              <a:rPr lang="en-US" sz="2000" dirty="0" err="1" smtClean="0"/>
              <a:t>Adv</a:t>
            </a:r>
            <a:r>
              <a:rPr lang="en-US" sz="2000" dirty="0" smtClean="0"/>
              <a:t>, Prep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1693096" y="1425529"/>
            <a:ext cx="29934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x</a:t>
            </a:r>
            <a:r>
              <a:rPr lang="en-US" sz="3600" dirty="0" smtClean="0"/>
              <a:t>=“I fish often”</a:t>
            </a:r>
            <a:endParaRPr lang="en-US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366059" y="6254981"/>
            <a:ext cx="4179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Assume pronouns are nouns for simplicity.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668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953735"/>
                </a:solidFill>
              </a:rPr>
              <a:t>Recap: </a:t>
            </a:r>
            <a:r>
              <a:rPr lang="en-US" dirty="0" smtClean="0"/>
              <a:t>Sequence Prediction &amp; HMMs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Models pairwise dependences in sequences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sz="2000" dirty="0" smtClean="0"/>
          </a:p>
          <a:p>
            <a:r>
              <a:rPr lang="en-US" dirty="0" smtClean="0"/>
              <a:t>Compact: only model pairwise between y’s </a:t>
            </a:r>
          </a:p>
          <a:p>
            <a:pPr marL="342900" lvl="1" indent="-342900">
              <a:buFont typeface="Arial"/>
              <a:buChar char="•"/>
            </a:pPr>
            <a:r>
              <a:rPr lang="en-US" b="1" dirty="0" smtClean="0"/>
              <a:t>Main Limitation: </a:t>
            </a:r>
            <a:r>
              <a:rPr lang="en-US" dirty="0"/>
              <a:t>Lots of independence </a:t>
            </a:r>
            <a:r>
              <a:rPr lang="en-US" dirty="0" smtClean="0"/>
              <a:t>assumptions</a:t>
            </a:r>
          </a:p>
          <a:p>
            <a:pPr lvl="1"/>
            <a:r>
              <a:rPr lang="en-US" dirty="0" smtClean="0"/>
              <a:t>Poor predictive accuracy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70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37199" y="2394994"/>
            <a:ext cx="29934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x</a:t>
            </a:r>
            <a:r>
              <a:rPr lang="en-US" sz="3600" dirty="0" smtClean="0"/>
              <a:t>=“I fish often”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4554389" y="2333439"/>
            <a:ext cx="3461304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POS </a:t>
            </a:r>
            <a:r>
              <a:rPr lang="en-US" sz="2000" b="1" dirty="0" smtClean="0"/>
              <a:t>Tags:</a:t>
            </a:r>
          </a:p>
          <a:p>
            <a:pPr algn="ctr"/>
            <a:r>
              <a:rPr lang="en-US" sz="2000" dirty="0" err="1" smtClean="0"/>
              <a:t>Det</a:t>
            </a:r>
            <a:r>
              <a:rPr lang="en-US" sz="2000" dirty="0" smtClean="0"/>
              <a:t>, Noun, Verb, </a:t>
            </a:r>
            <a:r>
              <a:rPr lang="en-US" sz="2000" dirty="0" err="1" smtClean="0"/>
              <a:t>Adj</a:t>
            </a:r>
            <a:r>
              <a:rPr lang="en-US" sz="2000" dirty="0" smtClean="0"/>
              <a:t>, </a:t>
            </a:r>
            <a:r>
              <a:rPr lang="en-US" sz="2000" dirty="0" err="1" smtClean="0"/>
              <a:t>Adv</a:t>
            </a:r>
            <a:r>
              <a:rPr lang="en-US" sz="2000" dirty="0" smtClean="0"/>
              <a:t>, Prep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4556943" y="3111582"/>
            <a:ext cx="3339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Independent: </a:t>
            </a:r>
            <a:r>
              <a:rPr lang="en-US" sz="2400" dirty="0" smtClean="0"/>
              <a:t>(N, N, </a:t>
            </a:r>
            <a:r>
              <a:rPr lang="en-US" sz="2400" dirty="0" err="1" smtClean="0"/>
              <a:t>Adv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554389" y="3571826"/>
            <a:ext cx="3341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HMM Viterbi: </a:t>
            </a:r>
            <a:r>
              <a:rPr lang="en-US" sz="2400" dirty="0" smtClean="0"/>
              <a:t>(N, V, </a:t>
            </a:r>
            <a:r>
              <a:rPr lang="en-US" sz="2400" dirty="0" err="1" smtClean="0"/>
              <a:t>Adv</a:t>
            </a:r>
            <a:r>
              <a:rPr lang="en-US" sz="2400" dirty="0" smtClean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812289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Conditional Random Fields</a:t>
            </a:r>
          </a:p>
          <a:p>
            <a:pPr lvl="1"/>
            <a:r>
              <a:rPr lang="en-US" dirty="0" smtClean="0"/>
              <a:t>Removes many independence assumptions</a:t>
            </a:r>
          </a:p>
          <a:p>
            <a:pPr lvl="1"/>
            <a:r>
              <a:rPr lang="en-US" dirty="0" smtClean="0"/>
              <a:t>More accurate in practice</a:t>
            </a:r>
          </a:p>
          <a:p>
            <a:pPr lvl="1"/>
            <a:r>
              <a:rPr lang="en-US" dirty="0" smtClean="0"/>
              <a:t>Can only be trained in supervised setting</a:t>
            </a:r>
          </a:p>
          <a:p>
            <a:pPr lvl="1"/>
            <a:endParaRPr lang="en-US" dirty="0"/>
          </a:p>
          <a:p>
            <a:r>
              <a:rPr lang="en-US" dirty="0" smtClean="0"/>
              <a:t>Recitation tomorrow:</a:t>
            </a:r>
          </a:p>
          <a:p>
            <a:pPr lvl="1"/>
            <a:r>
              <a:rPr lang="en-US" dirty="0" smtClean="0"/>
              <a:t>Recap of Viterbi and Forward/Backward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565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Independent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8176"/>
            <a:ext cx="8229600" cy="3757987"/>
          </a:xfrm>
        </p:spPr>
        <p:txBody>
          <a:bodyPr/>
          <a:lstStyle/>
          <a:p>
            <a:r>
              <a:rPr lang="en-US" dirty="0" smtClean="0"/>
              <a:t>Treat each word independently (assumption)</a:t>
            </a:r>
          </a:p>
          <a:p>
            <a:pPr lvl="1"/>
            <a:r>
              <a:rPr lang="en-US" dirty="0" smtClean="0"/>
              <a:t>Independent multiclass prediction per word</a:t>
            </a:r>
          </a:p>
          <a:p>
            <a:pPr lvl="1"/>
            <a:r>
              <a:rPr lang="en-US" dirty="0" smtClean="0"/>
              <a:t>Predict for x=“I” independently</a:t>
            </a:r>
          </a:p>
          <a:p>
            <a:pPr lvl="1"/>
            <a:r>
              <a:rPr lang="en-US" dirty="0" smtClean="0"/>
              <a:t>Predict for x=“fish” independently</a:t>
            </a:r>
          </a:p>
          <a:p>
            <a:pPr lvl="1"/>
            <a:r>
              <a:rPr lang="en-US" dirty="0" smtClean="0"/>
              <a:t>Predict for x=“often” independently</a:t>
            </a:r>
          </a:p>
          <a:p>
            <a:pPr lvl="1"/>
            <a:r>
              <a:rPr lang="en-US" dirty="0" smtClean="0"/>
              <a:t>Concatenate predictions.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93096" y="1425529"/>
            <a:ext cx="29934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x</a:t>
            </a:r>
            <a:r>
              <a:rPr lang="en-US" sz="3600" dirty="0" smtClean="0"/>
              <a:t>=“I fish often”</a:t>
            </a:r>
            <a:endParaRPr 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5125344" y="1405684"/>
            <a:ext cx="3461304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POS </a:t>
            </a:r>
            <a:r>
              <a:rPr lang="en-US" sz="2000" b="1" dirty="0" smtClean="0"/>
              <a:t>Tags:</a:t>
            </a:r>
          </a:p>
          <a:p>
            <a:pPr algn="ctr"/>
            <a:r>
              <a:rPr lang="en-US" sz="2000" dirty="0" err="1" smtClean="0"/>
              <a:t>Det</a:t>
            </a:r>
            <a:r>
              <a:rPr lang="en-US" sz="2000" dirty="0" smtClean="0"/>
              <a:t>, Noun, Verb, </a:t>
            </a:r>
            <a:r>
              <a:rPr lang="en-US" sz="2000" dirty="0" err="1" smtClean="0"/>
              <a:t>Adj</a:t>
            </a:r>
            <a:r>
              <a:rPr lang="en-US" sz="2000" dirty="0" smtClean="0"/>
              <a:t>, </a:t>
            </a:r>
            <a:r>
              <a:rPr lang="en-US" sz="2000" dirty="0" err="1" smtClean="0"/>
              <a:t>Adv</a:t>
            </a:r>
            <a:r>
              <a:rPr lang="en-US" sz="2000" dirty="0" smtClean="0"/>
              <a:t>, Prep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366059" y="6254981"/>
            <a:ext cx="4179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Assume pronouns are nouns for simplicity.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27464" y="3459595"/>
            <a:ext cx="7939339" cy="239459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#Classes = #POS Tags</a:t>
            </a:r>
          </a:p>
          <a:p>
            <a:pPr algn="ctr"/>
            <a:r>
              <a:rPr lang="en-US" sz="3200" dirty="0" smtClean="0"/>
              <a:t>(6 in our example)</a:t>
            </a:r>
          </a:p>
          <a:p>
            <a:pPr algn="ctr"/>
            <a:endParaRPr lang="en-US" sz="2400" dirty="0" smtClean="0"/>
          </a:p>
          <a:p>
            <a:pPr algn="ctr"/>
            <a:r>
              <a:rPr lang="en-US" sz="3200" dirty="0" smtClean="0"/>
              <a:t>Solvable using standard multiclass prediction.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34571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Independent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8176"/>
            <a:ext cx="8229600" cy="3757987"/>
          </a:xfrm>
        </p:spPr>
        <p:txBody>
          <a:bodyPr/>
          <a:lstStyle/>
          <a:p>
            <a:r>
              <a:rPr lang="en-US" dirty="0" smtClean="0"/>
              <a:t>Treat each word independently</a:t>
            </a:r>
          </a:p>
          <a:p>
            <a:pPr lvl="1"/>
            <a:r>
              <a:rPr lang="en-US" dirty="0" smtClean="0"/>
              <a:t>Independent multiclass prediction per word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93096" y="1425529"/>
            <a:ext cx="29934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x</a:t>
            </a:r>
            <a:r>
              <a:rPr lang="en-US" sz="3600" dirty="0" smtClean="0"/>
              <a:t>=“I fish often”</a:t>
            </a:r>
            <a:endParaRPr 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5125344" y="1405684"/>
            <a:ext cx="3461304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POS </a:t>
            </a:r>
            <a:r>
              <a:rPr lang="en-US" sz="2000" b="1" dirty="0" smtClean="0"/>
              <a:t>Tags:</a:t>
            </a:r>
          </a:p>
          <a:p>
            <a:pPr algn="ctr"/>
            <a:r>
              <a:rPr lang="en-US" sz="2000" dirty="0" err="1" smtClean="0"/>
              <a:t>Det</a:t>
            </a:r>
            <a:r>
              <a:rPr lang="en-US" sz="2000" dirty="0" smtClean="0"/>
              <a:t>, Noun, Verb, </a:t>
            </a:r>
            <a:r>
              <a:rPr lang="en-US" sz="2000" dirty="0" err="1" smtClean="0"/>
              <a:t>Adj</a:t>
            </a:r>
            <a:r>
              <a:rPr lang="en-US" sz="2000" dirty="0" smtClean="0"/>
              <a:t>, </a:t>
            </a:r>
            <a:r>
              <a:rPr lang="en-US" sz="2000" dirty="0" err="1" smtClean="0"/>
              <a:t>Adv</a:t>
            </a:r>
            <a:r>
              <a:rPr lang="en-US" sz="2000" dirty="0" smtClean="0"/>
              <a:t>, Prep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366059" y="6254981"/>
            <a:ext cx="4179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Assume pronouns are nouns for simplicity.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2190594"/>
              </p:ext>
            </p:extLst>
          </p:nvPr>
        </p:nvGraphicFramePr>
        <p:xfrm>
          <a:off x="1099606" y="3565843"/>
          <a:ext cx="442262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655"/>
                <a:gridCol w="1105655"/>
                <a:gridCol w="1105655"/>
                <a:gridCol w="1105655"/>
              </a:tblGrid>
              <a:tr h="351454">
                <a:tc>
                  <a:txBody>
                    <a:bodyPr/>
                    <a:lstStyle/>
                    <a:p>
                      <a:r>
                        <a:rPr lang="en-US" dirty="0" smtClean="0"/>
                        <a:t>P(</a:t>
                      </a:r>
                      <a:r>
                        <a:rPr lang="en-US" dirty="0" err="1" smtClean="0"/>
                        <a:t>y|x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x=“I”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x=“fish”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x=“often”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5145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y=“</a:t>
                      </a:r>
                      <a:r>
                        <a:rPr lang="en-US" dirty="0" err="1" smtClean="0"/>
                        <a:t>Det</a:t>
                      </a:r>
                      <a:r>
                        <a:rPr lang="en-US" dirty="0" smtClean="0"/>
                        <a:t>”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5145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y=“Noun”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5145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y=“Verb”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5145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y=“</a:t>
                      </a:r>
                      <a:r>
                        <a:rPr lang="en-US" dirty="0" err="1" smtClean="0"/>
                        <a:t>Adj</a:t>
                      </a:r>
                      <a:r>
                        <a:rPr lang="en-US" dirty="0" smtClean="0"/>
                        <a:t>”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5145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y=“</a:t>
                      </a:r>
                      <a:r>
                        <a:rPr lang="en-US" dirty="0" err="1" smtClean="0"/>
                        <a:t>Adv</a:t>
                      </a:r>
                      <a:r>
                        <a:rPr lang="en-US" dirty="0" smtClean="0"/>
                        <a:t>”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5145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y=“Prep”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787866" y="3724190"/>
            <a:ext cx="3003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Prediction: </a:t>
            </a:r>
            <a:r>
              <a:rPr lang="en-US" sz="2400" dirty="0" smtClean="0"/>
              <a:t>(N, N, </a:t>
            </a:r>
            <a:r>
              <a:rPr lang="en-US" sz="2400" dirty="0" err="1" smtClean="0"/>
              <a:t>Adv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787866" y="4499336"/>
            <a:ext cx="26082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Correct: </a:t>
            </a:r>
            <a:r>
              <a:rPr lang="en-US" sz="2400" dirty="0" smtClean="0"/>
              <a:t>(N, V, </a:t>
            </a:r>
            <a:r>
              <a:rPr lang="en-US" sz="2400" dirty="0" err="1" smtClean="0"/>
              <a:t>Adv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5787866" y="5405834"/>
            <a:ext cx="2493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Why the mistake?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38996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grpFill/>
        <a:ln>
          <a:solidFill>
            <a:srgbClr val="FF0000"/>
          </a:solidFill>
          <a:tailEnd type="arrow" w="sm" len="sm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5175</TotalTime>
  <Words>4534</Words>
  <Application>Microsoft Macintosh PowerPoint</Application>
  <PresentationFormat>On-screen Show (4:3)</PresentationFormat>
  <Paragraphs>999</Paragraphs>
  <Slides>71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71</vt:i4>
      </vt:variant>
    </vt:vector>
  </HeadingPairs>
  <TitlesOfParts>
    <vt:vector size="74" baseType="lpstr">
      <vt:lpstr>Office Theme</vt:lpstr>
      <vt:lpstr>Equation</vt:lpstr>
      <vt:lpstr>Document</vt:lpstr>
      <vt:lpstr>Machine Learning &amp; Data Mining CS/CNS/EE 155</vt:lpstr>
      <vt:lpstr>Announcements</vt:lpstr>
      <vt:lpstr>Sequence Prediction  (POS Tagging)</vt:lpstr>
      <vt:lpstr>Challenges</vt:lpstr>
      <vt:lpstr>Multivariate Outputs</vt:lpstr>
      <vt:lpstr>Multiclass Prediction</vt:lpstr>
      <vt:lpstr>Why is Naïve Multiclass Intractable?</vt:lpstr>
      <vt:lpstr>Independent Classification</vt:lpstr>
      <vt:lpstr>Independent Classification</vt:lpstr>
      <vt:lpstr>Context Between Words</vt:lpstr>
      <vt:lpstr>1st Order Hidden Markov Model</vt:lpstr>
      <vt:lpstr>1st Order Hidden Markov Model</vt:lpstr>
      <vt:lpstr>1st Order Hidden Markov Model</vt:lpstr>
      <vt:lpstr>1st Order Hidden Markov Model</vt:lpstr>
      <vt:lpstr>P ( word | state/tag )</vt:lpstr>
      <vt:lpstr>Sampling</vt:lpstr>
      <vt:lpstr>Forward Sampling of P(y,x)</vt:lpstr>
      <vt:lpstr>Forward Sampling of P(y,x|L)</vt:lpstr>
      <vt:lpstr>1st Order Hidden Markov Model</vt:lpstr>
      <vt:lpstr>Viterbi Algorithm</vt:lpstr>
      <vt:lpstr>Most Common Prediction Problem</vt:lpstr>
      <vt:lpstr>Bayes’s Rule</vt:lpstr>
      <vt:lpstr>PowerPoint Presentation</vt:lpstr>
      <vt:lpstr>Dynamic Programming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Viterbi Algorithm</vt:lpstr>
      <vt:lpstr>Numerical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Recap: Viterbi</vt:lpstr>
      <vt:lpstr>Recap: Independent Classification</vt:lpstr>
      <vt:lpstr>Recap: Viterbi</vt:lpstr>
      <vt:lpstr>Training HMMs</vt:lpstr>
      <vt:lpstr>Supervised Training</vt:lpstr>
      <vt:lpstr>Aside: Matrix Formulation</vt:lpstr>
      <vt:lpstr>Aside: Matrix Formulation</vt:lpstr>
      <vt:lpstr>Maximum Likelihood</vt:lpstr>
      <vt:lpstr>Recap: Supervised Training</vt:lpstr>
      <vt:lpstr>Recap: Supervised Training</vt:lpstr>
      <vt:lpstr>Conditional Independence Assumptions</vt:lpstr>
      <vt:lpstr>Unsupervised Training</vt:lpstr>
      <vt:lpstr>Unsupervised Training</vt:lpstr>
      <vt:lpstr>Why Unsupervised Training?</vt:lpstr>
      <vt:lpstr>EM Algorithm (Baum-Welch)</vt:lpstr>
      <vt:lpstr>Expectation Step</vt:lpstr>
      <vt:lpstr>Recall: Matrix Formulation</vt:lpstr>
      <vt:lpstr>Maximization Step</vt:lpstr>
      <vt:lpstr>Computing Marginals (Forward-Backward Algorithm)</vt:lpstr>
      <vt:lpstr>Notation</vt:lpstr>
      <vt:lpstr>Forward (sub-)Algorithm</vt:lpstr>
      <vt:lpstr>Backward (sub-)Algorithm</vt:lpstr>
      <vt:lpstr>Forward-Backward Algorithm</vt:lpstr>
      <vt:lpstr>Recap: Unsupervised Training</vt:lpstr>
      <vt:lpstr>Initialization</vt:lpstr>
      <vt:lpstr>Recap: Sequence Prediction &amp; HMMs</vt:lpstr>
      <vt:lpstr>Next Lecture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&amp; Data Mining CS/CNS/EE 155</dc:title>
  <dc:creator>Yisong Yue</dc:creator>
  <cp:lastModifiedBy>Yisong Yue</cp:lastModifiedBy>
  <cp:revision>2136</cp:revision>
  <dcterms:created xsi:type="dcterms:W3CDTF">2015-01-06T05:34:21Z</dcterms:created>
  <dcterms:modified xsi:type="dcterms:W3CDTF">2015-01-21T04:15:43Z</dcterms:modified>
</cp:coreProperties>
</file>