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70" r:id="rId2"/>
    <p:sldMasterId id="2147483692" r:id="rId3"/>
    <p:sldMasterId id="2147483702" r:id="rId4"/>
    <p:sldMasterId id="2147483712" r:id="rId5"/>
  </p:sldMasterIdLst>
  <p:notesMasterIdLst>
    <p:notesMasterId r:id="rId68"/>
  </p:notesMasterIdLst>
  <p:handoutMasterIdLst>
    <p:handoutMasterId r:id="rId69"/>
  </p:handoutMasterIdLst>
  <p:sldIdLst>
    <p:sldId id="353" r:id="rId6"/>
    <p:sldId id="354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46" r:id="rId22"/>
    <p:sldId id="408" r:id="rId23"/>
    <p:sldId id="409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91" r:id="rId52"/>
    <p:sldId id="448" r:id="rId53"/>
    <p:sldId id="449" r:id="rId54"/>
    <p:sldId id="492" r:id="rId55"/>
    <p:sldId id="451" r:id="rId56"/>
    <p:sldId id="452" r:id="rId57"/>
    <p:sldId id="493" r:id="rId58"/>
    <p:sldId id="454" r:id="rId59"/>
    <p:sldId id="455" r:id="rId60"/>
    <p:sldId id="456" r:id="rId61"/>
    <p:sldId id="494" r:id="rId62"/>
    <p:sldId id="460" r:id="rId63"/>
    <p:sldId id="461" r:id="rId64"/>
    <p:sldId id="462" r:id="rId65"/>
    <p:sldId id="463" r:id="rId66"/>
    <p:sldId id="464" r:id="rId67"/>
  </p:sldIdLst>
  <p:sldSz cx="13004800" cy="9753600"/>
  <p:notesSz cx="6858000" cy="9144000"/>
  <p:defaultTextStyle>
    <a:lvl1pPr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1pPr>
    <a:lvl2pPr indent="3429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2pPr>
    <a:lvl3pPr indent="6858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3pPr>
    <a:lvl4pPr indent="10287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4pPr>
    <a:lvl5pPr indent="13716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5pPr>
    <a:lvl6pPr indent="17145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6pPr>
    <a:lvl7pPr indent="20574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7pPr>
    <a:lvl8pPr indent="24003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8pPr>
    <a:lvl9pPr indent="27432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28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AABF-7173-E346-9109-AB9BE49022D5}" type="datetimeFigureOut">
              <a:rPr lang="en-US" smtClean="0"/>
              <a:t>5/17/14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E264C-C0AE-9448-A5C2-CA40F81B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8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3551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www.optimization-online.org/DB_FILE/2008/10/2115.pdf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4F607-7A44-3F4D-AA6A-14A6442BD6AF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6" name="Shape 4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we won't explicitly use the Fact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45" name="Shape 1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Successive shortest path algorithm is O(mn log n) using binary heap version of Dijkstra.</a:t>
            </a:r>
          </a:p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planar Euclidean weighted bipartite matching.  O(n3/2 log5 n).</a:t>
            </a:r>
          </a:p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planar case assumes Euclidean distances (Varadarajan, FOCS 1998) http://portal.acm.org/citation.cfm?id=796458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4B056F3-0430-48C8-807C-8381649DDE06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1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717E9BE-AA74-4056-9B6D-2398A3BA52D9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83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Approximation algorithms:  randomized rounding, primal-dual</a:t>
            </a:r>
          </a:p>
          <a:p>
            <a:r>
              <a:rPr lang="en-US"/>
              <a:t>NP-hard problems: find optimal solutions via branch-and-cut / cutting plane methods</a:t>
            </a:r>
          </a:p>
          <a:p>
            <a:pPr lvl="1"/>
            <a:r>
              <a:rPr lang="en-US"/>
              <a:t>Modeling languages:  AMPL, GAMS.</a:t>
            </a:r>
          </a:p>
          <a:p>
            <a:pPr lvl="1"/>
            <a:r>
              <a:rPr lang="en-US"/>
              <a:t>Fast commercial solvers:  CPLEX, OSL.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371AA6B-AFBE-43EC-92BA-9017C543A5DA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234AAC6-0FFF-4038-9D2C-4A00310C41D4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C8EADA0-9893-4EFD-832E-3DD1FEF7BC1C}" type="slidenum">
              <a:rPr lang="en-US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Solving simultaneous linear equations (Ax = b) can be accomplished using Gaussian elimination. LP is a generalization with inequalities instead of equalities.</a:t>
            </a:r>
          </a:p>
          <a:p>
            <a:r>
              <a:rPr lang="en-US"/>
              <a:t>Note: simple transformations to handle &gt;= inequalities, unrestricted variables, or min objective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42FB171-8030-467B-AE91-5E336136E6CC}" type="slidenum">
              <a:rPr lang="en-US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37" tIns="47468" rIns="94937" bIns="4746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6DEBA59-6BE3-4934-931F-A557D7D7CACB}" type="slidenum">
              <a:rPr lang="en-US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78BACD2-430D-47E3-86BE-DE8FD954A5AA}" type="slidenum">
              <a:rPr lang="en-US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7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BEAB04-BFE8-5345-9FCF-A50F97B4A58D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1F21818-C50C-402B-8ADC-442A592B8608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9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isoprofit lines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F10DD0C-BBAE-4D16-8B66-48936336A382}" type="slidenum">
              <a:rPr lang="en-US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1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36" tIns="47417" rIns="94836" bIns="474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AA76463-C7CE-4EC9-A698-9AC453C2F791}" type="slidenum">
              <a:rPr lang="en-US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36" tIns="47417" rIns="94836" bIns="47417"/>
          <a:lstStyle/>
          <a:p>
            <a:r>
              <a:rPr lang="en-US"/>
              <a:t>LP feasible region is intersection of finitely many halfspaces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A12743D-8E4D-41D3-A464-7B566A51745A}" type="slidenum">
              <a:rPr lang="en-US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2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 it is a common misperception that the extreme point theorem is true for LPs in non-standard form, as some polyhedra have</a:t>
            </a:r>
          </a:p>
          <a:p>
            <a:r>
              <a:rPr lang="en-US"/>
              <a:t>no vertices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95" name="Shape 15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assumes no edges entering s or leaving 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43" name="Shape 16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assumes no edges entering s or leaving 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1" name="Shape 16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assumes no edges entering s or leaving 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Note: no min cost perfect matching takes the cheapest edge 2-2'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linear systems: http://www.imm.dtu.dk/~jw/para04/Abstracts/roellin_schenk/roellin_schenk.html</a:t>
            </a:r>
          </a:p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approximate string matching: http://www.math.ucsd.edu/~sbuss/ResearchWeb/stringmatching/submit.pdf</a:t>
            </a:r>
          </a:p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handwriting recognition: </a:t>
            </a: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  <a:hlinkClick r:id="rId3"/>
              </a:rPr>
              <a:t>http://www.optimization-online.org/DB_FILE/2008/10/2115.pdf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Here, we ignore edges incident to s or t in residual graph.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9" name="Shape 3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[wayne s13] Note that, unlike in the textbook, we are assuming the graph is a complete bipartite graph. This simplifies things, e.g., don't have to worry about graph not having a perfect matching.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wayne" TargetMode="External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www.cs.princeton.edu/~wayne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wayne" TargetMode="External"/><Relationship Id="rId4" Type="http://schemas.openxmlformats.org/officeDocument/2006/relationships/hyperlink" Target="http://www.cs.princeton.edu/~wayne/kleinberg-tardos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www.cs.princeton.edu/~wayne" TargetMode="External"/><Relationship Id="rId3" Type="http://schemas.openxmlformats.org/officeDocument/2006/relationships/hyperlink" Target="http://www.cs.princeton.edu/~wayne/kleinberg-tardos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164" indent="0" algn="ctr">
              <a:buNone/>
              <a:defRPr/>
            </a:lvl2pPr>
            <a:lvl3pPr marL="1300326" indent="0" algn="ctr">
              <a:buNone/>
              <a:defRPr/>
            </a:lvl3pPr>
            <a:lvl4pPr marL="1950490" indent="0" algn="ctr">
              <a:buNone/>
              <a:defRPr/>
            </a:lvl4pPr>
            <a:lvl5pPr marL="2600653" indent="0" algn="ctr">
              <a:buNone/>
              <a:defRPr/>
            </a:lvl5pPr>
            <a:lvl6pPr marL="3250816" indent="0" algn="ctr">
              <a:buNone/>
              <a:defRPr/>
            </a:lvl6pPr>
            <a:lvl7pPr marL="3900981" indent="0" algn="ctr">
              <a:buNone/>
              <a:defRPr/>
            </a:lvl7pPr>
            <a:lvl8pPr marL="4551142" indent="0" algn="ctr">
              <a:buNone/>
              <a:defRPr/>
            </a:lvl8pPr>
            <a:lvl9pPr marL="52013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CEBDA-2EC1-47F2-ABA7-E01777037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01DA-1D30-40B6-8B9B-04B96F9C82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B683F-75D6-4C73-82E7-2D5D2DB0F9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164" indent="0" algn="ctr">
              <a:buNone/>
              <a:defRPr/>
            </a:lvl2pPr>
            <a:lvl3pPr marL="1300326" indent="0" algn="ctr">
              <a:buNone/>
              <a:defRPr/>
            </a:lvl3pPr>
            <a:lvl4pPr marL="1950490" indent="0" algn="ctr">
              <a:buNone/>
              <a:defRPr/>
            </a:lvl4pPr>
            <a:lvl5pPr marL="2600653" indent="0" algn="ctr">
              <a:buNone/>
              <a:defRPr/>
            </a:lvl5pPr>
            <a:lvl6pPr marL="3250816" indent="0" algn="ctr">
              <a:buNone/>
              <a:defRPr/>
            </a:lvl6pPr>
            <a:lvl7pPr marL="3900981" indent="0" algn="ctr">
              <a:buNone/>
              <a:defRPr/>
            </a:lvl7pPr>
            <a:lvl8pPr marL="4551142" indent="0" algn="ctr">
              <a:buNone/>
              <a:defRPr/>
            </a:lvl8pPr>
            <a:lvl9pPr marL="52013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CEBDA-2EC1-47F2-ABA7-E01777037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208F-C80C-43C5-A197-6F35B63517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164" indent="0">
              <a:buNone/>
              <a:defRPr sz="2600"/>
            </a:lvl2pPr>
            <a:lvl3pPr marL="1300326" indent="0">
              <a:buNone/>
              <a:defRPr sz="2300"/>
            </a:lvl3pPr>
            <a:lvl4pPr marL="1950490" indent="0">
              <a:buNone/>
              <a:defRPr sz="2000"/>
            </a:lvl4pPr>
            <a:lvl5pPr marL="2600653" indent="0">
              <a:buNone/>
              <a:defRPr sz="2000"/>
            </a:lvl5pPr>
            <a:lvl6pPr marL="3250816" indent="0">
              <a:buNone/>
              <a:defRPr sz="2000"/>
            </a:lvl6pPr>
            <a:lvl7pPr marL="3900981" indent="0">
              <a:buNone/>
              <a:defRPr sz="2000"/>
            </a:lvl7pPr>
            <a:lvl8pPr marL="4551142" indent="0">
              <a:buNone/>
              <a:defRPr sz="2000"/>
            </a:lvl8pPr>
            <a:lvl9pPr marL="5201307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C482-DECC-4C88-A5BC-DF819A8E27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543A5-1CC6-40FF-9872-9FE7D4F544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D7ED-D1E8-442A-8E95-F3ACF3BBE3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596E-0E38-4397-837C-FB3017B68C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595EC-1DF8-46BC-9B16-1D9BE33B1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E1A78-7CB1-40A9-989E-F1E182755C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208F-C80C-43C5-A197-6F35B63517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64" indent="0">
              <a:buNone/>
              <a:defRPr sz="4000"/>
            </a:lvl2pPr>
            <a:lvl3pPr marL="1300326" indent="0">
              <a:buNone/>
              <a:defRPr sz="3400"/>
            </a:lvl3pPr>
            <a:lvl4pPr marL="1950490" indent="0">
              <a:buNone/>
              <a:defRPr sz="2800"/>
            </a:lvl4pPr>
            <a:lvl5pPr marL="2600653" indent="0">
              <a:buNone/>
              <a:defRPr sz="2800"/>
            </a:lvl5pPr>
            <a:lvl6pPr marL="3250816" indent="0">
              <a:buNone/>
              <a:defRPr sz="2800"/>
            </a:lvl6pPr>
            <a:lvl7pPr marL="3900981" indent="0">
              <a:buNone/>
              <a:defRPr sz="2800"/>
            </a:lvl7pPr>
            <a:lvl8pPr marL="4551142" indent="0">
              <a:buNone/>
              <a:defRPr sz="2800"/>
            </a:lvl8pPr>
            <a:lvl9pPr marL="5201307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7A7D4-68A0-47B2-9F19-1FE76D89C4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01DA-1D30-40B6-8B9B-04B96F9C82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B683F-75D6-4C73-82E7-2D5D2DB0F9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41C5PV3D5BL._SS500_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55934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0"/>
          <p:cNvGrpSpPr/>
          <p:nvPr/>
        </p:nvGrpSpPr>
        <p:grpSpPr>
          <a:xfrm>
            <a:off x="380550" y="7210283"/>
            <a:ext cx="5003801" cy="1066802"/>
            <a:chOff x="0" y="0"/>
            <a:chExt cx="5003800" cy="1066800"/>
          </a:xfrm>
        </p:grpSpPr>
        <p:sp>
          <p:nvSpPr>
            <p:cNvPr id="8" name="Shape 8"/>
            <p:cNvSpPr/>
            <p:nvPr/>
          </p:nvSpPr>
          <p:spPr>
            <a:xfrm>
              <a:off x="50382" y="0"/>
              <a:ext cx="4825584" cy="984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Lecture slides by Kevin Wayne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Copyright © 2005 Pearson-Addison Wesley</a:t>
              </a:r>
            </a:p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Copyright © 2013 Kevin Wayne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</p:txBody>
        </p:sp>
        <p:sp>
          <p:nvSpPr>
            <p:cNvPr id="9" name="Shape 9">
              <a:hlinkClick r:id="rId3"/>
            </p:cNvPr>
            <p:cNvSpPr/>
            <p:nvPr/>
          </p:nvSpPr>
          <p:spPr>
            <a:xfrm>
              <a:off x="0" y="831396"/>
              <a:ext cx="5003800" cy="235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58702" marR="58702" defTabSz="1295400">
                <a:lnSpc>
                  <a:spcPct val="100000"/>
                </a:lnSpc>
                <a:buClrTx/>
                <a:buFontTx/>
                <a:tabLst/>
                <a:defRPr sz="1100" b="1" spc="12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  <a:hlinkClick r:id=""/>
                </a:defRPr>
              </a:lvl1pPr>
            </a:lstStyle>
            <a:p>
              <a:pPr>
                <a:defRPr sz="1800" b="0" spc="0">
                  <a:solidFill>
                    <a:srgbClr val="000000"/>
                  </a:solidFill>
                  <a:uFillTx/>
                </a:defRPr>
              </a:pPr>
              <a:r>
                <a:t>http://www.cs.princeton.edu/~wayne/kleinberg-tardos</a:t>
              </a:r>
            </a:p>
          </p:txBody>
        </p:sp>
      </p:grpSp>
      <p:pic>
        <p:nvPicPr>
          <p:cNvPr id="11" name="Aw_COLOR_web_logo.png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164381" y="1892300"/>
            <a:ext cx="737819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5778456" y="2349501"/>
            <a:ext cx="6516025" cy="1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3" name="Table 13"/>
          <p:cNvGraphicFramePr/>
          <p:nvPr/>
        </p:nvGraphicFramePr>
        <p:xfrm>
          <a:off x="8877300" y="9144000"/>
          <a:ext cx="3429000" cy="4826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429000"/>
              </a:tblGrid>
              <a:tr h="4826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Last updated on 5/7/14 1:41 PM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tabLst>
                <a:tab pos="1244600" algn="l"/>
              </a:tabLst>
              <a:defRPr sz="3600" b="1" cap="small" spc="144">
                <a:solidFill>
                  <a:srgbClr val="FFFFFF"/>
                </a:solidFill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600" b="1" cap="small" spc="144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lank">
    <p:bg>
      <p:bgPr>
        <a:solidFill>
          <a:srgbClr val="00000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778456" y="2349501"/>
            <a:ext cx="6516025" cy="1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8" name="Table 18"/>
          <p:cNvGraphicFramePr/>
          <p:nvPr/>
        </p:nvGraphicFramePr>
        <p:xfrm>
          <a:off x="8877300" y="9144000"/>
          <a:ext cx="3429000" cy="4826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429000"/>
              </a:tblGrid>
              <a:tr h="4826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Last updated on 5/7/14 1:41 PM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380550" y="7210283"/>
            <a:ext cx="5003801" cy="1066802"/>
            <a:chOff x="0" y="0"/>
            <a:chExt cx="5003800" cy="1066800"/>
          </a:xfrm>
        </p:grpSpPr>
        <p:sp>
          <p:nvSpPr>
            <p:cNvPr id="19" name="Shape 19"/>
            <p:cNvSpPr/>
            <p:nvPr/>
          </p:nvSpPr>
          <p:spPr>
            <a:xfrm>
              <a:off x="50382" y="0"/>
              <a:ext cx="4825584" cy="984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Copyright © 2013 Kevin Wayne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</p:txBody>
        </p:sp>
        <p:sp>
          <p:nvSpPr>
            <p:cNvPr id="20" name="Shape 20">
              <a:hlinkClick r:id="rId2"/>
            </p:cNvPr>
            <p:cNvSpPr/>
            <p:nvPr/>
          </p:nvSpPr>
          <p:spPr>
            <a:xfrm>
              <a:off x="0" y="831396"/>
              <a:ext cx="5003800" cy="235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58702" marR="58702" defTabSz="1295400">
                <a:lnSpc>
                  <a:spcPct val="100000"/>
                </a:lnSpc>
                <a:buClrTx/>
                <a:buFontTx/>
                <a:tabLst/>
                <a:defRPr sz="1100" b="1" spc="12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  <a:hlinkClick r:id=""/>
                </a:defRPr>
              </a:lvl1pPr>
            </a:lstStyle>
            <a:p>
              <a:pPr>
                <a:defRPr sz="1800" b="0" spc="0">
                  <a:solidFill>
                    <a:srgbClr val="000000"/>
                  </a:solidFill>
                  <a:uFillTx/>
                </a:defRPr>
              </a:pPr>
              <a:r>
                <a:t>http://www.cs.princeton.edu/~wayne/kleinberg-tardos</a:t>
              </a:r>
            </a:p>
          </p:txBody>
        </p:sp>
      </p:grp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tabLst>
                <a:tab pos="1244600" algn="l"/>
              </a:tabLst>
              <a:defRPr sz="3600" b="1" cap="small" spc="144">
                <a:solidFill>
                  <a:srgbClr val="FFFFFF"/>
                </a:solidFill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600" b="1" cap="small" spc="144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1C5PV3D5BL._SS500_.jpg"/>
          <p:cNvPicPr/>
          <p:nvPr/>
        </p:nvPicPr>
        <p:blipFill>
          <a:blip r:embed="rId2" cstate="print">
            <a:alphaModFix amt="80000"/>
            <a:extLst/>
          </a:blip>
          <a:stretch>
            <a:fillRect/>
          </a:stretch>
        </p:blipFill>
        <p:spPr>
          <a:xfrm>
            <a:off x="655934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Aw_COLOR_web_logo.png"/>
          <p:cNvPicPr/>
          <p:nvPr/>
        </p:nvPicPr>
        <p:blipFill>
          <a:blip r:embed="rId3" cstate="print">
            <a:alphaModFix amt="33000"/>
            <a:extLst/>
          </a:blip>
          <a:stretch>
            <a:fillRect/>
          </a:stretch>
        </p:blipFill>
        <p:spPr>
          <a:xfrm>
            <a:off x="4164381" y="1892300"/>
            <a:ext cx="737819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CL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lrs3.jpeg"/>
          <p:cNvPicPr/>
          <p:nvPr/>
        </p:nvPicPr>
        <p:blipFill>
          <a:blip r:embed="rId2" cstate="print">
            <a:alphaModFix amt="80000"/>
            <a:extLst/>
          </a:blip>
          <a:stretch>
            <a:fillRect/>
          </a:stretch>
        </p:blipFill>
        <p:spPr>
          <a:xfrm>
            <a:off x="653314" y="1739900"/>
            <a:ext cx="4457701" cy="5041447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asgup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37" name="cover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59384" y="1739900"/>
            <a:ext cx="4448048" cy="558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Ko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41C5PV3D5BL._SS500_.jpg"/>
          <p:cNvPicPr/>
          <p:nvPr/>
        </p:nvPicPr>
        <p:blipFill>
          <a:blip r:embed="rId2" cstate="print">
            <a:alphaModFix amt="80000"/>
            <a:extLst/>
          </a:blip>
          <a:stretch>
            <a:fillRect/>
          </a:stretch>
        </p:blipFill>
        <p:spPr>
          <a:xfrm>
            <a:off x="655934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3" name="Screen Shot 2013-03-11 at 6.51.28 AM.png"/>
          <p:cNvPicPr/>
          <p:nvPr/>
        </p:nvPicPr>
        <p:blipFill>
          <a:blip r:embed="rId3" cstate="print">
            <a:extLst/>
          </a:blip>
          <a:srcRect l="109" b="11919"/>
          <a:stretch>
            <a:fillRect/>
          </a:stretch>
        </p:blipFill>
        <p:spPr>
          <a:xfrm>
            <a:off x="675680" y="1739900"/>
            <a:ext cx="4432803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Sedgew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8" name="cover2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38200" y="1736025"/>
            <a:ext cx="4070522" cy="5105401"/>
          </a:xfrm>
          <a:prstGeom prst="rect">
            <a:avLst/>
          </a:prstGeom>
          <a:ln w="12700">
            <a:rou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164" indent="0">
              <a:buNone/>
              <a:defRPr sz="2600"/>
            </a:lvl2pPr>
            <a:lvl3pPr marL="1300326" indent="0">
              <a:buNone/>
              <a:defRPr sz="2300"/>
            </a:lvl3pPr>
            <a:lvl4pPr marL="1950490" indent="0">
              <a:buNone/>
              <a:defRPr sz="2000"/>
            </a:lvl4pPr>
            <a:lvl5pPr marL="2600653" indent="0">
              <a:buNone/>
              <a:defRPr sz="2000"/>
            </a:lvl5pPr>
            <a:lvl6pPr marL="3250816" indent="0">
              <a:buNone/>
              <a:defRPr sz="2000"/>
            </a:lvl6pPr>
            <a:lvl7pPr marL="3900981" indent="0">
              <a:buNone/>
              <a:defRPr sz="2000"/>
            </a:lvl7pPr>
            <a:lvl8pPr marL="4551142" indent="0">
              <a:buNone/>
              <a:defRPr sz="2000"/>
            </a:lvl8pPr>
            <a:lvl9pPr marL="5201307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C482-DECC-4C88-A5BC-DF819A8E27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  <a:lvl2pPr>
              <a:buFont typeface="ヒラギノ角ゴ ProN W3"/>
              <a:buChar char="・"/>
              <a:tabLst>
                <a:tab pos="1244600" algn="l"/>
              </a:tabLst>
              <a:defRPr>
                <a:solidFill>
                  <a:srgbClr val="000000"/>
                </a:solidFill>
              </a:defRPr>
            </a:lvl2pPr>
            <a:lvl3pPr>
              <a:buFont typeface="ヒラギノ角ゴ ProN W3"/>
              <a:buChar char="-"/>
              <a:tabLst>
                <a:tab pos="1244600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1244600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1244600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41C5PV3D5BL._SS500_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55934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0"/>
          <p:cNvGrpSpPr/>
          <p:nvPr/>
        </p:nvGrpSpPr>
        <p:grpSpPr>
          <a:xfrm>
            <a:off x="380550" y="7210283"/>
            <a:ext cx="5003801" cy="1066802"/>
            <a:chOff x="0" y="0"/>
            <a:chExt cx="5003800" cy="1066800"/>
          </a:xfrm>
        </p:grpSpPr>
        <p:sp>
          <p:nvSpPr>
            <p:cNvPr id="8" name="Shape 8"/>
            <p:cNvSpPr/>
            <p:nvPr/>
          </p:nvSpPr>
          <p:spPr>
            <a:xfrm>
              <a:off x="50382" y="0"/>
              <a:ext cx="4825584" cy="984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Lecture slides by Kevin Wayne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Copyright © 2005 Pearson-Addison Wesley</a:t>
              </a:r>
            </a:p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Copyright © 2013 Kevin Wayne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</p:txBody>
        </p:sp>
        <p:sp>
          <p:nvSpPr>
            <p:cNvPr id="9" name="Shape 9">
              <a:hlinkClick r:id="rId3"/>
            </p:cNvPr>
            <p:cNvSpPr/>
            <p:nvPr/>
          </p:nvSpPr>
          <p:spPr>
            <a:xfrm>
              <a:off x="0" y="831396"/>
              <a:ext cx="5003800" cy="235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58702" marR="58702" defTabSz="1295400">
                <a:lnSpc>
                  <a:spcPct val="100000"/>
                </a:lnSpc>
                <a:buClrTx/>
                <a:buFontTx/>
                <a:tabLst/>
                <a:defRPr sz="1100" b="1" spc="12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  <a:hlinkClick r:id="rId4"/>
                </a:defRPr>
              </a:lvl1pPr>
            </a:lstStyle>
            <a:p>
              <a:pPr>
                <a:defRPr sz="1800" b="0" spc="0">
                  <a:solidFill>
                    <a:srgbClr val="000000"/>
                  </a:solidFill>
                  <a:uFillTx/>
                </a:defRPr>
              </a:pPr>
              <a:r>
                <a:t>http://www.cs.princeton.edu/~wayne/kleinberg-tardos</a:t>
              </a:r>
            </a:p>
          </p:txBody>
        </p:sp>
      </p:grpSp>
      <p:pic>
        <p:nvPicPr>
          <p:cNvPr id="11" name="Aw_COLOR_web_logo.pn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4164381" y="1892300"/>
            <a:ext cx="737819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5778456" y="2349501"/>
            <a:ext cx="6516025" cy="1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3" name="Table 13"/>
          <p:cNvGraphicFramePr/>
          <p:nvPr/>
        </p:nvGraphicFramePr>
        <p:xfrm>
          <a:off x="8877300" y="9144000"/>
          <a:ext cx="3429000" cy="4826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429000"/>
              </a:tblGrid>
              <a:tr h="4826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Last updated on 5/7/14 1:42 PM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tabLst>
                <a:tab pos="1244600" algn="l"/>
              </a:tabLst>
              <a:defRPr sz="3600" b="1" cap="small" spc="144">
                <a:solidFill>
                  <a:srgbClr val="FFFFFF"/>
                </a:solidFill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600" b="1" cap="small" spc="144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lank">
    <p:bg>
      <p:bgPr>
        <a:solidFill>
          <a:srgbClr val="00000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778456" y="2349501"/>
            <a:ext cx="6516025" cy="1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8" name="Table 18"/>
          <p:cNvGraphicFramePr/>
          <p:nvPr/>
        </p:nvGraphicFramePr>
        <p:xfrm>
          <a:off x="8877300" y="9144000"/>
          <a:ext cx="3429000" cy="4826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429000"/>
              </a:tblGrid>
              <a:tr h="4826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Last updated on 5/7/14 1:42 PM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380550" y="7210283"/>
            <a:ext cx="5003801" cy="1066802"/>
            <a:chOff x="0" y="0"/>
            <a:chExt cx="5003800" cy="1066800"/>
          </a:xfrm>
        </p:grpSpPr>
        <p:sp>
          <p:nvSpPr>
            <p:cNvPr id="19" name="Shape 19"/>
            <p:cNvSpPr/>
            <p:nvPr/>
          </p:nvSpPr>
          <p:spPr>
            <a:xfrm>
              <a:off x="50382" y="0"/>
              <a:ext cx="4825584" cy="984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>
                <a:buClr>
                  <a:srgbClr val="CBCBCB"/>
                </a:buClr>
                <a:defRPr sz="1800">
                  <a:solidFill>
                    <a:srgbClr val="000000"/>
                  </a:solidFill>
                </a:defRPr>
              </a:pP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Copyright © 2013 Kevin Wayne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</p:txBody>
        </p:sp>
        <p:sp>
          <p:nvSpPr>
            <p:cNvPr id="20" name="Shape 20">
              <a:hlinkClick r:id="rId2"/>
            </p:cNvPr>
            <p:cNvSpPr/>
            <p:nvPr/>
          </p:nvSpPr>
          <p:spPr>
            <a:xfrm>
              <a:off x="0" y="831396"/>
              <a:ext cx="5003800" cy="235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58702" marR="58702" defTabSz="1295400">
                <a:lnSpc>
                  <a:spcPct val="100000"/>
                </a:lnSpc>
                <a:buClrTx/>
                <a:buFontTx/>
                <a:tabLst/>
                <a:defRPr sz="1100" b="1" spc="12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  <a:hlinkClick r:id="rId3"/>
                </a:defRPr>
              </a:lvl1pPr>
            </a:lstStyle>
            <a:p>
              <a:pPr>
                <a:defRPr sz="1800" b="0" spc="0">
                  <a:solidFill>
                    <a:srgbClr val="000000"/>
                  </a:solidFill>
                  <a:uFillTx/>
                </a:defRPr>
              </a:pPr>
              <a:r>
                <a:t>http://www.cs.princeton.edu/~wayne/kleinberg-tardos</a:t>
              </a:r>
            </a:p>
          </p:txBody>
        </p:sp>
      </p:grp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tabLst>
                <a:tab pos="1244600" algn="l"/>
              </a:tabLst>
              <a:defRPr sz="3600" b="1" cap="small" spc="144">
                <a:solidFill>
                  <a:srgbClr val="FFFFFF"/>
                </a:solidFill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600" b="1" cap="small" spc="144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1C5PV3D5BL._SS500_.jpg"/>
          <p:cNvPicPr/>
          <p:nvPr/>
        </p:nvPicPr>
        <p:blipFill>
          <a:blip r:embed="rId2" cstate="print">
            <a:alphaModFix amt="80000"/>
            <a:extLst/>
          </a:blip>
          <a:stretch>
            <a:fillRect/>
          </a:stretch>
        </p:blipFill>
        <p:spPr>
          <a:xfrm>
            <a:off x="655934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Aw_COLOR_web_logo.png"/>
          <p:cNvPicPr/>
          <p:nvPr/>
        </p:nvPicPr>
        <p:blipFill>
          <a:blip r:embed="rId3" cstate="print">
            <a:alphaModFix amt="33000"/>
            <a:extLst/>
          </a:blip>
          <a:stretch>
            <a:fillRect/>
          </a:stretch>
        </p:blipFill>
        <p:spPr>
          <a:xfrm>
            <a:off x="4164381" y="1892300"/>
            <a:ext cx="737819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CL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lrs3.jpeg"/>
          <p:cNvPicPr/>
          <p:nvPr/>
        </p:nvPicPr>
        <p:blipFill>
          <a:blip r:embed="rId2" cstate="print">
            <a:alphaModFix amt="80000"/>
            <a:extLst/>
          </a:blip>
          <a:stretch>
            <a:fillRect/>
          </a:stretch>
        </p:blipFill>
        <p:spPr>
          <a:xfrm>
            <a:off x="653314" y="1739900"/>
            <a:ext cx="4457701" cy="5041447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asgup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1" name="cover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59384" y="1739900"/>
            <a:ext cx="4448048" cy="558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Ko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41C5PV3D5BL._SS500_.jpg"/>
          <p:cNvPicPr/>
          <p:nvPr/>
        </p:nvPicPr>
        <p:blipFill>
          <a:blip r:embed="rId2" cstate="print">
            <a:alphaModFix amt="80000"/>
            <a:extLst/>
          </a:blip>
          <a:stretch>
            <a:fillRect/>
          </a:stretch>
        </p:blipFill>
        <p:spPr>
          <a:xfrm>
            <a:off x="655934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7" name="Screen Shot 2013-03-11 at 6.51.28 AM.png"/>
          <p:cNvPicPr/>
          <p:nvPr/>
        </p:nvPicPr>
        <p:blipFill>
          <a:blip r:embed="rId3" cstate="print">
            <a:extLst/>
          </a:blip>
          <a:srcRect l="109" b="11919"/>
          <a:stretch>
            <a:fillRect/>
          </a:stretch>
        </p:blipFill>
        <p:spPr>
          <a:xfrm>
            <a:off x="675680" y="1739900"/>
            <a:ext cx="4432803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Sedgew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2" name="cover2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38200" y="1736025"/>
            <a:ext cx="4070522" cy="5105401"/>
          </a:xfrm>
          <a:prstGeom prst="rect">
            <a:avLst/>
          </a:prstGeom>
          <a:ln w="12700">
            <a:round/>
          </a:ln>
        </p:spPr>
      </p:pic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j-lt"/>
                <a:ea typeface="+mj-ea"/>
                <a:cs typeface="+mj-cs"/>
                <a:sym typeface="Futura-Heavy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Futura-MediumItalic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Futura-MediumItalic"/>
              </a:defRPr>
            </a:lvl5pPr>
          </a:lstStyle>
          <a:p>
            <a:pPr lvl="0">
              <a:defRPr sz="1800" i="0"/>
            </a:pPr>
            <a:r>
              <a:rPr sz="3000" i="1"/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Two</a:t>
            </a:r>
          </a:p>
          <a:p>
            <a:pPr lvl="2">
              <a:defRPr sz="1800" i="0"/>
            </a:pPr>
            <a:r>
              <a:rPr sz="3000" i="1"/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Body Level Four</a:t>
            </a:r>
          </a:p>
          <a:p>
            <a:pPr lvl="4">
              <a:defRPr sz="1800" i="0"/>
            </a:pPr>
            <a:r>
              <a:rPr sz="3000" i="1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543A5-1CC6-40FF-9872-9FE7D4F544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  <a:lvl2pPr>
              <a:buFont typeface="ヒラギノ角ゴ ProN W3"/>
              <a:buChar char="・"/>
              <a:tabLst>
                <a:tab pos="1244600" algn="l"/>
              </a:tabLst>
              <a:defRPr>
                <a:solidFill>
                  <a:srgbClr val="000000"/>
                </a:solidFill>
              </a:defRPr>
            </a:lvl2pPr>
            <a:lvl3pPr>
              <a:buFont typeface="ヒラギノ角ゴ ProN W3"/>
              <a:buChar char="-"/>
              <a:tabLst>
                <a:tab pos="1244600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1244600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1244600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84055" y="3799842"/>
            <a:ext cx="5739271" cy="4400408"/>
          </a:xfrm>
          <a:ln>
            <a:tailEnd type="none" w="sm" len="sm"/>
          </a:ln>
        </p:spPr>
        <p:txBody>
          <a:bodyPr/>
          <a:lstStyle>
            <a:lvl2pPr marL="564436" lvl="1" indent="-401878" defTabSz="1302718">
              <a:buSzTx/>
              <a:buFont typeface="Wingdings" pitchFamily="80" charset="2"/>
              <a:buChar char="Ø"/>
              <a:defRPr>
                <a:solidFill>
                  <a:schemeClr val="hlink"/>
                </a:solidFill>
              </a:defRPr>
            </a:lvl2pPr>
          </a:lstStyle>
          <a:p>
            <a:pPr lvl="1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24545-9718-4B7F-B7DE-9F1F51D606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944578-DD07-44D2-86AF-0086F25AFC0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8BF60D-5385-4C0E-BBD2-DEBB57810A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212399-3DC7-46A2-8C05-0B4FACDA2B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135E1-ECA7-4AF0-9CEA-DEA3B66B11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0D1279-5337-4113-BCAD-9F4883D5D0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D45660-FE13-472A-A9E9-C6761EF92C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6010E7-EC1B-4F58-BFA3-EA162771D1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D7ED-D1E8-442A-8E95-F3ACF3BBE3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E8218-5E7E-4EF1-873E-CC6C31AE5B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216747"/>
            <a:ext cx="3251200" cy="8778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16747"/>
            <a:ext cx="9536853" cy="8778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ED583-2DB7-47E0-8A95-D86BC1BFBE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596E-0E38-4397-837C-FB3017B68C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595EC-1DF8-46BC-9B16-1D9BE33B1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E1A78-7CB1-40A9-989E-F1E182755C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64" indent="0">
              <a:buNone/>
              <a:defRPr sz="4000"/>
            </a:lvl2pPr>
            <a:lvl3pPr marL="1300326" indent="0">
              <a:buNone/>
              <a:defRPr sz="3400"/>
            </a:lvl3pPr>
            <a:lvl4pPr marL="1950490" indent="0">
              <a:buNone/>
              <a:defRPr sz="2800"/>
            </a:lvl4pPr>
            <a:lvl5pPr marL="2600653" indent="0">
              <a:buNone/>
              <a:defRPr sz="2800"/>
            </a:lvl5pPr>
            <a:lvl6pPr marL="3250816" indent="0">
              <a:buNone/>
              <a:defRPr sz="2800"/>
            </a:lvl6pPr>
            <a:lvl7pPr marL="3900981" indent="0">
              <a:buNone/>
              <a:defRPr sz="2800"/>
            </a:lvl7pPr>
            <a:lvl8pPr marL="4551142" indent="0">
              <a:buNone/>
              <a:defRPr sz="2800"/>
            </a:lvl8pPr>
            <a:lvl9pPr marL="5201307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7A7D4-68A0-47B2-9F19-1FE76D89C4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4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>
            <a:lvl1pPr algn="l" defTabSz="91435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May 12, 2014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>
            <a:lvl1pPr algn="ctr" defTabSz="91435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CS38 Lecture 13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>
            <a:lvl1pPr algn="r" defTabSz="91435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5A0D901-1937-4640-BBFA-4F1C1788A482}" type="slidenum">
              <a:rPr lang="en-US" kern="12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650164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326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49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653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623" indent="-48762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6515" indent="-406354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2pPr>
      <a:lvl3pPr marL="1625408" indent="-325081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2275571" indent="-325081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2925736" indent="-325081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3575899" indent="-32508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062" indent="-32508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226" indent="-32508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388" indent="-32508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64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2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9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53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1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981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142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07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4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>
            <a:lvl1pPr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/>
            </a:pPr>
            <a:r>
              <a:rPr lang="en-US" kern="1200" smtClean="0">
                <a:solidFill>
                  <a:srgbClr val="000000"/>
                </a:solidFill>
              </a:rPr>
              <a:t>May 12, 2014</a:t>
            </a:r>
            <a:endParaRPr lang="en-US" kern="12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/>
            </a:pPr>
            <a:r>
              <a:rPr lang="en-US" kern="1200" smtClean="0">
                <a:solidFill>
                  <a:srgbClr val="000000"/>
                </a:solidFill>
              </a:rPr>
              <a:t>CS38 Lecture 13</a:t>
            </a:r>
            <a:endParaRPr lang="en-US" kern="12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>
            <a:lvl1pPr algn="r">
              <a:defRPr sz="2000" smtClean="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/>
            </a:pPr>
            <a:fld id="{15A0D901-1937-4640-BBFA-4F1C1788A482}" type="slidenum">
              <a:rPr lang="en-US" kern="1200">
                <a:solidFill>
                  <a:srgbClr val="000000"/>
                </a:solidFill>
              </a:rPr>
              <a:pPr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tabLst/>
                <a:defRPr/>
              </a:pPr>
              <a:t>‹#›</a:t>
            </a:fld>
            <a:endParaRPr lang="en-US" kern="12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650164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326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49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653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623" indent="-48762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6515" indent="-406354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2pPr>
      <a:lvl3pPr marL="1625408" indent="-325081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2275571" indent="-325081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2925736" indent="-325081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3575899" indent="-32508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062" indent="-32508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226" indent="-32508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388" indent="-32508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64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2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9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53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1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981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142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07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tabLst>
                <a:tab pos="1244600" algn="l"/>
              </a:tabLst>
            </a:lvl1pPr>
            <a:lvl2pPr>
              <a:buFont typeface="ヒラギノ角ゴ ProN W3"/>
              <a:buChar char="・"/>
              <a:tabLst>
                <a:tab pos="1244600" algn="l"/>
              </a:tabLst>
              <a:defRPr>
                <a:solidFill>
                  <a:srgbClr val="000000"/>
                </a:solidFill>
              </a:defRPr>
            </a:lvl2pPr>
            <a:lvl3pPr>
              <a:buFont typeface="ヒラギノ角ゴ ProN W3"/>
              <a:buChar char="-"/>
              <a:tabLst>
                <a:tab pos="1244600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1244600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1244600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55983" y="9347200"/>
            <a:ext cx="281634" cy="2667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tabLst>
                <a:tab pos="10668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transition xmlns:p14="http://schemas.microsoft.com/office/powerpoint/2010/main" spd="med"/>
  <p:hf hdr="0"/>
  <p:txStyles>
    <p:titleStyle>
      <a:lvl1pPr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1pPr>
      <a:lvl2pPr indent="2286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2pPr>
      <a:lvl3pPr indent="4572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3pPr>
      <a:lvl4pPr indent="6858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4pPr>
      <a:lvl5pPr indent="9144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5pPr>
      <a:lvl6pPr indent="11430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6pPr>
      <a:lvl7pPr indent="13716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7pPr>
      <a:lvl8pPr indent="16002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8pPr>
      <a:lvl9pPr indent="18288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9pPr>
    </p:titleStyle>
    <p:bodyStyle>
      <a:lvl1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1pPr>
      <a:lvl2pPr marL="584200" indent="-457200" defTabSz="457200">
        <a:lnSpc>
          <a:spcPts val="3800"/>
        </a:lnSpc>
        <a:buSzPct val="160000"/>
        <a:buChar char="•"/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2pPr>
      <a:lvl3pPr marL="914400" indent="-317500" defTabSz="457200">
        <a:lnSpc>
          <a:spcPts val="3800"/>
        </a:lnSpc>
        <a:buSzPct val="100000"/>
        <a:buChar char="•"/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3pPr>
      <a:lvl4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4pPr>
      <a:lvl5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5pPr>
      <a:lvl6pPr indent="3556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6pPr>
      <a:lvl7pPr indent="7112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7pPr>
      <a:lvl8pPr indent="10668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8pPr>
      <a:lvl9pPr indent="14224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1pPr>
      <a:lvl2pPr indent="2286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2pPr>
      <a:lvl3pPr indent="4572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3pPr>
      <a:lvl4pPr indent="6858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4pPr>
      <a:lvl5pPr indent="9144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5pPr>
      <a:lvl6pPr indent="11430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6pPr>
      <a:lvl7pPr indent="13716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7pPr>
      <a:lvl8pPr indent="16002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8pPr>
      <a:lvl9pPr indent="18288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tabLst>
                <a:tab pos="1244600" algn="l"/>
              </a:tabLst>
            </a:lvl1pPr>
            <a:lvl2pPr>
              <a:buFont typeface="ヒラギノ角ゴ ProN W3"/>
              <a:buChar char="・"/>
              <a:tabLst>
                <a:tab pos="1244600" algn="l"/>
              </a:tabLst>
              <a:defRPr>
                <a:solidFill>
                  <a:srgbClr val="000000"/>
                </a:solidFill>
              </a:defRPr>
            </a:lvl2pPr>
            <a:lvl3pPr>
              <a:buFont typeface="ヒラギノ角ゴ ProN W3"/>
              <a:buChar char="-"/>
              <a:tabLst>
                <a:tab pos="1244600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1244600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1244600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55983" y="9321800"/>
            <a:ext cx="281634" cy="2667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tabLst>
                <a:tab pos="10668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ransition xmlns:p14="http://schemas.microsoft.com/office/powerpoint/2010/main" spd="med"/>
  <p:hf hdr="0"/>
  <p:txStyles>
    <p:titleStyle>
      <a:lvl1pPr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1pPr>
      <a:lvl2pPr indent="2286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2pPr>
      <a:lvl3pPr indent="4572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3pPr>
      <a:lvl4pPr indent="6858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4pPr>
      <a:lvl5pPr indent="9144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5pPr>
      <a:lvl6pPr indent="11430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6pPr>
      <a:lvl7pPr indent="13716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7pPr>
      <a:lvl8pPr indent="16002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8pPr>
      <a:lvl9pPr indent="18288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9pPr>
    </p:titleStyle>
    <p:bodyStyle>
      <a:lvl1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1pPr>
      <a:lvl2pPr marL="584200" indent="-457200" defTabSz="457200">
        <a:lnSpc>
          <a:spcPts val="3800"/>
        </a:lnSpc>
        <a:buSzPct val="160000"/>
        <a:buChar char="•"/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2pPr>
      <a:lvl3pPr marL="914400" indent="-317500" defTabSz="457200">
        <a:lnSpc>
          <a:spcPts val="3800"/>
        </a:lnSpc>
        <a:buSzPct val="100000"/>
        <a:buChar char="•"/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3pPr>
      <a:lvl4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4pPr>
      <a:lvl5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5pPr>
      <a:lvl6pPr indent="3556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6pPr>
      <a:lvl7pPr indent="7112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7pPr>
      <a:lvl8pPr indent="10668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8pPr>
      <a:lvl9pPr indent="14224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1pPr>
      <a:lvl2pPr indent="2286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2pPr>
      <a:lvl3pPr indent="4572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3pPr>
      <a:lvl4pPr indent="6858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4pPr>
      <a:lvl5pPr indent="9144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5pPr>
      <a:lvl6pPr indent="11430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6pPr>
      <a:lvl7pPr indent="13716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7pPr>
      <a:lvl8pPr indent="16002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8pPr>
      <a:lvl9pPr indent="18288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16747"/>
            <a:ext cx="1300480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949" tIns="65475" rIns="130949" bIns="654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987" y="1300480"/>
            <a:ext cx="11162453" cy="769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949" tIns="65475" rIns="130949" bIns="654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95467" y="9428480"/>
            <a:ext cx="2709333" cy="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949" tIns="65475" rIns="130949" bIns="65475" numCol="1" anchor="ctr" anchorCtr="0" compatLnSpc="1">
            <a:prstTxWarp prst="textNoShape">
              <a:avLst/>
            </a:prstTxWarp>
          </a:bodyPr>
          <a:lstStyle>
            <a:lvl1pPr algn="r">
              <a:defRPr kumimoji="1" sz="1100"/>
            </a:lvl1pPr>
          </a:lstStyle>
          <a:p>
            <a:pPr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</a:pPr>
            <a:fld id="{4B1DC42A-61C1-4DA3-9BB4-A1DA90D4AC4C}" type="slidenum">
              <a:rPr lang="en-US" kern="1200" smtClean="0">
                <a:solidFill>
                  <a:srgbClr val="000000"/>
                </a:solidFill>
                <a:latin typeface="Lucida Sans" pitchFamily="80" charset="0"/>
                <a:ea typeface="ＭＳ Ｐゴシック" pitchFamily="80" charset="-128"/>
                <a:cs typeface="+mn-cs"/>
              </a:rPr>
              <a:pPr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tabLst/>
              </a:pPr>
              <a:t>‹#›</a:t>
            </a:fld>
            <a:endParaRPr lang="en-US" sz="2000" kern="1200" smtClean="0">
              <a:solidFill>
                <a:srgbClr val="000000"/>
              </a:solidFill>
              <a:latin typeface="Lucida Sans" pitchFamily="80" charset="0"/>
              <a:ea typeface="ＭＳ Ｐゴシック" pitchFamily="8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5pPr>
      <a:lvl6pPr marL="65023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6pPr>
      <a:lvl7pPr marL="130046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7pPr>
      <a:lvl8pPr marL="195069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8pPr>
      <a:lvl9pPr marL="2600919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9pPr>
    </p:titleStyle>
    <p:bodyStyle>
      <a:lvl1pPr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80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492188" indent="-329630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80" charset="2"/>
        <a:buChar char="n"/>
        <a:defRPr kumimoji="1">
          <a:solidFill>
            <a:schemeClr val="tx1"/>
          </a:solidFill>
          <a:latin typeface="+mn-lt"/>
        </a:defRPr>
      </a:lvl2pPr>
      <a:lvl3pPr marL="891809" indent="-237064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632349" indent="-575725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80" charset="2"/>
        <a:defRPr kumimoji="1">
          <a:solidFill>
            <a:schemeClr val="tx1"/>
          </a:solidFill>
          <a:latin typeface="+mn-lt"/>
        </a:defRPr>
      </a:lvl4pPr>
      <a:lvl5pPr marL="2190010" indent="-24157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2840240" indent="-24157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3490470" indent="-24157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4140700" indent="-24157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4790930" indent="-24157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CS38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Introduction to Algorithms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Lecture </a:t>
            </a:r>
            <a:r>
              <a:rPr lang="en-US" dirty="0" smtClean="0">
                <a:latin typeface="Arial" charset="0"/>
              </a:rPr>
              <a:t>13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May 13, </a:t>
            </a:r>
            <a:r>
              <a:rPr lang="en-US" dirty="0">
                <a:latin typeface="Arial" charset="0"/>
              </a:rPr>
              <a:t>2014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CEBDA-2EC1-47F2-ABA7-E01777037E4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3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61" name="Shape 1261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10</a:t>
            </a:fld>
            <a:endParaRPr/>
          </a:p>
        </p:txBody>
      </p:sp>
      <p:sp>
        <p:nvSpPr>
          <p:cNvPr id="1262" name="Shape 1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Menger's theorem</a:t>
            </a:r>
          </a:p>
        </p:txBody>
      </p:sp>
      <p:sp>
        <p:nvSpPr>
          <p:cNvPr id="1263" name="Shape 12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[Menger 1927] </a:t>
            </a:r>
            <a:r>
              <a:rPr sz="2400">
                <a:solidFill>
                  <a:srgbClr val="0048AA"/>
                </a:solidFill>
              </a:rPr>
              <a:t> </a:t>
            </a:r>
            <a:r>
              <a:rPr sz="2400">
                <a:uFill>
                  <a:solidFill/>
                </a:uFill>
              </a:rPr>
              <a:t>The max number of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paths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equals the min number of edges whose removal disconnects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from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0048AA"/>
                </a:solidFill>
                <a:latin typeface="Times Roman"/>
                <a:ea typeface="Times Roman"/>
                <a:cs typeface="Times Roman"/>
                <a:sym typeface="Times Roman"/>
              </a:rPr>
              <a:t>≥</a:t>
            </a:r>
            <a:endParaRPr sz="2400">
              <a:solidFill>
                <a:srgbClr val="0048AA"/>
              </a:solidFill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Suppose max number of edge-disjoint paths is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Then value of max flow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= </a:t>
            </a:r>
            <a:r>
              <a:rPr sz="2400"/>
              <a:t>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Max-flow min-cut theorem 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⇒</a:t>
            </a:r>
            <a:r>
              <a:rPr sz="2400"/>
              <a:t>  there exists a cut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A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B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of capacity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/>
              <a:t> be set of edges going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A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B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 =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 and disconnects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. 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grpSp>
        <p:nvGrpSpPr>
          <p:cNvPr id="2" name="Group 1266"/>
          <p:cNvGrpSpPr/>
          <p:nvPr/>
        </p:nvGrpSpPr>
        <p:grpSpPr>
          <a:xfrm>
            <a:off x="347697" y="7797800"/>
            <a:ext cx="293512" cy="305083"/>
            <a:chOff x="0" y="0"/>
            <a:chExt cx="293511" cy="305082"/>
          </a:xfrm>
        </p:grpSpPr>
        <p:sp>
          <p:nvSpPr>
            <p:cNvPr id="1264" name="Shape 1264"/>
            <p:cNvSpPr/>
            <p:nvPr/>
          </p:nvSpPr>
          <p:spPr>
            <a:xfrm>
              <a:off x="0" y="0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3F83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21719" y="282"/>
              <a:ext cx="250073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s</a:t>
              </a:r>
            </a:p>
          </p:txBody>
        </p:sp>
      </p:grpSp>
      <p:grpSp>
        <p:nvGrpSpPr>
          <p:cNvPr id="3" name="Group 1269"/>
          <p:cNvGrpSpPr/>
          <p:nvPr/>
        </p:nvGrpSpPr>
        <p:grpSpPr>
          <a:xfrm>
            <a:off x="2052320" y="6591299"/>
            <a:ext cx="293512" cy="304801"/>
            <a:chOff x="0" y="0"/>
            <a:chExt cx="293511" cy="304800"/>
          </a:xfrm>
        </p:grpSpPr>
        <p:sp>
          <p:nvSpPr>
            <p:cNvPr id="1267" name="Shape 1267"/>
            <p:cNvSpPr/>
            <p:nvPr/>
          </p:nvSpPr>
          <p:spPr>
            <a:xfrm>
              <a:off x="0" y="8184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3F83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9267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2</a:t>
              </a:r>
            </a:p>
          </p:txBody>
        </p:sp>
      </p:grpSp>
      <p:grpSp>
        <p:nvGrpSpPr>
          <p:cNvPr id="4" name="Group 1272"/>
          <p:cNvGrpSpPr/>
          <p:nvPr/>
        </p:nvGrpSpPr>
        <p:grpSpPr>
          <a:xfrm>
            <a:off x="2052320" y="7797800"/>
            <a:ext cx="293512" cy="305083"/>
            <a:chOff x="0" y="0"/>
            <a:chExt cx="293511" cy="305082"/>
          </a:xfrm>
        </p:grpSpPr>
        <p:sp>
          <p:nvSpPr>
            <p:cNvPr id="1270" name="Shape 1270"/>
            <p:cNvSpPr/>
            <p:nvPr/>
          </p:nvSpPr>
          <p:spPr>
            <a:xfrm>
              <a:off x="0" y="0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3F83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9267" y="282"/>
              <a:ext cx="27497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3</a:t>
              </a:r>
            </a:p>
          </p:txBody>
        </p:sp>
      </p:grpSp>
      <p:grpSp>
        <p:nvGrpSpPr>
          <p:cNvPr id="5" name="Group 1275"/>
          <p:cNvGrpSpPr/>
          <p:nvPr/>
        </p:nvGrpSpPr>
        <p:grpSpPr>
          <a:xfrm>
            <a:off x="2052320" y="9125656"/>
            <a:ext cx="293512" cy="304801"/>
            <a:chOff x="0" y="0"/>
            <a:chExt cx="293511" cy="304800"/>
          </a:xfrm>
        </p:grpSpPr>
        <p:sp>
          <p:nvSpPr>
            <p:cNvPr id="1273" name="Shape 1273"/>
            <p:cNvSpPr/>
            <p:nvPr/>
          </p:nvSpPr>
          <p:spPr>
            <a:xfrm>
              <a:off x="0" y="4797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3F83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9267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4</a:t>
              </a:r>
            </a:p>
          </p:txBody>
        </p:sp>
      </p:grpSp>
      <p:sp>
        <p:nvSpPr>
          <p:cNvPr id="1343" name="Shape 1343"/>
          <p:cNvSpPr/>
          <p:nvPr/>
        </p:nvSpPr>
        <p:spPr>
          <a:xfrm>
            <a:off x="619557" y="6841121"/>
            <a:ext cx="1441892" cy="1020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646040" y="7950341"/>
            <a:ext cx="14016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>
            <a:solidFill>
              <a:srgbClr val="8D3124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45" name="Shape 1345"/>
          <p:cNvSpPr/>
          <p:nvPr/>
        </p:nvSpPr>
        <p:spPr>
          <a:xfrm>
            <a:off x="619557" y="8047783"/>
            <a:ext cx="1441892" cy="1123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2199075" y="8102996"/>
            <a:ext cx="1" cy="102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0">
            <a:solidFill>
              <a:srgbClr val="8D3124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47" name="Shape 1347"/>
          <p:cNvSpPr/>
          <p:nvPr/>
        </p:nvSpPr>
        <p:spPr>
          <a:xfrm>
            <a:off x="2336482" y="8041606"/>
            <a:ext cx="1718787" cy="114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2350768" y="9278056"/>
            <a:ext cx="169577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>
            <a:solidFill>
              <a:srgbClr val="8D3124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2199075" y="6898084"/>
            <a:ext cx="1" cy="894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/>
            <a:round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6" name="Group 1285"/>
          <p:cNvGrpSpPr/>
          <p:nvPr/>
        </p:nvGrpSpPr>
        <p:grpSpPr>
          <a:xfrm>
            <a:off x="4051300" y="6591299"/>
            <a:ext cx="293512" cy="304801"/>
            <a:chOff x="0" y="0"/>
            <a:chExt cx="293511" cy="304800"/>
          </a:xfrm>
        </p:grpSpPr>
        <p:sp>
          <p:nvSpPr>
            <p:cNvPr id="1283" name="Shape 1283"/>
            <p:cNvSpPr/>
            <p:nvPr/>
          </p:nvSpPr>
          <p:spPr>
            <a:xfrm>
              <a:off x="0" y="8184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905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5</a:t>
              </a:r>
            </a:p>
          </p:txBody>
        </p:sp>
      </p:grpSp>
      <p:grpSp>
        <p:nvGrpSpPr>
          <p:cNvPr id="7" name="Group 1288"/>
          <p:cNvGrpSpPr/>
          <p:nvPr/>
        </p:nvGrpSpPr>
        <p:grpSpPr>
          <a:xfrm>
            <a:off x="4051300" y="7797800"/>
            <a:ext cx="293512" cy="305083"/>
            <a:chOff x="0" y="0"/>
            <a:chExt cx="293511" cy="305082"/>
          </a:xfrm>
        </p:grpSpPr>
        <p:sp>
          <p:nvSpPr>
            <p:cNvPr id="1286" name="Shape 1286"/>
            <p:cNvSpPr/>
            <p:nvPr/>
          </p:nvSpPr>
          <p:spPr>
            <a:xfrm>
              <a:off x="0" y="0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3905" y="282"/>
              <a:ext cx="27497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6</a:t>
              </a:r>
            </a:p>
          </p:txBody>
        </p:sp>
      </p:grpSp>
      <p:grpSp>
        <p:nvGrpSpPr>
          <p:cNvPr id="8" name="Group 1291"/>
          <p:cNvGrpSpPr/>
          <p:nvPr/>
        </p:nvGrpSpPr>
        <p:grpSpPr>
          <a:xfrm>
            <a:off x="4051300" y="9125656"/>
            <a:ext cx="293512" cy="304801"/>
            <a:chOff x="0" y="0"/>
            <a:chExt cx="293511" cy="304800"/>
          </a:xfrm>
        </p:grpSpPr>
        <p:sp>
          <p:nvSpPr>
            <p:cNvPr id="1289" name="Shape 1289"/>
            <p:cNvSpPr/>
            <p:nvPr/>
          </p:nvSpPr>
          <p:spPr>
            <a:xfrm>
              <a:off x="0" y="4797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3905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7</a:t>
              </a:r>
            </a:p>
          </p:txBody>
        </p:sp>
      </p:grpSp>
      <p:sp>
        <p:nvSpPr>
          <p:cNvPr id="1350" name="Shape 1350"/>
          <p:cNvSpPr/>
          <p:nvPr/>
        </p:nvSpPr>
        <p:spPr>
          <a:xfrm>
            <a:off x="4198055" y="8102996"/>
            <a:ext cx="1" cy="102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0">
            <a:solidFill>
              <a:srgbClr val="8D3124"/>
            </a:solidFill>
            <a:round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4198055" y="6898084"/>
            <a:ext cx="1" cy="894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" name="Group 1296"/>
          <p:cNvGrpSpPr/>
          <p:nvPr/>
        </p:nvGrpSpPr>
        <p:grpSpPr>
          <a:xfrm>
            <a:off x="5825066" y="7797800"/>
            <a:ext cx="293513" cy="305083"/>
            <a:chOff x="0" y="0"/>
            <a:chExt cx="293511" cy="305082"/>
          </a:xfrm>
        </p:grpSpPr>
        <p:sp>
          <p:nvSpPr>
            <p:cNvPr id="1294" name="Shape 1294"/>
            <p:cNvSpPr/>
            <p:nvPr/>
          </p:nvSpPr>
          <p:spPr>
            <a:xfrm>
              <a:off x="0" y="0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35510" y="282"/>
              <a:ext cx="22249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t</a:t>
              </a:r>
            </a:p>
          </p:txBody>
        </p:sp>
      </p:grpSp>
      <p:sp>
        <p:nvSpPr>
          <p:cNvPr id="1352" name="Shape 1352"/>
          <p:cNvSpPr/>
          <p:nvPr/>
        </p:nvSpPr>
        <p:spPr>
          <a:xfrm>
            <a:off x="4330303" y="6833664"/>
            <a:ext cx="1514301" cy="1030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4349642" y="7950341"/>
            <a:ext cx="147077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63500">
            <a:solidFill>
              <a:srgbClr val="8D3124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4330303" y="8038188"/>
            <a:ext cx="1524160" cy="1140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2336482" y="6826642"/>
            <a:ext cx="1718787" cy="1037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2336482" y="6829890"/>
            <a:ext cx="1718787" cy="1037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0" name="Group 1304"/>
          <p:cNvGrpSpPr/>
          <p:nvPr/>
        </p:nvGrpSpPr>
        <p:grpSpPr>
          <a:xfrm>
            <a:off x="6850098" y="7792438"/>
            <a:ext cx="291254" cy="304801"/>
            <a:chOff x="0" y="0"/>
            <a:chExt cx="291253" cy="304800"/>
          </a:xfrm>
        </p:grpSpPr>
        <p:sp>
          <p:nvSpPr>
            <p:cNvPr id="1302" name="Shape 1302"/>
            <p:cNvSpPr/>
            <p:nvPr/>
          </p:nvSpPr>
          <p:spPr>
            <a:xfrm>
              <a:off x="0" y="5926"/>
              <a:ext cx="291254" cy="29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0589" y="0"/>
              <a:ext cx="25007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s</a:t>
              </a:r>
            </a:p>
          </p:txBody>
        </p:sp>
      </p:grpSp>
      <p:grpSp>
        <p:nvGrpSpPr>
          <p:cNvPr id="11" name="Group 1307"/>
          <p:cNvGrpSpPr/>
          <p:nvPr/>
        </p:nvGrpSpPr>
        <p:grpSpPr>
          <a:xfrm>
            <a:off x="8620195" y="6593557"/>
            <a:ext cx="293512" cy="304801"/>
            <a:chOff x="0" y="0"/>
            <a:chExt cx="293511" cy="304800"/>
          </a:xfrm>
        </p:grpSpPr>
        <p:sp>
          <p:nvSpPr>
            <p:cNvPr id="1305" name="Shape 1305"/>
            <p:cNvSpPr/>
            <p:nvPr/>
          </p:nvSpPr>
          <p:spPr>
            <a:xfrm>
              <a:off x="0" y="5926"/>
              <a:ext cx="293512" cy="29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9268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2</a:t>
              </a:r>
            </a:p>
          </p:txBody>
        </p:sp>
      </p:grpSp>
      <p:grpSp>
        <p:nvGrpSpPr>
          <p:cNvPr id="12" name="Group 1310"/>
          <p:cNvGrpSpPr/>
          <p:nvPr/>
        </p:nvGrpSpPr>
        <p:grpSpPr>
          <a:xfrm>
            <a:off x="8620195" y="7792438"/>
            <a:ext cx="293512" cy="304801"/>
            <a:chOff x="0" y="0"/>
            <a:chExt cx="293511" cy="304800"/>
          </a:xfrm>
        </p:grpSpPr>
        <p:sp>
          <p:nvSpPr>
            <p:cNvPr id="1308" name="Shape 1308"/>
            <p:cNvSpPr/>
            <p:nvPr/>
          </p:nvSpPr>
          <p:spPr>
            <a:xfrm>
              <a:off x="0" y="5926"/>
              <a:ext cx="293512" cy="29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9268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3</a:t>
              </a:r>
            </a:p>
          </p:txBody>
        </p:sp>
      </p:grpSp>
      <p:grpSp>
        <p:nvGrpSpPr>
          <p:cNvPr id="13" name="Group 1313"/>
          <p:cNvGrpSpPr/>
          <p:nvPr/>
        </p:nvGrpSpPr>
        <p:grpSpPr>
          <a:xfrm>
            <a:off x="8620195" y="9110980"/>
            <a:ext cx="293512" cy="304801"/>
            <a:chOff x="0" y="0"/>
            <a:chExt cx="293511" cy="304800"/>
          </a:xfrm>
        </p:grpSpPr>
        <p:sp>
          <p:nvSpPr>
            <p:cNvPr id="1311" name="Shape 1311"/>
            <p:cNvSpPr/>
            <p:nvPr/>
          </p:nvSpPr>
          <p:spPr>
            <a:xfrm>
              <a:off x="0" y="5926"/>
              <a:ext cx="293512" cy="29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9268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4</a:t>
              </a:r>
            </a:p>
          </p:txBody>
        </p:sp>
      </p:grpSp>
      <p:sp>
        <p:nvSpPr>
          <p:cNvPr id="1357" name="Shape 1357"/>
          <p:cNvSpPr/>
          <p:nvPr/>
        </p:nvSpPr>
        <p:spPr>
          <a:xfrm>
            <a:off x="7120766" y="6839113"/>
            <a:ext cx="1508558" cy="1021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x="7146164" y="7944838"/>
            <a:ext cx="146927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x="7120766" y="8037922"/>
            <a:ext cx="1508558" cy="1123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8766951" y="8097238"/>
            <a:ext cx="1" cy="1013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8904358" y="8032394"/>
            <a:ext cx="1794555" cy="1143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>
              <a:srgbClr val="003F83"/>
            </a:solidFill>
            <a:prstDash val="dash"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62" name="Shape 1362"/>
          <p:cNvSpPr/>
          <p:nvPr/>
        </p:nvSpPr>
        <p:spPr>
          <a:xfrm>
            <a:off x="8918643" y="9263380"/>
            <a:ext cx="17671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>
              <a:srgbClr val="003F83"/>
            </a:solidFill>
            <a:prstDash val="dash"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8766951" y="6898357"/>
            <a:ext cx="1" cy="894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" name="Group 1323"/>
          <p:cNvGrpSpPr/>
          <p:nvPr/>
        </p:nvGrpSpPr>
        <p:grpSpPr>
          <a:xfrm>
            <a:off x="10690577" y="6593557"/>
            <a:ext cx="291255" cy="304801"/>
            <a:chOff x="0" y="0"/>
            <a:chExt cx="291253" cy="304800"/>
          </a:xfrm>
        </p:grpSpPr>
        <p:sp>
          <p:nvSpPr>
            <p:cNvPr id="1321" name="Shape 1321"/>
            <p:cNvSpPr/>
            <p:nvPr/>
          </p:nvSpPr>
          <p:spPr>
            <a:xfrm>
              <a:off x="0" y="5926"/>
              <a:ext cx="291254" cy="29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8140" y="0"/>
              <a:ext cx="274976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5</a:t>
              </a:r>
            </a:p>
          </p:txBody>
        </p:sp>
      </p:grpSp>
      <p:grpSp>
        <p:nvGrpSpPr>
          <p:cNvPr id="15" name="Group 1326"/>
          <p:cNvGrpSpPr/>
          <p:nvPr/>
        </p:nvGrpSpPr>
        <p:grpSpPr>
          <a:xfrm>
            <a:off x="10690577" y="7792438"/>
            <a:ext cx="291255" cy="304801"/>
            <a:chOff x="0" y="0"/>
            <a:chExt cx="291253" cy="304800"/>
          </a:xfrm>
        </p:grpSpPr>
        <p:sp>
          <p:nvSpPr>
            <p:cNvPr id="1324" name="Shape 1324"/>
            <p:cNvSpPr/>
            <p:nvPr/>
          </p:nvSpPr>
          <p:spPr>
            <a:xfrm>
              <a:off x="0" y="5926"/>
              <a:ext cx="291254" cy="29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8140" y="0"/>
              <a:ext cx="274976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6</a:t>
              </a:r>
            </a:p>
          </p:txBody>
        </p:sp>
      </p:grpSp>
      <p:grpSp>
        <p:nvGrpSpPr>
          <p:cNvPr id="16" name="Group 1329"/>
          <p:cNvGrpSpPr/>
          <p:nvPr/>
        </p:nvGrpSpPr>
        <p:grpSpPr>
          <a:xfrm>
            <a:off x="10690577" y="9110980"/>
            <a:ext cx="291255" cy="304801"/>
            <a:chOff x="0" y="0"/>
            <a:chExt cx="291253" cy="304800"/>
          </a:xfrm>
        </p:grpSpPr>
        <p:sp>
          <p:nvSpPr>
            <p:cNvPr id="1327" name="Shape 1327"/>
            <p:cNvSpPr/>
            <p:nvPr/>
          </p:nvSpPr>
          <p:spPr>
            <a:xfrm>
              <a:off x="0" y="5926"/>
              <a:ext cx="291254" cy="29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8140" y="0"/>
              <a:ext cx="274976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7</a:t>
              </a:r>
            </a:p>
          </p:txBody>
        </p:sp>
      </p:grpSp>
      <p:sp>
        <p:nvSpPr>
          <p:cNvPr id="1364" name="Shape 1364"/>
          <p:cNvSpPr/>
          <p:nvPr/>
        </p:nvSpPr>
        <p:spPr>
          <a:xfrm>
            <a:off x="10836204" y="8097238"/>
            <a:ext cx="1" cy="1013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6200" y="0"/>
                </a:moveTo>
                <a:cubicBezTo>
                  <a:pt x="-5400" y="7200"/>
                  <a:pt x="-5400" y="14400"/>
                  <a:pt x="162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10836204" y="6898357"/>
            <a:ext cx="1" cy="894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7" name="Group 1334"/>
          <p:cNvGrpSpPr/>
          <p:nvPr/>
        </p:nvGrpSpPr>
        <p:grpSpPr>
          <a:xfrm>
            <a:off x="12415520" y="7792438"/>
            <a:ext cx="291254" cy="304801"/>
            <a:chOff x="0" y="0"/>
            <a:chExt cx="291253" cy="304800"/>
          </a:xfrm>
        </p:grpSpPr>
        <p:sp>
          <p:nvSpPr>
            <p:cNvPr id="1332" name="Shape 1332"/>
            <p:cNvSpPr/>
            <p:nvPr/>
          </p:nvSpPr>
          <p:spPr>
            <a:xfrm>
              <a:off x="0" y="5926"/>
              <a:ext cx="291254" cy="29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4382" y="0"/>
              <a:ext cx="222490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t</a:t>
              </a:r>
            </a:p>
          </p:txBody>
        </p:sp>
      </p:grpSp>
      <p:sp>
        <p:nvSpPr>
          <p:cNvPr id="1366" name="Shape 1366"/>
          <p:cNvSpPr/>
          <p:nvPr/>
        </p:nvSpPr>
        <p:spPr>
          <a:xfrm>
            <a:off x="10973946" y="6841692"/>
            <a:ext cx="1464172" cy="101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10986644" y="7944838"/>
            <a:ext cx="14241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10973946" y="8035093"/>
            <a:ext cx="1469128" cy="112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8904358" y="6825568"/>
            <a:ext cx="1794555" cy="103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8904358" y="6825502"/>
            <a:ext cx="1794555" cy="103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8" name="Group 1342"/>
          <p:cNvGrpSpPr/>
          <p:nvPr/>
        </p:nvGrpSpPr>
        <p:grpSpPr>
          <a:xfrm>
            <a:off x="149013" y="6354990"/>
            <a:ext cx="2895519" cy="3199926"/>
            <a:chOff x="0" y="0"/>
            <a:chExt cx="2895518" cy="3199924"/>
          </a:xfrm>
        </p:grpSpPr>
        <p:sp>
          <p:nvSpPr>
            <p:cNvPr id="1340" name="Shape 1340"/>
            <p:cNvSpPr/>
            <p:nvPr/>
          </p:nvSpPr>
          <p:spPr>
            <a:xfrm>
              <a:off x="0" y="0"/>
              <a:ext cx="2895519" cy="319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0643" extrusionOk="0">
                  <a:moveTo>
                    <a:pt x="0" y="9035"/>
                  </a:moveTo>
                  <a:cubicBezTo>
                    <a:pt x="732" y="8394"/>
                    <a:pt x="1215" y="7185"/>
                    <a:pt x="1980" y="6733"/>
                  </a:cubicBezTo>
                  <a:cubicBezTo>
                    <a:pt x="2929" y="5408"/>
                    <a:pt x="4210" y="4417"/>
                    <a:pt x="5525" y="3398"/>
                  </a:cubicBezTo>
                  <a:cubicBezTo>
                    <a:pt x="6856" y="2364"/>
                    <a:pt x="6873" y="2189"/>
                    <a:pt x="8537" y="1446"/>
                  </a:cubicBezTo>
                  <a:cubicBezTo>
                    <a:pt x="9652" y="951"/>
                    <a:pt x="10317" y="893"/>
                    <a:pt x="11565" y="645"/>
                  </a:cubicBezTo>
                  <a:cubicBezTo>
                    <a:pt x="12015" y="558"/>
                    <a:pt x="12880" y="296"/>
                    <a:pt x="12880" y="296"/>
                  </a:cubicBezTo>
                  <a:cubicBezTo>
                    <a:pt x="17157" y="383"/>
                    <a:pt x="17773" y="-826"/>
                    <a:pt x="19304" y="1097"/>
                  </a:cubicBezTo>
                  <a:cubicBezTo>
                    <a:pt x="19620" y="1927"/>
                    <a:pt x="19403" y="1592"/>
                    <a:pt x="19836" y="2131"/>
                  </a:cubicBezTo>
                  <a:cubicBezTo>
                    <a:pt x="20186" y="3034"/>
                    <a:pt x="20086" y="3980"/>
                    <a:pt x="20352" y="4898"/>
                  </a:cubicBezTo>
                  <a:cubicBezTo>
                    <a:pt x="20485" y="6165"/>
                    <a:pt x="20785" y="7345"/>
                    <a:pt x="21151" y="8568"/>
                  </a:cubicBezTo>
                  <a:cubicBezTo>
                    <a:pt x="21201" y="8947"/>
                    <a:pt x="21284" y="9340"/>
                    <a:pt x="21284" y="9719"/>
                  </a:cubicBezTo>
                  <a:cubicBezTo>
                    <a:pt x="21284" y="13899"/>
                    <a:pt x="21600" y="14482"/>
                    <a:pt x="20751" y="17191"/>
                  </a:cubicBezTo>
                  <a:cubicBezTo>
                    <a:pt x="20568" y="17788"/>
                    <a:pt x="20402" y="19172"/>
                    <a:pt x="19836" y="19609"/>
                  </a:cubicBezTo>
                  <a:cubicBezTo>
                    <a:pt x="19004" y="20235"/>
                    <a:pt x="17822" y="20424"/>
                    <a:pt x="16807" y="20643"/>
                  </a:cubicBezTo>
                  <a:cubicBezTo>
                    <a:pt x="12697" y="20541"/>
                    <a:pt x="13379" y="20774"/>
                    <a:pt x="11166" y="20293"/>
                  </a:cubicBezTo>
                  <a:cubicBezTo>
                    <a:pt x="10484" y="19886"/>
                    <a:pt x="9652" y="19754"/>
                    <a:pt x="8936" y="19376"/>
                  </a:cubicBezTo>
                  <a:cubicBezTo>
                    <a:pt x="8038" y="18895"/>
                    <a:pt x="7305" y="18269"/>
                    <a:pt x="6440" y="17759"/>
                  </a:cubicBezTo>
                  <a:cubicBezTo>
                    <a:pt x="5941" y="17133"/>
                    <a:pt x="5358" y="16579"/>
                    <a:pt x="4726" y="16040"/>
                  </a:cubicBezTo>
                  <a:cubicBezTo>
                    <a:pt x="4610" y="15938"/>
                    <a:pt x="4593" y="15778"/>
                    <a:pt x="4476" y="15691"/>
                  </a:cubicBezTo>
                  <a:cubicBezTo>
                    <a:pt x="4243" y="15501"/>
                    <a:pt x="3678" y="15239"/>
                    <a:pt x="3678" y="15239"/>
                  </a:cubicBezTo>
                  <a:cubicBezTo>
                    <a:pt x="3178" y="14569"/>
                    <a:pt x="2862" y="14074"/>
                    <a:pt x="2113" y="13623"/>
                  </a:cubicBezTo>
                  <a:cubicBezTo>
                    <a:pt x="1930" y="13390"/>
                    <a:pt x="1681" y="13200"/>
                    <a:pt x="1581" y="12938"/>
                  </a:cubicBezTo>
                  <a:cubicBezTo>
                    <a:pt x="1231" y="12050"/>
                    <a:pt x="1015" y="10841"/>
                    <a:pt x="399" y="10069"/>
                  </a:cubicBezTo>
                  <a:cubicBezTo>
                    <a:pt x="250" y="9675"/>
                    <a:pt x="0" y="9457"/>
                    <a:pt x="0" y="9035"/>
                  </a:cubicBezTo>
                  <a:close/>
                </a:path>
              </a:pathLst>
            </a:custGeom>
            <a:solidFill>
              <a:srgbClr val="003F83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925990" y="403667"/>
              <a:ext cx="21843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2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/>
              </a:pPr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" grpId="0" build="p" bldLvl="5" animBg="1" advAuto="0"/>
      <p:bldP spid="1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Two paths are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edge-disjoint</a:t>
            </a:r>
            <a:r>
              <a:rPr sz="2400">
                <a:uFill>
                  <a:solidFill/>
                </a:uFill>
              </a:rPr>
              <a:t> if they have no edge in common.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Disjoint path problem in undirected graphs.  </a:t>
            </a:r>
            <a:r>
              <a:rPr sz="2400">
                <a:uFill>
                  <a:solidFill/>
                </a:uFill>
              </a:rPr>
              <a:t>Given a graph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and two nodes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, find the max number of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-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paths.</a:t>
            </a:r>
          </a:p>
        </p:txBody>
      </p:sp>
      <p:sp>
        <p:nvSpPr>
          <p:cNvPr id="1373" name="Shape 1373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74" name="Shape 1374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11</a:t>
            </a:fld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1661829" y="5838395"/>
            <a:ext cx="2686285" cy="139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1683940" y="7329311"/>
            <a:ext cx="26419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7" name="Shape 1417"/>
          <p:cNvSpPr/>
          <p:nvPr/>
        </p:nvSpPr>
        <p:spPr>
          <a:xfrm>
            <a:off x="1658328" y="7426626"/>
            <a:ext cx="2693278" cy="1532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45226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4696162" y="7421510"/>
            <a:ext cx="2903865" cy="15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4719240" y="9056511"/>
            <a:ext cx="28578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1" name="Shape 1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 in undirected graphs</a:t>
            </a:r>
          </a:p>
        </p:txBody>
      </p:sp>
      <p:sp>
        <p:nvSpPr>
          <p:cNvPr id="1421" name="Shape 1421"/>
          <p:cNvSpPr/>
          <p:nvPr/>
        </p:nvSpPr>
        <p:spPr>
          <a:xfrm>
            <a:off x="45226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77738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77738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4" name="Shape 1424"/>
          <p:cNvSpPr/>
          <p:nvPr/>
        </p:nvSpPr>
        <p:spPr>
          <a:xfrm>
            <a:off x="7947454" y="5839490"/>
            <a:ext cx="2636942" cy="139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5" name="Shape 1425"/>
          <p:cNvSpPr/>
          <p:nvPr/>
        </p:nvSpPr>
        <p:spPr>
          <a:xfrm>
            <a:off x="7970440" y="7329311"/>
            <a:ext cx="25911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7943773" y="7427887"/>
            <a:ext cx="2644204" cy="15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4699452" y="5833496"/>
            <a:ext cx="2897379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4699470" y="5833556"/>
            <a:ext cx="2897378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1228949" y="8597900"/>
            <a:ext cx="1175011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digraph G</a:t>
            </a:r>
          </a:p>
        </p:txBody>
      </p:sp>
      <p:grpSp>
        <p:nvGrpSpPr>
          <p:cNvPr id="2" name="Group 1393"/>
          <p:cNvGrpSpPr/>
          <p:nvPr/>
        </p:nvGrpSpPr>
        <p:grpSpPr>
          <a:xfrm>
            <a:off x="1295399" y="7137399"/>
            <a:ext cx="383824" cy="383824"/>
            <a:chOff x="0" y="0"/>
            <a:chExt cx="383822" cy="383822"/>
          </a:xfrm>
        </p:grpSpPr>
        <p:sp>
          <p:nvSpPr>
            <p:cNvPr id="1391" name="Shape 1391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65481" y="16368"/>
              <a:ext cx="26302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3" name="Group 1396"/>
          <p:cNvGrpSpPr/>
          <p:nvPr/>
        </p:nvGrpSpPr>
        <p:grpSpPr>
          <a:xfrm>
            <a:off x="4330699" y="5555544"/>
            <a:ext cx="383824" cy="383823"/>
            <a:chOff x="0" y="0"/>
            <a:chExt cx="383822" cy="383822"/>
          </a:xfrm>
        </p:grpSpPr>
        <p:sp>
          <p:nvSpPr>
            <p:cNvPr id="1394" name="Shape 1394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0626" y="22295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" name="Group 1399"/>
          <p:cNvGrpSpPr/>
          <p:nvPr/>
        </p:nvGrpSpPr>
        <p:grpSpPr>
          <a:xfrm>
            <a:off x="4330699" y="7137399"/>
            <a:ext cx="383824" cy="383824"/>
            <a:chOff x="0" y="0"/>
            <a:chExt cx="383822" cy="383822"/>
          </a:xfrm>
        </p:grpSpPr>
        <p:sp>
          <p:nvSpPr>
            <p:cNvPr id="1397" name="Shape 1397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0626" y="16368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" name="Group 1402"/>
          <p:cNvGrpSpPr/>
          <p:nvPr/>
        </p:nvGrpSpPr>
        <p:grpSpPr>
          <a:xfrm>
            <a:off x="4330699" y="8864599"/>
            <a:ext cx="383824" cy="383824"/>
            <a:chOff x="0" y="0"/>
            <a:chExt cx="383822" cy="383822"/>
          </a:xfrm>
        </p:grpSpPr>
        <p:sp>
          <p:nvSpPr>
            <p:cNvPr id="1400" name="Shape 1400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0626" y="23142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6" name="Group 1405"/>
          <p:cNvGrpSpPr/>
          <p:nvPr/>
        </p:nvGrpSpPr>
        <p:grpSpPr>
          <a:xfrm>
            <a:off x="7581899" y="5555544"/>
            <a:ext cx="383824" cy="383823"/>
            <a:chOff x="0" y="0"/>
            <a:chExt cx="383822" cy="383822"/>
          </a:xfrm>
        </p:grpSpPr>
        <p:sp>
          <p:nvSpPr>
            <p:cNvPr id="1403" name="Shape 1403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50625" y="22295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" name="Group 1408"/>
          <p:cNvGrpSpPr/>
          <p:nvPr/>
        </p:nvGrpSpPr>
        <p:grpSpPr>
          <a:xfrm>
            <a:off x="7581899" y="7137399"/>
            <a:ext cx="383824" cy="383824"/>
            <a:chOff x="0" y="0"/>
            <a:chExt cx="383822" cy="383822"/>
          </a:xfrm>
        </p:grpSpPr>
        <p:sp>
          <p:nvSpPr>
            <p:cNvPr id="1406" name="Shape 1406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50625" y="16368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" name="Group 1411"/>
          <p:cNvGrpSpPr/>
          <p:nvPr/>
        </p:nvGrpSpPr>
        <p:grpSpPr>
          <a:xfrm>
            <a:off x="7581899" y="8864599"/>
            <a:ext cx="383824" cy="383824"/>
            <a:chOff x="0" y="0"/>
            <a:chExt cx="383822" cy="383822"/>
          </a:xfrm>
        </p:grpSpPr>
        <p:sp>
          <p:nvSpPr>
            <p:cNvPr id="1409" name="Shape 1409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50625" y="23142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9" name="Group 1414"/>
          <p:cNvGrpSpPr/>
          <p:nvPr/>
        </p:nvGrpSpPr>
        <p:grpSpPr>
          <a:xfrm>
            <a:off x="10566399" y="7137399"/>
            <a:ext cx="383824" cy="383824"/>
            <a:chOff x="0" y="0"/>
            <a:chExt cx="383822" cy="383822"/>
          </a:xfrm>
        </p:grpSpPr>
        <p:sp>
          <p:nvSpPr>
            <p:cNvPr id="1412" name="Shape 1412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75918" y="16368"/>
              <a:ext cx="23199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" grpId="0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Two paths are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edge-disjoint</a:t>
            </a:r>
            <a:r>
              <a:rPr sz="2400">
                <a:uFill>
                  <a:solidFill/>
                </a:uFill>
              </a:rPr>
              <a:t> if they have no edge in common.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Disjoint path problem in undirected graphs.  </a:t>
            </a:r>
            <a:r>
              <a:rPr sz="2400">
                <a:uFill>
                  <a:solidFill/>
                </a:uFill>
              </a:rPr>
              <a:t>Given a graph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and two nodes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, find the max number of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-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paths.</a:t>
            </a:r>
          </a:p>
        </p:txBody>
      </p:sp>
      <p:sp>
        <p:nvSpPr>
          <p:cNvPr id="1431" name="Shape 1431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32" name="Shape 1432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12</a:t>
            </a:fld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1661829" y="5838395"/>
            <a:ext cx="2686285" cy="139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1683940" y="7329311"/>
            <a:ext cx="26419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1658328" y="7426626"/>
            <a:ext cx="2693278" cy="1532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45226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4696162" y="7421510"/>
            <a:ext cx="2903865" cy="15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4719240" y="9056511"/>
            <a:ext cx="28578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9" name="Shape 1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 in undirected graphs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5226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77738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77738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7947454" y="5839490"/>
            <a:ext cx="2636942" cy="139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7970440" y="7329311"/>
            <a:ext cx="25911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84" name="Shape 1484"/>
          <p:cNvSpPr/>
          <p:nvPr/>
        </p:nvSpPr>
        <p:spPr>
          <a:xfrm>
            <a:off x="7943773" y="7427887"/>
            <a:ext cx="2644204" cy="15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4699452" y="5833496"/>
            <a:ext cx="2897379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4699470" y="5833556"/>
            <a:ext cx="2897378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440457" y="8597900"/>
            <a:ext cx="2751995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digraph 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(2 edge-disjoint paths)</a:t>
            </a:r>
          </a:p>
        </p:txBody>
      </p:sp>
      <p:grpSp>
        <p:nvGrpSpPr>
          <p:cNvPr id="2" name="Group 1451"/>
          <p:cNvGrpSpPr/>
          <p:nvPr/>
        </p:nvGrpSpPr>
        <p:grpSpPr>
          <a:xfrm>
            <a:off x="1295399" y="7137399"/>
            <a:ext cx="383824" cy="383824"/>
            <a:chOff x="0" y="0"/>
            <a:chExt cx="383822" cy="383822"/>
          </a:xfrm>
        </p:grpSpPr>
        <p:sp>
          <p:nvSpPr>
            <p:cNvPr id="1449" name="Shape 1449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65481" y="16368"/>
              <a:ext cx="26302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3" name="Group 1454"/>
          <p:cNvGrpSpPr/>
          <p:nvPr/>
        </p:nvGrpSpPr>
        <p:grpSpPr>
          <a:xfrm>
            <a:off x="4330699" y="5555544"/>
            <a:ext cx="383824" cy="383823"/>
            <a:chOff x="0" y="0"/>
            <a:chExt cx="383822" cy="383822"/>
          </a:xfrm>
        </p:grpSpPr>
        <p:sp>
          <p:nvSpPr>
            <p:cNvPr id="1452" name="Shape 1452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50626" y="22295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" name="Group 1457"/>
          <p:cNvGrpSpPr/>
          <p:nvPr/>
        </p:nvGrpSpPr>
        <p:grpSpPr>
          <a:xfrm>
            <a:off x="4330699" y="7137399"/>
            <a:ext cx="383824" cy="383824"/>
            <a:chOff x="0" y="0"/>
            <a:chExt cx="383822" cy="383822"/>
          </a:xfrm>
        </p:grpSpPr>
        <p:sp>
          <p:nvSpPr>
            <p:cNvPr id="1455" name="Shape 1455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50626" y="16368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" name="Group 1460"/>
          <p:cNvGrpSpPr/>
          <p:nvPr/>
        </p:nvGrpSpPr>
        <p:grpSpPr>
          <a:xfrm>
            <a:off x="4330699" y="8864599"/>
            <a:ext cx="383824" cy="383824"/>
            <a:chOff x="0" y="0"/>
            <a:chExt cx="383822" cy="383822"/>
          </a:xfrm>
        </p:grpSpPr>
        <p:sp>
          <p:nvSpPr>
            <p:cNvPr id="1458" name="Shape 1458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50626" y="23142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6" name="Group 1463"/>
          <p:cNvGrpSpPr/>
          <p:nvPr/>
        </p:nvGrpSpPr>
        <p:grpSpPr>
          <a:xfrm>
            <a:off x="7581899" y="5555544"/>
            <a:ext cx="383824" cy="383823"/>
            <a:chOff x="0" y="0"/>
            <a:chExt cx="383822" cy="383822"/>
          </a:xfrm>
        </p:grpSpPr>
        <p:sp>
          <p:nvSpPr>
            <p:cNvPr id="1461" name="Shape 1461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50625" y="22295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" name="Group 1466"/>
          <p:cNvGrpSpPr/>
          <p:nvPr/>
        </p:nvGrpSpPr>
        <p:grpSpPr>
          <a:xfrm>
            <a:off x="7581899" y="7137399"/>
            <a:ext cx="383824" cy="383824"/>
            <a:chOff x="0" y="0"/>
            <a:chExt cx="383822" cy="383822"/>
          </a:xfrm>
        </p:grpSpPr>
        <p:sp>
          <p:nvSpPr>
            <p:cNvPr id="1464" name="Shape 1464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50625" y="16368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" name="Group 1469"/>
          <p:cNvGrpSpPr/>
          <p:nvPr/>
        </p:nvGrpSpPr>
        <p:grpSpPr>
          <a:xfrm>
            <a:off x="7581899" y="8864599"/>
            <a:ext cx="383824" cy="383824"/>
            <a:chOff x="0" y="0"/>
            <a:chExt cx="383822" cy="383822"/>
          </a:xfrm>
        </p:grpSpPr>
        <p:sp>
          <p:nvSpPr>
            <p:cNvPr id="1467" name="Shape 1467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0625" y="23142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9" name="Group 1472"/>
          <p:cNvGrpSpPr/>
          <p:nvPr/>
        </p:nvGrpSpPr>
        <p:grpSpPr>
          <a:xfrm>
            <a:off x="10566399" y="7137399"/>
            <a:ext cx="383824" cy="383824"/>
            <a:chOff x="0" y="0"/>
            <a:chExt cx="383822" cy="383822"/>
          </a:xfrm>
        </p:grpSpPr>
        <p:sp>
          <p:nvSpPr>
            <p:cNvPr id="1470" name="Shape 1470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75918" y="16368"/>
              <a:ext cx="23199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" grpId="0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/>
          <p:nvPr/>
        </p:nvSpPr>
        <p:spPr>
          <a:xfrm>
            <a:off x="4699470" y="5833556"/>
            <a:ext cx="2897378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89" name="Shape 14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Two paths are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edge-disjoint</a:t>
            </a:r>
            <a:r>
              <a:rPr sz="2400">
                <a:uFill>
                  <a:solidFill/>
                </a:uFill>
              </a:rPr>
              <a:t> if they have no edge in common.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Disjoint path problem in undirected graphs.  </a:t>
            </a:r>
            <a:r>
              <a:rPr sz="2400">
                <a:uFill>
                  <a:solidFill/>
                </a:uFill>
              </a:rPr>
              <a:t>Given a graph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and two nodes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, find the max number of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-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paths.</a:t>
            </a:r>
          </a:p>
        </p:txBody>
      </p:sp>
      <p:sp>
        <p:nvSpPr>
          <p:cNvPr id="1490" name="Shape 1490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91" name="Shape 1491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13</a:t>
            </a:fld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1661829" y="5838395"/>
            <a:ext cx="2686285" cy="139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 cap="sq">
            <a:solidFill>
              <a:srgbClr val="0048A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1683940" y="7329311"/>
            <a:ext cx="26419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1658328" y="7426626"/>
            <a:ext cx="2693278" cy="1532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76200" cap="sq">
            <a:solidFill/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x="45226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x="4696162" y="7421510"/>
            <a:ext cx="2903865" cy="15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76200" cap="sq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4719240" y="9056511"/>
            <a:ext cx="28578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 cap="sq">
            <a:solidFill/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98" name="Shape 1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 in undirected graphs</a:t>
            </a:r>
          </a:p>
        </p:txBody>
      </p:sp>
      <p:sp>
        <p:nvSpPr>
          <p:cNvPr id="1538" name="Shape 1538"/>
          <p:cNvSpPr/>
          <p:nvPr/>
        </p:nvSpPr>
        <p:spPr>
          <a:xfrm>
            <a:off x="45226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x="77738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40" name="Shape 1540"/>
          <p:cNvSpPr/>
          <p:nvPr/>
        </p:nvSpPr>
        <p:spPr>
          <a:xfrm>
            <a:off x="77738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 cap="sq">
            <a:solidFill>
              <a:srgbClr val="0048A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41" name="Shape 1541"/>
          <p:cNvSpPr/>
          <p:nvPr/>
        </p:nvSpPr>
        <p:spPr>
          <a:xfrm>
            <a:off x="7947454" y="5839490"/>
            <a:ext cx="2636942" cy="139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76200" cap="sq">
            <a:solidFill>
              <a:srgbClr val="0048A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7970440" y="7329311"/>
            <a:ext cx="25911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8D3124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43" name="Shape 1543"/>
          <p:cNvSpPr/>
          <p:nvPr/>
        </p:nvSpPr>
        <p:spPr>
          <a:xfrm>
            <a:off x="7943773" y="7427887"/>
            <a:ext cx="2644204" cy="15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44" name="Shape 1544"/>
          <p:cNvSpPr/>
          <p:nvPr/>
        </p:nvSpPr>
        <p:spPr>
          <a:xfrm>
            <a:off x="4699452" y="5833496"/>
            <a:ext cx="2897379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76200" cap="sq">
            <a:solidFill>
              <a:srgbClr val="0048AA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440457" y="8597900"/>
            <a:ext cx="2751995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digraph 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(3 edge-disjoint paths)</a:t>
            </a:r>
          </a:p>
        </p:txBody>
      </p:sp>
      <p:grpSp>
        <p:nvGrpSpPr>
          <p:cNvPr id="2" name="Group 1509"/>
          <p:cNvGrpSpPr/>
          <p:nvPr/>
        </p:nvGrpSpPr>
        <p:grpSpPr>
          <a:xfrm>
            <a:off x="1295399" y="7137399"/>
            <a:ext cx="383824" cy="383824"/>
            <a:chOff x="0" y="0"/>
            <a:chExt cx="383822" cy="383822"/>
          </a:xfrm>
        </p:grpSpPr>
        <p:sp>
          <p:nvSpPr>
            <p:cNvPr id="1507" name="Shape 1507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65481" y="16368"/>
              <a:ext cx="26302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3" name="Group 1512"/>
          <p:cNvGrpSpPr/>
          <p:nvPr/>
        </p:nvGrpSpPr>
        <p:grpSpPr>
          <a:xfrm>
            <a:off x="4330699" y="5555544"/>
            <a:ext cx="383824" cy="383823"/>
            <a:chOff x="0" y="0"/>
            <a:chExt cx="383822" cy="383822"/>
          </a:xfrm>
        </p:grpSpPr>
        <p:sp>
          <p:nvSpPr>
            <p:cNvPr id="1510" name="Shape 1510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50626" y="22295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" name="Group 1515"/>
          <p:cNvGrpSpPr/>
          <p:nvPr/>
        </p:nvGrpSpPr>
        <p:grpSpPr>
          <a:xfrm>
            <a:off x="4330699" y="7137399"/>
            <a:ext cx="383824" cy="383824"/>
            <a:chOff x="0" y="0"/>
            <a:chExt cx="383822" cy="383822"/>
          </a:xfrm>
        </p:grpSpPr>
        <p:sp>
          <p:nvSpPr>
            <p:cNvPr id="1513" name="Shape 1513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50626" y="16368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" name="Group 1518"/>
          <p:cNvGrpSpPr/>
          <p:nvPr/>
        </p:nvGrpSpPr>
        <p:grpSpPr>
          <a:xfrm>
            <a:off x="4330699" y="8864599"/>
            <a:ext cx="383824" cy="383824"/>
            <a:chOff x="0" y="0"/>
            <a:chExt cx="383822" cy="383822"/>
          </a:xfrm>
        </p:grpSpPr>
        <p:sp>
          <p:nvSpPr>
            <p:cNvPr id="1516" name="Shape 1516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50626" y="23142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6" name="Group 1521"/>
          <p:cNvGrpSpPr/>
          <p:nvPr/>
        </p:nvGrpSpPr>
        <p:grpSpPr>
          <a:xfrm>
            <a:off x="7581899" y="5555544"/>
            <a:ext cx="383824" cy="383823"/>
            <a:chOff x="0" y="0"/>
            <a:chExt cx="383822" cy="383822"/>
          </a:xfrm>
        </p:grpSpPr>
        <p:sp>
          <p:nvSpPr>
            <p:cNvPr id="1519" name="Shape 1519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50625" y="22295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" name="Group 1524"/>
          <p:cNvGrpSpPr/>
          <p:nvPr/>
        </p:nvGrpSpPr>
        <p:grpSpPr>
          <a:xfrm>
            <a:off x="7581899" y="7137399"/>
            <a:ext cx="383824" cy="383824"/>
            <a:chOff x="0" y="0"/>
            <a:chExt cx="383822" cy="383822"/>
          </a:xfrm>
        </p:grpSpPr>
        <p:sp>
          <p:nvSpPr>
            <p:cNvPr id="1522" name="Shape 1522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50625" y="16368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" name="Group 1527"/>
          <p:cNvGrpSpPr/>
          <p:nvPr/>
        </p:nvGrpSpPr>
        <p:grpSpPr>
          <a:xfrm>
            <a:off x="7581899" y="8864599"/>
            <a:ext cx="383824" cy="383824"/>
            <a:chOff x="0" y="0"/>
            <a:chExt cx="383822" cy="383822"/>
          </a:xfrm>
        </p:grpSpPr>
        <p:sp>
          <p:nvSpPr>
            <p:cNvPr id="1525" name="Shape 1525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50625" y="23142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9" name="Group 1530"/>
          <p:cNvGrpSpPr/>
          <p:nvPr/>
        </p:nvGrpSpPr>
        <p:grpSpPr>
          <a:xfrm>
            <a:off x="10566399" y="7137399"/>
            <a:ext cx="383824" cy="383824"/>
            <a:chOff x="0" y="0"/>
            <a:chExt cx="383822" cy="383822"/>
          </a:xfrm>
        </p:grpSpPr>
        <p:sp>
          <p:nvSpPr>
            <p:cNvPr id="1528" name="Shape 1528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75918" y="16368"/>
              <a:ext cx="23199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47" name="Shape 1547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14</a:t>
            </a:fld>
            <a:endParaRPr/>
          </a:p>
        </p:txBody>
      </p:sp>
      <p:sp>
        <p:nvSpPr>
          <p:cNvPr id="1548" name="Shape 15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Max flow formulation.  </a:t>
            </a:r>
            <a:r>
              <a:rPr sz="2400" dirty="0" smtClean="0">
                <a:uFill>
                  <a:solidFill/>
                </a:uFill>
              </a:rPr>
              <a:t>Replace</a:t>
            </a:r>
            <a:r>
              <a:rPr lang="en-US" sz="2400" dirty="0" smtClean="0">
                <a:uFill>
                  <a:solidFill/>
                </a:uFill>
              </a:rPr>
              <a:t> each </a:t>
            </a:r>
            <a:r>
              <a:rPr sz="2400" dirty="0" smtClean="0">
                <a:uFill>
                  <a:solidFill/>
                </a:uFill>
              </a:rPr>
              <a:t>edge </a:t>
            </a:r>
            <a:r>
              <a:rPr sz="2400" dirty="0">
                <a:uFill>
                  <a:solidFill/>
                </a:uFill>
              </a:rPr>
              <a:t>with two antiparallel edges and assign unit capacity to every edge.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48AA"/>
                </a:solidFill>
              </a:rPr>
              <a:t>Observation. </a:t>
            </a:r>
            <a:r>
              <a:rPr sz="2400" dirty="0">
                <a:uFill>
                  <a:solidFill/>
                </a:uFill>
              </a:rPr>
              <a:t>Two paths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1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2</a:t>
            </a:r>
            <a:r>
              <a:rPr sz="2400" dirty="0">
                <a:uFill>
                  <a:solidFill/>
                </a:uFill>
              </a:rPr>
              <a:t> may be edge-disjoint in the digraph but not edge-disjoint in the undirected graph.</a:t>
            </a:r>
          </a:p>
        </p:txBody>
      </p:sp>
      <p:sp>
        <p:nvSpPr>
          <p:cNvPr id="1549" name="Shape 15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 in undirected graphs</a:t>
            </a:r>
          </a:p>
        </p:txBody>
      </p:sp>
      <p:grpSp>
        <p:nvGrpSpPr>
          <p:cNvPr id="2" name="Group 1576"/>
          <p:cNvGrpSpPr/>
          <p:nvPr/>
        </p:nvGrpSpPr>
        <p:grpSpPr>
          <a:xfrm>
            <a:off x="2547528" y="6719710"/>
            <a:ext cx="7059035" cy="2698046"/>
            <a:chOff x="23" y="0"/>
            <a:chExt cx="7059034" cy="2698044"/>
          </a:xfrm>
        </p:grpSpPr>
        <p:grpSp>
          <p:nvGrpSpPr>
            <p:cNvPr id="3" name="Group 1552"/>
            <p:cNvGrpSpPr/>
            <p:nvPr/>
          </p:nvGrpSpPr>
          <p:grpSpPr>
            <a:xfrm>
              <a:off x="23" y="1139747"/>
              <a:ext cx="285541" cy="304801"/>
              <a:chOff x="23" y="0"/>
              <a:chExt cx="285539" cy="304800"/>
            </a:xfrm>
          </p:grpSpPr>
          <p:sp>
            <p:nvSpPr>
              <p:cNvPr id="1550" name="Shape 1550"/>
              <p:cNvSpPr/>
              <p:nvPr/>
            </p:nvSpPr>
            <p:spPr>
              <a:xfrm>
                <a:off x="5195" y="11373"/>
                <a:ext cx="280369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1" name="Shape 1551"/>
              <p:cNvSpPr/>
              <p:nvPr/>
            </p:nvSpPr>
            <p:spPr>
              <a:xfrm>
                <a:off x="23" y="0"/>
                <a:ext cx="250073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s</a:t>
                </a:r>
              </a:p>
            </p:txBody>
          </p:sp>
        </p:grpSp>
        <p:sp>
          <p:nvSpPr>
            <p:cNvPr id="1553" name="Shape 1553"/>
            <p:cNvSpPr/>
            <p:nvPr/>
          </p:nvSpPr>
          <p:spPr>
            <a:xfrm>
              <a:off x="2226832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226832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226832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 flipV="1">
              <a:off x="249413" y="247375"/>
              <a:ext cx="2018651" cy="93673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8889" y="1293988"/>
              <a:ext cx="1919698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49413" y="1398497"/>
              <a:ext cx="2018651" cy="1052172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367016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515446" y="1293988"/>
              <a:ext cx="2127500" cy="115936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515446" y="2557864"/>
              <a:ext cx="2078023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367016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4601714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4601714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4601714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4741898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4741898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1570"/>
            <p:cNvGrpSpPr/>
            <p:nvPr/>
          </p:nvGrpSpPr>
          <p:grpSpPr>
            <a:xfrm>
              <a:off x="6778690" y="1139747"/>
              <a:ext cx="280369" cy="304801"/>
              <a:chOff x="0" y="0"/>
              <a:chExt cx="280368" cy="304800"/>
            </a:xfrm>
          </p:grpSpPr>
          <p:sp>
            <p:nvSpPr>
              <p:cNvPr id="1568" name="Shape 1568"/>
              <p:cNvSpPr/>
              <p:nvPr/>
            </p:nvSpPr>
            <p:spPr>
              <a:xfrm>
                <a:off x="-1" y="11373"/>
                <a:ext cx="280370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9" name="Shape 1569"/>
              <p:cNvSpPr/>
              <p:nvPr/>
            </p:nvSpPr>
            <p:spPr>
              <a:xfrm>
                <a:off x="28939" y="0"/>
                <a:ext cx="222490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t</a:t>
                </a:r>
              </a:p>
            </p:txBody>
          </p:sp>
        </p:grpSp>
        <p:sp>
          <p:nvSpPr>
            <p:cNvPr id="1571" name="Shape 1571"/>
            <p:cNvSpPr/>
            <p:nvPr/>
          </p:nvSpPr>
          <p:spPr>
            <a:xfrm>
              <a:off x="4890329" y="140179"/>
              <a:ext cx="1929592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4890329" y="1293988"/>
              <a:ext cx="1880115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 flipV="1">
              <a:off x="4840851" y="1439726"/>
              <a:ext cx="2078023" cy="101094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 flipH="1" flipV="1">
              <a:off x="2515446" y="140179"/>
              <a:ext cx="2078023" cy="115112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 flipH="1">
              <a:off x="2465969" y="140179"/>
              <a:ext cx="2127500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</p:grpSp>
      <p:sp>
        <p:nvSpPr>
          <p:cNvPr id="1577" name="Shape 1577"/>
          <p:cNvSpPr/>
          <p:nvPr/>
        </p:nvSpPr>
        <p:spPr>
          <a:xfrm>
            <a:off x="3599993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78" name="Shape 1578"/>
          <p:cNvSpPr/>
          <p:nvPr/>
        </p:nvSpPr>
        <p:spPr>
          <a:xfrm>
            <a:off x="35941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79" name="Shape 1579"/>
          <p:cNvSpPr/>
          <p:nvPr/>
        </p:nvSpPr>
        <p:spPr>
          <a:xfrm>
            <a:off x="3594100" y="8432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0" name="Shape 1580"/>
          <p:cNvSpPr/>
          <p:nvPr/>
        </p:nvSpPr>
        <p:spPr>
          <a:xfrm>
            <a:off x="4749800" y="72072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1" name="Shape 1581"/>
          <p:cNvSpPr/>
          <p:nvPr/>
        </p:nvSpPr>
        <p:spPr>
          <a:xfrm>
            <a:off x="4737100" y="84455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2" name="Shape 1582"/>
          <p:cNvSpPr/>
          <p:nvPr/>
        </p:nvSpPr>
        <p:spPr>
          <a:xfrm>
            <a:off x="5791200" y="9080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3" name="Shape 1583"/>
          <p:cNvSpPr/>
          <p:nvPr/>
        </p:nvSpPr>
        <p:spPr>
          <a:xfrm>
            <a:off x="5791200" y="82931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4" name="Shape 1584"/>
          <p:cNvSpPr/>
          <p:nvPr/>
        </p:nvSpPr>
        <p:spPr>
          <a:xfrm>
            <a:off x="6515100" y="69469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5" name="Shape 1585"/>
          <p:cNvSpPr/>
          <p:nvPr/>
        </p:nvSpPr>
        <p:spPr>
          <a:xfrm>
            <a:off x="6515100" y="7556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6" name="Shape 1586"/>
          <p:cNvSpPr/>
          <p:nvPr/>
        </p:nvSpPr>
        <p:spPr>
          <a:xfrm>
            <a:off x="7124700" y="72326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7" name="Shape 1587"/>
          <p:cNvSpPr/>
          <p:nvPr/>
        </p:nvSpPr>
        <p:spPr>
          <a:xfrm>
            <a:off x="7124700" y="85090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8" name="Shape 1588"/>
          <p:cNvSpPr/>
          <p:nvPr/>
        </p:nvSpPr>
        <p:spPr>
          <a:xfrm>
            <a:off x="8483600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89" name="Shape 1589"/>
          <p:cNvSpPr/>
          <p:nvPr/>
        </p:nvSpPr>
        <p:spPr>
          <a:xfrm>
            <a:off x="84836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590" name="Shape 1590"/>
          <p:cNvSpPr/>
          <p:nvPr/>
        </p:nvSpPr>
        <p:spPr>
          <a:xfrm>
            <a:off x="8483600" y="84074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grpSp>
        <p:nvGrpSpPr>
          <p:cNvPr id="5" name="Group 1593"/>
          <p:cNvGrpSpPr/>
          <p:nvPr/>
        </p:nvGrpSpPr>
        <p:grpSpPr>
          <a:xfrm>
            <a:off x="2514746" y="3750582"/>
            <a:ext cx="3718455" cy="1106181"/>
            <a:chOff x="0" y="0"/>
            <a:chExt cx="3718454" cy="1106180"/>
          </a:xfrm>
        </p:grpSpPr>
        <p:sp>
          <p:nvSpPr>
            <p:cNvPr id="1591" name="Shape 1591"/>
            <p:cNvSpPr/>
            <p:nvPr/>
          </p:nvSpPr>
          <p:spPr>
            <a:xfrm>
              <a:off x="0" y="534680"/>
              <a:ext cx="371845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</a:defRPr>
              </a:pPr>
              <a:r>
                <a:t>if P</a:t>
              </a:r>
              <a:r>
                <a:rPr baseline="-5999"/>
                <a:t>1</a:t>
              </a:r>
              <a:r>
                <a:t> uses edge (u, v)</a:t>
              </a:r>
            </a:p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</a:defRPr>
              </a:pPr>
              <a:r>
                <a:t>and P</a:t>
              </a:r>
              <a:r>
                <a:rPr baseline="-5999"/>
                <a:t>2</a:t>
              </a:r>
              <a:r>
                <a:t> uses its antiparallel edge (v, u)</a:t>
              </a: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369644" y="0"/>
              <a:ext cx="390604" cy="44486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buNone/>
                <a:tabLst/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" grpId="0" build="p" bldLvl="5" animBg="1" advAuto="0"/>
      <p:bldP spid="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98" name="Shape 1598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15</a:t>
            </a:fld>
            <a:endParaRPr/>
          </a:p>
        </p:txBody>
      </p:sp>
      <p:sp>
        <p:nvSpPr>
          <p:cNvPr id="1599" name="Shape 15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Max flow formulation.  </a:t>
            </a:r>
            <a:r>
              <a:rPr sz="2400" dirty="0">
                <a:uFill>
                  <a:solidFill/>
                </a:uFill>
              </a:rPr>
              <a:t>Replace </a:t>
            </a:r>
            <a:r>
              <a:rPr lang="en-US" sz="2400" dirty="0" smtClean="0">
                <a:uFill>
                  <a:solidFill/>
                </a:uFill>
              </a:rPr>
              <a:t>each </a:t>
            </a:r>
            <a:r>
              <a:rPr sz="2400" dirty="0" smtClean="0">
                <a:uFill>
                  <a:solidFill/>
                </a:uFill>
              </a:rPr>
              <a:t>edge </a:t>
            </a:r>
            <a:r>
              <a:rPr sz="2400" dirty="0">
                <a:uFill>
                  <a:solidFill/>
                </a:uFill>
              </a:rPr>
              <a:t>with two antiparallel edges and assign unit capacity to every edge.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48AA"/>
                </a:solidFill>
              </a:rPr>
              <a:t>Lemma.  </a:t>
            </a:r>
            <a:r>
              <a:rPr sz="2400" dirty="0">
                <a:uFill>
                  <a:solidFill/>
                </a:uFill>
              </a:rPr>
              <a:t>In any flow network, there exists a maximum flow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dirty="0">
                <a:uFill>
                  <a:solidFill/>
                </a:uFill>
              </a:rPr>
              <a:t> in which for each pair of antiparallel edges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>
                <a:uFill>
                  <a:solidFill/>
                </a:uFill>
              </a:rPr>
              <a:t>, either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= 0</a:t>
            </a:r>
            <a:r>
              <a:rPr sz="2400" dirty="0">
                <a:uFill>
                  <a:solidFill/>
                </a:uFill>
              </a:rPr>
              <a:t> or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= 0</a:t>
            </a:r>
            <a:r>
              <a:rPr sz="2400" dirty="0">
                <a:uFill>
                  <a:solidFill/>
                </a:uFill>
              </a:rPr>
              <a:t> or both. Moreover, integrality theorem still holds.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Pf.  </a:t>
            </a:r>
            <a:r>
              <a:rPr sz="2400" dirty="0">
                <a:solidFill>
                  <a:srgbClr val="606060"/>
                </a:solidFill>
              </a:rPr>
              <a:t>[ by induction on number of such pairs of antiparallel edges ]</a:t>
            </a:r>
            <a:endParaRPr sz="2400" dirty="0">
              <a:solidFill>
                <a:srgbClr val="007600"/>
              </a:solidFill>
              <a:uFill>
                <a:solidFill>
                  <a:srgbClr val="007600"/>
                </a:solidFill>
              </a:uFill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Suppose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&gt; 0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&gt; 0</a:t>
            </a:r>
            <a:r>
              <a:rPr sz="2400" dirty="0"/>
              <a:t> for a pair of antiparallel edges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Set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=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–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δ</a:t>
            </a:r>
            <a:r>
              <a:rPr sz="2400" dirty="0">
                <a:uFill>
                  <a:solidFill/>
                </a:uFill>
              </a:rPr>
              <a:t> </a:t>
            </a:r>
            <a:r>
              <a:rPr sz="2400" dirty="0"/>
              <a:t>and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=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–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δ</a:t>
            </a:r>
            <a:r>
              <a:rPr sz="2400" dirty="0"/>
              <a:t>, where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δ</a:t>
            </a:r>
            <a:r>
              <a:rPr sz="2400" i="1" baseline="-5999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 = min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{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), 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}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/>
              <a:t> is still a flow of the same value but has one fewer such pair.   </a:t>
            </a:r>
            <a:r>
              <a:rPr sz="2400" dirty="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600" name="Shape 16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 in undirected graphs</a:t>
            </a:r>
          </a:p>
        </p:txBody>
      </p:sp>
      <p:grpSp>
        <p:nvGrpSpPr>
          <p:cNvPr id="2" name="Group 1627"/>
          <p:cNvGrpSpPr/>
          <p:nvPr/>
        </p:nvGrpSpPr>
        <p:grpSpPr>
          <a:xfrm>
            <a:off x="2547528" y="6719710"/>
            <a:ext cx="7059035" cy="2698046"/>
            <a:chOff x="23" y="0"/>
            <a:chExt cx="7059034" cy="2698044"/>
          </a:xfrm>
        </p:grpSpPr>
        <p:grpSp>
          <p:nvGrpSpPr>
            <p:cNvPr id="3" name="Group 1603"/>
            <p:cNvGrpSpPr/>
            <p:nvPr/>
          </p:nvGrpSpPr>
          <p:grpSpPr>
            <a:xfrm>
              <a:off x="23" y="1139747"/>
              <a:ext cx="285541" cy="304801"/>
              <a:chOff x="23" y="0"/>
              <a:chExt cx="285539" cy="304800"/>
            </a:xfrm>
          </p:grpSpPr>
          <p:sp>
            <p:nvSpPr>
              <p:cNvPr id="1601" name="Shape 1601"/>
              <p:cNvSpPr/>
              <p:nvPr/>
            </p:nvSpPr>
            <p:spPr>
              <a:xfrm>
                <a:off x="5195" y="11373"/>
                <a:ext cx="280369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2" name="Shape 1602"/>
              <p:cNvSpPr/>
              <p:nvPr/>
            </p:nvSpPr>
            <p:spPr>
              <a:xfrm>
                <a:off x="23" y="0"/>
                <a:ext cx="250073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s</a:t>
                </a:r>
              </a:p>
            </p:txBody>
          </p:sp>
        </p:grpSp>
        <p:sp>
          <p:nvSpPr>
            <p:cNvPr id="1604" name="Shape 1604"/>
            <p:cNvSpPr/>
            <p:nvPr/>
          </p:nvSpPr>
          <p:spPr>
            <a:xfrm>
              <a:off x="2226832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26832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226832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 flipV="1">
              <a:off x="249413" y="247375"/>
              <a:ext cx="2018651" cy="93673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98889" y="1293988"/>
              <a:ext cx="1919698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49413" y="1398497"/>
              <a:ext cx="2018651" cy="1052172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367016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2515446" y="1293988"/>
              <a:ext cx="2127500" cy="115936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515446" y="2557864"/>
              <a:ext cx="2078023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367016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4601714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4601714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4601714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4741898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4741898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1621"/>
            <p:cNvGrpSpPr/>
            <p:nvPr/>
          </p:nvGrpSpPr>
          <p:grpSpPr>
            <a:xfrm>
              <a:off x="6778690" y="1139747"/>
              <a:ext cx="280369" cy="304801"/>
              <a:chOff x="0" y="0"/>
              <a:chExt cx="280368" cy="304800"/>
            </a:xfrm>
          </p:grpSpPr>
          <p:sp>
            <p:nvSpPr>
              <p:cNvPr id="1619" name="Shape 1619"/>
              <p:cNvSpPr/>
              <p:nvPr/>
            </p:nvSpPr>
            <p:spPr>
              <a:xfrm>
                <a:off x="-1" y="11373"/>
                <a:ext cx="280370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0" name="Shape 1620"/>
              <p:cNvSpPr/>
              <p:nvPr/>
            </p:nvSpPr>
            <p:spPr>
              <a:xfrm>
                <a:off x="28939" y="0"/>
                <a:ext cx="222490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t</a:t>
                </a:r>
              </a:p>
            </p:txBody>
          </p:sp>
        </p:grpSp>
        <p:sp>
          <p:nvSpPr>
            <p:cNvPr id="1622" name="Shape 1622"/>
            <p:cNvSpPr/>
            <p:nvPr/>
          </p:nvSpPr>
          <p:spPr>
            <a:xfrm>
              <a:off x="4890329" y="140179"/>
              <a:ext cx="1929592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890329" y="1293988"/>
              <a:ext cx="1880115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 flipV="1">
              <a:off x="4840851" y="1439726"/>
              <a:ext cx="2078023" cy="101094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 flipH="1" flipV="1">
              <a:off x="2515446" y="140179"/>
              <a:ext cx="2078023" cy="115112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 flipH="1">
              <a:off x="2465969" y="140179"/>
              <a:ext cx="2127500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</p:grpSp>
      <p:sp>
        <p:nvSpPr>
          <p:cNvPr id="1628" name="Shape 1628"/>
          <p:cNvSpPr/>
          <p:nvPr/>
        </p:nvSpPr>
        <p:spPr>
          <a:xfrm>
            <a:off x="3599993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29" name="Shape 1629"/>
          <p:cNvSpPr/>
          <p:nvPr/>
        </p:nvSpPr>
        <p:spPr>
          <a:xfrm>
            <a:off x="35941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0" name="Shape 1630"/>
          <p:cNvSpPr/>
          <p:nvPr/>
        </p:nvSpPr>
        <p:spPr>
          <a:xfrm>
            <a:off x="3594100" y="8432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1" name="Shape 1631"/>
          <p:cNvSpPr/>
          <p:nvPr/>
        </p:nvSpPr>
        <p:spPr>
          <a:xfrm>
            <a:off x="4749800" y="72072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2" name="Shape 1632"/>
          <p:cNvSpPr/>
          <p:nvPr/>
        </p:nvSpPr>
        <p:spPr>
          <a:xfrm>
            <a:off x="4737100" y="84455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3" name="Shape 1633"/>
          <p:cNvSpPr/>
          <p:nvPr/>
        </p:nvSpPr>
        <p:spPr>
          <a:xfrm>
            <a:off x="5791200" y="9080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4" name="Shape 1634"/>
          <p:cNvSpPr/>
          <p:nvPr/>
        </p:nvSpPr>
        <p:spPr>
          <a:xfrm>
            <a:off x="5791200" y="82931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5" name="Shape 1635"/>
          <p:cNvSpPr/>
          <p:nvPr/>
        </p:nvSpPr>
        <p:spPr>
          <a:xfrm>
            <a:off x="6515100" y="69469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6" name="Shape 1636"/>
          <p:cNvSpPr/>
          <p:nvPr/>
        </p:nvSpPr>
        <p:spPr>
          <a:xfrm>
            <a:off x="6515100" y="7556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7" name="Shape 1637"/>
          <p:cNvSpPr/>
          <p:nvPr/>
        </p:nvSpPr>
        <p:spPr>
          <a:xfrm>
            <a:off x="7124700" y="72326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8" name="Shape 1638"/>
          <p:cNvSpPr/>
          <p:nvPr/>
        </p:nvSpPr>
        <p:spPr>
          <a:xfrm>
            <a:off x="7124700" y="85090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39" name="Shape 1639"/>
          <p:cNvSpPr/>
          <p:nvPr/>
        </p:nvSpPr>
        <p:spPr>
          <a:xfrm>
            <a:off x="8483600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40" name="Shape 1640"/>
          <p:cNvSpPr/>
          <p:nvPr/>
        </p:nvSpPr>
        <p:spPr>
          <a:xfrm>
            <a:off x="84836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41" name="Shape 1641"/>
          <p:cNvSpPr/>
          <p:nvPr/>
        </p:nvSpPr>
        <p:spPr>
          <a:xfrm>
            <a:off x="8483600" y="84074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" grpId="0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46" name="Shape 1646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16</a:t>
            </a:fld>
            <a:endParaRPr/>
          </a:p>
        </p:txBody>
      </p:sp>
      <p:sp>
        <p:nvSpPr>
          <p:cNvPr id="1647" name="Shape 16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Max flow formulation.  </a:t>
            </a:r>
            <a:r>
              <a:rPr sz="2400" dirty="0">
                <a:uFill>
                  <a:solidFill/>
                </a:uFill>
              </a:rPr>
              <a:t>Replace </a:t>
            </a:r>
            <a:r>
              <a:rPr lang="en-US" sz="2400" dirty="0" smtClean="0">
                <a:uFill>
                  <a:solidFill/>
                </a:uFill>
              </a:rPr>
              <a:t>each </a:t>
            </a:r>
            <a:r>
              <a:rPr sz="2400" dirty="0" smtClean="0">
                <a:uFill>
                  <a:solidFill/>
                </a:uFill>
              </a:rPr>
              <a:t>edge </a:t>
            </a:r>
            <a:r>
              <a:rPr sz="2400" dirty="0">
                <a:uFill>
                  <a:solidFill/>
                </a:uFill>
              </a:rPr>
              <a:t>with two antiparallel edges and assign unit capacity to every edge.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48AA"/>
                </a:solidFill>
              </a:rPr>
              <a:t>Lemma.  </a:t>
            </a:r>
            <a:r>
              <a:rPr sz="2400" dirty="0">
                <a:uFill>
                  <a:solidFill/>
                </a:uFill>
              </a:rPr>
              <a:t>In any flow network, there exists a maximum flow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dirty="0">
                <a:uFill>
                  <a:solidFill/>
                </a:uFill>
              </a:rPr>
              <a:t> in which for each pair of antiparallel edges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>
                <a:uFill>
                  <a:solidFill/>
                </a:uFill>
              </a:rPr>
              <a:t>, either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= 0</a:t>
            </a:r>
            <a:r>
              <a:rPr sz="2400" dirty="0">
                <a:uFill>
                  <a:solidFill/>
                </a:uFill>
              </a:rPr>
              <a:t> or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 b="1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= 0</a:t>
            </a:r>
            <a:r>
              <a:rPr sz="2400" dirty="0">
                <a:uFill>
                  <a:solidFill/>
                </a:uFill>
              </a:rPr>
              <a:t> or both. Moreover, integrality theorem still holds.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48AA"/>
                </a:solidFill>
              </a:rPr>
              <a:t>Theorem.  </a:t>
            </a:r>
            <a:r>
              <a:rPr sz="2400" dirty="0">
                <a:uFill>
                  <a:solidFill/>
                </a:uFill>
              </a:rPr>
              <a:t>Max number edge-disjoint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 dirty="0">
                <a:uFill>
                  <a:solidFill/>
                </a:uFill>
              </a:rPr>
              <a:t> paths equals value of max flow.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Pf.  </a:t>
            </a:r>
            <a:r>
              <a:rPr sz="2400" dirty="0">
                <a:uFill>
                  <a:solidFill/>
                </a:uFill>
              </a:rPr>
              <a:t>Similar to proof in digraphs; use lemma.</a:t>
            </a:r>
          </a:p>
        </p:txBody>
      </p:sp>
      <p:sp>
        <p:nvSpPr>
          <p:cNvPr id="1648" name="Shape 1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 in undirected graphs</a:t>
            </a:r>
          </a:p>
        </p:txBody>
      </p:sp>
      <p:grpSp>
        <p:nvGrpSpPr>
          <p:cNvPr id="2" name="Group 1675"/>
          <p:cNvGrpSpPr/>
          <p:nvPr/>
        </p:nvGrpSpPr>
        <p:grpSpPr>
          <a:xfrm>
            <a:off x="2547528" y="6719710"/>
            <a:ext cx="7059035" cy="2698046"/>
            <a:chOff x="23" y="0"/>
            <a:chExt cx="7059034" cy="2698044"/>
          </a:xfrm>
        </p:grpSpPr>
        <p:grpSp>
          <p:nvGrpSpPr>
            <p:cNvPr id="3" name="Group 1651"/>
            <p:cNvGrpSpPr/>
            <p:nvPr/>
          </p:nvGrpSpPr>
          <p:grpSpPr>
            <a:xfrm>
              <a:off x="23" y="1139747"/>
              <a:ext cx="285541" cy="304801"/>
              <a:chOff x="23" y="0"/>
              <a:chExt cx="285539" cy="304800"/>
            </a:xfrm>
          </p:grpSpPr>
          <p:sp>
            <p:nvSpPr>
              <p:cNvPr id="1649" name="Shape 1649"/>
              <p:cNvSpPr/>
              <p:nvPr/>
            </p:nvSpPr>
            <p:spPr>
              <a:xfrm>
                <a:off x="5195" y="11373"/>
                <a:ext cx="280369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0" name="Shape 1650"/>
              <p:cNvSpPr/>
              <p:nvPr/>
            </p:nvSpPr>
            <p:spPr>
              <a:xfrm>
                <a:off x="23" y="0"/>
                <a:ext cx="250073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s</a:t>
                </a:r>
              </a:p>
            </p:txBody>
          </p:sp>
        </p:grpSp>
        <p:sp>
          <p:nvSpPr>
            <p:cNvPr id="1652" name="Shape 1652"/>
            <p:cNvSpPr/>
            <p:nvPr/>
          </p:nvSpPr>
          <p:spPr>
            <a:xfrm>
              <a:off x="2226832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226832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226832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 flipV="1">
              <a:off x="249413" y="247375"/>
              <a:ext cx="2018651" cy="93673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298889" y="1293988"/>
              <a:ext cx="1919698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49413" y="1398497"/>
              <a:ext cx="2018651" cy="1052172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2367016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2515446" y="1293988"/>
              <a:ext cx="2127500" cy="115936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2515446" y="2557864"/>
              <a:ext cx="2078023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2367016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4601714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601714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601714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741898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741898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1669"/>
            <p:cNvGrpSpPr/>
            <p:nvPr/>
          </p:nvGrpSpPr>
          <p:grpSpPr>
            <a:xfrm>
              <a:off x="6778690" y="1139747"/>
              <a:ext cx="280369" cy="304801"/>
              <a:chOff x="0" y="0"/>
              <a:chExt cx="280368" cy="304800"/>
            </a:xfrm>
          </p:grpSpPr>
          <p:sp>
            <p:nvSpPr>
              <p:cNvPr id="1667" name="Shape 1667"/>
              <p:cNvSpPr/>
              <p:nvPr/>
            </p:nvSpPr>
            <p:spPr>
              <a:xfrm>
                <a:off x="-1" y="11373"/>
                <a:ext cx="280370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8" name="Shape 1668"/>
              <p:cNvSpPr/>
              <p:nvPr/>
            </p:nvSpPr>
            <p:spPr>
              <a:xfrm>
                <a:off x="28939" y="0"/>
                <a:ext cx="222490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t</a:t>
                </a:r>
              </a:p>
            </p:txBody>
          </p:sp>
        </p:grpSp>
        <p:sp>
          <p:nvSpPr>
            <p:cNvPr id="1670" name="Shape 1670"/>
            <p:cNvSpPr/>
            <p:nvPr/>
          </p:nvSpPr>
          <p:spPr>
            <a:xfrm>
              <a:off x="4890329" y="140179"/>
              <a:ext cx="1929592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4890329" y="1293988"/>
              <a:ext cx="1880115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 flipV="1">
              <a:off x="4840851" y="1439726"/>
              <a:ext cx="2078023" cy="101094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 flipH="1" flipV="1">
              <a:off x="2515446" y="140179"/>
              <a:ext cx="2078023" cy="115112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 flipH="1">
              <a:off x="2465969" y="140179"/>
              <a:ext cx="2127500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</p:grpSp>
      <p:sp>
        <p:nvSpPr>
          <p:cNvPr id="1676" name="Shape 1676"/>
          <p:cNvSpPr/>
          <p:nvPr/>
        </p:nvSpPr>
        <p:spPr>
          <a:xfrm>
            <a:off x="3599993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77" name="Shape 1677"/>
          <p:cNvSpPr/>
          <p:nvPr/>
        </p:nvSpPr>
        <p:spPr>
          <a:xfrm>
            <a:off x="35941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78" name="Shape 1678"/>
          <p:cNvSpPr/>
          <p:nvPr/>
        </p:nvSpPr>
        <p:spPr>
          <a:xfrm>
            <a:off x="3594100" y="8432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79" name="Shape 1679"/>
          <p:cNvSpPr/>
          <p:nvPr/>
        </p:nvSpPr>
        <p:spPr>
          <a:xfrm>
            <a:off x="4749800" y="72072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0" name="Shape 1680"/>
          <p:cNvSpPr/>
          <p:nvPr/>
        </p:nvSpPr>
        <p:spPr>
          <a:xfrm>
            <a:off x="4737100" y="84455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1" name="Shape 1681"/>
          <p:cNvSpPr/>
          <p:nvPr/>
        </p:nvSpPr>
        <p:spPr>
          <a:xfrm>
            <a:off x="5791200" y="9080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2" name="Shape 1682"/>
          <p:cNvSpPr/>
          <p:nvPr/>
        </p:nvSpPr>
        <p:spPr>
          <a:xfrm>
            <a:off x="5791200" y="82931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3" name="Shape 1683"/>
          <p:cNvSpPr/>
          <p:nvPr/>
        </p:nvSpPr>
        <p:spPr>
          <a:xfrm>
            <a:off x="6515100" y="69469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4" name="Shape 1684"/>
          <p:cNvSpPr/>
          <p:nvPr/>
        </p:nvSpPr>
        <p:spPr>
          <a:xfrm>
            <a:off x="6515100" y="7556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5" name="Shape 1685"/>
          <p:cNvSpPr/>
          <p:nvPr/>
        </p:nvSpPr>
        <p:spPr>
          <a:xfrm>
            <a:off x="7124700" y="72326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6" name="Shape 1686"/>
          <p:cNvSpPr/>
          <p:nvPr/>
        </p:nvSpPr>
        <p:spPr>
          <a:xfrm>
            <a:off x="7124700" y="85090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7" name="Shape 1687"/>
          <p:cNvSpPr/>
          <p:nvPr/>
        </p:nvSpPr>
        <p:spPr>
          <a:xfrm>
            <a:off x="8483600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8" name="Shape 1688"/>
          <p:cNvSpPr/>
          <p:nvPr/>
        </p:nvSpPr>
        <p:spPr>
          <a:xfrm>
            <a:off x="84836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689" name="Shape 1689"/>
          <p:cNvSpPr/>
          <p:nvPr/>
        </p:nvSpPr>
        <p:spPr>
          <a:xfrm>
            <a:off x="8483600" y="84074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Assignment problem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a.k.a.</a:t>
            </a:r>
          </a:p>
          <a:p>
            <a:pPr algn="ctr">
              <a:buNone/>
            </a:pPr>
            <a:r>
              <a:rPr lang="en-US" sz="6000" smtClean="0">
                <a:latin typeface="Arial" charset="0"/>
              </a:rPr>
              <a:t>minimum-weight 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perfect matching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17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18</a:t>
            </a:fld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Assignment problem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Input. </a:t>
            </a:r>
            <a:r>
              <a:rPr sz="2400">
                <a:uFill>
                  <a:solidFill/>
                </a:uFill>
              </a:rPr>
              <a:t>Weighted</a:t>
            </a:r>
            <a:r>
              <a:rPr sz="2400"/>
              <a:t>, complete bipartite graph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= 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∪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with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 = |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</a:t>
            </a:r>
            <a:r>
              <a:rPr sz="2400"/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Goal.</a:t>
            </a:r>
            <a:r>
              <a:rPr sz="2400"/>
              <a:t>  </a:t>
            </a:r>
            <a:r>
              <a:rPr sz="2400">
                <a:solidFill>
                  <a:srgbClr val="232323"/>
                </a:solidFill>
              </a:rPr>
              <a:t>Find a perfect matching of </a:t>
            </a:r>
            <a:r>
              <a:rPr sz="2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</a:rPr>
              <a:t>min weight</a:t>
            </a:r>
            <a:r>
              <a:rPr sz="2400">
                <a:solidFill>
                  <a:srgbClr val="232323"/>
                </a:solidFill>
              </a:rPr>
              <a:t>.</a:t>
            </a:r>
          </a:p>
        </p:txBody>
      </p:sp>
      <p:cxnSp>
        <p:nvCxnSpPr>
          <p:cNvPr id="84" name="Connector 84"/>
          <p:cNvCxnSpPr>
            <a:stCxn id="96" idx="0"/>
            <a:endCxn id="87" idx="0"/>
          </p:cNvCxnSpPr>
          <p:nvPr/>
        </p:nvCxnSpPr>
        <p:spPr>
          <a:xfrm flipH="1">
            <a:off x="1869344" y="42671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85" name="Connector 85"/>
          <p:cNvCxnSpPr>
            <a:stCxn id="87" idx="0"/>
            <a:endCxn id="98" idx="0"/>
          </p:cNvCxnSpPr>
          <p:nvPr/>
        </p:nvCxnSpPr>
        <p:spPr>
          <a:xfrm>
            <a:off x="1869344" y="42757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86" name="Connector 86"/>
          <p:cNvCxnSpPr>
            <a:stCxn id="87" idx="0"/>
            <a:endCxn id="97" idx="0"/>
          </p:cNvCxnSpPr>
          <p:nvPr/>
        </p:nvCxnSpPr>
        <p:spPr>
          <a:xfrm>
            <a:off x="1869344" y="42757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87" name="Shape 87"/>
          <p:cNvSpPr/>
          <p:nvPr/>
        </p:nvSpPr>
        <p:spPr>
          <a:xfrm>
            <a:off x="1653444" y="40598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88" name="Connector 88"/>
          <p:cNvCxnSpPr>
            <a:stCxn id="97" idx="0"/>
            <a:endCxn id="91" idx="0"/>
          </p:cNvCxnSpPr>
          <p:nvPr/>
        </p:nvCxnSpPr>
        <p:spPr>
          <a:xfrm flipH="1">
            <a:off x="1872453" y="61086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89" name="Connector 89"/>
          <p:cNvCxnSpPr>
            <a:stCxn id="96" idx="0"/>
            <a:endCxn id="91" idx="0"/>
          </p:cNvCxnSpPr>
          <p:nvPr/>
        </p:nvCxnSpPr>
        <p:spPr>
          <a:xfrm flipH="1">
            <a:off x="1872453" y="42671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90" name="Connector 90"/>
          <p:cNvCxnSpPr>
            <a:stCxn id="91" idx="0"/>
            <a:endCxn id="98" idx="0"/>
          </p:cNvCxnSpPr>
          <p:nvPr/>
        </p:nvCxnSpPr>
        <p:spPr>
          <a:xfrm>
            <a:off x="1872453" y="61101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91" name="Shape 91"/>
          <p:cNvSpPr/>
          <p:nvPr/>
        </p:nvSpPr>
        <p:spPr>
          <a:xfrm>
            <a:off x="1656553" y="58942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92" name="Connector 92"/>
          <p:cNvCxnSpPr>
            <a:stCxn id="97" idx="0"/>
            <a:endCxn id="95" idx="0"/>
          </p:cNvCxnSpPr>
          <p:nvPr/>
        </p:nvCxnSpPr>
        <p:spPr>
          <a:xfrm flipH="1">
            <a:off x="1866900" y="61086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93" name="Connector 93"/>
          <p:cNvCxnSpPr>
            <a:stCxn id="98" idx="0"/>
            <a:endCxn id="95" idx="0"/>
          </p:cNvCxnSpPr>
          <p:nvPr/>
        </p:nvCxnSpPr>
        <p:spPr>
          <a:xfrm flipH="1">
            <a:off x="1866900" y="79247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94" name="Connector 94"/>
          <p:cNvCxnSpPr>
            <a:stCxn id="96" idx="0"/>
            <a:endCxn id="95" idx="0"/>
          </p:cNvCxnSpPr>
          <p:nvPr/>
        </p:nvCxnSpPr>
        <p:spPr>
          <a:xfrm flipH="1">
            <a:off x="1866900" y="42671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95" name="Shape 95"/>
          <p:cNvSpPr/>
          <p:nvPr/>
        </p:nvSpPr>
        <p:spPr>
          <a:xfrm>
            <a:off x="1650999" y="7708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96" name="Shape 96"/>
          <p:cNvSpPr/>
          <p:nvPr/>
        </p:nvSpPr>
        <p:spPr>
          <a:xfrm>
            <a:off x="6057899" y="40513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97" name="Shape 97"/>
          <p:cNvSpPr/>
          <p:nvPr/>
        </p:nvSpPr>
        <p:spPr>
          <a:xfrm>
            <a:off x="6057899" y="58928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98" name="Shape 98"/>
          <p:cNvSpPr/>
          <p:nvPr/>
        </p:nvSpPr>
        <p:spPr>
          <a:xfrm>
            <a:off x="6057899" y="7708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99" name="Shape 99"/>
          <p:cNvSpPr/>
          <p:nvPr/>
        </p:nvSpPr>
        <p:spPr>
          <a:xfrm>
            <a:off x="2367417" y="41148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100" name="Shape 100"/>
          <p:cNvSpPr/>
          <p:nvPr/>
        </p:nvSpPr>
        <p:spPr>
          <a:xfrm>
            <a:off x="2438468" y="4432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101" name="Shape 101"/>
          <p:cNvSpPr/>
          <p:nvPr/>
        </p:nvSpPr>
        <p:spPr>
          <a:xfrm>
            <a:off x="2438468" y="47371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102" name="Shape 102"/>
          <p:cNvSpPr/>
          <p:nvPr/>
        </p:nvSpPr>
        <p:spPr>
          <a:xfrm>
            <a:off x="2438468" y="71882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103" name="Shape 103"/>
          <p:cNvSpPr/>
          <p:nvPr/>
        </p:nvSpPr>
        <p:spPr>
          <a:xfrm>
            <a:off x="2438468" y="7505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104" name="Shape 104"/>
          <p:cNvSpPr/>
          <p:nvPr/>
        </p:nvSpPr>
        <p:spPr>
          <a:xfrm>
            <a:off x="2438468" y="7797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5" name="Shape 105"/>
          <p:cNvSpPr/>
          <p:nvPr/>
        </p:nvSpPr>
        <p:spPr>
          <a:xfrm>
            <a:off x="2438468" y="5676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106" name="Shape 106"/>
          <p:cNvSpPr/>
          <p:nvPr/>
        </p:nvSpPr>
        <p:spPr>
          <a:xfrm>
            <a:off x="2438468" y="599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107" name="Shape 107"/>
          <p:cNvSpPr/>
          <p:nvPr/>
        </p:nvSpPr>
        <p:spPr>
          <a:xfrm>
            <a:off x="2438468" y="6273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08" name="Shape 108"/>
          <p:cNvSpPr/>
          <p:nvPr/>
        </p:nvSpPr>
        <p:spPr>
          <a:xfrm>
            <a:off x="6131909" y="8547100"/>
            <a:ext cx="16964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Y</a:t>
            </a:r>
          </a:p>
        </p:txBody>
      </p:sp>
      <p:sp>
        <p:nvSpPr>
          <p:cNvPr id="109" name="Shape 109"/>
          <p:cNvSpPr/>
          <p:nvPr/>
        </p:nvSpPr>
        <p:spPr>
          <a:xfrm>
            <a:off x="1778064" y="8547100"/>
            <a:ext cx="165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Connector 111"/>
          <p:cNvCxnSpPr>
            <a:stCxn id="129" idx="0"/>
            <a:endCxn id="124" idx="0"/>
          </p:cNvCxnSpPr>
          <p:nvPr/>
        </p:nvCxnSpPr>
        <p:spPr>
          <a:xfrm flipH="1">
            <a:off x="1872453" y="61086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112" name="Connector 112"/>
          <p:cNvCxnSpPr>
            <a:stCxn id="128" idx="0"/>
            <a:endCxn id="127" idx="0"/>
          </p:cNvCxnSpPr>
          <p:nvPr/>
        </p:nvCxnSpPr>
        <p:spPr>
          <a:xfrm flipH="1">
            <a:off x="1866900" y="42671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113" name="Shape 113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19</a:t>
            </a:fld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Assignment problem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Input. </a:t>
            </a:r>
            <a:r>
              <a:rPr sz="2400">
                <a:uFill>
                  <a:solidFill/>
                </a:uFill>
              </a:rPr>
              <a:t>Weighted</a:t>
            </a:r>
            <a:r>
              <a:rPr sz="2400"/>
              <a:t>, complete bipartite graph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= 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∪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with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 = |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</a:t>
            </a:r>
            <a:r>
              <a:rPr sz="2400"/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Goal.</a:t>
            </a:r>
            <a:r>
              <a:rPr sz="2400"/>
              <a:t>  </a:t>
            </a:r>
            <a:r>
              <a:rPr sz="2400">
                <a:solidFill>
                  <a:srgbClr val="232323"/>
                </a:solidFill>
              </a:rPr>
              <a:t>Find a perfect matching of </a:t>
            </a:r>
            <a:r>
              <a:rPr sz="2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</a:rPr>
              <a:t>min weight</a:t>
            </a:r>
            <a:r>
              <a:rPr sz="2400">
                <a:solidFill>
                  <a:srgbClr val="232323"/>
                </a:solidFill>
              </a:rPr>
              <a:t>.</a:t>
            </a:r>
          </a:p>
        </p:txBody>
      </p:sp>
      <p:sp>
        <p:nvSpPr>
          <p:cNvPr id="117" name="Shape 117"/>
          <p:cNvSpPr/>
          <p:nvPr/>
        </p:nvSpPr>
        <p:spPr>
          <a:xfrm>
            <a:off x="7552667" y="5308600"/>
            <a:ext cx="3310008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61411" marR="61411" defTabSz="457200">
              <a:lnSpc>
                <a:spcPct val="150000"/>
              </a:lnSpc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min-cost perfect matching</a:t>
            </a:r>
          </a:p>
          <a:p>
            <a:pPr marL="61411" marR="61411" defTabSz="457200">
              <a:lnSpc>
                <a:spcPct val="150000"/>
              </a:lnSpc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 = { 0-2', 1-0', 2-1' }</a:t>
            </a:r>
          </a:p>
          <a:p>
            <a:pPr marL="61411" marR="61411" defTabSz="457200">
              <a:lnSpc>
                <a:spcPct val="150000"/>
              </a:lnSpc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cost(M) = 3 + 5 + 4 = 12</a:t>
            </a:r>
          </a:p>
        </p:txBody>
      </p:sp>
      <p:cxnSp>
        <p:nvCxnSpPr>
          <p:cNvPr id="118" name="Connector 118"/>
          <p:cNvCxnSpPr>
            <a:stCxn id="128" idx="0"/>
            <a:endCxn id="121" idx="0"/>
          </p:cNvCxnSpPr>
          <p:nvPr/>
        </p:nvCxnSpPr>
        <p:spPr>
          <a:xfrm flipH="1">
            <a:off x="1869344" y="42671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119" name="Connector 119"/>
          <p:cNvCxnSpPr>
            <a:stCxn id="121" idx="0"/>
            <a:endCxn id="130" idx="0"/>
          </p:cNvCxnSpPr>
          <p:nvPr/>
        </p:nvCxnSpPr>
        <p:spPr>
          <a:xfrm>
            <a:off x="1869344" y="4275714"/>
            <a:ext cx="4404457" cy="3649086"/>
          </a:xfrm>
          <a:prstGeom prst="straightConnector1">
            <a:avLst/>
          </a:prstGeom>
          <a:ln w="76200" cap="sq">
            <a:solidFill/>
            <a:miter lim="400000"/>
          </a:ln>
        </p:spPr>
      </p:cxnSp>
      <p:cxnSp>
        <p:nvCxnSpPr>
          <p:cNvPr id="120" name="Connector 120"/>
          <p:cNvCxnSpPr>
            <a:stCxn id="121" idx="0"/>
            <a:endCxn id="129" idx="0"/>
          </p:cNvCxnSpPr>
          <p:nvPr/>
        </p:nvCxnSpPr>
        <p:spPr>
          <a:xfrm>
            <a:off x="1869344" y="42757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121" name="Shape 121"/>
          <p:cNvSpPr/>
          <p:nvPr/>
        </p:nvSpPr>
        <p:spPr>
          <a:xfrm>
            <a:off x="1653444" y="40598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122" name="Connector 122"/>
          <p:cNvCxnSpPr>
            <a:stCxn id="128" idx="0"/>
            <a:endCxn id="124" idx="0"/>
          </p:cNvCxnSpPr>
          <p:nvPr/>
        </p:nvCxnSpPr>
        <p:spPr>
          <a:xfrm flipH="1">
            <a:off x="1872453" y="4267199"/>
            <a:ext cx="4401348" cy="1842971"/>
          </a:xfrm>
          <a:prstGeom prst="straightConnector1">
            <a:avLst/>
          </a:prstGeom>
          <a:ln w="76200" cap="sq">
            <a:solidFill/>
            <a:miter lim="400000"/>
          </a:ln>
        </p:spPr>
      </p:cxnSp>
      <p:cxnSp>
        <p:nvCxnSpPr>
          <p:cNvPr id="123" name="Connector 123"/>
          <p:cNvCxnSpPr>
            <a:stCxn id="124" idx="0"/>
            <a:endCxn id="130" idx="0"/>
          </p:cNvCxnSpPr>
          <p:nvPr/>
        </p:nvCxnSpPr>
        <p:spPr>
          <a:xfrm>
            <a:off x="1872453" y="61101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124" name="Shape 124"/>
          <p:cNvSpPr/>
          <p:nvPr/>
        </p:nvSpPr>
        <p:spPr>
          <a:xfrm>
            <a:off x="1656553" y="58942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125" name="Connector 125"/>
          <p:cNvCxnSpPr>
            <a:stCxn id="129" idx="0"/>
            <a:endCxn id="127" idx="0"/>
          </p:cNvCxnSpPr>
          <p:nvPr/>
        </p:nvCxnSpPr>
        <p:spPr>
          <a:xfrm flipH="1">
            <a:off x="1866900" y="6108699"/>
            <a:ext cx="4406901" cy="1816101"/>
          </a:xfrm>
          <a:prstGeom prst="straightConnector1">
            <a:avLst/>
          </a:prstGeom>
          <a:ln w="76200" cap="sq">
            <a:solidFill/>
            <a:miter lim="400000"/>
          </a:ln>
        </p:spPr>
      </p:cxnSp>
      <p:cxnSp>
        <p:nvCxnSpPr>
          <p:cNvPr id="126" name="Connector 126"/>
          <p:cNvCxnSpPr>
            <a:stCxn id="130" idx="0"/>
            <a:endCxn id="127" idx="0"/>
          </p:cNvCxnSpPr>
          <p:nvPr/>
        </p:nvCxnSpPr>
        <p:spPr>
          <a:xfrm flipH="1">
            <a:off x="1866900" y="79247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127" name="Shape 127"/>
          <p:cNvSpPr/>
          <p:nvPr/>
        </p:nvSpPr>
        <p:spPr>
          <a:xfrm>
            <a:off x="1650999" y="7708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28" name="Shape 128"/>
          <p:cNvSpPr/>
          <p:nvPr/>
        </p:nvSpPr>
        <p:spPr>
          <a:xfrm>
            <a:off x="6057899" y="40513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129" name="Shape 129"/>
          <p:cNvSpPr/>
          <p:nvPr/>
        </p:nvSpPr>
        <p:spPr>
          <a:xfrm>
            <a:off x="6057899" y="58928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130" name="Shape 130"/>
          <p:cNvSpPr/>
          <p:nvPr/>
        </p:nvSpPr>
        <p:spPr>
          <a:xfrm>
            <a:off x="6057899" y="7708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131" name="Shape 131"/>
          <p:cNvSpPr/>
          <p:nvPr/>
        </p:nvSpPr>
        <p:spPr>
          <a:xfrm>
            <a:off x="2367417" y="41148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132" name="Shape 132"/>
          <p:cNvSpPr/>
          <p:nvPr/>
        </p:nvSpPr>
        <p:spPr>
          <a:xfrm>
            <a:off x="2438468" y="4432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133" name="Shape 133"/>
          <p:cNvSpPr/>
          <p:nvPr/>
        </p:nvSpPr>
        <p:spPr>
          <a:xfrm>
            <a:off x="2438468" y="47371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134" name="Shape 134"/>
          <p:cNvSpPr/>
          <p:nvPr/>
        </p:nvSpPr>
        <p:spPr>
          <a:xfrm>
            <a:off x="2438468" y="71882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135" name="Shape 135"/>
          <p:cNvSpPr/>
          <p:nvPr/>
        </p:nvSpPr>
        <p:spPr>
          <a:xfrm>
            <a:off x="2438468" y="7505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136" name="Shape 136"/>
          <p:cNvSpPr/>
          <p:nvPr/>
        </p:nvSpPr>
        <p:spPr>
          <a:xfrm>
            <a:off x="2438468" y="7797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2438468" y="5676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138" name="Shape 138"/>
          <p:cNvSpPr/>
          <p:nvPr/>
        </p:nvSpPr>
        <p:spPr>
          <a:xfrm>
            <a:off x="2438468" y="599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139" name="Shape 139"/>
          <p:cNvSpPr/>
          <p:nvPr/>
        </p:nvSpPr>
        <p:spPr>
          <a:xfrm>
            <a:off x="2438468" y="6273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40" name="Shape 140"/>
          <p:cNvSpPr/>
          <p:nvPr/>
        </p:nvSpPr>
        <p:spPr>
          <a:xfrm>
            <a:off x="6131909" y="8547100"/>
            <a:ext cx="16964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Y</a:t>
            </a:r>
          </a:p>
        </p:txBody>
      </p:sp>
      <p:sp>
        <p:nvSpPr>
          <p:cNvPr id="141" name="Shape 141"/>
          <p:cNvSpPr/>
          <p:nvPr/>
        </p:nvSpPr>
        <p:spPr>
          <a:xfrm>
            <a:off x="1778064" y="8547100"/>
            <a:ext cx="165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000000"/>
                </a:solidFill>
              </a:rPr>
              <a:t>May 12, 2014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000000"/>
                </a:solidFill>
              </a:rPr>
              <a:t>CS38 Lecture 13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C41F90-1EA7-C64B-B1CA-090BFD765E7A}" type="slidenum">
              <a:rPr lang="en-US" sz="2000">
                <a:solidFill>
                  <a:srgbClr val="000000"/>
                </a:solidFill>
              </a:rPr>
              <a:pPr eaLnBrk="1" hangingPunct="1"/>
              <a:t>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Network flow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finishing edge-disjoint paths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assignment problem</a:t>
            </a:r>
          </a:p>
          <a:p>
            <a:pPr lvl="1" eaLnBrk="1" hangingPunct="1"/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Linear programming</a:t>
            </a:r>
          </a:p>
          <a:p>
            <a:pPr eaLnBrk="1" hangingPunct="1"/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lvl="1" algn="ctr" eaLnBrk="1" hangingPunct="1">
              <a:buNone/>
            </a:pPr>
            <a:endParaRPr lang="en-US" sz="2800" dirty="0" smtClean="0">
              <a:solidFill>
                <a:srgbClr val="333399"/>
              </a:solidFill>
              <a:latin typeface="Arial" charset="0"/>
            </a:endParaRPr>
          </a:p>
          <a:p>
            <a:pPr lvl="1" algn="ctr" eaLnBrk="1" hangingPunct="1">
              <a:buNone/>
            </a:pPr>
            <a:r>
              <a:rPr lang="en-US" sz="2800" dirty="0" smtClean="0">
                <a:solidFill>
                  <a:srgbClr val="333399"/>
                </a:solidFill>
                <a:latin typeface="Arial" charset="0"/>
              </a:rPr>
              <a:t>* slides from Kevin Wayne</a:t>
            </a:r>
            <a:endParaRPr lang="en-US" dirty="0" smtClean="0">
              <a:solidFill>
                <a:srgbClr val="333399"/>
              </a:solidFill>
              <a:latin typeface="Arial" charset="0"/>
            </a:endParaRPr>
          </a:p>
          <a:p>
            <a:pPr lvl="1" eaLnBrk="1" hangingPunct="1"/>
            <a:endParaRPr lang="en-US" dirty="0" smtClean="0">
              <a:solidFill>
                <a:srgbClr val="3333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4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20</a:t>
            </a:fld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Applications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Natural applications.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Match jobs to machines.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Match personnel to tasks.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Match </a:t>
            </a:r>
            <a:r>
              <a:rPr sz="2400" dirty="0" smtClean="0"/>
              <a:t>students </a:t>
            </a:r>
            <a:r>
              <a:rPr sz="2400" dirty="0"/>
              <a:t>to writing seminars.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/>
            </a:r>
            <a:br>
              <a:rPr sz="2400" dirty="0">
                <a:solidFill>
                  <a:srgbClr val="0048AA"/>
                </a:solidFill>
              </a:rPr>
            </a:br>
            <a:r>
              <a:rPr sz="2400" dirty="0">
                <a:solidFill>
                  <a:srgbClr val="0048AA"/>
                </a:solidFill>
              </a:rPr>
              <a:t>Non-obvious applications.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Vehicle routing.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Kidney exchange.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Signal processing.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Earth-mover's distance.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Multiple object tracking.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Virtual output queueing.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Handwriting recognition.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Locating objects in space.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Approximate string matching.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Enhance accuracy of solving linear systems of equations.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Bipartite matching.  </a:t>
            </a:r>
            <a:r>
              <a:rPr sz="2400">
                <a:uFill>
                  <a:solidFill/>
                </a:uFill>
              </a:rPr>
              <a:t>Can solve via reduction to maximum flow.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Flow.  </a:t>
            </a:r>
            <a:r>
              <a:rPr sz="2400">
                <a:uFill>
                  <a:solidFill/>
                </a:uFill>
              </a:rPr>
              <a:t>During Ford-Fulkerson, all residual capacities and flows are 0-1;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flow corresponds to edges in a matching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Residual graph </a:t>
            </a:r>
            <a:r>
              <a:rPr sz="2400" i="1">
                <a:solidFill>
                  <a:srgbClr val="0048AA"/>
                </a:solid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>
                <a:solidFill>
                  <a:srgbClr val="0048AA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48AA"/>
                </a:solidFill>
              </a:rPr>
              <a:t> simplifies to: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If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∉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, then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is in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If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, then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is in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Augmenting path simplifies to: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Edge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an unmatched node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/>
              <a:t>,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Alternating sequence of unmatched and matched edges,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Edge from unmatched node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</p:txBody>
      </p:sp>
      <p:grpSp>
        <p:nvGrpSpPr>
          <p:cNvPr id="2" name="Group 236"/>
          <p:cNvGrpSpPr/>
          <p:nvPr/>
        </p:nvGrpSpPr>
        <p:grpSpPr>
          <a:xfrm>
            <a:off x="7498298" y="5112387"/>
            <a:ext cx="289574" cy="285182"/>
            <a:chOff x="0" y="0"/>
            <a:chExt cx="289572" cy="285181"/>
          </a:xfrm>
        </p:grpSpPr>
        <p:sp>
          <p:nvSpPr>
            <p:cNvPr id="234" name="Shape 234"/>
            <p:cNvSpPr/>
            <p:nvPr/>
          </p:nvSpPr>
          <p:spPr>
            <a:xfrm>
              <a:off x="561" y="0"/>
              <a:ext cx="278840" cy="28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0" y="2890"/>
              <a:ext cx="289573" cy="282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s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10807982" y="4270022"/>
            <a:ext cx="2794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807982" y="6130713"/>
            <a:ext cx="2794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grpSp>
        <p:nvGrpSpPr>
          <p:cNvPr id="3" name="Group 241"/>
          <p:cNvGrpSpPr/>
          <p:nvPr/>
        </p:nvGrpSpPr>
        <p:grpSpPr>
          <a:xfrm>
            <a:off x="12188470" y="5089878"/>
            <a:ext cx="304801" cy="304801"/>
            <a:chOff x="0" y="0"/>
            <a:chExt cx="304799" cy="304800"/>
          </a:xfrm>
        </p:grpSpPr>
        <p:sp>
          <p:nvSpPr>
            <p:cNvPr id="239" name="Shape 239"/>
            <p:cNvSpPr/>
            <p:nvPr/>
          </p:nvSpPr>
          <p:spPr>
            <a:xfrm>
              <a:off x="0" y="0"/>
              <a:ext cx="271479" cy="282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t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6757" y="22509"/>
              <a:ext cx="288043" cy="28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</p:grpSp>
      <p:sp>
        <p:nvSpPr>
          <p:cNvPr id="242" name="Shape 24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21</a:t>
            </a:fld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Bipartite matching</a:t>
            </a:r>
          </a:p>
        </p:txBody>
      </p:sp>
      <p:sp>
        <p:nvSpPr>
          <p:cNvPr id="245" name="Shape 245"/>
          <p:cNvSpPr/>
          <p:nvPr/>
        </p:nvSpPr>
        <p:spPr>
          <a:xfrm>
            <a:off x="8911449" y="4891193"/>
            <a:ext cx="2794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8911449" y="6130713"/>
            <a:ext cx="2794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7788017" y="5053591"/>
            <a:ext cx="1120504" cy="178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788017" y="5359497"/>
            <a:ext cx="1146087" cy="82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249" name="Connector 249"/>
          <p:cNvCxnSpPr>
            <a:stCxn id="245" idx="0"/>
            <a:endCxn id="251" idx="0"/>
          </p:cNvCxnSpPr>
          <p:nvPr/>
        </p:nvCxnSpPr>
        <p:spPr>
          <a:xfrm>
            <a:off x="9051149" y="5030893"/>
            <a:ext cx="1896534" cy="1"/>
          </a:xfrm>
          <a:prstGeom prst="straightConnector1">
            <a:avLst/>
          </a:prstGeom>
          <a:ln w="31750">
            <a:solidFill>
              <a:srgbClr val="BABABA"/>
            </a:solidFill>
            <a:round/>
            <a:tailEnd type="triangle"/>
          </a:ln>
        </p:spPr>
      </p:cxnSp>
      <p:cxnSp>
        <p:nvCxnSpPr>
          <p:cNvPr id="250" name="Connector 250"/>
          <p:cNvCxnSpPr>
            <a:stCxn id="246" idx="0"/>
            <a:endCxn id="238" idx="0"/>
          </p:cNvCxnSpPr>
          <p:nvPr/>
        </p:nvCxnSpPr>
        <p:spPr>
          <a:xfrm>
            <a:off x="9051149" y="6270413"/>
            <a:ext cx="1896534" cy="1"/>
          </a:xfrm>
          <a:prstGeom prst="straightConnector1">
            <a:avLst/>
          </a:prstGeom>
          <a:ln w="31750">
            <a:solidFill>
              <a:srgbClr val="BABABA"/>
            </a:solidFill>
            <a:round/>
            <a:tailEnd type="triangle"/>
          </a:ln>
        </p:spPr>
      </p:cxnSp>
      <p:sp>
        <p:nvSpPr>
          <p:cNvPr id="251" name="Shape 251"/>
          <p:cNvSpPr/>
          <p:nvPr/>
        </p:nvSpPr>
        <p:spPr>
          <a:xfrm>
            <a:off x="10807982" y="4891193"/>
            <a:ext cx="2794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1090474" y="5052558"/>
            <a:ext cx="1097997" cy="166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1063789" y="5354745"/>
            <a:ext cx="1124682" cy="829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911449" y="4270022"/>
            <a:ext cx="2794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8911449" y="5511235"/>
            <a:ext cx="2794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0807982" y="5511235"/>
            <a:ext cx="2794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cxnSp>
        <p:nvCxnSpPr>
          <p:cNvPr id="257" name="Connector 257"/>
          <p:cNvCxnSpPr>
            <a:stCxn id="254" idx="0"/>
            <a:endCxn id="237" idx="0"/>
          </p:cNvCxnSpPr>
          <p:nvPr/>
        </p:nvCxnSpPr>
        <p:spPr>
          <a:xfrm>
            <a:off x="9051149" y="4409722"/>
            <a:ext cx="1896534" cy="1"/>
          </a:xfrm>
          <a:prstGeom prst="straightConnector1">
            <a:avLst/>
          </a:prstGeom>
          <a:ln w="31750">
            <a:solidFill>
              <a:srgbClr val="BABABA"/>
            </a:solidFill>
            <a:round/>
            <a:tailEnd type="triangle"/>
          </a:ln>
        </p:spPr>
      </p:cxnSp>
      <p:cxnSp>
        <p:nvCxnSpPr>
          <p:cNvPr id="258" name="Connector 258"/>
          <p:cNvCxnSpPr>
            <a:stCxn id="255" idx="0"/>
            <a:endCxn id="237" idx="0"/>
          </p:cNvCxnSpPr>
          <p:nvPr/>
        </p:nvCxnSpPr>
        <p:spPr>
          <a:xfrm flipV="1">
            <a:off x="9051149" y="4409722"/>
            <a:ext cx="1896534" cy="1241214"/>
          </a:xfrm>
          <a:prstGeom prst="straightConnector1">
            <a:avLst/>
          </a:prstGeom>
          <a:ln w="31750">
            <a:solidFill>
              <a:srgbClr val="BABABA"/>
            </a:solidFill>
            <a:round/>
            <a:tailEnd type="triangle"/>
          </a:ln>
        </p:spPr>
      </p:cxnSp>
      <p:cxnSp>
        <p:nvCxnSpPr>
          <p:cNvPr id="259" name="Connector 259"/>
          <p:cNvCxnSpPr>
            <a:stCxn id="245" idx="0"/>
            <a:endCxn id="256" idx="0"/>
          </p:cNvCxnSpPr>
          <p:nvPr/>
        </p:nvCxnSpPr>
        <p:spPr>
          <a:xfrm>
            <a:off x="9051149" y="5030893"/>
            <a:ext cx="1896534" cy="620043"/>
          </a:xfrm>
          <a:prstGeom prst="straightConnector1">
            <a:avLst/>
          </a:prstGeom>
          <a:ln w="31750">
            <a:solidFill>
              <a:srgbClr val="BABABA"/>
            </a:solidFill>
            <a:round/>
            <a:tailEnd type="triangle"/>
          </a:ln>
        </p:spPr>
      </p:cxnSp>
      <p:cxnSp>
        <p:nvCxnSpPr>
          <p:cNvPr id="260" name="Connector 260"/>
          <p:cNvCxnSpPr>
            <a:stCxn id="255" idx="0"/>
            <a:endCxn id="238" idx="0"/>
          </p:cNvCxnSpPr>
          <p:nvPr/>
        </p:nvCxnSpPr>
        <p:spPr>
          <a:xfrm>
            <a:off x="9051149" y="5650935"/>
            <a:ext cx="1896534" cy="619479"/>
          </a:xfrm>
          <a:prstGeom prst="straightConnector1">
            <a:avLst/>
          </a:prstGeom>
          <a:ln w="31750">
            <a:solidFill>
              <a:srgbClr val="BABABA"/>
            </a:solidFill>
            <a:round/>
            <a:tailEnd type="triangle"/>
          </a:ln>
        </p:spPr>
      </p:cxnSp>
      <p:cxnSp>
        <p:nvCxnSpPr>
          <p:cNvPr id="261" name="Connector 261"/>
          <p:cNvCxnSpPr>
            <a:stCxn id="246" idx="0"/>
            <a:endCxn id="237" idx="0"/>
          </p:cNvCxnSpPr>
          <p:nvPr/>
        </p:nvCxnSpPr>
        <p:spPr>
          <a:xfrm flipV="1">
            <a:off x="9051149" y="4409722"/>
            <a:ext cx="1896534" cy="1860692"/>
          </a:xfrm>
          <a:prstGeom prst="straightConnector1">
            <a:avLst/>
          </a:prstGeom>
          <a:ln w="31750">
            <a:solidFill>
              <a:srgbClr val="BABABA"/>
            </a:solidFill>
            <a:round/>
            <a:tailEnd type="triangle"/>
          </a:ln>
        </p:spPr>
      </p:cxnSp>
      <p:sp>
        <p:nvSpPr>
          <p:cNvPr id="275" name="Shape 275"/>
          <p:cNvSpPr/>
          <p:nvPr/>
        </p:nvSpPr>
        <p:spPr>
          <a:xfrm>
            <a:off x="7788017" y="4484016"/>
            <a:ext cx="1139370" cy="683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788017" y="5295734"/>
            <a:ext cx="1124139" cy="316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071593" y="4483770"/>
            <a:ext cx="1116878" cy="66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1086227" y="5286980"/>
            <a:ext cx="1102244" cy="323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240889" y="4699000"/>
            <a:ext cx="292101" cy="2159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267" name="Shape 267"/>
          <p:cNvSpPr/>
          <p:nvPr/>
        </p:nvSpPr>
        <p:spPr>
          <a:xfrm>
            <a:off x="11442417" y="4708877"/>
            <a:ext cx="292101" cy="2159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268" name="Shape 268"/>
          <p:cNvSpPr/>
          <p:nvPr/>
        </p:nvSpPr>
        <p:spPr>
          <a:xfrm>
            <a:off x="9841653" y="4287237"/>
            <a:ext cx="292101" cy="2159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269" name="Shape 269"/>
          <p:cNvSpPr/>
          <p:nvPr/>
        </p:nvSpPr>
        <p:spPr>
          <a:xfrm>
            <a:off x="10839628" y="6540500"/>
            <a:ext cx="152202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/>
            </a:pPr>
            <a:r>
              <a:t>Y</a:t>
            </a:r>
          </a:p>
        </p:txBody>
      </p:sp>
      <p:sp>
        <p:nvSpPr>
          <p:cNvPr id="270" name="Shape 270"/>
          <p:cNvSpPr/>
          <p:nvPr/>
        </p:nvSpPr>
        <p:spPr>
          <a:xfrm>
            <a:off x="8923935" y="6540500"/>
            <a:ext cx="14823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/>
            </a:pPr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Connector 282"/>
          <p:cNvCxnSpPr>
            <a:stCxn id="337" idx="0"/>
            <a:endCxn id="343" idx="0"/>
          </p:cNvCxnSpPr>
          <p:nvPr/>
        </p:nvCxnSpPr>
        <p:spPr>
          <a:xfrm>
            <a:off x="9017847" y="5800513"/>
            <a:ext cx="1733974" cy="866987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cxnSp>
        <p:nvCxnSpPr>
          <p:cNvPr id="283" name="Connector 283"/>
          <p:cNvCxnSpPr>
            <a:stCxn id="338" idx="0"/>
            <a:endCxn id="344" idx="0"/>
          </p:cNvCxnSpPr>
          <p:nvPr/>
        </p:nvCxnSpPr>
        <p:spPr>
          <a:xfrm>
            <a:off x="9017847" y="6667499"/>
            <a:ext cx="1733974" cy="866989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cxnSp>
        <p:nvCxnSpPr>
          <p:cNvPr id="284" name="Connector 284"/>
          <p:cNvCxnSpPr>
            <a:stCxn id="339" idx="0"/>
            <a:endCxn id="345" idx="0"/>
          </p:cNvCxnSpPr>
          <p:nvPr/>
        </p:nvCxnSpPr>
        <p:spPr>
          <a:xfrm>
            <a:off x="9017847" y="7534487"/>
            <a:ext cx="1733974" cy="866987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cxnSp>
        <p:nvCxnSpPr>
          <p:cNvPr id="285" name="Connector 285"/>
          <p:cNvCxnSpPr>
            <a:stCxn id="338" idx="0"/>
            <a:endCxn id="345" idx="0"/>
          </p:cNvCxnSpPr>
          <p:nvPr/>
        </p:nvCxnSpPr>
        <p:spPr>
          <a:xfrm>
            <a:off x="9017847" y="6667499"/>
            <a:ext cx="1733974" cy="1733975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An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alternating path</a:t>
            </a:r>
            <a:r>
              <a:rPr sz="2400">
                <a:uFill>
                  <a:solidFill/>
                </a:uFill>
              </a:rPr>
              <a:t>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 </a:t>
            </a:r>
            <a:r>
              <a:rPr sz="2400">
                <a:uFill>
                  <a:solidFill/>
                </a:uFill>
              </a:rPr>
              <a:t>with respect to a matching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is an alternating sequence of unmatched and matched edges, starting from an unmatched node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</a:rPr>
              <a:t> and going to an unmatched node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Key property.  </a:t>
            </a:r>
            <a:r>
              <a:rPr sz="2400">
                <a:uFill>
                  <a:solidFill/>
                </a:uFill>
              </a:rPr>
              <a:t>Can use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</a:rPr>
              <a:t> to increase by one the cardinality of the matching.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/>
              <a:t>Set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b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'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⊕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P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grpSp>
        <p:nvGrpSpPr>
          <p:cNvPr id="2" name="Group 289"/>
          <p:cNvGrpSpPr/>
          <p:nvPr/>
        </p:nvGrpSpPr>
        <p:grpSpPr>
          <a:xfrm>
            <a:off x="10586720" y="5635413"/>
            <a:ext cx="330201" cy="330201"/>
            <a:chOff x="0" y="0"/>
            <a:chExt cx="330199" cy="330199"/>
          </a:xfrm>
        </p:grpSpPr>
        <p:sp>
          <p:nvSpPr>
            <p:cNvPr id="287" name="Shape 287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18109" y="38100"/>
              <a:ext cx="889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57587" marR="57587">
                <a:buFont typeface="Helvetica"/>
                <a:buNone/>
                <a:defRPr sz="1400">
                  <a:solidFill>
                    <a:srgbClr val="000000"/>
                  </a:solidFill>
                </a:defRPr>
              </a:pPr>
              <a:endParaRPr sz="1400">
                <a:solidFill>
                  <a:srgbClr val="000000"/>
                </a:solidFill>
              </a:endParaRPr>
            </a:p>
          </p:txBody>
        </p:sp>
      </p:grpSp>
      <p:sp>
        <p:nvSpPr>
          <p:cNvPr id="290" name="Shape 290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1" name="Shape 2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22</a:t>
            </a:fld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Alternating path</a:t>
            </a:r>
          </a:p>
        </p:txBody>
      </p:sp>
      <p:cxnSp>
        <p:nvCxnSpPr>
          <p:cNvPr id="293" name="Connector 293"/>
          <p:cNvCxnSpPr>
            <a:stCxn id="346" idx="0"/>
            <a:endCxn id="322" idx="0"/>
          </p:cNvCxnSpPr>
          <p:nvPr/>
        </p:nvCxnSpPr>
        <p:spPr>
          <a:xfrm>
            <a:off x="2120899" y="5800513"/>
            <a:ext cx="1739901" cy="866987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cxnSp>
        <p:nvCxnSpPr>
          <p:cNvPr id="294" name="Connector 294"/>
          <p:cNvCxnSpPr>
            <a:stCxn id="347" idx="0"/>
            <a:endCxn id="323" idx="0"/>
          </p:cNvCxnSpPr>
          <p:nvPr/>
        </p:nvCxnSpPr>
        <p:spPr>
          <a:xfrm>
            <a:off x="2120899" y="6667499"/>
            <a:ext cx="1739901" cy="866989"/>
          </a:xfrm>
          <a:prstGeom prst="straightConnector1">
            <a:avLst/>
          </a:prstGeom>
          <a:ln w="63500" cap="sq">
            <a:solidFill>
              <a:srgbClr val="0048AA"/>
            </a:solidFill>
            <a:round/>
          </a:ln>
        </p:spPr>
      </p:cxnSp>
      <p:cxnSp>
        <p:nvCxnSpPr>
          <p:cNvPr id="295" name="Connector 295"/>
          <p:cNvCxnSpPr>
            <a:stCxn id="348" idx="0"/>
            <a:endCxn id="324" idx="0"/>
          </p:cNvCxnSpPr>
          <p:nvPr/>
        </p:nvCxnSpPr>
        <p:spPr>
          <a:xfrm>
            <a:off x="2120899" y="7534487"/>
            <a:ext cx="1739901" cy="866987"/>
          </a:xfrm>
          <a:prstGeom prst="straightConnector1">
            <a:avLst/>
          </a:prstGeom>
          <a:ln w="63500" cap="sq">
            <a:solidFill>
              <a:srgbClr val="0048AA"/>
            </a:solidFill>
            <a:round/>
          </a:ln>
        </p:spPr>
      </p:cxnSp>
      <p:sp>
        <p:nvSpPr>
          <p:cNvPr id="352" name="Shape 352"/>
          <p:cNvSpPr/>
          <p:nvPr/>
        </p:nvSpPr>
        <p:spPr>
          <a:xfrm>
            <a:off x="2290762" y="5800513"/>
            <a:ext cx="14001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 cap="sq">
            <a:solidFill>
              <a:srgbClr val="0048AA"/>
            </a:solidFill>
            <a:round/>
          </a:ln>
        </p:spPr>
        <p:txBody>
          <a:bodyPr/>
          <a:lstStyle/>
          <a:p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290762" y="8401473"/>
            <a:ext cx="14001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298" name="Connector 298"/>
          <p:cNvCxnSpPr>
            <a:stCxn id="348" idx="0"/>
            <a:endCxn id="323" idx="0"/>
          </p:cNvCxnSpPr>
          <p:nvPr/>
        </p:nvCxnSpPr>
        <p:spPr>
          <a:xfrm>
            <a:off x="2120899" y="7534487"/>
            <a:ext cx="1739901" cy="1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cxnSp>
        <p:nvCxnSpPr>
          <p:cNvPr id="299" name="Connector 299"/>
          <p:cNvCxnSpPr>
            <a:stCxn id="347" idx="0"/>
            <a:endCxn id="322" idx="0"/>
          </p:cNvCxnSpPr>
          <p:nvPr/>
        </p:nvCxnSpPr>
        <p:spPr>
          <a:xfrm>
            <a:off x="2120899" y="6667499"/>
            <a:ext cx="1739901" cy="1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cxnSp>
        <p:nvCxnSpPr>
          <p:cNvPr id="300" name="Connector 300"/>
          <p:cNvCxnSpPr>
            <a:stCxn id="347" idx="0"/>
            <a:endCxn id="324" idx="0"/>
          </p:cNvCxnSpPr>
          <p:nvPr/>
        </p:nvCxnSpPr>
        <p:spPr>
          <a:xfrm>
            <a:off x="2120899" y="6667499"/>
            <a:ext cx="1739901" cy="1733975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sp>
        <p:nvSpPr>
          <p:cNvPr id="301" name="Shape 301"/>
          <p:cNvSpPr/>
          <p:nvPr/>
        </p:nvSpPr>
        <p:spPr>
          <a:xfrm>
            <a:off x="2148522" y="8864035"/>
            <a:ext cx="139133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matching M</a:t>
            </a:r>
          </a:p>
        </p:txBody>
      </p:sp>
      <p:cxnSp>
        <p:nvCxnSpPr>
          <p:cNvPr id="302" name="Connector 302"/>
          <p:cNvCxnSpPr>
            <a:stCxn id="325" idx="0"/>
            <a:endCxn id="334" idx="0"/>
          </p:cNvCxnSpPr>
          <p:nvPr/>
        </p:nvCxnSpPr>
        <p:spPr>
          <a:xfrm>
            <a:off x="5587999" y="5800513"/>
            <a:ext cx="1739901" cy="866987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cxnSp>
        <p:nvCxnSpPr>
          <p:cNvPr id="303" name="Connector 303"/>
          <p:cNvCxnSpPr>
            <a:stCxn id="326" idx="0"/>
            <a:endCxn id="335" idx="0"/>
          </p:cNvCxnSpPr>
          <p:nvPr/>
        </p:nvCxnSpPr>
        <p:spPr>
          <a:xfrm>
            <a:off x="5587999" y="6667499"/>
            <a:ext cx="1739901" cy="866989"/>
          </a:xfrm>
          <a:prstGeom prst="straightConnector1">
            <a:avLst/>
          </a:prstGeom>
          <a:ln w="63500" cap="sq">
            <a:solidFill>
              <a:srgbClr val="0048AA"/>
            </a:solidFill>
            <a:round/>
          </a:ln>
        </p:spPr>
      </p:cxnSp>
      <p:cxnSp>
        <p:nvCxnSpPr>
          <p:cNvPr id="304" name="Connector 304"/>
          <p:cNvCxnSpPr>
            <a:stCxn id="327" idx="0"/>
            <a:endCxn id="336" idx="0"/>
          </p:cNvCxnSpPr>
          <p:nvPr/>
        </p:nvCxnSpPr>
        <p:spPr>
          <a:xfrm>
            <a:off x="5587999" y="7534487"/>
            <a:ext cx="1739901" cy="866987"/>
          </a:xfrm>
          <a:prstGeom prst="straightConnector1">
            <a:avLst/>
          </a:prstGeom>
          <a:ln w="63500" cap="sq">
            <a:solidFill>
              <a:srgbClr val="0048AA"/>
            </a:solidFill>
            <a:round/>
          </a:ln>
        </p:spPr>
      </p:cxnSp>
      <p:sp>
        <p:nvSpPr>
          <p:cNvPr id="354" name="Shape 354"/>
          <p:cNvSpPr/>
          <p:nvPr/>
        </p:nvSpPr>
        <p:spPr>
          <a:xfrm>
            <a:off x="5757862" y="5800513"/>
            <a:ext cx="14001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63500">
            <a:solidFill>
              <a:srgbClr val="0048AA">
                <a:alpha val="33000"/>
              </a:srgbClr>
            </a:solidFill>
            <a:round/>
          </a:ln>
        </p:spPr>
        <p:txBody>
          <a:bodyPr/>
          <a:lstStyle/>
          <a:p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757862" y="8401473"/>
            <a:ext cx="14001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>
            <a:solidFill>
              <a:srgbClr val="0048AA"/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307" name="Connector 307"/>
          <p:cNvCxnSpPr>
            <a:stCxn id="327" idx="0"/>
            <a:endCxn id="335" idx="0"/>
          </p:cNvCxnSpPr>
          <p:nvPr/>
        </p:nvCxnSpPr>
        <p:spPr>
          <a:xfrm>
            <a:off x="5587999" y="7534487"/>
            <a:ext cx="1739901" cy="1"/>
          </a:xfrm>
          <a:prstGeom prst="straightConnector1">
            <a:avLst/>
          </a:prstGeom>
          <a:ln w="63500">
            <a:solidFill>
              <a:srgbClr val="0048AA"/>
            </a:solidFill>
            <a:prstDash val="dash"/>
            <a:round/>
          </a:ln>
        </p:spPr>
      </p:cxnSp>
      <p:cxnSp>
        <p:nvCxnSpPr>
          <p:cNvPr id="308" name="Connector 308"/>
          <p:cNvCxnSpPr>
            <a:stCxn id="326" idx="0"/>
            <a:endCxn id="334" idx="0"/>
          </p:cNvCxnSpPr>
          <p:nvPr/>
        </p:nvCxnSpPr>
        <p:spPr>
          <a:xfrm>
            <a:off x="5587999" y="6667499"/>
            <a:ext cx="1739901" cy="1"/>
          </a:xfrm>
          <a:prstGeom prst="straightConnector1">
            <a:avLst/>
          </a:prstGeom>
          <a:ln w="63500">
            <a:solidFill>
              <a:srgbClr val="0048AA"/>
            </a:solidFill>
            <a:prstDash val="dash"/>
            <a:round/>
          </a:ln>
        </p:spPr>
      </p:cxnSp>
      <p:cxnSp>
        <p:nvCxnSpPr>
          <p:cNvPr id="309" name="Connector 309"/>
          <p:cNvCxnSpPr>
            <a:stCxn id="326" idx="0"/>
            <a:endCxn id="336" idx="0"/>
          </p:cNvCxnSpPr>
          <p:nvPr/>
        </p:nvCxnSpPr>
        <p:spPr>
          <a:xfrm>
            <a:off x="5587999" y="6667499"/>
            <a:ext cx="1739901" cy="1733975"/>
          </a:xfrm>
          <a:prstGeom prst="straightConnector1">
            <a:avLst/>
          </a:prstGeom>
          <a:ln w="38100" cap="sq">
            <a:solidFill>
              <a:srgbClr val="BABABA"/>
            </a:solidFill>
            <a:round/>
          </a:ln>
        </p:spPr>
      </p:cxnSp>
      <p:sp>
        <p:nvSpPr>
          <p:cNvPr id="310" name="Shape 310"/>
          <p:cNvSpPr/>
          <p:nvPr/>
        </p:nvSpPr>
        <p:spPr>
          <a:xfrm>
            <a:off x="5332260" y="8864035"/>
            <a:ext cx="212390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alternating path P</a:t>
            </a:r>
          </a:p>
        </p:txBody>
      </p:sp>
      <p:sp>
        <p:nvSpPr>
          <p:cNvPr id="356" name="Shape 356"/>
          <p:cNvSpPr/>
          <p:nvPr/>
        </p:nvSpPr>
        <p:spPr>
          <a:xfrm>
            <a:off x="9187709" y="5800513"/>
            <a:ext cx="139424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 cap="sq">
            <a:solidFill>
              <a:srgbClr val="0048AA"/>
            </a:solidFill>
            <a:round/>
          </a:ln>
        </p:spPr>
        <p:txBody>
          <a:bodyPr/>
          <a:lstStyle/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187709" y="8401473"/>
            <a:ext cx="139424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 cap="sq">
            <a:solidFill>
              <a:srgbClr val="0048AA"/>
            </a:solidFill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313" name="Connector 313"/>
          <p:cNvCxnSpPr>
            <a:stCxn id="339" idx="0"/>
            <a:endCxn id="344" idx="0"/>
          </p:cNvCxnSpPr>
          <p:nvPr/>
        </p:nvCxnSpPr>
        <p:spPr>
          <a:xfrm>
            <a:off x="9017847" y="7534487"/>
            <a:ext cx="1733974" cy="1"/>
          </a:xfrm>
          <a:prstGeom prst="straightConnector1">
            <a:avLst/>
          </a:prstGeom>
          <a:ln w="63500" cap="sq">
            <a:solidFill>
              <a:srgbClr val="0048AA"/>
            </a:solidFill>
            <a:round/>
          </a:ln>
        </p:spPr>
      </p:cxnSp>
      <p:cxnSp>
        <p:nvCxnSpPr>
          <p:cNvPr id="314" name="Connector 314"/>
          <p:cNvCxnSpPr>
            <a:stCxn id="338" idx="0"/>
            <a:endCxn id="343" idx="0"/>
          </p:cNvCxnSpPr>
          <p:nvPr/>
        </p:nvCxnSpPr>
        <p:spPr>
          <a:xfrm>
            <a:off x="9017847" y="6667499"/>
            <a:ext cx="1733974" cy="1"/>
          </a:xfrm>
          <a:prstGeom prst="straightConnector1">
            <a:avLst/>
          </a:prstGeom>
          <a:ln w="63500" cap="sq">
            <a:solidFill>
              <a:srgbClr val="0048AA"/>
            </a:solidFill>
            <a:round/>
          </a:ln>
        </p:spPr>
      </p:cxnSp>
      <p:sp>
        <p:nvSpPr>
          <p:cNvPr id="315" name="Shape 315"/>
          <p:cNvSpPr/>
          <p:nvPr/>
        </p:nvSpPr>
        <p:spPr>
          <a:xfrm>
            <a:off x="9234468" y="8864035"/>
            <a:ext cx="144781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matching M'</a:t>
            </a:r>
          </a:p>
        </p:txBody>
      </p:sp>
      <p:grpSp>
        <p:nvGrpSpPr>
          <p:cNvPr id="3" name="Group 318"/>
          <p:cNvGrpSpPr/>
          <p:nvPr/>
        </p:nvGrpSpPr>
        <p:grpSpPr>
          <a:xfrm>
            <a:off x="1955800" y="8236373"/>
            <a:ext cx="330200" cy="330201"/>
            <a:chOff x="0" y="0"/>
            <a:chExt cx="330199" cy="330199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6489" y="19050"/>
              <a:ext cx="25552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x</a:t>
              </a:r>
            </a:p>
          </p:txBody>
        </p:sp>
      </p:grpSp>
      <p:grpSp>
        <p:nvGrpSpPr>
          <p:cNvPr id="4" name="Group 321"/>
          <p:cNvGrpSpPr/>
          <p:nvPr/>
        </p:nvGrpSpPr>
        <p:grpSpPr>
          <a:xfrm>
            <a:off x="3695700" y="5635413"/>
            <a:ext cx="330200" cy="330201"/>
            <a:chOff x="0" y="0"/>
            <a:chExt cx="330199" cy="330199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13876" y="38100"/>
              <a:ext cx="889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57587" marR="57587">
                <a:buFont typeface="Helvetica"/>
                <a:buNone/>
                <a:defRPr sz="1400">
                  <a:solidFill>
                    <a:srgbClr val="000000"/>
                  </a:solidFill>
                </a:defRPr>
              </a:pPr>
              <a:endParaRPr sz="1400">
                <a:solidFill>
                  <a:srgbClr val="000000"/>
                </a:solidFill>
              </a:endParaRPr>
            </a:p>
          </p:txBody>
        </p:sp>
      </p:grpSp>
      <p:sp>
        <p:nvSpPr>
          <p:cNvPr id="322" name="Shape 322"/>
          <p:cNvSpPr/>
          <p:nvPr/>
        </p:nvSpPr>
        <p:spPr>
          <a:xfrm>
            <a:off x="3695700" y="6502400"/>
            <a:ext cx="330200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y</a:t>
            </a:r>
          </a:p>
        </p:txBody>
      </p:sp>
      <p:sp>
        <p:nvSpPr>
          <p:cNvPr id="323" name="Shape 323"/>
          <p:cNvSpPr/>
          <p:nvPr/>
        </p:nvSpPr>
        <p:spPr>
          <a:xfrm>
            <a:off x="3695700" y="7369387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695700" y="8236373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5422900" y="5635413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5422900" y="6502400"/>
            <a:ext cx="330200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5422900" y="7369387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grpSp>
        <p:nvGrpSpPr>
          <p:cNvPr id="5" name="Group 330"/>
          <p:cNvGrpSpPr/>
          <p:nvPr/>
        </p:nvGrpSpPr>
        <p:grpSpPr>
          <a:xfrm>
            <a:off x="5422900" y="8236373"/>
            <a:ext cx="330200" cy="330201"/>
            <a:chOff x="0" y="0"/>
            <a:chExt cx="330199" cy="330199"/>
          </a:xfrm>
        </p:grpSpPr>
        <p:sp>
          <p:nvSpPr>
            <p:cNvPr id="328" name="Shape 328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37335" y="19050"/>
              <a:ext cx="255530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x</a:t>
              </a:r>
            </a:p>
          </p:txBody>
        </p:sp>
      </p:grpSp>
      <p:grpSp>
        <p:nvGrpSpPr>
          <p:cNvPr id="6" name="Group 333"/>
          <p:cNvGrpSpPr/>
          <p:nvPr/>
        </p:nvGrpSpPr>
        <p:grpSpPr>
          <a:xfrm>
            <a:off x="7162800" y="5635413"/>
            <a:ext cx="330200" cy="330201"/>
            <a:chOff x="0" y="0"/>
            <a:chExt cx="330199" cy="330199"/>
          </a:xfrm>
        </p:grpSpPr>
        <p:sp>
          <p:nvSpPr>
            <p:cNvPr id="331" name="Shape 331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14723" y="38100"/>
              <a:ext cx="889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57587" marR="57587">
                <a:buFont typeface="Helvetica"/>
                <a:buNone/>
                <a:defRPr sz="1400">
                  <a:solidFill>
                    <a:srgbClr val="000000"/>
                  </a:solidFill>
                </a:defRPr>
              </a:pPr>
              <a:endParaRPr sz="1400">
                <a:solidFill>
                  <a:srgbClr val="000000"/>
                </a:solidFill>
              </a:endParaRPr>
            </a:p>
          </p:txBody>
        </p:sp>
      </p:grpSp>
      <p:sp>
        <p:nvSpPr>
          <p:cNvPr id="334" name="Shape 334"/>
          <p:cNvSpPr/>
          <p:nvPr/>
        </p:nvSpPr>
        <p:spPr>
          <a:xfrm>
            <a:off x="7162800" y="6502400"/>
            <a:ext cx="330200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y</a:t>
            </a:r>
          </a:p>
        </p:txBody>
      </p:sp>
      <p:sp>
        <p:nvSpPr>
          <p:cNvPr id="335" name="Shape 335"/>
          <p:cNvSpPr/>
          <p:nvPr/>
        </p:nvSpPr>
        <p:spPr>
          <a:xfrm>
            <a:off x="7162800" y="7369387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7162800" y="8236373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8852747" y="5635413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8852747" y="6502400"/>
            <a:ext cx="330201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852747" y="7369387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grpSp>
        <p:nvGrpSpPr>
          <p:cNvPr id="7" name="Group 342"/>
          <p:cNvGrpSpPr/>
          <p:nvPr/>
        </p:nvGrpSpPr>
        <p:grpSpPr>
          <a:xfrm>
            <a:off x="8852747" y="8236373"/>
            <a:ext cx="330201" cy="330201"/>
            <a:chOff x="0" y="0"/>
            <a:chExt cx="330199" cy="330199"/>
          </a:xfrm>
        </p:grpSpPr>
        <p:sp>
          <p:nvSpPr>
            <p:cNvPr id="340" name="Shape 340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34794" y="19050"/>
              <a:ext cx="255530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x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10586720" y="6502400"/>
            <a:ext cx="330201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y</a:t>
            </a:r>
          </a:p>
        </p:txBody>
      </p:sp>
      <p:sp>
        <p:nvSpPr>
          <p:cNvPr id="344" name="Shape 344"/>
          <p:cNvSpPr/>
          <p:nvPr/>
        </p:nvSpPr>
        <p:spPr>
          <a:xfrm>
            <a:off x="10586720" y="7369387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0586720" y="8236373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955800" y="5635413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1955800" y="6502400"/>
            <a:ext cx="330200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955800" y="7369387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buFont typeface="Helvetica"/>
              <a:buNone/>
              <a:defRPr sz="2200">
                <a:solidFill>
                  <a:srgbClr val="000000"/>
                </a:solidFill>
              </a:defRPr>
            </a:pPr>
            <a:endParaRPr sz="2200">
              <a:solidFill>
                <a:srgbClr val="000000"/>
              </a:solidFill>
            </a:endParaRPr>
          </a:p>
        </p:txBody>
      </p:sp>
      <p:grpSp>
        <p:nvGrpSpPr>
          <p:cNvPr id="8" name="Group 351"/>
          <p:cNvGrpSpPr/>
          <p:nvPr/>
        </p:nvGrpSpPr>
        <p:grpSpPr>
          <a:xfrm>
            <a:off x="3213100" y="4165600"/>
            <a:ext cx="2442527" cy="660400"/>
            <a:chOff x="0" y="0"/>
            <a:chExt cx="2442526" cy="660400"/>
          </a:xfrm>
        </p:grpSpPr>
        <p:sp>
          <p:nvSpPr>
            <p:cNvPr id="349" name="Shape 349"/>
            <p:cNvSpPr/>
            <p:nvPr/>
          </p:nvSpPr>
          <p:spPr>
            <a:xfrm>
              <a:off x="352186" y="431800"/>
              <a:ext cx="209034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tabLst>
                  <a:tab pos="1066800" algn="l"/>
                </a:tabLst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symmetric difference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0"/>
              <a:ext cx="320630" cy="35248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buNone/>
                <a:tabLst/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 advAuto="0"/>
      <p:bldP spid="283" grpId="0" animBg="1" advAuto="0"/>
      <p:bldP spid="284" grpId="0" animBg="1" advAuto="0"/>
      <p:bldP spid="285" grpId="0" animBg="1" advAuto="0"/>
      <p:bldP spid="286" grpId="0" build="p" animBg="1" advAuto="0"/>
      <p:bldP spid="2" grpId="0" animBg="1" advAuto="0"/>
      <p:bldP spid="356" grpId="0" animBg="1" advAuto="0"/>
      <p:bldP spid="357" grpId="0" animBg="1" advAuto="0"/>
      <p:bldP spid="313" grpId="0" animBg="1" advAuto="0"/>
      <p:bldP spid="314" grpId="0" animBg="1" advAuto="0"/>
      <p:bldP spid="315" grpId="0" animBg="1" advAuto="0"/>
      <p:bldP spid="337" grpId="0" animBg="1" advAuto="0"/>
      <p:bldP spid="338" grpId="0" animBg="1" advAuto="0"/>
      <p:bldP spid="339" grpId="0" animBg="1" advAuto="0"/>
      <p:bldP spid="7" grpId="0" animBg="1" advAuto="0"/>
      <p:bldP spid="343" grpId="0" animBg="1" advAuto="0"/>
      <p:bldP spid="344" grpId="0" animBg="1" advAuto="0"/>
      <p:bldP spid="345" grpId="0" animBg="1" advAuto="0"/>
      <p:bldP spid="8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Cost of alternating path.  </a:t>
            </a:r>
            <a:r>
              <a:rPr sz="2400">
                <a:uFill>
                  <a:solidFill/>
                </a:uFill>
              </a:rPr>
              <a:t>Pay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to match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-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</a:rPr>
              <a:t>; receive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to unmatch.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Shortest alternating path.  </a:t>
            </a:r>
            <a:r>
              <a:rPr sz="2400">
                <a:uFill>
                  <a:solidFill/>
                </a:uFill>
              </a:rPr>
              <a:t>Alternating path from any unmatched node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b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</a:br>
            <a:r>
              <a:rPr sz="2400">
                <a:uFill>
                  <a:solidFill/>
                </a:uFill>
              </a:rPr>
              <a:t>to any unmatched node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</a:rPr>
              <a:t> with smallest cost.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Successive shortest path algorithm.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Start with empty matching.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Repeatedly augment along a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shortest</a:t>
            </a:r>
            <a:r>
              <a:rPr sz="2400"/>
              <a:t> alternating path.</a:t>
            </a:r>
          </a:p>
        </p:txBody>
      </p:sp>
      <p:sp>
        <p:nvSpPr>
          <p:cNvPr id="384" name="Shape 384"/>
          <p:cNvSpPr/>
          <p:nvPr/>
        </p:nvSpPr>
        <p:spPr>
          <a:xfrm>
            <a:off x="2895599" y="2785251"/>
            <a:ext cx="251802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>
            <a:solidFill>
              <a:srgbClr val="0048AA"/>
            </a:solidFill>
            <a:custDash>
              <a:ds d="200000" sp="200000"/>
            </a:custDash>
            <a:round/>
          </a:ln>
        </p:spPr>
        <p:txBody>
          <a:bodyPr/>
          <a:lstStyle/>
          <a:p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895599" y="4369928"/>
            <a:ext cx="251802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21600"/>
                  <a:pt x="14400" y="10800"/>
                  <a:pt x="21600" y="0"/>
                </a:cubicBezTo>
              </a:path>
            </a:pathLst>
          </a:custGeom>
          <a:ln w="63500">
            <a:solidFill>
              <a:srgbClr val="0048AA"/>
            </a:solidFill>
            <a:custDash>
              <a:ds d="200000" sp="200000"/>
            </a:custDash>
            <a:round/>
          </a:ln>
        </p:spPr>
        <p:txBody>
          <a:bodyPr/>
          <a:lstStyle/>
          <a:p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872276" y="2874706"/>
            <a:ext cx="2564658" cy="1405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round/>
          </a:ln>
        </p:spPr>
        <p:txBody>
          <a:bodyPr/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23</a:t>
            </a:fld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Assignment problem:  successive shortest path algorithm</a:t>
            </a:r>
          </a:p>
        </p:txBody>
      </p:sp>
      <p:grpSp>
        <p:nvGrpSpPr>
          <p:cNvPr id="2" name="Group 368"/>
          <p:cNvGrpSpPr/>
          <p:nvPr/>
        </p:nvGrpSpPr>
        <p:grpSpPr>
          <a:xfrm>
            <a:off x="2527300" y="2603500"/>
            <a:ext cx="363503" cy="363503"/>
            <a:chOff x="0" y="0"/>
            <a:chExt cx="363502" cy="363502"/>
          </a:xfrm>
        </p:grpSpPr>
        <p:sp>
          <p:nvSpPr>
            <p:cNvPr id="366" name="Shape 366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7649" y="27657"/>
              <a:ext cx="27497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1</a:t>
              </a:r>
            </a:p>
          </p:txBody>
        </p:sp>
      </p:grpSp>
      <p:grpSp>
        <p:nvGrpSpPr>
          <p:cNvPr id="3" name="Group 371"/>
          <p:cNvGrpSpPr/>
          <p:nvPr/>
        </p:nvGrpSpPr>
        <p:grpSpPr>
          <a:xfrm>
            <a:off x="2527300" y="4188177"/>
            <a:ext cx="363503" cy="363503"/>
            <a:chOff x="0" y="0"/>
            <a:chExt cx="363502" cy="363502"/>
          </a:xfrm>
        </p:grpSpPr>
        <p:sp>
          <p:nvSpPr>
            <p:cNvPr id="369" name="Shape 369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7649" y="30198"/>
              <a:ext cx="27497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2</a:t>
              </a:r>
            </a:p>
          </p:txBody>
        </p:sp>
      </p:grpSp>
      <p:grpSp>
        <p:nvGrpSpPr>
          <p:cNvPr id="4" name="Group 374"/>
          <p:cNvGrpSpPr/>
          <p:nvPr/>
        </p:nvGrpSpPr>
        <p:grpSpPr>
          <a:xfrm>
            <a:off x="5418384" y="2603500"/>
            <a:ext cx="363504" cy="363503"/>
            <a:chOff x="0" y="0"/>
            <a:chExt cx="363502" cy="363502"/>
          </a:xfrm>
        </p:grpSpPr>
        <p:sp>
          <p:nvSpPr>
            <p:cNvPr id="372" name="Shape 372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0995" y="27657"/>
              <a:ext cx="32151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1'</a:t>
              </a:r>
            </a:p>
          </p:txBody>
        </p:sp>
      </p:grpSp>
      <p:grpSp>
        <p:nvGrpSpPr>
          <p:cNvPr id="5" name="Group 377"/>
          <p:cNvGrpSpPr/>
          <p:nvPr/>
        </p:nvGrpSpPr>
        <p:grpSpPr>
          <a:xfrm>
            <a:off x="5418384" y="4188177"/>
            <a:ext cx="363504" cy="363503"/>
            <a:chOff x="0" y="0"/>
            <a:chExt cx="363502" cy="363502"/>
          </a:xfrm>
        </p:grpSpPr>
        <p:sp>
          <p:nvSpPr>
            <p:cNvPr id="375" name="Shape 375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0995" y="30198"/>
              <a:ext cx="32151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2'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3388924" y="2667000"/>
            <a:ext cx="385502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379" name="Shape 379"/>
          <p:cNvSpPr/>
          <p:nvPr/>
        </p:nvSpPr>
        <p:spPr>
          <a:xfrm>
            <a:off x="3458069" y="3780649"/>
            <a:ext cx="257013" cy="2794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380" name="Shape 380"/>
          <p:cNvSpPr/>
          <p:nvPr/>
        </p:nvSpPr>
        <p:spPr>
          <a:xfrm>
            <a:off x="3383280" y="4165600"/>
            <a:ext cx="409413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381" name="Shape 381"/>
          <p:cNvSpPr/>
          <p:nvPr/>
        </p:nvSpPr>
        <p:spPr>
          <a:xfrm>
            <a:off x="6769100" y="3162300"/>
            <a:ext cx="2921566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61411" marR="61411" algn="l" defTabSz="457200">
              <a:lnSpc>
                <a:spcPct val="150000"/>
              </a:lnSpc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 = 2 → 2' → 1 → 1'</a:t>
            </a:r>
          </a:p>
          <a:p>
            <a:pPr marL="61411" marR="61411" algn="l" defTabSz="457200">
              <a:lnSpc>
                <a:spcPct val="150000"/>
              </a:lnSpc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cost(P) = 2 - 6 + 10 = 6</a:t>
            </a:r>
          </a:p>
        </p:txBody>
      </p:sp>
      <p:sp>
        <p:nvSpPr>
          <p:cNvPr id="387" name="Shape 387"/>
          <p:cNvSpPr/>
          <p:nvPr/>
        </p:nvSpPr>
        <p:spPr>
          <a:xfrm>
            <a:off x="2872291" y="2874727"/>
            <a:ext cx="2564658" cy="1405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 cap="sq">
            <a:solidFill>
              <a:srgbClr val="0048AA"/>
            </a:solidFill>
            <a:round/>
          </a:ln>
        </p:spPr>
        <p:txBody>
          <a:bodyPr/>
          <a:lstStyle/>
          <a:p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467100" y="3153268"/>
            <a:ext cx="257013" cy="2794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Shortest alternating path.  </a:t>
            </a:r>
            <a:r>
              <a:rPr sz="2400" dirty="0">
                <a:uFill>
                  <a:solidFill/>
                </a:uFill>
              </a:rPr>
              <a:t>Corresponds to minimum cost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 dirty="0">
                <a:uFill>
                  <a:solidFill/>
                </a:uFill>
              </a:rPr>
              <a:t> path in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dirty="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48AA"/>
                </a:solidFill>
              </a:rPr>
              <a:t>Concern.  </a:t>
            </a:r>
            <a:r>
              <a:rPr sz="2400" dirty="0">
                <a:uFill>
                  <a:solidFill/>
                </a:uFill>
              </a:rPr>
              <a:t>Edge costs can be negative.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48AA"/>
                </a:solidFill>
              </a:rPr>
              <a:t>Fact.  </a:t>
            </a:r>
            <a:r>
              <a:rPr sz="2400" dirty="0">
                <a:uFill>
                  <a:solidFill/>
                </a:uFill>
              </a:rPr>
              <a:t>If always choose shortest alternating path, then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dirty="0">
                <a:uFill>
                  <a:solidFill/>
                </a:uFill>
              </a:rPr>
              <a:t> contains no negative cycles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 ⇒  </a:t>
            </a:r>
            <a:r>
              <a:rPr sz="2400" dirty="0">
                <a:uFill>
                  <a:solidFill/>
                </a:uFill>
              </a:rPr>
              <a:t>can compute using Bellman-Ford.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48AA"/>
                </a:solidFill>
              </a:rPr>
              <a:t>Our plan.  </a:t>
            </a:r>
            <a:r>
              <a:rPr lang="en-US" dirty="0" smtClean="0">
                <a:solidFill>
                  <a:srgbClr val="000000"/>
                </a:solidFill>
                <a:uFill>
                  <a:solidFill/>
                </a:uFill>
              </a:rPr>
              <a:t>A</a:t>
            </a:r>
            <a:r>
              <a:rPr sz="2400" dirty="0" smtClean="0">
                <a:uFill>
                  <a:solidFill/>
                </a:uFill>
              </a:rPr>
              <a:t>void </a:t>
            </a:r>
            <a:r>
              <a:rPr sz="2400" dirty="0">
                <a:uFill>
                  <a:solidFill/>
                </a:uFill>
              </a:rPr>
              <a:t>negative edge costs (and negative </a:t>
            </a:r>
            <a:r>
              <a:rPr sz="2400" dirty="0" smtClean="0">
                <a:uFill>
                  <a:solidFill/>
                </a:uFill>
              </a:rPr>
              <a:t>cycles)</a:t>
            </a:r>
            <a:br>
              <a:rPr sz="2400" dirty="0" smtClean="0">
                <a:uFill>
                  <a:solidFill/>
                </a:uFill>
              </a:rPr>
            </a:br>
            <a:r>
              <a:rPr sz="2400" dirty="0" smtClean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⇒  </a:t>
            </a:r>
            <a:r>
              <a:rPr sz="2400" dirty="0">
                <a:uFill>
                  <a:solidFill/>
                </a:uFill>
              </a:rPr>
              <a:t>can compute using Dijkstra.</a:t>
            </a:r>
          </a:p>
        </p:txBody>
      </p:sp>
      <p:grpSp>
        <p:nvGrpSpPr>
          <p:cNvPr id="2" name="Group 394"/>
          <p:cNvGrpSpPr/>
          <p:nvPr/>
        </p:nvGrpSpPr>
        <p:grpSpPr>
          <a:xfrm>
            <a:off x="5092700" y="3971431"/>
            <a:ext cx="363503" cy="363503"/>
            <a:chOff x="0" y="0"/>
            <a:chExt cx="363502" cy="363502"/>
          </a:xfrm>
        </p:grpSpPr>
        <p:sp>
          <p:nvSpPr>
            <p:cNvPr id="392" name="Shape 392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45109" y="30197"/>
              <a:ext cx="27497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2</a:t>
              </a:r>
            </a:p>
          </p:txBody>
        </p:sp>
      </p:grpSp>
      <p:sp>
        <p:nvSpPr>
          <p:cNvPr id="395" name="Shape 395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24</a:t>
            </a:fld>
            <a:endParaRPr/>
          </a:p>
        </p:txBody>
      </p:sp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Finding the shortest alternating path</a:t>
            </a:r>
          </a:p>
        </p:txBody>
      </p:sp>
      <p:sp>
        <p:nvSpPr>
          <p:cNvPr id="427" name="Shape 427"/>
          <p:cNvSpPr/>
          <p:nvPr/>
        </p:nvSpPr>
        <p:spPr>
          <a:xfrm>
            <a:off x="4235470" y="2673078"/>
            <a:ext cx="884269" cy="592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" name="Group 401"/>
          <p:cNvGrpSpPr/>
          <p:nvPr/>
        </p:nvGrpSpPr>
        <p:grpSpPr>
          <a:xfrm>
            <a:off x="5092700" y="2387600"/>
            <a:ext cx="363503" cy="363503"/>
            <a:chOff x="0" y="0"/>
            <a:chExt cx="363502" cy="363502"/>
          </a:xfrm>
        </p:grpSpPr>
        <p:sp>
          <p:nvSpPr>
            <p:cNvPr id="399" name="Shape 399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5109" y="26811"/>
              <a:ext cx="27497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1</a:t>
              </a:r>
            </a:p>
          </p:txBody>
        </p:sp>
      </p:grpSp>
      <p:grpSp>
        <p:nvGrpSpPr>
          <p:cNvPr id="4" name="Group 404"/>
          <p:cNvGrpSpPr/>
          <p:nvPr/>
        </p:nvGrpSpPr>
        <p:grpSpPr>
          <a:xfrm>
            <a:off x="7696200" y="2387600"/>
            <a:ext cx="363503" cy="363503"/>
            <a:chOff x="0" y="0"/>
            <a:chExt cx="363502" cy="363502"/>
          </a:xfrm>
        </p:grpSpPr>
        <p:sp>
          <p:nvSpPr>
            <p:cNvPr id="402" name="Shape 402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9302" y="26811"/>
              <a:ext cx="32151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1'</a:t>
              </a:r>
            </a:p>
          </p:txBody>
        </p:sp>
      </p:grpSp>
      <p:sp>
        <p:nvSpPr>
          <p:cNvPr id="428" name="Shape 428"/>
          <p:cNvSpPr/>
          <p:nvPr/>
        </p:nvSpPr>
        <p:spPr>
          <a:xfrm>
            <a:off x="8041470" y="3458682"/>
            <a:ext cx="1117905" cy="605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" name="Group 408"/>
          <p:cNvGrpSpPr/>
          <p:nvPr/>
        </p:nvGrpSpPr>
        <p:grpSpPr>
          <a:xfrm>
            <a:off x="7696200" y="3971431"/>
            <a:ext cx="363503" cy="363503"/>
            <a:chOff x="0" y="0"/>
            <a:chExt cx="363502" cy="363502"/>
          </a:xfrm>
        </p:grpSpPr>
        <p:sp>
          <p:nvSpPr>
            <p:cNvPr id="406" name="Shape 406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9302" y="30197"/>
              <a:ext cx="32151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2'</a:t>
              </a:r>
            </a:p>
          </p:txBody>
        </p:sp>
      </p:grpSp>
      <p:sp>
        <p:nvSpPr>
          <p:cNvPr id="429" name="Shape 429"/>
          <p:cNvSpPr/>
          <p:nvPr/>
        </p:nvSpPr>
        <p:spPr>
          <a:xfrm>
            <a:off x="5460999" y="2569351"/>
            <a:ext cx="22304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>
              <a:srgbClr val="0048A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5460999" y="4153182"/>
            <a:ext cx="22304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>
              <a:srgbClr val="0048A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5433363" y="2668088"/>
            <a:ext cx="2282284" cy="1388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BABAB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944729" y="2451100"/>
            <a:ext cx="334701" cy="2286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413" name="Shape 413"/>
          <p:cNvSpPr/>
          <p:nvPr/>
        </p:nvSpPr>
        <p:spPr>
          <a:xfrm>
            <a:off x="6012462" y="3546969"/>
            <a:ext cx="206213" cy="2286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414" name="Shape 414"/>
          <p:cNvSpPr/>
          <p:nvPr/>
        </p:nvSpPr>
        <p:spPr>
          <a:xfrm>
            <a:off x="5989884" y="4013200"/>
            <a:ext cx="206214" cy="2286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grpSp>
        <p:nvGrpSpPr>
          <p:cNvPr id="6" name="Group 417"/>
          <p:cNvGrpSpPr/>
          <p:nvPr/>
        </p:nvGrpSpPr>
        <p:grpSpPr>
          <a:xfrm>
            <a:off x="3898900" y="3187982"/>
            <a:ext cx="363503" cy="363503"/>
            <a:chOff x="0" y="0"/>
            <a:chExt cx="363502" cy="363502"/>
          </a:xfrm>
        </p:grpSpPr>
        <p:sp>
          <p:nvSpPr>
            <p:cNvPr id="415" name="Shape 415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59255" y="30197"/>
              <a:ext cx="250073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s</a:t>
              </a:r>
            </a:p>
          </p:txBody>
        </p:sp>
      </p:grpSp>
      <p:grpSp>
        <p:nvGrpSpPr>
          <p:cNvPr id="7" name="Group 420"/>
          <p:cNvGrpSpPr/>
          <p:nvPr/>
        </p:nvGrpSpPr>
        <p:grpSpPr>
          <a:xfrm>
            <a:off x="9141742" y="3187982"/>
            <a:ext cx="363504" cy="363503"/>
            <a:chOff x="0" y="0"/>
            <a:chExt cx="363502" cy="363502"/>
          </a:xfrm>
        </p:grpSpPr>
        <p:sp>
          <p:nvSpPr>
            <p:cNvPr id="418" name="Shape 418"/>
            <p:cNvSpPr/>
            <p:nvPr/>
          </p:nvSpPr>
          <p:spPr>
            <a:xfrm>
              <a:off x="-1" y="-1"/>
              <a:ext cx="363504" cy="36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buFont typeface="Helvetica"/>
                <a:buNone/>
                <a:defRPr sz="2200">
                  <a:solidFill>
                    <a:srgbClr val="000000"/>
                  </a:solidFill>
                </a:defRPr>
              </a:pPr>
              <a:endParaRPr sz="2200">
                <a:solidFill>
                  <a:srgbClr val="000000"/>
                </a:solidFill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70506" y="30197"/>
              <a:ext cx="22249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t</a:t>
              </a:r>
            </a:p>
          </p:txBody>
        </p:sp>
      </p:grpSp>
      <p:sp>
        <p:nvSpPr>
          <p:cNvPr id="432" name="Shape 432"/>
          <p:cNvSpPr/>
          <p:nvPr/>
        </p:nvSpPr>
        <p:spPr>
          <a:xfrm>
            <a:off x="4236503" y="3472013"/>
            <a:ext cx="882211" cy="578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>
              <a:srgbClr val="0048A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8040650" y="2659436"/>
            <a:ext cx="1119558" cy="61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>
              <a:srgbClr val="0048AA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488462" y="3581400"/>
            <a:ext cx="206213" cy="2286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424" name="Shape 424"/>
          <p:cNvSpPr/>
          <p:nvPr/>
        </p:nvSpPr>
        <p:spPr>
          <a:xfrm>
            <a:off x="8463280" y="2844800"/>
            <a:ext cx="206213" cy="2286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434" name="Shape 434"/>
          <p:cNvSpPr/>
          <p:nvPr/>
        </p:nvSpPr>
        <p:spPr>
          <a:xfrm>
            <a:off x="5433379" y="2666034"/>
            <a:ext cx="2282268" cy="1388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>
              <a:srgbClr val="0048AA"/>
            </a:solidFill>
            <a:round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6040966" y="3028244"/>
            <a:ext cx="272293" cy="2286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-6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Connector 438"/>
          <p:cNvCxnSpPr>
            <a:stCxn id="457" idx="0"/>
            <a:endCxn id="452" idx="0"/>
          </p:cNvCxnSpPr>
          <p:nvPr/>
        </p:nvCxnSpPr>
        <p:spPr>
          <a:xfrm flipH="1">
            <a:off x="8407399" y="69087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439" name="Connector 439"/>
          <p:cNvCxnSpPr>
            <a:stCxn id="456" idx="0"/>
            <a:endCxn id="455" idx="0"/>
          </p:cNvCxnSpPr>
          <p:nvPr/>
        </p:nvCxnSpPr>
        <p:spPr>
          <a:xfrm flipH="1">
            <a:off x="8407399" y="5194299"/>
            <a:ext cx="3111501" cy="34036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440" name="Connector 440"/>
          <p:cNvCxnSpPr>
            <a:stCxn id="471" idx="0"/>
            <a:endCxn id="466" idx="0"/>
          </p:cNvCxnSpPr>
          <p:nvPr/>
        </p:nvCxnSpPr>
        <p:spPr>
          <a:xfrm flipH="1">
            <a:off x="1656553" y="6908799"/>
            <a:ext cx="3105947" cy="147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441" name="Connector 441"/>
          <p:cNvCxnSpPr>
            <a:stCxn id="470" idx="0"/>
            <a:endCxn id="469" idx="0"/>
          </p:cNvCxnSpPr>
          <p:nvPr/>
        </p:nvCxnSpPr>
        <p:spPr>
          <a:xfrm flipH="1">
            <a:off x="1650999" y="5194299"/>
            <a:ext cx="3111501" cy="34036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442" name="Shape 44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3" name="Shape 4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25</a:t>
            </a:fld>
            <a:endParaRPr/>
          </a:p>
        </p:txBody>
      </p:sp>
      <p:sp>
        <p:nvSpPr>
          <p:cNvPr id="444" name="Shape 4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0048AA"/>
                </a:solidFill>
              </a:rPr>
              <a:t>intuition</a:t>
            </a:r>
            <a:r>
              <a:rPr sz="2400" dirty="0">
                <a:solidFill>
                  <a:srgbClr val="0048AA"/>
                </a:solidFill>
              </a:rPr>
              <a:t>.  </a:t>
            </a:r>
            <a:r>
              <a:rPr sz="2400" dirty="0"/>
              <a:t>Adding a constant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 to the cost of every edge</a:t>
            </a:r>
            <a:br>
              <a:rPr sz="2400" dirty="0"/>
            </a:br>
            <a:r>
              <a:rPr sz="2400" dirty="0"/>
              <a:t>incident to node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/>
              <a:t> does not change the min-cost perfect matching(s).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/>
              <a:t/>
            </a:r>
            <a:br>
              <a:rPr sz="2400" dirty="0"/>
            </a:br>
            <a:r>
              <a:rPr sz="2400" dirty="0">
                <a:solidFill>
                  <a:srgbClr val="0048AA"/>
                </a:solidFill>
              </a:rPr>
              <a:t>Pf.  </a:t>
            </a:r>
            <a:r>
              <a:rPr sz="2400" dirty="0"/>
              <a:t>Every perfect matching uses exactly one edge incident to node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/>
              <a:t>.  </a:t>
            </a:r>
            <a:r>
              <a:rPr sz="2400" dirty="0">
                <a:uFill>
                  <a:solidFill/>
                </a:uFill>
              </a:rPr>
              <a:t>▪</a:t>
            </a:r>
          </a:p>
        </p:txBody>
      </p:sp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Equivalent assignment problem</a:t>
            </a:r>
          </a:p>
        </p:txBody>
      </p:sp>
      <p:cxnSp>
        <p:nvCxnSpPr>
          <p:cNvPr id="446" name="Connector 446"/>
          <p:cNvCxnSpPr>
            <a:stCxn id="449" idx="0"/>
            <a:endCxn id="458" idx="0"/>
          </p:cNvCxnSpPr>
          <p:nvPr/>
        </p:nvCxnSpPr>
        <p:spPr>
          <a:xfrm>
            <a:off x="8407399" y="5206999"/>
            <a:ext cx="3111501" cy="33909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447" name="Connector 447"/>
          <p:cNvCxnSpPr>
            <a:stCxn id="449" idx="0"/>
            <a:endCxn id="457" idx="0"/>
          </p:cNvCxnSpPr>
          <p:nvPr/>
        </p:nvCxnSpPr>
        <p:spPr>
          <a:xfrm>
            <a:off x="8407399" y="5206999"/>
            <a:ext cx="3111501" cy="17018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448" name="Connector 448"/>
          <p:cNvCxnSpPr>
            <a:stCxn id="456" idx="0"/>
            <a:endCxn id="449" idx="0"/>
          </p:cNvCxnSpPr>
          <p:nvPr/>
        </p:nvCxnSpPr>
        <p:spPr>
          <a:xfrm flipH="1">
            <a:off x="8407399" y="5194299"/>
            <a:ext cx="3111501" cy="127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449" name="Shape 449"/>
          <p:cNvSpPr/>
          <p:nvPr/>
        </p:nvSpPr>
        <p:spPr>
          <a:xfrm>
            <a:off x="8216899" y="50165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450" name="Connector 450"/>
          <p:cNvCxnSpPr>
            <a:stCxn id="456" idx="0"/>
            <a:endCxn id="452" idx="0"/>
          </p:cNvCxnSpPr>
          <p:nvPr/>
        </p:nvCxnSpPr>
        <p:spPr>
          <a:xfrm flipH="1">
            <a:off x="8407399" y="5194299"/>
            <a:ext cx="3111501" cy="17145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451" name="Connector 451"/>
          <p:cNvCxnSpPr>
            <a:stCxn id="452" idx="0"/>
            <a:endCxn id="458" idx="0"/>
          </p:cNvCxnSpPr>
          <p:nvPr/>
        </p:nvCxnSpPr>
        <p:spPr>
          <a:xfrm>
            <a:off x="8407399" y="6908799"/>
            <a:ext cx="3111501" cy="16891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452" name="Shape 452"/>
          <p:cNvSpPr/>
          <p:nvPr/>
        </p:nvSpPr>
        <p:spPr>
          <a:xfrm>
            <a:off x="82168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453" name="Connector 453"/>
          <p:cNvCxnSpPr>
            <a:stCxn id="457" idx="0"/>
            <a:endCxn id="455" idx="0"/>
          </p:cNvCxnSpPr>
          <p:nvPr/>
        </p:nvCxnSpPr>
        <p:spPr>
          <a:xfrm flipH="1">
            <a:off x="8407399" y="6908799"/>
            <a:ext cx="3111501" cy="16891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454" name="Connector 454"/>
          <p:cNvCxnSpPr>
            <a:stCxn id="458" idx="0"/>
            <a:endCxn id="455" idx="0"/>
          </p:cNvCxnSpPr>
          <p:nvPr/>
        </p:nvCxnSpPr>
        <p:spPr>
          <a:xfrm flipH="1">
            <a:off x="8407399" y="85978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455" name="Shape 455"/>
          <p:cNvSpPr/>
          <p:nvPr/>
        </p:nvSpPr>
        <p:spPr>
          <a:xfrm>
            <a:off x="82168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456" name="Shape 456"/>
          <p:cNvSpPr/>
          <p:nvPr/>
        </p:nvSpPr>
        <p:spPr>
          <a:xfrm>
            <a:off x="11328399" y="50038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457" name="Shape 457"/>
          <p:cNvSpPr/>
          <p:nvPr/>
        </p:nvSpPr>
        <p:spPr>
          <a:xfrm>
            <a:off x="113283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458" name="Shape 458"/>
          <p:cNvSpPr/>
          <p:nvPr/>
        </p:nvSpPr>
        <p:spPr>
          <a:xfrm>
            <a:off x="113283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459" name="Shape 459"/>
          <p:cNvSpPr/>
          <p:nvPr/>
        </p:nvSpPr>
        <p:spPr>
          <a:xfrm>
            <a:off x="2089422" y="4350737"/>
            <a:ext cx="238174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original costs c(x, y)</a:t>
            </a:r>
          </a:p>
        </p:txBody>
      </p:sp>
      <p:cxnSp>
        <p:nvCxnSpPr>
          <p:cNvPr id="460" name="Connector 460"/>
          <p:cNvCxnSpPr>
            <a:stCxn id="463" idx="0"/>
            <a:endCxn id="471" idx="0"/>
          </p:cNvCxnSpPr>
          <p:nvPr/>
        </p:nvCxnSpPr>
        <p:spPr>
          <a:xfrm>
            <a:off x="1653444" y="5202814"/>
            <a:ext cx="3109056" cy="1705986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461" name="Connector 461"/>
          <p:cNvCxnSpPr>
            <a:stCxn id="463" idx="0"/>
            <a:endCxn id="472" idx="0"/>
          </p:cNvCxnSpPr>
          <p:nvPr/>
        </p:nvCxnSpPr>
        <p:spPr>
          <a:xfrm>
            <a:off x="1653444" y="5202814"/>
            <a:ext cx="3109056" cy="3395086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462" name="Connector 462"/>
          <p:cNvCxnSpPr>
            <a:stCxn id="470" idx="0"/>
            <a:endCxn id="463" idx="0"/>
          </p:cNvCxnSpPr>
          <p:nvPr/>
        </p:nvCxnSpPr>
        <p:spPr>
          <a:xfrm flipH="1">
            <a:off x="1653444" y="5194299"/>
            <a:ext cx="3109056" cy="8516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463" name="Shape 463"/>
          <p:cNvSpPr/>
          <p:nvPr/>
        </p:nvSpPr>
        <p:spPr>
          <a:xfrm>
            <a:off x="1462944" y="5012314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464" name="Connector 464"/>
          <p:cNvCxnSpPr>
            <a:stCxn id="470" idx="0"/>
            <a:endCxn id="466" idx="0"/>
          </p:cNvCxnSpPr>
          <p:nvPr/>
        </p:nvCxnSpPr>
        <p:spPr>
          <a:xfrm flipH="1">
            <a:off x="1656553" y="5194299"/>
            <a:ext cx="3105947" cy="171597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465" name="Connector 465"/>
          <p:cNvCxnSpPr>
            <a:stCxn id="466" idx="0"/>
            <a:endCxn id="472" idx="0"/>
          </p:cNvCxnSpPr>
          <p:nvPr/>
        </p:nvCxnSpPr>
        <p:spPr>
          <a:xfrm>
            <a:off x="1656553" y="6910269"/>
            <a:ext cx="3105947" cy="168763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466" name="Shape 466"/>
          <p:cNvSpPr/>
          <p:nvPr/>
        </p:nvSpPr>
        <p:spPr>
          <a:xfrm>
            <a:off x="1466053" y="6719769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467" name="Connector 467"/>
          <p:cNvCxnSpPr>
            <a:stCxn id="472" idx="0"/>
            <a:endCxn id="469" idx="0"/>
          </p:cNvCxnSpPr>
          <p:nvPr/>
        </p:nvCxnSpPr>
        <p:spPr>
          <a:xfrm flipH="1">
            <a:off x="1650999" y="85978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468" name="Connector 468"/>
          <p:cNvCxnSpPr>
            <a:stCxn id="471" idx="0"/>
            <a:endCxn id="469" idx="0"/>
          </p:cNvCxnSpPr>
          <p:nvPr/>
        </p:nvCxnSpPr>
        <p:spPr>
          <a:xfrm flipH="1">
            <a:off x="1650999" y="6908799"/>
            <a:ext cx="3111501" cy="16891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sp>
        <p:nvSpPr>
          <p:cNvPr id="469" name="Shape 469"/>
          <p:cNvSpPr/>
          <p:nvPr/>
        </p:nvSpPr>
        <p:spPr>
          <a:xfrm>
            <a:off x="14604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470" name="Shape 470"/>
          <p:cNvSpPr/>
          <p:nvPr/>
        </p:nvSpPr>
        <p:spPr>
          <a:xfrm>
            <a:off x="4571999" y="50038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471" name="Shape 471"/>
          <p:cNvSpPr/>
          <p:nvPr/>
        </p:nvSpPr>
        <p:spPr>
          <a:xfrm>
            <a:off x="45719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472" name="Shape 472"/>
          <p:cNvSpPr/>
          <p:nvPr/>
        </p:nvSpPr>
        <p:spPr>
          <a:xfrm>
            <a:off x="45719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473" name="Shape 473"/>
          <p:cNvSpPr/>
          <p:nvPr/>
        </p:nvSpPr>
        <p:spPr>
          <a:xfrm>
            <a:off x="2176917" y="50673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474" name="Shape 474"/>
          <p:cNvSpPr/>
          <p:nvPr/>
        </p:nvSpPr>
        <p:spPr>
          <a:xfrm>
            <a:off x="2247968" y="5435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475" name="Shape 475"/>
          <p:cNvSpPr/>
          <p:nvPr/>
        </p:nvSpPr>
        <p:spPr>
          <a:xfrm>
            <a:off x="2247968" y="5829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476" name="Shape 476"/>
          <p:cNvSpPr/>
          <p:nvPr/>
        </p:nvSpPr>
        <p:spPr>
          <a:xfrm>
            <a:off x="2247968" y="7708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477" name="Shape 477"/>
          <p:cNvSpPr/>
          <p:nvPr/>
        </p:nvSpPr>
        <p:spPr>
          <a:xfrm>
            <a:off x="2247968" y="8102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478" name="Shape 478"/>
          <p:cNvSpPr/>
          <p:nvPr/>
        </p:nvSpPr>
        <p:spPr>
          <a:xfrm>
            <a:off x="2247968" y="8470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2247968" y="64262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480" name="Shape 480"/>
          <p:cNvSpPr/>
          <p:nvPr/>
        </p:nvSpPr>
        <p:spPr>
          <a:xfrm>
            <a:off x="2247968" y="6781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481" name="Shape 481"/>
          <p:cNvSpPr/>
          <p:nvPr/>
        </p:nvSpPr>
        <p:spPr>
          <a:xfrm>
            <a:off x="2247968" y="7137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grpSp>
        <p:nvGrpSpPr>
          <p:cNvPr id="2" name="Group 485"/>
          <p:cNvGrpSpPr/>
          <p:nvPr/>
        </p:nvGrpSpPr>
        <p:grpSpPr>
          <a:xfrm>
            <a:off x="369647" y="5092700"/>
            <a:ext cx="7044694" cy="1781953"/>
            <a:chOff x="0" y="0"/>
            <a:chExt cx="7044693" cy="1781952"/>
          </a:xfrm>
        </p:grpSpPr>
        <p:sp>
          <p:nvSpPr>
            <p:cNvPr id="482" name="Shape 482"/>
            <p:cNvSpPr/>
            <p:nvPr/>
          </p:nvSpPr>
          <p:spPr>
            <a:xfrm flipH="1">
              <a:off x="5635292" y="1781951"/>
              <a:ext cx="884670" cy="2"/>
            </a:xfrm>
            <a:prstGeom prst="line">
              <a:avLst/>
            </a:prstGeom>
            <a:noFill/>
            <a:ln w="762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buNone/>
                <a:tabLst/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226906" y="876017"/>
              <a:ext cx="1817788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add 3 to all edges</a:t>
              </a:r>
              <a:br/>
              <a:r>
                <a:t>incident to node 0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0" y="0"/>
              <a:ext cx="86161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tabLst>
                  <a:tab pos="1066800" algn="l"/>
                </a:tabLst>
                <a:defRPr b="1">
                  <a:solidFill>
                    <a:srgbClr val="003F83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t>p(0) = 3</a:t>
              </a:r>
            </a:p>
          </p:txBody>
        </p:sp>
      </p:grpSp>
      <p:grpSp>
        <p:nvGrpSpPr>
          <p:cNvPr id="3" name="Group 498"/>
          <p:cNvGrpSpPr/>
          <p:nvPr/>
        </p:nvGrpSpPr>
        <p:grpSpPr>
          <a:xfrm>
            <a:off x="8331200" y="4356100"/>
            <a:ext cx="3281140" cy="5041900"/>
            <a:chOff x="0" y="0"/>
            <a:chExt cx="3281139" cy="5041900"/>
          </a:xfrm>
        </p:grpSpPr>
        <p:sp>
          <p:nvSpPr>
            <p:cNvPr id="486" name="Shape 486"/>
            <p:cNvSpPr/>
            <p:nvPr/>
          </p:nvSpPr>
          <p:spPr>
            <a:xfrm>
              <a:off x="596224" y="711200"/>
              <a:ext cx="320477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18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924" y="1079500"/>
              <a:ext cx="320477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10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673168" y="3352800"/>
              <a:ext cx="191989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929292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9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673168" y="3746500"/>
              <a:ext cx="191989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929292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4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673168" y="4114800"/>
              <a:ext cx="191989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929292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1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673168" y="2070100"/>
              <a:ext cx="191989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929292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5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673168" y="2425700"/>
              <a:ext cx="191989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929292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6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673168" y="2781300"/>
              <a:ext cx="191989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929292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2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0" y="4775200"/>
              <a:ext cx="165175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tabLst>
                  <a:tab pos="1066800" algn="l"/>
                </a:tabLst>
                <a:defRPr sz="18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b="0"/>
              </a:pPr>
              <a:r>
                <a:t>X</a:t>
              </a:r>
            </a:p>
          </p:txBody>
        </p:sp>
        <p:sp>
          <p:nvSpPr>
            <p:cNvPr id="495" name="Shape 495"/>
            <p:cNvSpPr/>
            <p:nvPr/>
          </p:nvSpPr>
          <p:spPr>
            <a:xfrm>
              <a:off x="3111500" y="4775200"/>
              <a:ext cx="169640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tabLst>
                  <a:tab pos="1066800" algn="l"/>
                </a:tabLst>
                <a:defRPr sz="18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b="0"/>
              </a:pPr>
              <a:r>
                <a:t>Y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264572" y="0"/>
              <a:ext cx="2563802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8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b="0"/>
              </a:pPr>
              <a:r>
                <a:t>modified costs c'(x, y)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673168" y="1485900"/>
              <a:ext cx="191989" cy="279400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t">
              <a:spAutoFit/>
            </a:bodyPr>
            <a:lstStyle>
              <a:lvl1pPr>
                <a:lnSpc>
                  <a:spcPct val="100000"/>
                </a:lnSpc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6</a:t>
              </a:r>
            </a:p>
          </p:txBody>
        </p:sp>
      </p:grpSp>
      <p:sp>
        <p:nvSpPr>
          <p:cNvPr id="499" name="Shape 499"/>
          <p:cNvSpPr/>
          <p:nvPr/>
        </p:nvSpPr>
        <p:spPr>
          <a:xfrm>
            <a:off x="1568768" y="9131300"/>
            <a:ext cx="165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X</a:t>
            </a:r>
          </a:p>
        </p:txBody>
      </p:sp>
      <p:sp>
        <p:nvSpPr>
          <p:cNvPr id="500" name="Shape 500"/>
          <p:cNvSpPr/>
          <p:nvPr/>
        </p:nvSpPr>
        <p:spPr>
          <a:xfrm>
            <a:off x="4684067" y="9131300"/>
            <a:ext cx="16964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 advAuto="0"/>
      <p:bldP spid="439" grpId="0" animBg="1" advAuto="0"/>
      <p:bldP spid="444" grpId="0" build="p" animBg="1" advAuto="0"/>
      <p:bldP spid="446" grpId="0" animBg="1" advAuto="0"/>
      <p:bldP spid="447" grpId="0" animBg="1" advAuto="0"/>
      <p:bldP spid="448" grpId="0" animBg="1" advAuto="0"/>
      <p:bldP spid="449" grpId="0" animBg="1" advAuto="0"/>
      <p:bldP spid="450" grpId="0" animBg="1" advAuto="0"/>
      <p:bldP spid="451" grpId="0" animBg="1" advAuto="0"/>
      <p:bldP spid="452" grpId="0" animBg="1" advAuto="0"/>
      <p:bldP spid="453" grpId="0" animBg="1" advAuto="0"/>
      <p:bldP spid="454" grpId="0" animBg="1" advAuto="0"/>
      <p:bldP spid="455" grpId="0" animBg="1" advAuto="0"/>
      <p:bldP spid="456" grpId="0" animBg="1" advAuto="0"/>
      <p:bldP spid="457" grpId="0" animBg="1" advAuto="0"/>
      <p:bldP spid="458" grpId="0" animBg="1" advAuto="0"/>
      <p:bldP spid="2" grpId="0" animBg="1" advAuto="0"/>
      <p:bldP spid="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Connector 502"/>
          <p:cNvCxnSpPr>
            <a:stCxn id="521" idx="0"/>
            <a:endCxn id="516" idx="0"/>
          </p:cNvCxnSpPr>
          <p:nvPr/>
        </p:nvCxnSpPr>
        <p:spPr>
          <a:xfrm flipH="1">
            <a:off x="8407399" y="69087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03" name="Connector 503"/>
          <p:cNvCxnSpPr>
            <a:stCxn id="520" idx="0"/>
            <a:endCxn id="519" idx="0"/>
          </p:cNvCxnSpPr>
          <p:nvPr/>
        </p:nvCxnSpPr>
        <p:spPr>
          <a:xfrm flipH="1">
            <a:off x="8407399" y="5194299"/>
            <a:ext cx="3111501" cy="34036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04" name="Connector 504"/>
          <p:cNvCxnSpPr>
            <a:stCxn id="545" idx="0"/>
            <a:endCxn id="540" idx="0"/>
          </p:cNvCxnSpPr>
          <p:nvPr/>
        </p:nvCxnSpPr>
        <p:spPr>
          <a:xfrm flipH="1">
            <a:off x="1656553" y="6908799"/>
            <a:ext cx="3105947" cy="147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05" name="Connector 505"/>
          <p:cNvCxnSpPr>
            <a:stCxn id="544" idx="0"/>
            <a:endCxn id="543" idx="0"/>
          </p:cNvCxnSpPr>
          <p:nvPr/>
        </p:nvCxnSpPr>
        <p:spPr>
          <a:xfrm flipH="1">
            <a:off x="1650999" y="5194299"/>
            <a:ext cx="3111501" cy="34036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506" name="Shape 506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26</a:t>
            </a:fld>
            <a:endParaRPr/>
          </a:p>
        </p:txBody>
      </p:sp>
      <p:sp>
        <p:nvSpPr>
          <p:cNvPr id="508" name="Shape 5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0048AA"/>
                </a:solidFill>
              </a:rPr>
              <a:t>intuition</a:t>
            </a:r>
            <a:r>
              <a:rPr sz="2400" dirty="0">
                <a:solidFill>
                  <a:srgbClr val="0048AA"/>
                </a:solidFill>
              </a:rPr>
              <a:t>.  </a:t>
            </a:r>
            <a:r>
              <a:rPr sz="2400" dirty="0"/>
              <a:t>Subtracting a constant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 to the cost of every edge incident to node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/>
              <a:t> does not change the min-cost perfect matching(s).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/>
              <a:t/>
            </a:r>
            <a:br>
              <a:rPr sz="2400" dirty="0"/>
            </a:br>
            <a:r>
              <a:rPr sz="2400" dirty="0">
                <a:solidFill>
                  <a:srgbClr val="0048AA"/>
                </a:solidFill>
              </a:rPr>
              <a:t>Pf.  </a:t>
            </a:r>
            <a:r>
              <a:rPr sz="2400" dirty="0"/>
              <a:t>Every perfect matching uses exactly one edge incident to node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/>
              <a:t>.  </a:t>
            </a:r>
            <a:r>
              <a:rPr sz="2400" dirty="0">
                <a:uFill>
                  <a:solidFill/>
                </a:uFill>
              </a:rPr>
              <a:t>▪</a:t>
            </a:r>
          </a:p>
        </p:txBody>
      </p:sp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Equivalent assignment problem</a:t>
            </a:r>
          </a:p>
        </p:txBody>
      </p:sp>
      <p:cxnSp>
        <p:nvCxnSpPr>
          <p:cNvPr id="510" name="Connector 510"/>
          <p:cNvCxnSpPr>
            <a:stCxn id="513" idx="0"/>
            <a:endCxn id="522" idx="0"/>
          </p:cNvCxnSpPr>
          <p:nvPr/>
        </p:nvCxnSpPr>
        <p:spPr>
          <a:xfrm>
            <a:off x="8407399" y="5206999"/>
            <a:ext cx="3111501" cy="33909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511" name="Connector 511"/>
          <p:cNvCxnSpPr>
            <a:stCxn id="513" idx="0"/>
            <a:endCxn id="521" idx="0"/>
          </p:cNvCxnSpPr>
          <p:nvPr/>
        </p:nvCxnSpPr>
        <p:spPr>
          <a:xfrm>
            <a:off x="8407399" y="5206999"/>
            <a:ext cx="3111501" cy="17018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12" name="Connector 512"/>
          <p:cNvCxnSpPr>
            <a:stCxn id="520" idx="0"/>
            <a:endCxn id="513" idx="0"/>
          </p:cNvCxnSpPr>
          <p:nvPr/>
        </p:nvCxnSpPr>
        <p:spPr>
          <a:xfrm flipH="1">
            <a:off x="8407399" y="5194299"/>
            <a:ext cx="3111501" cy="127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513" name="Shape 513"/>
          <p:cNvSpPr/>
          <p:nvPr/>
        </p:nvSpPr>
        <p:spPr>
          <a:xfrm>
            <a:off x="8216899" y="50165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514" name="Connector 514"/>
          <p:cNvCxnSpPr>
            <a:stCxn id="520" idx="0"/>
            <a:endCxn id="516" idx="0"/>
          </p:cNvCxnSpPr>
          <p:nvPr/>
        </p:nvCxnSpPr>
        <p:spPr>
          <a:xfrm flipH="1">
            <a:off x="8407399" y="5194299"/>
            <a:ext cx="3111501" cy="17145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515" name="Connector 515"/>
          <p:cNvCxnSpPr>
            <a:stCxn id="516" idx="0"/>
            <a:endCxn id="522" idx="0"/>
          </p:cNvCxnSpPr>
          <p:nvPr/>
        </p:nvCxnSpPr>
        <p:spPr>
          <a:xfrm>
            <a:off x="8407399" y="6908799"/>
            <a:ext cx="3111501" cy="16891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516" name="Shape 516"/>
          <p:cNvSpPr/>
          <p:nvPr/>
        </p:nvSpPr>
        <p:spPr>
          <a:xfrm>
            <a:off x="82168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517" name="Connector 517"/>
          <p:cNvCxnSpPr>
            <a:stCxn id="521" idx="0"/>
            <a:endCxn id="519" idx="0"/>
          </p:cNvCxnSpPr>
          <p:nvPr/>
        </p:nvCxnSpPr>
        <p:spPr>
          <a:xfrm flipH="1">
            <a:off x="8407399" y="6908799"/>
            <a:ext cx="3111501" cy="16891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518" name="Connector 518"/>
          <p:cNvCxnSpPr>
            <a:stCxn id="522" idx="0"/>
            <a:endCxn id="519" idx="0"/>
          </p:cNvCxnSpPr>
          <p:nvPr/>
        </p:nvCxnSpPr>
        <p:spPr>
          <a:xfrm flipH="1">
            <a:off x="8407399" y="85978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519" name="Shape 519"/>
          <p:cNvSpPr/>
          <p:nvPr/>
        </p:nvSpPr>
        <p:spPr>
          <a:xfrm>
            <a:off x="82168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520" name="Shape 520"/>
          <p:cNvSpPr/>
          <p:nvPr/>
        </p:nvSpPr>
        <p:spPr>
          <a:xfrm>
            <a:off x="11328399" y="50038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521" name="Shape 521"/>
          <p:cNvSpPr/>
          <p:nvPr/>
        </p:nvSpPr>
        <p:spPr>
          <a:xfrm>
            <a:off x="113283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522" name="Shape 522"/>
          <p:cNvSpPr/>
          <p:nvPr/>
        </p:nvSpPr>
        <p:spPr>
          <a:xfrm>
            <a:off x="113283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523" name="Shape 523"/>
          <p:cNvSpPr/>
          <p:nvPr/>
        </p:nvSpPr>
        <p:spPr>
          <a:xfrm>
            <a:off x="8927424" y="5067300"/>
            <a:ext cx="320477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524" name="Shape 524"/>
          <p:cNvSpPr/>
          <p:nvPr/>
        </p:nvSpPr>
        <p:spPr>
          <a:xfrm>
            <a:off x="9004368" y="5435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92929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525" name="Shape 525"/>
          <p:cNvSpPr/>
          <p:nvPr/>
        </p:nvSpPr>
        <p:spPr>
          <a:xfrm>
            <a:off x="9004368" y="7708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526" name="Shape 526"/>
          <p:cNvSpPr/>
          <p:nvPr/>
        </p:nvSpPr>
        <p:spPr>
          <a:xfrm>
            <a:off x="9004368" y="8102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92929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527" name="Shape 527"/>
          <p:cNvSpPr/>
          <p:nvPr/>
        </p:nvSpPr>
        <p:spPr>
          <a:xfrm>
            <a:off x="9004368" y="8470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92929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528" name="Shape 528"/>
          <p:cNvSpPr/>
          <p:nvPr/>
        </p:nvSpPr>
        <p:spPr>
          <a:xfrm>
            <a:off x="9004368" y="64262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529" name="Shape 529"/>
          <p:cNvSpPr/>
          <p:nvPr/>
        </p:nvSpPr>
        <p:spPr>
          <a:xfrm>
            <a:off x="9004368" y="6781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92929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530" name="Shape 530"/>
          <p:cNvSpPr/>
          <p:nvPr/>
        </p:nvSpPr>
        <p:spPr>
          <a:xfrm>
            <a:off x="9004368" y="7137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92929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531" name="Shape 531"/>
          <p:cNvSpPr/>
          <p:nvPr/>
        </p:nvSpPr>
        <p:spPr>
          <a:xfrm>
            <a:off x="8331200" y="9131300"/>
            <a:ext cx="165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X</a:t>
            </a:r>
          </a:p>
        </p:txBody>
      </p:sp>
      <p:sp>
        <p:nvSpPr>
          <p:cNvPr id="532" name="Shape 532"/>
          <p:cNvSpPr/>
          <p:nvPr/>
        </p:nvSpPr>
        <p:spPr>
          <a:xfrm>
            <a:off x="11442700" y="9131300"/>
            <a:ext cx="16964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Y</a:t>
            </a:r>
          </a:p>
        </p:txBody>
      </p:sp>
      <p:sp>
        <p:nvSpPr>
          <p:cNvPr id="533" name="Shape 533"/>
          <p:cNvSpPr/>
          <p:nvPr/>
        </p:nvSpPr>
        <p:spPr>
          <a:xfrm>
            <a:off x="2089422" y="4350737"/>
            <a:ext cx="238174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original costs c(x, y)</a:t>
            </a:r>
          </a:p>
        </p:txBody>
      </p:sp>
      <p:cxnSp>
        <p:nvCxnSpPr>
          <p:cNvPr id="534" name="Connector 534"/>
          <p:cNvCxnSpPr>
            <a:stCxn id="537" idx="0"/>
            <a:endCxn id="546" idx="0"/>
          </p:cNvCxnSpPr>
          <p:nvPr/>
        </p:nvCxnSpPr>
        <p:spPr>
          <a:xfrm>
            <a:off x="1653444" y="5202814"/>
            <a:ext cx="3109056" cy="3395086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535" name="Connector 535"/>
          <p:cNvCxnSpPr>
            <a:stCxn id="544" idx="0"/>
            <a:endCxn id="537" idx="0"/>
          </p:cNvCxnSpPr>
          <p:nvPr/>
        </p:nvCxnSpPr>
        <p:spPr>
          <a:xfrm flipH="1">
            <a:off x="1653444" y="5194299"/>
            <a:ext cx="3109056" cy="8516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36" name="Connector 536"/>
          <p:cNvCxnSpPr>
            <a:stCxn id="537" idx="0"/>
            <a:endCxn id="545" idx="0"/>
          </p:cNvCxnSpPr>
          <p:nvPr/>
        </p:nvCxnSpPr>
        <p:spPr>
          <a:xfrm>
            <a:off x="1653444" y="5202814"/>
            <a:ext cx="3109056" cy="1705986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537" name="Shape 537"/>
          <p:cNvSpPr/>
          <p:nvPr/>
        </p:nvSpPr>
        <p:spPr>
          <a:xfrm>
            <a:off x="1462944" y="5012314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538" name="Connector 538"/>
          <p:cNvCxnSpPr>
            <a:stCxn id="540" idx="0"/>
            <a:endCxn id="546" idx="0"/>
          </p:cNvCxnSpPr>
          <p:nvPr/>
        </p:nvCxnSpPr>
        <p:spPr>
          <a:xfrm>
            <a:off x="1656553" y="6910269"/>
            <a:ext cx="3105947" cy="168763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39" name="Connector 539"/>
          <p:cNvCxnSpPr>
            <a:stCxn id="544" idx="0"/>
            <a:endCxn id="540" idx="0"/>
          </p:cNvCxnSpPr>
          <p:nvPr/>
        </p:nvCxnSpPr>
        <p:spPr>
          <a:xfrm flipH="1">
            <a:off x="1656553" y="5194299"/>
            <a:ext cx="3105947" cy="171597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sp>
        <p:nvSpPr>
          <p:cNvPr id="540" name="Shape 540"/>
          <p:cNvSpPr/>
          <p:nvPr/>
        </p:nvSpPr>
        <p:spPr>
          <a:xfrm>
            <a:off x="1466053" y="6719769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541" name="Connector 541"/>
          <p:cNvCxnSpPr>
            <a:stCxn id="546" idx="0"/>
            <a:endCxn id="543" idx="0"/>
          </p:cNvCxnSpPr>
          <p:nvPr/>
        </p:nvCxnSpPr>
        <p:spPr>
          <a:xfrm flipH="1">
            <a:off x="1650999" y="85978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42" name="Connector 542"/>
          <p:cNvCxnSpPr>
            <a:stCxn id="545" idx="0"/>
            <a:endCxn id="543" idx="0"/>
          </p:cNvCxnSpPr>
          <p:nvPr/>
        </p:nvCxnSpPr>
        <p:spPr>
          <a:xfrm flipH="1">
            <a:off x="1650999" y="6908799"/>
            <a:ext cx="3111501" cy="16891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sp>
        <p:nvSpPr>
          <p:cNvPr id="543" name="Shape 543"/>
          <p:cNvSpPr/>
          <p:nvPr/>
        </p:nvSpPr>
        <p:spPr>
          <a:xfrm>
            <a:off x="14604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544" name="Shape 544"/>
          <p:cNvSpPr/>
          <p:nvPr/>
        </p:nvSpPr>
        <p:spPr>
          <a:xfrm>
            <a:off x="4571999" y="50038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545" name="Shape 545"/>
          <p:cNvSpPr/>
          <p:nvPr/>
        </p:nvSpPr>
        <p:spPr>
          <a:xfrm>
            <a:off x="45719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546" name="Shape 546"/>
          <p:cNvSpPr/>
          <p:nvPr/>
        </p:nvSpPr>
        <p:spPr>
          <a:xfrm>
            <a:off x="45719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547" name="Shape 547"/>
          <p:cNvSpPr/>
          <p:nvPr/>
        </p:nvSpPr>
        <p:spPr>
          <a:xfrm>
            <a:off x="2176917" y="50673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548" name="Shape 548"/>
          <p:cNvSpPr/>
          <p:nvPr/>
        </p:nvSpPr>
        <p:spPr>
          <a:xfrm>
            <a:off x="2247968" y="5435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549" name="Shape 549"/>
          <p:cNvSpPr/>
          <p:nvPr/>
        </p:nvSpPr>
        <p:spPr>
          <a:xfrm>
            <a:off x="2247968" y="5829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550" name="Shape 550"/>
          <p:cNvSpPr/>
          <p:nvPr/>
        </p:nvSpPr>
        <p:spPr>
          <a:xfrm>
            <a:off x="2247968" y="7708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551" name="Shape 551"/>
          <p:cNvSpPr/>
          <p:nvPr/>
        </p:nvSpPr>
        <p:spPr>
          <a:xfrm>
            <a:off x="2247968" y="8102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552" name="Shape 552"/>
          <p:cNvSpPr/>
          <p:nvPr/>
        </p:nvSpPr>
        <p:spPr>
          <a:xfrm>
            <a:off x="2247968" y="8470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553" name="Shape 553"/>
          <p:cNvSpPr/>
          <p:nvPr/>
        </p:nvSpPr>
        <p:spPr>
          <a:xfrm>
            <a:off x="2247968" y="64262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554" name="Shape 554"/>
          <p:cNvSpPr/>
          <p:nvPr/>
        </p:nvSpPr>
        <p:spPr>
          <a:xfrm>
            <a:off x="2247968" y="6781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555" name="Shape 555"/>
          <p:cNvSpPr/>
          <p:nvPr/>
        </p:nvSpPr>
        <p:spPr>
          <a:xfrm>
            <a:off x="2247968" y="7137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grpSp>
        <p:nvGrpSpPr>
          <p:cNvPr id="2" name="Group 559"/>
          <p:cNvGrpSpPr/>
          <p:nvPr/>
        </p:nvGrpSpPr>
        <p:grpSpPr>
          <a:xfrm>
            <a:off x="5226270" y="5067300"/>
            <a:ext cx="2558356" cy="1807353"/>
            <a:chOff x="0" y="0"/>
            <a:chExt cx="2558355" cy="1807352"/>
          </a:xfrm>
        </p:grpSpPr>
        <p:sp>
          <p:nvSpPr>
            <p:cNvPr id="556" name="Shape 556"/>
            <p:cNvSpPr/>
            <p:nvPr/>
          </p:nvSpPr>
          <p:spPr>
            <a:xfrm flipH="1">
              <a:off x="778669" y="1807351"/>
              <a:ext cx="884670" cy="2"/>
            </a:xfrm>
            <a:prstGeom prst="line">
              <a:avLst/>
            </a:prstGeom>
            <a:noFill/>
            <a:ln w="762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buNone/>
                <a:tabLst/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0" y="901417"/>
              <a:ext cx="2558356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subtract 5 from all edges</a:t>
              </a:r>
            </a:p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incident to node 0'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133129" y="0"/>
              <a:ext cx="91182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tabLst>
                  <a:tab pos="1066800" algn="l"/>
                </a:tabLst>
                <a:defRPr b="1">
                  <a:solidFill>
                    <a:srgbClr val="003F83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t>p(0') = 5</a:t>
              </a:r>
            </a:p>
          </p:txBody>
        </p:sp>
      </p:grpSp>
      <p:sp>
        <p:nvSpPr>
          <p:cNvPr id="560" name="Shape 560"/>
          <p:cNvSpPr/>
          <p:nvPr/>
        </p:nvSpPr>
        <p:spPr>
          <a:xfrm>
            <a:off x="8595772" y="4356100"/>
            <a:ext cx="2563802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modified costs c'(x, y)</a:t>
            </a:r>
          </a:p>
        </p:txBody>
      </p:sp>
      <p:sp>
        <p:nvSpPr>
          <p:cNvPr id="561" name="Shape 561"/>
          <p:cNvSpPr/>
          <p:nvPr/>
        </p:nvSpPr>
        <p:spPr>
          <a:xfrm>
            <a:off x="9004368" y="5842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92929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3</a:t>
            </a:r>
          </a:p>
        </p:txBody>
      </p:sp>
      <p:sp>
        <p:nvSpPr>
          <p:cNvPr id="562" name="Shape 562"/>
          <p:cNvSpPr/>
          <p:nvPr/>
        </p:nvSpPr>
        <p:spPr>
          <a:xfrm>
            <a:off x="1568768" y="9131300"/>
            <a:ext cx="165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X</a:t>
            </a:r>
          </a:p>
        </p:txBody>
      </p:sp>
      <p:sp>
        <p:nvSpPr>
          <p:cNvPr id="563" name="Shape 563"/>
          <p:cNvSpPr/>
          <p:nvPr/>
        </p:nvSpPr>
        <p:spPr>
          <a:xfrm>
            <a:off x="4684067" y="9131300"/>
            <a:ext cx="16964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" grpId="0" animBg="1" advAuto="0"/>
      <p:bldP spid="503" grpId="0" animBg="1" advAuto="0"/>
      <p:bldP spid="508" grpId="0" build="p" animBg="1" advAuto="0"/>
      <p:bldP spid="510" grpId="0" animBg="1" advAuto="0"/>
      <p:bldP spid="511" grpId="0" animBg="1" advAuto="0"/>
      <p:bldP spid="512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4" grpId="0" animBg="1" advAuto="0"/>
      <p:bldP spid="525" grpId="0" animBg="1" advAuto="0"/>
      <p:bldP spid="526" grpId="0" animBg="1" advAuto="0"/>
      <p:bldP spid="527" grpId="0" animBg="1" advAuto="0"/>
      <p:bldP spid="528" grpId="0" animBg="1" advAuto="0"/>
      <p:bldP spid="529" grpId="0" animBg="1" advAuto="0"/>
      <p:bldP spid="530" grpId="0" animBg="1" advAuto="0"/>
      <p:bldP spid="531" grpId="0" animBg="1" advAuto="0"/>
      <p:bldP spid="532" grpId="0" animBg="1" advAuto="0"/>
      <p:bldP spid="2" grpId="0" animBg="1" advAuto="0"/>
      <p:bldP spid="560" grpId="0" animBg="1" advAuto="0"/>
      <p:bldP spid="56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" name="Connector 565"/>
          <p:cNvCxnSpPr>
            <a:stCxn id="585" idx="0"/>
            <a:endCxn id="580" idx="0"/>
          </p:cNvCxnSpPr>
          <p:nvPr/>
        </p:nvCxnSpPr>
        <p:spPr>
          <a:xfrm flipH="1">
            <a:off x="1656553" y="6908799"/>
            <a:ext cx="3105947" cy="147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66" name="Connector 566"/>
          <p:cNvCxnSpPr>
            <a:stCxn id="584" idx="0"/>
            <a:endCxn id="583" idx="0"/>
          </p:cNvCxnSpPr>
          <p:nvPr/>
        </p:nvCxnSpPr>
        <p:spPr>
          <a:xfrm flipH="1">
            <a:off x="1650999" y="5194299"/>
            <a:ext cx="3111501" cy="34036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67" name="Connector 567"/>
          <p:cNvCxnSpPr>
            <a:stCxn id="609" idx="0"/>
            <a:endCxn id="604" idx="0"/>
          </p:cNvCxnSpPr>
          <p:nvPr/>
        </p:nvCxnSpPr>
        <p:spPr>
          <a:xfrm flipH="1">
            <a:off x="8407399" y="69087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68" name="Connector 568"/>
          <p:cNvCxnSpPr>
            <a:stCxn id="608" idx="0"/>
            <a:endCxn id="607" idx="0"/>
          </p:cNvCxnSpPr>
          <p:nvPr/>
        </p:nvCxnSpPr>
        <p:spPr>
          <a:xfrm flipH="1">
            <a:off x="8407399" y="5194299"/>
            <a:ext cx="3111501" cy="34036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569" name="Shape 569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0" name="Shape 5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27</a:t>
            </a:fld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Reduced costs.</a:t>
            </a:r>
            <a:r>
              <a:rPr sz="2400">
                <a:uFill>
                  <a:solidFill/>
                </a:uFill>
              </a:rPr>
              <a:t>  For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</a:rPr>
              <a:t>, define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= 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 + 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  – 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Observation 1.  </a:t>
            </a:r>
            <a:r>
              <a:rPr sz="2400">
                <a:uFill>
                  <a:solidFill/>
                </a:uFill>
              </a:rPr>
              <a:t>Finding a min-cost perfect matching with reduced costs is equivalent to finding a min-cost perfect matching with original costs.</a:t>
            </a:r>
          </a:p>
        </p:txBody>
      </p:sp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Reduced costs</a:t>
            </a:r>
          </a:p>
        </p:txBody>
      </p:sp>
      <p:sp>
        <p:nvSpPr>
          <p:cNvPr id="573" name="Shape 573"/>
          <p:cNvSpPr/>
          <p:nvPr/>
        </p:nvSpPr>
        <p:spPr>
          <a:xfrm>
            <a:off x="2089422" y="4350737"/>
            <a:ext cx="238174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original costs c(x, y)</a:t>
            </a:r>
          </a:p>
        </p:txBody>
      </p:sp>
      <p:cxnSp>
        <p:nvCxnSpPr>
          <p:cNvPr id="574" name="Connector 574"/>
          <p:cNvCxnSpPr>
            <a:stCxn id="577" idx="0"/>
            <a:endCxn id="585" idx="0"/>
          </p:cNvCxnSpPr>
          <p:nvPr/>
        </p:nvCxnSpPr>
        <p:spPr>
          <a:xfrm>
            <a:off x="1653444" y="5202814"/>
            <a:ext cx="3109056" cy="1705986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75" name="Connector 575"/>
          <p:cNvCxnSpPr>
            <a:stCxn id="577" idx="0"/>
            <a:endCxn id="586" idx="0"/>
          </p:cNvCxnSpPr>
          <p:nvPr/>
        </p:nvCxnSpPr>
        <p:spPr>
          <a:xfrm>
            <a:off x="1653444" y="5202814"/>
            <a:ext cx="3109056" cy="3395086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576" name="Connector 576"/>
          <p:cNvCxnSpPr>
            <a:stCxn id="584" idx="0"/>
            <a:endCxn id="577" idx="0"/>
          </p:cNvCxnSpPr>
          <p:nvPr/>
        </p:nvCxnSpPr>
        <p:spPr>
          <a:xfrm flipH="1">
            <a:off x="1653444" y="5194299"/>
            <a:ext cx="3109056" cy="8516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577" name="Shape 577"/>
          <p:cNvSpPr/>
          <p:nvPr/>
        </p:nvSpPr>
        <p:spPr>
          <a:xfrm>
            <a:off x="1462944" y="5012314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578" name="Connector 578"/>
          <p:cNvCxnSpPr>
            <a:stCxn id="584" idx="0"/>
            <a:endCxn id="580" idx="0"/>
          </p:cNvCxnSpPr>
          <p:nvPr/>
        </p:nvCxnSpPr>
        <p:spPr>
          <a:xfrm flipH="1">
            <a:off x="1656553" y="5194299"/>
            <a:ext cx="3105947" cy="171597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579" name="Connector 579"/>
          <p:cNvCxnSpPr>
            <a:stCxn id="580" idx="0"/>
            <a:endCxn id="586" idx="0"/>
          </p:cNvCxnSpPr>
          <p:nvPr/>
        </p:nvCxnSpPr>
        <p:spPr>
          <a:xfrm>
            <a:off x="1656553" y="6910269"/>
            <a:ext cx="3105947" cy="168763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580" name="Shape 580"/>
          <p:cNvSpPr/>
          <p:nvPr/>
        </p:nvSpPr>
        <p:spPr>
          <a:xfrm>
            <a:off x="1466053" y="6719769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581" name="Connector 581"/>
          <p:cNvCxnSpPr>
            <a:stCxn id="586" idx="0"/>
            <a:endCxn id="583" idx="0"/>
          </p:cNvCxnSpPr>
          <p:nvPr/>
        </p:nvCxnSpPr>
        <p:spPr>
          <a:xfrm flipH="1">
            <a:off x="1650999" y="85978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82" name="Connector 582"/>
          <p:cNvCxnSpPr>
            <a:stCxn id="585" idx="0"/>
            <a:endCxn id="583" idx="0"/>
          </p:cNvCxnSpPr>
          <p:nvPr/>
        </p:nvCxnSpPr>
        <p:spPr>
          <a:xfrm flipH="1">
            <a:off x="1650999" y="6908799"/>
            <a:ext cx="3111501" cy="16891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sp>
        <p:nvSpPr>
          <p:cNvPr id="583" name="Shape 583"/>
          <p:cNvSpPr/>
          <p:nvPr/>
        </p:nvSpPr>
        <p:spPr>
          <a:xfrm>
            <a:off x="14604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584" name="Shape 584"/>
          <p:cNvSpPr/>
          <p:nvPr/>
        </p:nvSpPr>
        <p:spPr>
          <a:xfrm>
            <a:off x="4571999" y="50038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585" name="Shape 585"/>
          <p:cNvSpPr/>
          <p:nvPr/>
        </p:nvSpPr>
        <p:spPr>
          <a:xfrm>
            <a:off x="45719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586" name="Shape 586"/>
          <p:cNvSpPr/>
          <p:nvPr/>
        </p:nvSpPr>
        <p:spPr>
          <a:xfrm>
            <a:off x="45719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587" name="Shape 587"/>
          <p:cNvSpPr/>
          <p:nvPr/>
        </p:nvSpPr>
        <p:spPr>
          <a:xfrm>
            <a:off x="2176917" y="50673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588" name="Shape 588"/>
          <p:cNvSpPr/>
          <p:nvPr/>
        </p:nvSpPr>
        <p:spPr>
          <a:xfrm>
            <a:off x="2247968" y="5435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589" name="Shape 589"/>
          <p:cNvSpPr/>
          <p:nvPr/>
        </p:nvSpPr>
        <p:spPr>
          <a:xfrm>
            <a:off x="2247968" y="5829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2247968" y="7708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591" name="Shape 591"/>
          <p:cNvSpPr/>
          <p:nvPr/>
        </p:nvSpPr>
        <p:spPr>
          <a:xfrm>
            <a:off x="2247968" y="8102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592" name="Shape 592"/>
          <p:cNvSpPr/>
          <p:nvPr/>
        </p:nvSpPr>
        <p:spPr>
          <a:xfrm>
            <a:off x="2247968" y="8470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593" name="Shape 593"/>
          <p:cNvSpPr/>
          <p:nvPr/>
        </p:nvSpPr>
        <p:spPr>
          <a:xfrm>
            <a:off x="2247968" y="64262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594" name="Shape 594"/>
          <p:cNvSpPr/>
          <p:nvPr/>
        </p:nvSpPr>
        <p:spPr>
          <a:xfrm>
            <a:off x="2247968" y="6781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595" name="Shape 595"/>
          <p:cNvSpPr/>
          <p:nvPr/>
        </p:nvSpPr>
        <p:spPr>
          <a:xfrm>
            <a:off x="2247968" y="7137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596" name="Shape 596"/>
          <p:cNvSpPr/>
          <p:nvPr/>
        </p:nvSpPr>
        <p:spPr>
          <a:xfrm>
            <a:off x="1568768" y="9131300"/>
            <a:ext cx="165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X</a:t>
            </a:r>
          </a:p>
        </p:txBody>
      </p:sp>
      <p:sp>
        <p:nvSpPr>
          <p:cNvPr id="597" name="Shape 597"/>
          <p:cNvSpPr/>
          <p:nvPr/>
        </p:nvSpPr>
        <p:spPr>
          <a:xfrm>
            <a:off x="4684067" y="9131300"/>
            <a:ext cx="16964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Y</a:t>
            </a:r>
          </a:p>
        </p:txBody>
      </p:sp>
      <p:cxnSp>
        <p:nvCxnSpPr>
          <p:cNvPr id="598" name="Connector 598"/>
          <p:cNvCxnSpPr>
            <a:stCxn id="601" idx="0"/>
            <a:endCxn id="609" idx="0"/>
          </p:cNvCxnSpPr>
          <p:nvPr/>
        </p:nvCxnSpPr>
        <p:spPr>
          <a:xfrm>
            <a:off x="8407399" y="5206999"/>
            <a:ext cx="3111501" cy="17018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599" name="Connector 599"/>
          <p:cNvCxnSpPr>
            <a:stCxn id="601" idx="0"/>
            <a:endCxn id="610" idx="0"/>
          </p:cNvCxnSpPr>
          <p:nvPr/>
        </p:nvCxnSpPr>
        <p:spPr>
          <a:xfrm>
            <a:off x="8407399" y="5206999"/>
            <a:ext cx="3111501" cy="33909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600" name="Connector 600"/>
          <p:cNvCxnSpPr>
            <a:stCxn id="608" idx="0"/>
            <a:endCxn id="601" idx="0"/>
          </p:cNvCxnSpPr>
          <p:nvPr/>
        </p:nvCxnSpPr>
        <p:spPr>
          <a:xfrm flipH="1">
            <a:off x="8407399" y="5194299"/>
            <a:ext cx="3111501" cy="127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601" name="Shape 601"/>
          <p:cNvSpPr/>
          <p:nvPr/>
        </p:nvSpPr>
        <p:spPr>
          <a:xfrm>
            <a:off x="8216899" y="50165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602" name="Connector 602"/>
          <p:cNvCxnSpPr>
            <a:stCxn id="604" idx="0"/>
            <a:endCxn id="610" idx="0"/>
          </p:cNvCxnSpPr>
          <p:nvPr/>
        </p:nvCxnSpPr>
        <p:spPr>
          <a:xfrm>
            <a:off x="8407399" y="6908799"/>
            <a:ext cx="3111501" cy="16891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603" name="Connector 603"/>
          <p:cNvCxnSpPr>
            <a:stCxn id="608" idx="0"/>
            <a:endCxn id="604" idx="0"/>
          </p:cNvCxnSpPr>
          <p:nvPr/>
        </p:nvCxnSpPr>
        <p:spPr>
          <a:xfrm flipH="1">
            <a:off x="8407399" y="5194299"/>
            <a:ext cx="3111501" cy="17145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sp>
        <p:nvSpPr>
          <p:cNvPr id="604" name="Shape 604"/>
          <p:cNvSpPr/>
          <p:nvPr/>
        </p:nvSpPr>
        <p:spPr>
          <a:xfrm>
            <a:off x="82168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605" name="Connector 605"/>
          <p:cNvCxnSpPr>
            <a:stCxn id="610" idx="0"/>
            <a:endCxn id="607" idx="0"/>
          </p:cNvCxnSpPr>
          <p:nvPr/>
        </p:nvCxnSpPr>
        <p:spPr>
          <a:xfrm flipH="1">
            <a:off x="8407399" y="85978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606" name="Connector 606"/>
          <p:cNvCxnSpPr>
            <a:stCxn id="609" idx="0"/>
            <a:endCxn id="607" idx="0"/>
          </p:cNvCxnSpPr>
          <p:nvPr/>
        </p:nvCxnSpPr>
        <p:spPr>
          <a:xfrm flipH="1">
            <a:off x="8407399" y="6908799"/>
            <a:ext cx="3111501" cy="16891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sp>
        <p:nvSpPr>
          <p:cNvPr id="607" name="Shape 607"/>
          <p:cNvSpPr/>
          <p:nvPr/>
        </p:nvSpPr>
        <p:spPr>
          <a:xfrm>
            <a:off x="82168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608" name="Shape 608"/>
          <p:cNvSpPr/>
          <p:nvPr/>
        </p:nvSpPr>
        <p:spPr>
          <a:xfrm>
            <a:off x="11328399" y="50038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609" name="Shape 609"/>
          <p:cNvSpPr/>
          <p:nvPr/>
        </p:nvSpPr>
        <p:spPr>
          <a:xfrm>
            <a:off x="113283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610" name="Shape 610"/>
          <p:cNvSpPr/>
          <p:nvPr/>
        </p:nvSpPr>
        <p:spPr>
          <a:xfrm>
            <a:off x="113283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611" name="Shape 611"/>
          <p:cNvSpPr/>
          <p:nvPr/>
        </p:nvSpPr>
        <p:spPr>
          <a:xfrm>
            <a:off x="8991668" y="5067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612" name="Shape 612"/>
          <p:cNvSpPr/>
          <p:nvPr/>
        </p:nvSpPr>
        <p:spPr>
          <a:xfrm>
            <a:off x="9004368" y="5435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613" name="Shape 613"/>
          <p:cNvSpPr/>
          <p:nvPr/>
        </p:nvSpPr>
        <p:spPr>
          <a:xfrm>
            <a:off x="9004368" y="7708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14" name="Shape 614"/>
          <p:cNvSpPr/>
          <p:nvPr/>
        </p:nvSpPr>
        <p:spPr>
          <a:xfrm>
            <a:off x="9004368" y="8102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15" name="Shape 615"/>
          <p:cNvSpPr/>
          <p:nvPr/>
        </p:nvSpPr>
        <p:spPr>
          <a:xfrm>
            <a:off x="9004368" y="8470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16" name="Shape 616"/>
          <p:cNvSpPr/>
          <p:nvPr/>
        </p:nvSpPr>
        <p:spPr>
          <a:xfrm>
            <a:off x="9004368" y="64262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17" name="Shape 617"/>
          <p:cNvSpPr/>
          <p:nvPr/>
        </p:nvSpPr>
        <p:spPr>
          <a:xfrm>
            <a:off x="9004368" y="6781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618" name="Shape 618"/>
          <p:cNvSpPr/>
          <p:nvPr/>
        </p:nvSpPr>
        <p:spPr>
          <a:xfrm>
            <a:off x="9004368" y="7137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619" name="Shape 619"/>
          <p:cNvSpPr/>
          <p:nvPr/>
        </p:nvSpPr>
        <p:spPr>
          <a:xfrm>
            <a:off x="8331200" y="9131300"/>
            <a:ext cx="165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X</a:t>
            </a:r>
          </a:p>
        </p:txBody>
      </p:sp>
      <p:sp>
        <p:nvSpPr>
          <p:cNvPr id="620" name="Shape 620"/>
          <p:cNvSpPr/>
          <p:nvPr/>
        </p:nvSpPr>
        <p:spPr>
          <a:xfrm>
            <a:off x="11442700" y="9131300"/>
            <a:ext cx="16964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Y</a:t>
            </a:r>
          </a:p>
        </p:txBody>
      </p:sp>
      <p:sp>
        <p:nvSpPr>
          <p:cNvPr id="621" name="Shape 621"/>
          <p:cNvSpPr/>
          <p:nvPr/>
        </p:nvSpPr>
        <p:spPr>
          <a:xfrm>
            <a:off x="369647" y="5092700"/>
            <a:ext cx="861617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p(0) = 0</a:t>
            </a:r>
          </a:p>
        </p:txBody>
      </p:sp>
      <p:sp>
        <p:nvSpPr>
          <p:cNvPr id="622" name="Shape 622"/>
          <p:cNvSpPr/>
          <p:nvPr/>
        </p:nvSpPr>
        <p:spPr>
          <a:xfrm>
            <a:off x="368300" y="67818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p(1) = 6</a:t>
            </a:r>
          </a:p>
        </p:txBody>
      </p:sp>
      <p:sp>
        <p:nvSpPr>
          <p:cNvPr id="623" name="Shape 623"/>
          <p:cNvSpPr/>
          <p:nvPr/>
        </p:nvSpPr>
        <p:spPr>
          <a:xfrm>
            <a:off x="368300" y="84963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p(2) = 2</a:t>
            </a:r>
          </a:p>
        </p:txBody>
      </p:sp>
      <p:sp>
        <p:nvSpPr>
          <p:cNvPr id="624" name="Shape 624"/>
          <p:cNvSpPr/>
          <p:nvPr/>
        </p:nvSpPr>
        <p:spPr>
          <a:xfrm>
            <a:off x="5359400" y="5067300"/>
            <a:ext cx="1045865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p(0') = 11</a:t>
            </a:r>
          </a:p>
        </p:txBody>
      </p:sp>
      <p:sp>
        <p:nvSpPr>
          <p:cNvPr id="625" name="Shape 625"/>
          <p:cNvSpPr/>
          <p:nvPr/>
        </p:nvSpPr>
        <p:spPr>
          <a:xfrm>
            <a:off x="5359400" y="67564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p(1') = 6</a:t>
            </a:r>
          </a:p>
        </p:txBody>
      </p:sp>
      <p:sp>
        <p:nvSpPr>
          <p:cNvPr id="626" name="Shape 626"/>
          <p:cNvSpPr/>
          <p:nvPr/>
        </p:nvSpPr>
        <p:spPr>
          <a:xfrm>
            <a:off x="5359400" y="84709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p(2') = 3</a:t>
            </a:r>
          </a:p>
        </p:txBody>
      </p:sp>
      <p:sp>
        <p:nvSpPr>
          <p:cNvPr id="627" name="Shape 627"/>
          <p:cNvSpPr/>
          <p:nvPr/>
        </p:nvSpPr>
        <p:spPr>
          <a:xfrm>
            <a:off x="5546297" y="7759700"/>
            <a:ext cx="2783214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C82506"/>
                </a:solidFill>
              </a:rPr>
              <a:t>c</a:t>
            </a:r>
            <a:r>
              <a:rPr baseline="31999" dirty="0">
                <a:solidFill>
                  <a:srgbClr val="C82506"/>
                </a:solidFill>
              </a:rPr>
              <a:t>p</a:t>
            </a:r>
            <a:r>
              <a:rPr dirty="0">
                <a:solidFill>
                  <a:srgbClr val="C82506"/>
                </a:solidFill>
              </a:rPr>
              <a:t>(1, 2') = p(1) + 2 – p(2')</a:t>
            </a:r>
          </a:p>
        </p:txBody>
      </p:sp>
      <p:sp>
        <p:nvSpPr>
          <p:cNvPr id="628" name="Shape 628"/>
          <p:cNvSpPr/>
          <p:nvPr/>
        </p:nvSpPr>
        <p:spPr>
          <a:xfrm flipH="1">
            <a:off x="8196354" y="7391400"/>
            <a:ext cx="769846" cy="318465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8669763" y="4356100"/>
            <a:ext cx="252101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reduced costs c</a:t>
            </a:r>
            <a:r>
              <a:rPr sz="1800" b="1" baseline="30222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(x, y)</a:t>
            </a:r>
          </a:p>
        </p:txBody>
      </p:sp>
      <p:sp>
        <p:nvSpPr>
          <p:cNvPr id="630" name="Shape 630"/>
          <p:cNvSpPr/>
          <p:nvPr/>
        </p:nvSpPr>
        <p:spPr>
          <a:xfrm>
            <a:off x="9004368" y="5842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 animBg="1" advAuto="0"/>
      <p:bldP spid="568" grpId="0" animBg="1" advAuto="0"/>
      <p:bldP spid="571" grpId="0" build="p" animBg="1" advAuto="0"/>
      <p:bldP spid="598" grpId="0" animBg="1" advAuto="0"/>
      <p:bldP spid="599" grpId="0" animBg="1" advAuto="0"/>
      <p:bldP spid="600" grpId="0" animBg="1" advAuto="0"/>
      <p:bldP spid="601" grpId="0" animBg="1" advAuto="0"/>
      <p:bldP spid="602" grpId="0" animBg="1" advAuto="0"/>
      <p:bldP spid="603" grpId="0" animBg="1" advAuto="0"/>
      <p:bldP spid="604" grpId="0" animBg="1" advAuto="0"/>
      <p:bldP spid="605" grpId="0" animBg="1" advAuto="0"/>
      <p:bldP spid="606" grpId="0" animBg="1" advAuto="0"/>
      <p:bldP spid="607" grpId="0" animBg="1" advAuto="0"/>
      <p:bldP spid="608" grpId="0" animBg="1" advAuto="0"/>
      <p:bldP spid="609" grpId="0" animBg="1" advAuto="0"/>
      <p:bldP spid="610" grpId="0" animBg="1" advAuto="0"/>
      <p:bldP spid="611" grpId="0" animBg="1" advAuto="0"/>
      <p:bldP spid="612" grpId="0" animBg="1" advAuto="0"/>
      <p:bldP spid="613" grpId="0" animBg="1" advAuto="0"/>
      <p:bldP spid="614" grpId="0" animBg="1" advAuto="0"/>
      <p:bldP spid="615" grpId="0" animBg="1" advAuto="0"/>
      <p:bldP spid="616" grpId="0" animBg="1" advAuto="0"/>
      <p:bldP spid="617" grpId="0" animBg="1" advAuto="0"/>
      <p:bldP spid="618" grpId="0" animBg="1" advAuto="0"/>
      <p:bldP spid="619" grpId="0" animBg="1" advAuto="0"/>
      <p:bldP spid="620" grpId="0" animBg="1" advAuto="0"/>
      <p:bldP spid="627" grpId="0" animBg="1" advAuto="0"/>
      <p:bldP spid="628" grpId="0" animBg="1" advAuto="0"/>
      <p:bldP spid="629" grpId="0" animBg="1" advAuto="0"/>
      <p:bldP spid="630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3" name="Shape 6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28</a:t>
            </a:fld>
            <a:endParaRPr/>
          </a:p>
        </p:txBody>
      </p:sp>
      <p:sp>
        <p:nvSpPr>
          <p:cNvPr id="634" name="Shape 6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Compatible prices.  </a:t>
            </a:r>
            <a:r>
              <a:rPr sz="2400">
                <a:uFill>
                  <a:solidFill/>
                </a:uFill>
              </a:rPr>
              <a:t>For each node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v ∈ X ∪ Y</a:t>
            </a:r>
            <a:r>
              <a:rPr sz="2400">
                <a:uFill>
                  <a:solidFill/>
                </a:uFill>
              </a:rPr>
              <a:t>, maintain prices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such that: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≥  0</a:t>
            </a:r>
            <a:r>
              <a:rPr sz="2400"/>
              <a:t> for all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∉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=  0</a:t>
            </a:r>
            <a:r>
              <a:rPr sz="2400"/>
              <a:t> for all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Observation 2.  </a:t>
            </a:r>
            <a:r>
              <a:rPr sz="2400">
                <a:uFill>
                  <a:solidFill/>
                </a:uFill>
              </a:rPr>
              <a:t>If prices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</a:rPr>
              <a:t> are compatible with a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perfect</a:t>
            </a:r>
            <a:r>
              <a:rPr sz="2400">
                <a:uFill>
                  <a:solidFill/>
                </a:uFill>
              </a:rPr>
              <a:t> matching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then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is a min-cost perfect matching.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Matching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</a:rPr>
              <a:t>has 0 cost.  ▪</a:t>
            </a:r>
          </a:p>
        </p:txBody>
      </p:sp>
      <p:sp>
        <p:nvSpPr>
          <p:cNvPr id="635" name="Shape 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Compatible prices</a:t>
            </a:r>
          </a:p>
        </p:txBody>
      </p:sp>
      <p:sp>
        <p:nvSpPr>
          <p:cNvPr id="636" name="Shape 636"/>
          <p:cNvSpPr/>
          <p:nvPr/>
        </p:nvSpPr>
        <p:spPr>
          <a:xfrm>
            <a:off x="8669763" y="4356100"/>
            <a:ext cx="252101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reduced costs c</a:t>
            </a:r>
            <a:r>
              <a:rPr sz="1800" b="1" baseline="30222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(x, y)</a:t>
            </a:r>
          </a:p>
        </p:txBody>
      </p:sp>
      <p:cxnSp>
        <p:nvCxnSpPr>
          <p:cNvPr id="637" name="Connector 637"/>
          <p:cNvCxnSpPr>
            <a:stCxn id="660" idx="0"/>
            <a:endCxn id="657" idx="0"/>
          </p:cNvCxnSpPr>
          <p:nvPr/>
        </p:nvCxnSpPr>
        <p:spPr>
          <a:xfrm flipH="1">
            <a:off x="8407399" y="5194299"/>
            <a:ext cx="3111501" cy="127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638" name="Connector 638"/>
          <p:cNvCxnSpPr>
            <a:stCxn id="657" idx="0"/>
            <a:endCxn id="661" idx="0"/>
          </p:cNvCxnSpPr>
          <p:nvPr/>
        </p:nvCxnSpPr>
        <p:spPr>
          <a:xfrm>
            <a:off x="8407399" y="5206999"/>
            <a:ext cx="3111501" cy="17018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639" name="Connector 639"/>
          <p:cNvCxnSpPr>
            <a:stCxn id="661" idx="0"/>
            <a:endCxn id="658" idx="0"/>
          </p:cNvCxnSpPr>
          <p:nvPr/>
        </p:nvCxnSpPr>
        <p:spPr>
          <a:xfrm flipH="1">
            <a:off x="8407399" y="69087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640" name="Connector 640"/>
          <p:cNvCxnSpPr>
            <a:stCxn id="658" idx="0"/>
            <a:endCxn id="662" idx="0"/>
          </p:cNvCxnSpPr>
          <p:nvPr/>
        </p:nvCxnSpPr>
        <p:spPr>
          <a:xfrm>
            <a:off x="8407399" y="6908799"/>
            <a:ext cx="3111501" cy="16891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641" name="Connector 641"/>
          <p:cNvCxnSpPr>
            <a:stCxn id="660" idx="0"/>
            <a:endCxn id="659" idx="0"/>
          </p:cNvCxnSpPr>
          <p:nvPr/>
        </p:nvCxnSpPr>
        <p:spPr>
          <a:xfrm flipH="1">
            <a:off x="8407399" y="5194299"/>
            <a:ext cx="3111501" cy="340360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cxnSp>
        <p:nvCxnSpPr>
          <p:cNvPr id="642" name="Connector 642"/>
          <p:cNvCxnSpPr>
            <a:stCxn id="662" idx="0"/>
            <a:endCxn id="659" idx="0"/>
          </p:cNvCxnSpPr>
          <p:nvPr/>
        </p:nvCxnSpPr>
        <p:spPr>
          <a:xfrm flipH="1">
            <a:off x="8407399" y="8597899"/>
            <a:ext cx="3111501" cy="1"/>
          </a:xfrm>
          <a:prstGeom prst="straightConnector1">
            <a:avLst/>
          </a:prstGeom>
          <a:ln w="50800" cap="sq">
            <a:solidFill>
              <a:srgbClr val="D5D5D5"/>
            </a:solidFill>
            <a:miter lim="400000"/>
          </a:ln>
        </p:spPr>
      </p:cxnSp>
      <p:sp>
        <p:nvSpPr>
          <p:cNvPr id="643" name="Shape 643"/>
          <p:cNvSpPr/>
          <p:nvPr/>
        </p:nvSpPr>
        <p:spPr>
          <a:xfrm>
            <a:off x="8991668" y="5067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644" name="Shape 644"/>
          <p:cNvSpPr/>
          <p:nvPr/>
        </p:nvSpPr>
        <p:spPr>
          <a:xfrm>
            <a:off x="9004368" y="5435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645" name="Shape 645"/>
          <p:cNvSpPr/>
          <p:nvPr/>
        </p:nvSpPr>
        <p:spPr>
          <a:xfrm>
            <a:off x="9004368" y="7708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46" name="Shape 646"/>
          <p:cNvSpPr/>
          <p:nvPr/>
        </p:nvSpPr>
        <p:spPr>
          <a:xfrm>
            <a:off x="9004368" y="8470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47" name="Shape 647"/>
          <p:cNvSpPr/>
          <p:nvPr/>
        </p:nvSpPr>
        <p:spPr>
          <a:xfrm>
            <a:off x="9004368" y="6781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648" name="Shape 648"/>
          <p:cNvSpPr/>
          <p:nvPr/>
        </p:nvSpPr>
        <p:spPr>
          <a:xfrm>
            <a:off x="9004368" y="7137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649" name="Shape 649"/>
          <p:cNvSpPr/>
          <p:nvPr/>
        </p:nvSpPr>
        <p:spPr>
          <a:xfrm>
            <a:off x="8331200" y="9131300"/>
            <a:ext cx="165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X</a:t>
            </a:r>
          </a:p>
        </p:txBody>
      </p:sp>
      <p:sp>
        <p:nvSpPr>
          <p:cNvPr id="650" name="Shape 650"/>
          <p:cNvSpPr/>
          <p:nvPr/>
        </p:nvSpPr>
        <p:spPr>
          <a:xfrm>
            <a:off x="11442700" y="9131300"/>
            <a:ext cx="16964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Y</a:t>
            </a:r>
          </a:p>
        </p:txBody>
      </p:sp>
      <p:cxnSp>
        <p:nvCxnSpPr>
          <p:cNvPr id="651" name="Connector 651"/>
          <p:cNvCxnSpPr>
            <a:stCxn id="657" idx="0"/>
            <a:endCxn id="662" idx="0"/>
          </p:cNvCxnSpPr>
          <p:nvPr/>
        </p:nvCxnSpPr>
        <p:spPr>
          <a:xfrm>
            <a:off x="8407399" y="5206999"/>
            <a:ext cx="3111501" cy="33909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652" name="Connector 652"/>
          <p:cNvCxnSpPr>
            <a:stCxn id="660" idx="0"/>
            <a:endCxn id="658" idx="0"/>
          </p:cNvCxnSpPr>
          <p:nvPr/>
        </p:nvCxnSpPr>
        <p:spPr>
          <a:xfrm flipH="1">
            <a:off x="8407399" y="5194299"/>
            <a:ext cx="3111501" cy="17145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cxnSp>
        <p:nvCxnSpPr>
          <p:cNvPr id="653" name="Connector 653"/>
          <p:cNvCxnSpPr>
            <a:stCxn id="661" idx="0"/>
            <a:endCxn id="659" idx="0"/>
          </p:cNvCxnSpPr>
          <p:nvPr/>
        </p:nvCxnSpPr>
        <p:spPr>
          <a:xfrm flipH="1">
            <a:off x="8407399" y="6908799"/>
            <a:ext cx="3111501" cy="1689101"/>
          </a:xfrm>
          <a:prstGeom prst="straightConnector1">
            <a:avLst/>
          </a:prstGeom>
          <a:ln w="76200" cap="sq">
            <a:solidFill>
              <a:srgbClr val="003F83"/>
            </a:solidFill>
            <a:miter lim="400000"/>
          </a:ln>
        </p:spPr>
      </p:cxnSp>
      <p:sp>
        <p:nvSpPr>
          <p:cNvPr id="654" name="Shape 654"/>
          <p:cNvSpPr/>
          <p:nvPr/>
        </p:nvSpPr>
        <p:spPr>
          <a:xfrm>
            <a:off x="9004368" y="5842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55" name="Shape 655"/>
          <p:cNvSpPr/>
          <p:nvPr/>
        </p:nvSpPr>
        <p:spPr>
          <a:xfrm>
            <a:off x="9004368" y="81026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56" name="Shape 656"/>
          <p:cNvSpPr/>
          <p:nvPr/>
        </p:nvSpPr>
        <p:spPr>
          <a:xfrm>
            <a:off x="9004368" y="64262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57" name="Shape 657"/>
          <p:cNvSpPr/>
          <p:nvPr/>
        </p:nvSpPr>
        <p:spPr>
          <a:xfrm>
            <a:off x="8216899" y="50165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658" name="Shape 658"/>
          <p:cNvSpPr/>
          <p:nvPr/>
        </p:nvSpPr>
        <p:spPr>
          <a:xfrm>
            <a:off x="82168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659" name="Shape 659"/>
          <p:cNvSpPr/>
          <p:nvPr/>
        </p:nvSpPr>
        <p:spPr>
          <a:xfrm>
            <a:off x="82168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660" name="Shape 660"/>
          <p:cNvSpPr/>
          <p:nvPr/>
        </p:nvSpPr>
        <p:spPr>
          <a:xfrm>
            <a:off x="11328399" y="50038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661" name="Shape 661"/>
          <p:cNvSpPr/>
          <p:nvPr/>
        </p:nvSpPr>
        <p:spPr>
          <a:xfrm>
            <a:off x="11328399" y="67183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662" name="Shape 662"/>
          <p:cNvSpPr/>
          <p:nvPr/>
        </p:nvSpPr>
        <p:spPr>
          <a:xfrm>
            <a:off x="11328399" y="8407400"/>
            <a:ext cx="381001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 build="p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2438400" y="2057400"/>
            <a:ext cx="8115300" cy="6756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Roman"/>
                <a:ea typeface="Times Roman"/>
                <a:cs typeface="Times Roman"/>
                <a:sym typeface="Times Roman"/>
              </a:rPr>
              <a:t>Successive-Shortest-Path 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X, Y, c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                         </a:t>
            </a:r>
            <a:endParaRPr sz="1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sz="24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i="1" baseline="-599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← ∅.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Roman"/>
                <a:ea typeface="Times Roman"/>
                <a:cs typeface="Times Roman"/>
                <a:sym typeface="Times Roman"/>
              </a:rPr>
              <a:t>Foreach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: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← 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Roman"/>
                <a:ea typeface="Times Roman"/>
                <a:cs typeface="Times Roman"/>
                <a:sym typeface="Times Roman"/>
              </a:rPr>
              <a:t>While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is not a perfect matching)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← shortest path distances using costs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.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← shortest alternating path using costs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.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← updated matching after augmenting along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.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Roman"/>
                <a:ea typeface="Times Roman"/>
                <a:cs typeface="Times Roman"/>
                <a:sym typeface="Times Roman"/>
              </a:rPr>
              <a:t>Foreach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: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← 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 + 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Roman"/>
                <a:ea typeface="Times Roman"/>
                <a:cs typeface="Times Roman"/>
                <a:sym typeface="Times Roman"/>
              </a:rPr>
              <a:t>Return 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66" name="Shape 666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29</a:t>
            </a:fld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sp>
        <p:nvSpPr>
          <p:cNvPr id="669" name="Shape 669"/>
          <p:cNvSpPr/>
          <p:nvPr/>
        </p:nvSpPr>
        <p:spPr>
          <a:xfrm>
            <a:off x="7000543" y="3113193"/>
            <a:ext cx="30353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t>prices p are</a:t>
            </a:r>
          </a:p>
          <a:p>
            <a:pPr>
              <a:lnSpc>
                <a:spcPct val="140000"/>
              </a:lnSpc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t>compatible with M</a:t>
            </a:r>
          </a:p>
          <a:p>
            <a:pPr>
              <a:lnSpc>
                <a:spcPct val="140000"/>
              </a:lnSpc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t>c</a:t>
            </a:r>
            <a:r>
              <a:rPr baseline="31999"/>
              <a:t>p</a:t>
            </a:r>
            <a:r>
              <a:t>(x, y)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=</a:t>
            </a:r>
            <a:r>
              <a:t> c(x, y) 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≥</a:t>
            </a:r>
            <a:r>
              <a:t> 0</a:t>
            </a:r>
          </a:p>
        </p:txBody>
      </p:sp>
      <p:sp>
        <p:nvSpPr>
          <p:cNvPr id="670" name="Shape 670"/>
          <p:cNvSpPr/>
          <p:nvPr/>
        </p:nvSpPr>
        <p:spPr>
          <a:xfrm>
            <a:off x="7086600" y="3161267"/>
            <a:ext cx="0" cy="775733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triangle" len="sm"/>
            <a:tailEnd type="triangle" len="sm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Edge-disjoint 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paths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3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Initialization.</a:t>
            </a:r>
            <a:endParaRPr sz="2400"/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= </a:t>
            </a:r>
            <a:r>
              <a:rPr sz="2000">
                <a:latin typeface="Times Roman"/>
                <a:ea typeface="Times Roman"/>
                <a:cs typeface="Times Roman"/>
                <a:sym typeface="Times Roman"/>
              </a:rPr>
              <a:t>∅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: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← 0</a:t>
            </a:r>
            <a:r>
              <a:rPr sz="2400"/>
              <a:t>.</a:t>
            </a:r>
          </a:p>
        </p:txBody>
      </p:sp>
      <p:sp>
        <p:nvSpPr>
          <p:cNvPr id="673" name="Shape 673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4" name="Shape 6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30</a:t>
            </a:fld>
            <a:endParaRPr/>
          </a:p>
        </p:txBody>
      </p:sp>
      <p:sp>
        <p:nvSpPr>
          <p:cNvPr id="675" name="Shape 6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sp>
        <p:nvSpPr>
          <p:cNvPr id="676" name="Shape 676"/>
          <p:cNvSpPr/>
          <p:nvPr/>
        </p:nvSpPr>
        <p:spPr>
          <a:xfrm>
            <a:off x="5023122" y="4414237"/>
            <a:ext cx="238174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original costs c(x, y)</a:t>
            </a:r>
          </a:p>
        </p:txBody>
      </p:sp>
      <p:cxnSp>
        <p:nvCxnSpPr>
          <p:cNvPr id="677" name="Connector 677"/>
          <p:cNvCxnSpPr>
            <a:stCxn id="681" idx="0"/>
            <a:endCxn id="697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678" name="Connector 678"/>
          <p:cNvCxnSpPr>
            <a:stCxn id="681" idx="0"/>
            <a:endCxn id="695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679" name="Connector 679"/>
          <p:cNvCxnSpPr>
            <a:stCxn id="693" idx="0"/>
            <a:endCxn id="681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680" name="Connector 680"/>
          <p:cNvCxnSpPr>
            <a:stCxn id="681" idx="0"/>
            <a:endCxn id="707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681" name="Shape 681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682" name="Connector 682"/>
          <p:cNvCxnSpPr>
            <a:stCxn id="693" idx="0"/>
            <a:endCxn id="686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683" name="Connector 683"/>
          <p:cNvCxnSpPr>
            <a:stCxn id="686" idx="0"/>
            <a:endCxn id="697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684" name="Connector 684"/>
          <p:cNvCxnSpPr>
            <a:stCxn id="707" idx="0"/>
            <a:endCxn id="686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685" name="Connector 685"/>
          <p:cNvCxnSpPr>
            <a:stCxn id="695" idx="0"/>
            <a:endCxn id="686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686" name="Shape 686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687" name="Connector 687"/>
          <p:cNvCxnSpPr>
            <a:stCxn id="693" idx="0"/>
            <a:endCxn id="691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688" name="Connector 688"/>
          <p:cNvCxnSpPr>
            <a:stCxn id="707" idx="0"/>
            <a:endCxn id="691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689" name="Connector 689"/>
          <p:cNvCxnSpPr>
            <a:stCxn id="695" idx="0"/>
            <a:endCxn id="691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690" name="Connector 690"/>
          <p:cNvCxnSpPr>
            <a:stCxn id="697" idx="0"/>
            <a:endCxn id="691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691" name="Shape 691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cxnSp>
        <p:nvCxnSpPr>
          <p:cNvPr id="692" name="Connector 692"/>
          <p:cNvCxnSpPr>
            <a:stCxn id="693" idx="0"/>
            <a:endCxn id="708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693" name="Shape 693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694" name="Connector 694"/>
          <p:cNvCxnSpPr>
            <a:stCxn id="708" idx="0"/>
            <a:endCxn id="695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695" name="Shape 695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cxnSp>
        <p:nvCxnSpPr>
          <p:cNvPr id="696" name="Connector 696"/>
          <p:cNvCxnSpPr>
            <a:stCxn id="708" idx="0"/>
            <a:endCxn id="697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697" name="Shape 697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698" name="Shape 698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699" name="Shape 699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700" name="Shape 700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701" name="Shape 701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702" name="Shape 702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703" name="Shape 703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704" name="Shape 704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705" name="Shape 705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706" name="Shape 706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707" name="Shape 707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708" name="Shape 708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grpSp>
        <p:nvGrpSpPr>
          <p:cNvPr id="2" name="Group 715"/>
          <p:cNvGrpSpPr/>
          <p:nvPr/>
        </p:nvGrpSpPr>
        <p:grpSpPr>
          <a:xfrm>
            <a:off x="3263900" y="4635500"/>
            <a:ext cx="6042621" cy="4813300"/>
            <a:chOff x="0" y="0"/>
            <a:chExt cx="6042620" cy="4813300"/>
          </a:xfrm>
        </p:grpSpPr>
        <p:sp>
          <p:nvSpPr>
            <p:cNvPr id="709" name="Shape 709"/>
            <p:cNvSpPr/>
            <p:nvPr/>
          </p:nvSpPr>
          <p:spPr>
            <a:xfrm>
              <a:off x="1347" y="0"/>
              <a:ext cx="86161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tabLst>
                  <a:tab pos="1066800" algn="l"/>
                </a:tabLst>
                <a:defRPr b="1">
                  <a:solidFill>
                    <a:srgbClr val="003F83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t>p(0) = 0</a:t>
              </a:r>
            </a:p>
          </p:txBody>
        </p:sp>
        <p:sp>
          <p:nvSpPr>
            <p:cNvPr id="710" name="Shape 710"/>
            <p:cNvSpPr/>
            <p:nvPr/>
          </p:nvSpPr>
          <p:spPr>
            <a:xfrm>
              <a:off x="0" y="1854200"/>
              <a:ext cx="86161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tabLst>
                  <a:tab pos="1066800" algn="l"/>
                </a:tabLst>
                <a:defRPr b="1">
                  <a:solidFill>
                    <a:srgbClr val="003F83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t>p(1) = 0</a:t>
              </a:r>
            </a:p>
          </p:txBody>
        </p:sp>
        <p:sp>
          <p:nvSpPr>
            <p:cNvPr id="711" name="Shape 711"/>
            <p:cNvSpPr/>
            <p:nvPr/>
          </p:nvSpPr>
          <p:spPr>
            <a:xfrm>
              <a:off x="0" y="4584700"/>
              <a:ext cx="86161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tabLst>
                  <a:tab pos="1066800" algn="l"/>
                </a:tabLst>
                <a:defRPr b="1">
                  <a:solidFill>
                    <a:srgbClr val="003F83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t>p(2) = 0</a:t>
              </a:r>
            </a:p>
          </p:txBody>
        </p:sp>
        <p:sp>
          <p:nvSpPr>
            <p:cNvPr id="712" name="Shape 712"/>
            <p:cNvSpPr/>
            <p:nvPr/>
          </p:nvSpPr>
          <p:spPr>
            <a:xfrm>
              <a:off x="5130800" y="0"/>
              <a:ext cx="91182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tabLst>
                  <a:tab pos="1066800" algn="l"/>
                </a:tabLst>
                <a:defRPr b="1">
                  <a:solidFill>
                    <a:srgbClr val="003F83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t>p(0') = 0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5130800" y="1854200"/>
              <a:ext cx="91182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tabLst>
                  <a:tab pos="1066800" algn="l"/>
                </a:tabLst>
                <a:defRPr b="1">
                  <a:solidFill>
                    <a:srgbClr val="003F83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t>p(1') = 0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5130800" y="4584700"/>
              <a:ext cx="91182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tabLst>
                  <a:tab pos="1066800" algn="l"/>
                </a:tabLst>
                <a:defRPr b="1">
                  <a:solidFill>
                    <a:srgbClr val="003F83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t>p(2') = 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Initialization.</a:t>
            </a:r>
            <a:endParaRPr sz="2400"/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= </a:t>
            </a:r>
            <a:r>
              <a:rPr sz="2000">
                <a:latin typeface="Times Roman"/>
                <a:ea typeface="Times Roman"/>
                <a:cs typeface="Times Roman"/>
                <a:sym typeface="Times Roman"/>
              </a:rPr>
              <a:t>∅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: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← 0</a:t>
            </a:r>
            <a:r>
              <a:rPr sz="2400"/>
              <a:t>.</a:t>
            </a:r>
          </a:p>
        </p:txBody>
      </p:sp>
      <p:cxnSp>
        <p:nvCxnSpPr>
          <p:cNvPr id="718" name="Connector 718"/>
          <p:cNvCxnSpPr>
            <a:stCxn id="740" idx="0"/>
            <a:endCxn id="732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19" name="Connector 719"/>
          <p:cNvCxnSpPr>
            <a:stCxn id="738" idx="0"/>
            <a:endCxn id="736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720" name="Shape 720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21" name="Shape 7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31</a:t>
            </a:fld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sp>
        <p:nvSpPr>
          <p:cNvPr id="723" name="Shape 723"/>
          <p:cNvSpPr/>
          <p:nvPr/>
        </p:nvSpPr>
        <p:spPr>
          <a:xfrm>
            <a:off x="4953489" y="4414237"/>
            <a:ext cx="252101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reduced costs c</a:t>
            </a:r>
            <a:r>
              <a:rPr sz="1800" b="1" baseline="31999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(x, y)</a:t>
            </a:r>
          </a:p>
        </p:txBody>
      </p:sp>
      <p:cxnSp>
        <p:nvCxnSpPr>
          <p:cNvPr id="724" name="Connector 724"/>
          <p:cNvCxnSpPr>
            <a:stCxn id="728" idx="0"/>
            <a:endCxn id="740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725" name="Connector 725"/>
          <p:cNvCxnSpPr>
            <a:stCxn id="728" idx="0"/>
            <a:endCxn id="742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726" name="Connector 726"/>
          <p:cNvCxnSpPr>
            <a:stCxn id="738" idx="0"/>
            <a:endCxn id="728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27" name="Connector 727"/>
          <p:cNvCxnSpPr>
            <a:stCxn id="728" idx="0"/>
            <a:endCxn id="749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728" name="Shape 728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729" name="Connector 729"/>
          <p:cNvCxnSpPr>
            <a:stCxn id="738" idx="0"/>
            <a:endCxn id="732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30" name="Connector 730"/>
          <p:cNvCxnSpPr>
            <a:stCxn id="732" idx="0"/>
            <a:endCxn id="742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731" name="Connector 731"/>
          <p:cNvCxnSpPr>
            <a:stCxn id="749" idx="0"/>
            <a:endCxn id="732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732" name="Shape 732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733" name="Connector 733"/>
          <p:cNvCxnSpPr>
            <a:stCxn id="742" idx="0"/>
            <a:endCxn id="736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34" name="Connector 734"/>
          <p:cNvCxnSpPr>
            <a:stCxn id="740" idx="0"/>
            <a:endCxn id="736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35" name="Connector 735"/>
          <p:cNvCxnSpPr>
            <a:stCxn id="749" idx="0"/>
            <a:endCxn id="736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736" name="Shape 736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cxnSp>
        <p:nvCxnSpPr>
          <p:cNvPr id="737" name="Connector 737"/>
          <p:cNvCxnSpPr>
            <a:stCxn id="738" idx="0"/>
            <a:endCxn id="750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738" name="Shape 738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739" name="Connector 739"/>
          <p:cNvCxnSpPr>
            <a:stCxn id="750" idx="0"/>
            <a:endCxn id="740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740" name="Shape 740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cxnSp>
        <p:nvCxnSpPr>
          <p:cNvPr id="741" name="Connector 741"/>
          <p:cNvCxnSpPr>
            <a:stCxn id="750" idx="0"/>
            <a:endCxn id="742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742" name="Shape 742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743" name="Shape 743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p(0) = 0</a:t>
            </a:r>
          </a:p>
        </p:txBody>
      </p:sp>
      <p:sp>
        <p:nvSpPr>
          <p:cNvPr id="744" name="Shape 744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p(1) = 0</a:t>
            </a:r>
          </a:p>
        </p:txBody>
      </p:sp>
      <p:sp>
        <p:nvSpPr>
          <p:cNvPr id="745" name="Shape 745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p(2) = 0</a:t>
            </a:r>
          </a:p>
        </p:txBody>
      </p:sp>
      <p:sp>
        <p:nvSpPr>
          <p:cNvPr id="746" name="Shape 746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p(0') = 0</a:t>
            </a:r>
          </a:p>
        </p:txBody>
      </p:sp>
      <p:sp>
        <p:nvSpPr>
          <p:cNvPr id="747" name="Shape 747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p(1') = 0</a:t>
            </a:r>
          </a:p>
        </p:txBody>
      </p:sp>
      <p:sp>
        <p:nvSpPr>
          <p:cNvPr id="748" name="Shape 748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p(2') = 0</a:t>
            </a:r>
          </a:p>
        </p:txBody>
      </p:sp>
      <p:sp>
        <p:nvSpPr>
          <p:cNvPr id="749" name="Shape 749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750" name="Shape 750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751" name="Shape 751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752" name="Shape 752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753" name="Shape 753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754" name="Shape 754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755" name="Shape 755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756" name="Shape 756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757" name="Shape 757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758" name="Shape 758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759" name="Shape 759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1.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762" name="Connector 762"/>
          <p:cNvCxnSpPr>
            <a:stCxn id="783" idx="0"/>
            <a:endCxn id="775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63" name="Connector 763"/>
          <p:cNvCxnSpPr>
            <a:stCxn id="781" idx="0"/>
            <a:endCxn id="779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764" name="Shape 764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65" name="Shape 7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32</a:t>
            </a:fld>
            <a:endParaRPr/>
          </a:p>
        </p:txBody>
      </p:sp>
      <p:sp>
        <p:nvSpPr>
          <p:cNvPr id="766" name="Shape 7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cxnSp>
        <p:nvCxnSpPr>
          <p:cNvPr id="767" name="Connector 767"/>
          <p:cNvCxnSpPr>
            <a:stCxn id="771" idx="0"/>
            <a:endCxn id="783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768" name="Connector 768"/>
          <p:cNvCxnSpPr>
            <a:stCxn id="771" idx="0"/>
            <a:endCxn id="785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769" name="Connector 769"/>
          <p:cNvCxnSpPr>
            <a:stCxn id="781" idx="0"/>
            <a:endCxn id="771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70" name="Connector 770"/>
          <p:cNvCxnSpPr>
            <a:stCxn id="771" idx="0"/>
            <a:endCxn id="792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771" name="Shape 771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772" name="Connector 772"/>
          <p:cNvCxnSpPr>
            <a:stCxn id="781" idx="0"/>
            <a:endCxn id="775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73" name="Connector 773"/>
          <p:cNvCxnSpPr>
            <a:stCxn id="775" idx="0"/>
            <a:endCxn id="785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774" name="Connector 774"/>
          <p:cNvCxnSpPr>
            <a:stCxn id="792" idx="0"/>
            <a:endCxn id="775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775" name="Shape 775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776" name="Connector 776"/>
          <p:cNvCxnSpPr>
            <a:stCxn id="785" idx="0"/>
            <a:endCxn id="779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77" name="Connector 777"/>
          <p:cNvCxnSpPr>
            <a:stCxn id="783" idx="0"/>
            <a:endCxn id="779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778" name="Connector 778"/>
          <p:cNvCxnSpPr>
            <a:stCxn id="792" idx="0"/>
            <a:endCxn id="779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779" name="Shape 779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cxnSp>
        <p:nvCxnSpPr>
          <p:cNvPr id="780" name="Connector 780"/>
          <p:cNvCxnSpPr>
            <a:stCxn id="781" idx="0"/>
            <a:endCxn id="793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781" name="Shape 781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782" name="Connector 782"/>
          <p:cNvCxnSpPr>
            <a:stCxn id="793" idx="0"/>
            <a:endCxn id="783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783" name="Shape 783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cxnSp>
        <p:nvCxnSpPr>
          <p:cNvPr id="784" name="Connector 784"/>
          <p:cNvCxnSpPr>
            <a:stCxn id="793" idx="0"/>
            <a:endCxn id="785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785" name="Shape 785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786" name="Shape 786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d(0) = 0</a:t>
            </a:r>
          </a:p>
        </p:txBody>
      </p:sp>
      <p:sp>
        <p:nvSpPr>
          <p:cNvPr id="787" name="Shape 787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d(1) = 0</a:t>
            </a:r>
          </a:p>
        </p:txBody>
      </p:sp>
      <p:sp>
        <p:nvSpPr>
          <p:cNvPr id="788" name="Shape 788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d(2) = 0</a:t>
            </a:r>
          </a:p>
        </p:txBody>
      </p:sp>
      <p:sp>
        <p:nvSpPr>
          <p:cNvPr id="789" name="Shape 789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d(0') = 5</a:t>
            </a:r>
          </a:p>
        </p:txBody>
      </p:sp>
      <p:sp>
        <p:nvSpPr>
          <p:cNvPr id="790" name="Shape 790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d(1') = 4</a:t>
            </a:r>
          </a:p>
        </p:txBody>
      </p:sp>
      <p:sp>
        <p:nvSpPr>
          <p:cNvPr id="791" name="Shape 791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d(2') = 1</a:t>
            </a:r>
          </a:p>
        </p:txBody>
      </p:sp>
      <p:sp>
        <p:nvSpPr>
          <p:cNvPr id="792" name="Shape 792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793" name="Shape 793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794" name="Shape 794"/>
          <p:cNvSpPr/>
          <p:nvPr/>
        </p:nvSpPr>
        <p:spPr>
          <a:xfrm>
            <a:off x="10820400" y="6451600"/>
            <a:ext cx="80992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d(t) = 1</a:t>
            </a:r>
          </a:p>
        </p:txBody>
      </p:sp>
      <p:sp>
        <p:nvSpPr>
          <p:cNvPr id="795" name="Shape 795"/>
          <p:cNvSpPr/>
          <p:nvPr/>
        </p:nvSpPr>
        <p:spPr>
          <a:xfrm>
            <a:off x="958056" y="6451600"/>
            <a:ext cx="842467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d(s) = 0</a:t>
            </a:r>
          </a:p>
        </p:txBody>
      </p:sp>
      <p:sp>
        <p:nvSpPr>
          <p:cNvPr id="796" name="Shape 796"/>
          <p:cNvSpPr/>
          <p:nvPr/>
        </p:nvSpPr>
        <p:spPr>
          <a:xfrm>
            <a:off x="4554592" y="4414237"/>
            <a:ext cx="331880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shortest path distances d(v)</a:t>
            </a:r>
          </a:p>
        </p:txBody>
      </p:sp>
      <p:sp>
        <p:nvSpPr>
          <p:cNvPr id="797" name="Shape 797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798" name="Shape 798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799" name="Shape 799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800" name="Shape 800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801" name="Shape 801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802" name="Shape 802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803" name="Shape 803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804" name="Shape 804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805" name="Shape 805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1.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808" name="Connector 808"/>
          <p:cNvCxnSpPr>
            <a:stCxn id="830" idx="0"/>
            <a:endCxn id="822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809" name="Connector 809"/>
          <p:cNvCxnSpPr>
            <a:stCxn id="828" idx="0"/>
            <a:endCxn id="826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810" name="Shape 810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33</a:t>
            </a:fld>
            <a:endParaRPr/>
          </a:p>
        </p:txBody>
      </p:sp>
      <p:sp>
        <p:nvSpPr>
          <p:cNvPr id="812" name="Shape 8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sp>
        <p:nvSpPr>
          <p:cNvPr id="813" name="Shape 813"/>
          <p:cNvSpPr/>
          <p:nvPr/>
        </p:nvSpPr>
        <p:spPr>
          <a:xfrm>
            <a:off x="5259814" y="4414237"/>
            <a:ext cx="190836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alternating path</a:t>
            </a:r>
          </a:p>
        </p:txBody>
      </p:sp>
      <p:cxnSp>
        <p:nvCxnSpPr>
          <p:cNvPr id="814" name="Connector 814"/>
          <p:cNvCxnSpPr>
            <a:stCxn id="818" idx="0"/>
            <a:endCxn id="830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815" name="Connector 815"/>
          <p:cNvCxnSpPr>
            <a:stCxn id="818" idx="0"/>
            <a:endCxn id="832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816" name="Connector 816"/>
          <p:cNvCxnSpPr>
            <a:stCxn id="828" idx="0"/>
            <a:endCxn id="818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817" name="Connector 817"/>
          <p:cNvCxnSpPr>
            <a:stCxn id="818" idx="0"/>
            <a:endCxn id="839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818" name="Shape 818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819" name="Connector 819"/>
          <p:cNvCxnSpPr>
            <a:stCxn id="828" idx="0"/>
            <a:endCxn id="822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820" name="Connector 820"/>
          <p:cNvCxnSpPr>
            <a:stCxn id="822" idx="0"/>
            <a:endCxn id="832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821" name="Connector 821"/>
          <p:cNvCxnSpPr>
            <a:stCxn id="839" idx="0"/>
            <a:endCxn id="822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822" name="Shape 822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824" name="Connector 824"/>
          <p:cNvCxnSpPr>
            <a:stCxn id="830" idx="0"/>
            <a:endCxn id="826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826" name="Shape 826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cxnSp>
        <p:nvCxnSpPr>
          <p:cNvPr id="827" name="Connector 827"/>
          <p:cNvCxnSpPr>
            <a:stCxn id="828" idx="0"/>
            <a:endCxn id="840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828" name="Shape 828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829" name="Connector 829"/>
          <p:cNvCxnSpPr>
            <a:stCxn id="840" idx="0"/>
            <a:endCxn id="830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830" name="Shape 830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832" name="Shape 832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833" name="Shape 833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d(0) = 0</a:t>
            </a:r>
          </a:p>
        </p:txBody>
      </p:sp>
      <p:sp>
        <p:nvSpPr>
          <p:cNvPr id="834" name="Shape 834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d(1) = 0</a:t>
            </a:r>
          </a:p>
        </p:txBody>
      </p:sp>
      <p:sp>
        <p:nvSpPr>
          <p:cNvPr id="835" name="Shape 835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d(2) = 0</a:t>
            </a:r>
          </a:p>
        </p:txBody>
      </p:sp>
      <p:sp>
        <p:nvSpPr>
          <p:cNvPr id="836" name="Shape 836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d(0') = 5</a:t>
            </a:r>
          </a:p>
        </p:txBody>
      </p:sp>
      <p:sp>
        <p:nvSpPr>
          <p:cNvPr id="837" name="Shape 837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d(1') = 4</a:t>
            </a:r>
          </a:p>
        </p:txBody>
      </p:sp>
      <p:sp>
        <p:nvSpPr>
          <p:cNvPr id="838" name="Shape 838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d(2') = 1</a:t>
            </a:r>
          </a:p>
        </p:txBody>
      </p:sp>
      <p:sp>
        <p:nvSpPr>
          <p:cNvPr id="839" name="Shape 839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840" name="Shape 840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841" name="Shape 841"/>
          <p:cNvSpPr/>
          <p:nvPr/>
        </p:nvSpPr>
        <p:spPr>
          <a:xfrm>
            <a:off x="10820400" y="6451600"/>
            <a:ext cx="80992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d(t) = 1</a:t>
            </a:r>
          </a:p>
        </p:txBody>
      </p:sp>
      <p:sp>
        <p:nvSpPr>
          <p:cNvPr id="842" name="Shape 842"/>
          <p:cNvSpPr/>
          <p:nvPr/>
        </p:nvSpPr>
        <p:spPr>
          <a:xfrm>
            <a:off x="958056" y="6451600"/>
            <a:ext cx="842467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d(s) = 0</a:t>
            </a:r>
          </a:p>
        </p:txBody>
      </p:sp>
      <p:sp>
        <p:nvSpPr>
          <p:cNvPr id="843" name="Shape 843"/>
          <p:cNvSpPr/>
          <p:nvPr/>
        </p:nvSpPr>
        <p:spPr>
          <a:xfrm>
            <a:off x="10649266" y="8153400"/>
            <a:ext cx="118382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2-2'</a:t>
            </a:r>
          </a:p>
        </p:txBody>
      </p:sp>
      <p:sp>
        <p:nvSpPr>
          <p:cNvPr id="844" name="Shape 844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15</a:t>
            </a:r>
          </a:p>
        </p:txBody>
      </p:sp>
      <p:sp>
        <p:nvSpPr>
          <p:cNvPr id="845" name="Shape 845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7</a:t>
            </a:r>
          </a:p>
        </p:txBody>
      </p:sp>
      <p:sp>
        <p:nvSpPr>
          <p:cNvPr id="846" name="Shape 846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847" name="Shape 847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9</a:t>
            </a:r>
          </a:p>
        </p:txBody>
      </p:sp>
      <p:sp>
        <p:nvSpPr>
          <p:cNvPr id="848" name="Shape 848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849" name="Shape 849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850" name="Shape 850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851" name="Shape 851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852" name="Shape 852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cxnSp>
        <p:nvCxnSpPr>
          <p:cNvPr id="823" name="Connector 823"/>
          <p:cNvCxnSpPr>
            <a:stCxn id="832" idx="0"/>
            <a:endCxn id="826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76200">
            <a:solidFill/>
            <a:miter lim="400000"/>
            <a:headEnd type="triangle"/>
          </a:ln>
        </p:spPr>
      </p:cxnSp>
      <p:cxnSp>
        <p:nvCxnSpPr>
          <p:cNvPr id="825" name="Connector 825"/>
          <p:cNvCxnSpPr>
            <a:stCxn id="839" idx="0"/>
            <a:endCxn id="826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76200">
            <a:solidFill/>
            <a:miter lim="400000"/>
            <a:tailEnd type="triangle"/>
          </a:ln>
        </p:spPr>
      </p:cxnSp>
      <p:cxnSp>
        <p:nvCxnSpPr>
          <p:cNvPr id="831" name="Connector 831"/>
          <p:cNvCxnSpPr>
            <a:stCxn id="840" idx="0"/>
            <a:endCxn id="832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76200">
            <a:solidFill/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1.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855" name="Connector 855"/>
          <p:cNvCxnSpPr>
            <a:stCxn id="877" idx="0"/>
            <a:endCxn id="869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856" name="Connector 856"/>
          <p:cNvCxnSpPr>
            <a:stCxn id="875" idx="0"/>
            <a:endCxn id="873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857" name="Shape 857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8" name="Shape 8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34</a:t>
            </a:fld>
            <a:endParaRPr/>
          </a:p>
        </p:txBody>
      </p:sp>
      <p:sp>
        <p:nvSpPr>
          <p:cNvPr id="859" name="Shape 8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sp>
        <p:nvSpPr>
          <p:cNvPr id="860" name="Shape 860"/>
          <p:cNvSpPr/>
          <p:nvPr/>
        </p:nvSpPr>
        <p:spPr>
          <a:xfrm>
            <a:off x="4953489" y="4414237"/>
            <a:ext cx="252101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reduced costs c</a:t>
            </a:r>
            <a:r>
              <a:rPr sz="1800" b="1" baseline="31999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(x, y)</a:t>
            </a:r>
          </a:p>
        </p:txBody>
      </p:sp>
      <p:cxnSp>
        <p:nvCxnSpPr>
          <p:cNvPr id="861" name="Connector 861"/>
          <p:cNvCxnSpPr>
            <a:stCxn id="865" idx="0"/>
            <a:endCxn id="877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862" name="Connector 862"/>
          <p:cNvCxnSpPr>
            <a:stCxn id="865" idx="0"/>
            <a:endCxn id="879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863" name="Connector 863"/>
          <p:cNvCxnSpPr>
            <a:stCxn id="875" idx="0"/>
            <a:endCxn id="865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864" name="Connector 864"/>
          <p:cNvCxnSpPr>
            <a:stCxn id="865" idx="0"/>
            <a:endCxn id="889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865" name="Shape 865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866" name="Connector 866"/>
          <p:cNvCxnSpPr>
            <a:stCxn id="875" idx="0"/>
            <a:endCxn id="869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867" name="Connector 867"/>
          <p:cNvCxnSpPr>
            <a:stCxn id="869" idx="0"/>
            <a:endCxn id="879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868" name="Connector 868"/>
          <p:cNvCxnSpPr>
            <a:stCxn id="889" idx="0"/>
            <a:endCxn id="869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869" name="Shape 869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871" name="Connector 871"/>
          <p:cNvCxnSpPr>
            <a:stCxn id="877" idx="0"/>
            <a:endCxn id="873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873" name="Shape 873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cxnSp>
        <p:nvCxnSpPr>
          <p:cNvPr id="874" name="Connector 874"/>
          <p:cNvCxnSpPr>
            <a:stCxn id="875" idx="0"/>
            <a:endCxn id="890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875" name="Shape 875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876" name="Connector 876"/>
          <p:cNvCxnSpPr>
            <a:stCxn id="890" idx="0"/>
            <a:endCxn id="877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877" name="Shape 877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879" name="Shape 879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880" name="Shape 880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881" name="Shape 881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882" name="Shape 882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883" name="Shape 883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884" name="Shape 884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885" name="Shape 885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886" name="Shape 886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887" name="Shape 887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888" name="Shape 888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889" name="Shape 889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890" name="Shape 890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891" name="Shape 891"/>
          <p:cNvSpPr/>
          <p:nvPr/>
        </p:nvSpPr>
        <p:spPr>
          <a:xfrm>
            <a:off x="10649266" y="8153400"/>
            <a:ext cx="118382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2-2'</a:t>
            </a:r>
          </a:p>
        </p:txBody>
      </p:sp>
      <p:sp>
        <p:nvSpPr>
          <p:cNvPr id="892" name="Shape 892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p(0) = 0</a:t>
            </a:r>
          </a:p>
        </p:txBody>
      </p:sp>
      <p:sp>
        <p:nvSpPr>
          <p:cNvPr id="893" name="Shape 893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p(1) = 0</a:t>
            </a:r>
          </a:p>
        </p:txBody>
      </p:sp>
      <p:sp>
        <p:nvSpPr>
          <p:cNvPr id="894" name="Shape 894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p(2) = 0</a:t>
            </a:r>
          </a:p>
        </p:txBody>
      </p:sp>
      <p:sp>
        <p:nvSpPr>
          <p:cNvPr id="895" name="Shape 895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p(0') = 5</a:t>
            </a:r>
          </a:p>
        </p:txBody>
      </p:sp>
      <p:sp>
        <p:nvSpPr>
          <p:cNvPr id="896" name="Shape 896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p(1') = 4</a:t>
            </a:r>
          </a:p>
        </p:txBody>
      </p:sp>
      <p:sp>
        <p:nvSpPr>
          <p:cNvPr id="897" name="Shape 897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p(2') = 1</a:t>
            </a:r>
          </a:p>
        </p:txBody>
      </p:sp>
      <p:cxnSp>
        <p:nvCxnSpPr>
          <p:cNvPr id="870" name="Connector 870"/>
          <p:cNvCxnSpPr>
            <a:stCxn id="879" idx="0"/>
            <a:endCxn id="873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872" name="Connector 872"/>
          <p:cNvCxnSpPr>
            <a:stCxn id="889" idx="0"/>
            <a:endCxn id="873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878" name="Connector 878"/>
          <p:cNvCxnSpPr>
            <a:stCxn id="890" idx="0"/>
            <a:endCxn id="879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2.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900" name="Connector 900"/>
          <p:cNvCxnSpPr>
            <a:stCxn id="921" idx="0"/>
            <a:endCxn id="913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901" name="Connector 901"/>
          <p:cNvCxnSpPr>
            <a:stCxn id="919" idx="0"/>
            <a:endCxn id="917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02" name="Shape 90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03" name="Shape 9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35</a:t>
            </a:fld>
            <a:endParaRPr/>
          </a:p>
        </p:txBody>
      </p:sp>
      <p:sp>
        <p:nvSpPr>
          <p:cNvPr id="904" name="Shape 9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cxnSp>
        <p:nvCxnSpPr>
          <p:cNvPr id="905" name="Connector 905"/>
          <p:cNvCxnSpPr>
            <a:stCxn id="909" idx="0"/>
            <a:endCxn id="921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906" name="Connector 906"/>
          <p:cNvCxnSpPr>
            <a:stCxn id="909" idx="0"/>
            <a:endCxn id="923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907" name="Connector 907"/>
          <p:cNvCxnSpPr>
            <a:stCxn id="919" idx="0"/>
            <a:endCxn id="909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908" name="Connector 908"/>
          <p:cNvCxnSpPr>
            <a:stCxn id="909" idx="0"/>
            <a:endCxn id="933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09" name="Shape 909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910" name="Connector 910"/>
          <p:cNvCxnSpPr>
            <a:stCxn id="919" idx="0"/>
            <a:endCxn id="913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911" name="Connector 911"/>
          <p:cNvCxnSpPr>
            <a:stCxn id="913" idx="0"/>
            <a:endCxn id="923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912" name="Connector 912"/>
          <p:cNvCxnSpPr>
            <a:stCxn id="933" idx="0"/>
            <a:endCxn id="913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913" name="Shape 913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915" name="Connector 915"/>
          <p:cNvCxnSpPr>
            <a:stCxn id="921" idx="0"/>
            <a:endCxn id="917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17" name="Shape 917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cxnSp>
        <p:nvCxnSpPr>
          <p:cNvPr id="918" name="Connector 918"/>
          <p:cNvCxnSpPr>
            <a:stCxn id="919" idx="0"/>
            <a:endCxn id="934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919" name="Shape 919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920" name="Connector 920"/>
          <p:cNvCxnSpPr>
            <a:stCxn id="934" idx="0"/>
            <a:endCxn id="921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21" name="Shape 921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923" name="Shape 923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924" name="Shape 924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925" name="Shape 925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926" name="Shape 926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927" name="Shape 927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928" name="Shape 928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929" name="Shape 929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930" name="Shape 930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931" name="Shape 931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932" name="Shape 932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933" name="Shape 933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934" name="Shape 934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935" name="Shape 935"/>
          <p:cNvSpPr/>
          <p:nvPr/>
        </p:nvSpPr>
        <p:spPr>
          <a:xfrm>
            <a:off x="10649266" y="8153400"/>
            <a:ext cx="118382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2-2'</a:t>
            </a:r>
          </a:p>
        </p:txBody>
      </p:sp>
      <p:sp>
        <p:nvSpPr>
          <p:cNvPr id="936" name="Shape 936"/>
          <p:cNvSpPr/>
          <p:nvPr/>
        </p:nvSpPr>
        <p:spPr>
          <a:xfrm>
            <a:off x="4554592" y="4414237"/>
            <a:ext cx="331880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shortest path distances d(v)</a:t>
            </a:r>
          </a:p>
        </p:txBody>
      </p:sp>
      <p:sp>
        <p:nvSpPr>
          <p:cNvPr id="937" name="Shape 937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d(0) = 0</a:t>
            </a:r>
          </a:p>
        </p:txBody>
      </p:sp>
      <p:sp>
        <p:nvSpPr>
          <p:cNvPr id="938" name="Shape 938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d(1) = 0</a:t>
            </a:r>
          </a:p>
        </p:txBody>
      </p:sp>
      <p:sp>
        <p:nvSpPr>
          <p:cNvPr id="939" name="Shape 939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d(2) = 1</a:t>
            </a:r>
          </a:p>
        </p:txBody>
      </p:sp>
      <p:sp>
        <p:nvSpPr>
          <p:cNvPr id="940" name="Shape 940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d(0') = 0</a:t>
            </a:r>
          </a:p>
        </p:txBody>
      </p:sp>
      <p:sp>
        <p:nvSpPr>
          <p:cNvPr id="941" name="Shape 941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d(1') = 1</a:t>
            </a:r>
          </a:p>
        </p:txBody>
      </p:sp>
      <p:sp>
        <p:nvSpPr>
          <p:cNvPr id="942" name="Shape 942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d(2') = 1</a:t>
            </a:r>
          </a:p>
        </p:txBody>
      </p:sp>
      <p:sp>
        <p:nvSpPr>
          <p:cNvPr id="943" name="Shape 943"/>
          <p:cNvSpPr/>
          <p:nvPr/>
        </p:nvSpPr>
        <p:spPr>
          <a:xfrm>
            <a:off x="10820400" y="6451600"/>
            <a:ext cx="80992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d(t) = 0</a:t>
            </a:r>
          </a:p>
        </p:txBody>
      </p:sp>
      <p:sp>
        <p:nvSpPr>
          <p:cNvPr id="944" name="Shape 944"/>
          <p:cNvSpPr/>
          <p:nvPr/>
        </p:nvSpPr>
        <p:spPr>
          <a:xfrm>
            <a:off x="958056" y="6451600"/>
            <a:ext cx="842467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d(s) = 0</a:t>
            </a:r>
          </a:p>
        </p:txBody>
      </p:sp>
      <p:cxnSp>
        <p:nvCxnSpPr>
          <p:cNvPr id="914" name="Connector 914"/>
          <p:cNvCxnSpPr>
            <a:stCxn id="923" idx="0"/>
            <a:endCxn id="917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916" name="Connector 916"/>
          <p:cNvCxnSpPr>
            <a:stCxn id="933" idx="0"/>
            <a:endCxn id="917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922" name="Connector 922"/>
          <p:cNvCxnSpPr>
            <a:stCxn id="934" idx="0"/>
            <a:endCxn id="923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2.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947" name="Connector 947"/>
          <p:cNvCxnSpPr>
            <a:stCxn id="968" idx="0"/>
            <a:endCxn id="960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948" name="Connector 948"/>
          <p:cNvCxnSpPr>
            <a:stCxn id="966" idx="0"/>
            <a:endCxn id="964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49" name="Shape 949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36</a:t>
            </a:fld>
            <a:endParaRPr/>
          </a:p>
        </p:txBody>
      </p:sp>
      <p:sp>
        <p:nvSpPr>
          <p:cNvPr id="951" name="Shape 9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cxnSp>
        <p:nvCxnSpPr>
          <p:cNvPr id="952" name="Connector 952"/>
          <p:cNvCxnSpPr>
            <a:stCxn id="956" idx="0"/>
            <a:endCxn id="968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953" name="Connector 953"/>
          <p:cNvCxnSpPr>
            <a:stCxn id="956" idx="0"/>
            <a:endCxn id="970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954" name="Connector 954"/>
          <p:cNvCxnSpPr>
            <a:stCxn id="966" idx="0"/>
            <a:endCxn id="956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955" name="Connector 955"/>
          <p:cNvCxnSpPr>
            <a:stCxn id="956" idx="0"/>
            <a:endCxn id="980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56" name="Shape 956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958" name="Connector 958"/>
          <p:cNvCxnSpPr>
            <a:stCxn id="960" idx="0"/>
            <a:endCxn id="970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960" name="Shape 960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962" name="Connector 962"/>
          <p:cNvCxnSpPr>
            <a:stCxn id="968" idx="0"/>
            <a:endCxn id="964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64" name="Shape 964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966" name="Shape 966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967" name="Connector 967"/>
          <p:cNvCxnSpPr>
            <a:stCxn id="981" idx="0"/>
            <a:endCxn id="968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68" name="Shape 968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970" name="Shape 970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971" name="Shape 971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972" name="Shape 972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3</a:t>
            </a:r>
          </a:p>
        </p:txBody>
      </p:sp>
      <p:sp>
        <p:nvSpPr>
          <p:cNvPr id="973" name="Shape 973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974" name="Shape 974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975" name="Shape 975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976" name="Shape 976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977" name="Shape 977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978" name="Shape 978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979" name="Shape 979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980" name="Shape 980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981" name="Shape 981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982" name="Shape 982"/>
          <p:cNvSpPr/>
          <p:nvPr/>
        </p:nvSpPr>
        <p:spPr>
          <a:xfrm>
            <a:off x="10649266" y="8153400"/>
            <a:ext cx="118382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2-2'  1-0'</a:t>
            </a:r>
          </a:p>
        </p:txBody>
      </p:sp>
      <p:sp>
        <p:nvSpPr>
          <p:cNvPr id="983" name="Shape 983"/>
          <p:cNvSpPr/>
          <p:nvPr/>
        </p:nvSpPr>
        <p:spPr>
          <a:xfrm>
            <a:off x="4554592" y="4414237"/>
            <a:ext cx="331880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shortest path distances d(v)</a:t>
            </a:r>
          </a:p>
        </p:txBody>
      </p:sp>
      <p:sp>
        <p:nvSpPr>
          <p:cNvPr id="984" name="Shape 984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d(0) = 0</a:t>
            </a:r>
          </a:p>
        </p:txBody>
      </p:sp>
      <p:sp>
        <p:nvSpPr>
          <p:cNvPr id="985" name="Shape 985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d(1) = 0</a:t>
            </a:r>
          </a:p>
        </p:txBody>
      </p:sp>
      <p:sp>
        <p:nvSpPr>
          <p:cNvPr id="986" name="Shape 986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d(2) = 1</a:t>
            </a:r>
          </a:p>
        </p:txBody>
      </p:sp>
      <p:sp>
        <p:nvSpPr>
          <p:cNvPr id="987" name="Shape 987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d(0') = 0</a:t>
            </a:r>
          </a:p>
        </p:txBody>
      </p:sp>
      <p:sp>
        <p:nvSpPr>
          <p:cNvPr id="988" name="Shape 988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d(1') = 1</a:t>
            </a:r>
          </a:p>
        </p:txBody>
      </p:sp>
      <p:sp>
        <p:nvSpPr>
          <p:cNvPr id="989" name="Shape 989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d(2') = 1</a:t>
            </a:r>
          </a:p>
        </p:txBody>
      </p:sp>
      <p:sp>
        <p:nvSpPr>
          <p:cNvPr id="990" name="Shape 990"/>
          <p:cNvSpPr/>
          <p:nvPr/>
        </p:nvSpPr>
        <p:spPr>
          <a:xfrm>
            <a:off x="10820400" y="6451600"/>
            <a:ext cx="80992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d(t) = 0</a:t>
            </a:r>
          </a:p>
        </p:txBody>
      </p:sp>
      <p:sp>
        <p:nvSpPr>
          <p:cNvPr id="991" name="Shape 991"/>
          <p:cNvSpPr/>
          <p:nvPr/>
        </p:nvSpPr>
        <p:spPr>
          <a:xfrm>
            <a:off x="958056" y="6451600"/>
            <a:ext cx="842467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d(s) = 0</a:t>
            </a:r>
          </a:p>
        </p:txBody>
      </p:sp>
      <p:cxnSp>
        <p:nvCxnSpPr>
          <p:cNvPr id="957" name="Connector 957"/>
          <p:cNvCxnSpPr>
            <a:stCxn id="966" idx="0"/>
            <a:endCxn id="960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76200">
            <a:solidFill/>
            <a:miter lim="400000"/>
            <a:headEnd type="triangle"/>
          </a:ln>
        </p:spPr>
      </p:cxnSp>
      <p:cxnSp>
        <p:nvCxnSpPr>
          <p:cNvPr id="959" name="Connector 959"/>
          <p:cNvCxnSpPr>
            <a:stCxn id="980" idx="0"/>
            <a:endCxn id="960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76200">
            <a:solidFill/>
            <a:miter lim="400000"/>
            <a:tailEnd type="triangle"/>
          </a:ln>
        </p:spPr>
      </p:cxnSp>
      <p:cxnSp>
        <p:nvCxnSpPr>
          <p:cNvPr id="965" name="Connector 965"/>
          <p:cNvCxnSpPr>
            <a:stCxn id="966" idx="0"/>
            <a:endCxn id="981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76200">
            <a:solidFill/>
            <a:miter lim="400000"/>
            <a:tailEnd type="triangle"/>
          </a:ln>
        </p:spPr>
      </p:cxnSp>
      <p:cxnSp>
        <p:nvCxnSpPr>
          <p:cNvPr id="961" name="Connector 961"/>
          <p:cNvCxnSpPr>
            <a:stCxn id="970" idx="0"/>
            <a:endCxn id="964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963" name="Connector 963"/>
          <p:cNvCxnSpPr>
            <a:stCxn id="980" idx="0"/>
            <a:endCxn id="964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969" name="Connector 969"/>
          <p:cNvCxnSpPr>
            <a:stCxn id="981" idx="0"/>
            <a:endCxn id="970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2.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994" name="Connector 994"/>
          <p:cNvCxnSpPr>
            <a:stCxn id="1015" idx="0"/>
            <a:endCxn id="1007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995" name="Connector 995"/>
          <p:cNvCxnSpPr>
            <a:stCxn id="1013" idx="0"/>
            <a:endCxn id="1011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996" name="Shape 996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97" name="Shape 9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37</a:t>
            </a:fld>
            <a:endParaRPr/>
          </a:p>
        </p:txBody>
      </p:sp>
      <p:sp>
        <p:nvSpPr>
          <p:cNvPr id="998" name="Shape 9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cxnSp>
        <p:nvCxnSpPr>
          <p:cNvPr id="999" name="Connector 999"/>
          <p:cNvCxnSpPr>
            <a:stCxn id="1003" idx="0"/>
            <a:endCxn id="1015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00" name="Connector 1000"/>
          <p:cNvCxnSpPr>
            <a:stCxn id="1003" idx="0"/>
            <a:endCxn id="1017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01" name="Connector 1001"/>
          <p:cNvCxnSpPr>
            <a:stCxn id="1013" idx="0"/>
            <a:endCxn id="1003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002" name="Connector 1002"/>
          <p:cNvCxnSpPr>
            <a:stCxn id="1003" idx="0"/>
            <a:endCxn id="1027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03" name="Shape 1003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1005" name="Connector 1005"/>
          <p:cNvCxnSpPr>
            <a:stCxn id="1007" idx="0"/>
            <a:endCxn id="1017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1007" name="Shape 1007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1009" name="Connector 1009"/>
          <p:cNvCxnSpPr>
            <a:stCxn id="1015" idx="0"/>
            <a:endCxn id="1011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11" name="Shape 1011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013" name="Shape 1013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1014" name="Connector 1014"/>
          <p:cNvCxnSpPr>
            <a:stCxn id="1028" idx="0"/>
            <a:endCxn id="1015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15" name="Shape 1015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1017" name="Shape 1017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1018" name="Shape 1018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1019" name="Shape 1019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020" name="Shape 1020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1022" name="Shape 1022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023" name="Shape 1023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024" name="Shape 1024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26" name="Shape 1026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027" name="Shape 1027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1028" name="Shape 1028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1029" name="Shape 1029"/>
          <p:cNvSpPr/>
          <p:nvPr/>
        </p:nvSpPr>
        <p:spPr>
          <a:xfrm>
            <a:off x="10649266" y="8153400"/>
            <a:ext cx="118382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2-2'  1-0'</a:t>
            </a:r>
          </a:p>
        </p:txBody>
      </p:sp>
      <p:sp>
        <p:nvSpPr>
          <p:cNvPr id="1030" name="Shape 1030"/>
          <p:cNvSpPr/>
          <p:nvPr/>
        </p:nvSpPr>
        <p:spPr>
          <a:xfrm>
            <a:off x="4953489" y="4414237"/>
            <a:ext cx="252101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reduced costs c</a:t>
            </a:r>
            <a:r>
              <a:rPr sz="1800" b="1" baseline="31999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(x, y)</a:t>
            </a:r>
          </a:p>
        </p:txBody>
      </p:sp>
      <p:sp>
        <p:nvSpPr>
          <p:cNvPr id="1031" name="Shape 1031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p(0) = 0</a:t>
            </a:r>
          </a:p>
        </p:txBody>
      </p:sp>
      <p:sp>
        <p:nvSpPr>
          <p:cNvPr id="1032" name="Shape 1032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p(1) = 0</a:t>
            </a:r>
          </a:p>
        </p:txBody>
      </p:sp>
      <p:sp>
        <p:nvSpPr>
          <p:cNvPr id="1033" name="Shape 1033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p(2) = 1</a:t>
            </a:r>
          </a:p>
        </p:txBody>
      </p:sp>
      <p:sp>
        <p:nvSpPr>
          <p:cNvPr id="1034" name="Shape 1034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p(0') = 5</a:t>
            </a:r>
          </a:p>
        </p:txBody>
      </p:sp>
      <p:sp>
        <p:nvSpPr>
          <p:cNvPr id="1035" name="Shape 1035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p(1') = 5</a:t>
            </a:r>
          </a:p>
        </p:txBody>
      </p:sp>
      <p:sp>
        <p:nvSpPr>
          <p:cNvPr id="1036" name="Shape 1036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p(2') = 2</a:t>
            </a:r>
          </a:p>
        </p:txBody>
      </p:sp>
      <p:cxnSp>
        <p:nvCxnSpPr>
          <p:cNvPr id="1004" name="Connector 1004"/>
          <p:cNvCxnSpPr>
            <a:stCxn id="1013" idx="0"/>
            <a:endCxn id="1007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06" name="Connector 1006"/>
          <p:cNvCxnSpPr>
            <a:stCxn id="1027" idx="0"/>
            <a:endCxn id="1007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012" name="Connector 1012"/>
          <p:cNvCxnSpPr>
            <a:stCxn id="1013" idx="0"/>
            <a:endCxn id="1028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  <a:tailEnd type="triangle"/>
          </a:ln>
        </p:spPr>
      </p:cxnSp>
      <p:cxnSp>
        <p:nvCxnSpPr>
          <p:cNvPr id="1008" name="Connector 1008"/>
          <p:cNvCxnSpPr>
            <a:stCxn id="1017" idx="0"/>
            <a:endCxn id="1011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10" name="Connector 1010"/>
          <p:cNvCxnSpPr>
            <a:stCxn id="1027" idx="0"/>
            <a:endCxn id="1011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016" name="Connector 1016"/>
          <p:cNvCxnSpPr>
            <a:stCxn id="1028" idx="0"/>
            <a:endCxn id="1017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3.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1039" name="Connector 1039"/>
          <p:cNvCxnSpPr>
            <a:stCxn id="1060" idx="0"/>
            <a:endCxn id="1052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040" name="Connector 1040"/>
          <p:cNvCxnSpPr>
            <a:stCxn id="1058" idx="0"/>
            <a:endCxn id="1056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41" name="Shape 1041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42" name="Shape 10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38</a:t>
            </a:fld>
            <a:endParaRPr/>
          </a:p>
        </p:txBody>
      </p:sp>
      <p:sp>
        <p:nvSpPr>
          <p:cNvPr id="1043" name="Shape 10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cxnSp>
        <p:nvCxnSpPr>
          <p:cNvPr id="1044" name="Connector 1044"/>
          <p:cNvCxnSpPr>
            <a:stCxn id="1048" idx="0"/>
            <a:endCxn id="1060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45" name="Connector 1045"/>
          <p:cNvCxnSpPr>
            <a:stCxn id="1048" idx="0"/>
            <a:endCxn id="1062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46" name="Connector 1046"/>
          <p:cNvCxnSpPr>
            <a:stCxn id="1058" idx="0"/>
            <a:endCxn id="1048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047" name="Connector 1047"/>
          <p:cNvCxnSpPr>
            <a:stCxn id="1048" idx="0"/>
            <a:endCxn id="1072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48" name="Shape 1048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1050" name="Connector 1050"/>
          <p:cNvCxnSpPr>
            <a:stCxn id="1052" idx="0"/>
            <a:endCxn id="1062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1052" name="Shape 1052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1054" name="Connector 1054"/>
          <p:cNvCxnSpPr>
            <a:stCxn id="1060" idx="0"/>
            <a:endCxn id="1056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56" name="Shape 1056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058" name="Shape 1058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cxnSp>
        <p:nvCxnSpPr>
          <p:cNvPr id="1059" name="Connector 1059"/>
          <p:cNvCxnSpPr>
            <a:stCxn id="1073" idx="0"/>
            <a:endCxn id="1060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 cap="sq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60" name="Shape 1060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1062" name="Shape 1062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1063" name="Shape 1063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66" name="Shape 1066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1067" name="Shape 1067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068" name="Shape 1068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069" name="Shape 1069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070" name="Shape 1070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71" name="Shape 1071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072" name="Shape 1072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1073" name="Shape 1073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1074" name="Shape 1074"/>
          <p:cNvSpPr/>
          <p:nvPr/>
        </p:nvSpPr>
        <p:spPr>
          <a:xfrm>
            <a:off x="10649266" y="8153400"/>
            <a:ext cx="118382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2-2'  1-0'</a:t>
            </a:r>
          </a:p>
        </p:txBody>
      </p:sp>
      <p:sp>
        <p:nvSpPr>
          <p:cNvPr id="1075" name="Shape 1075"/>
          <p:cNvSpPr/>
          <p:nvPr/>
        </p:nvSpPr>
        <p:spPr>
          <a:xfrm>
            <a:off x="4554592" y="4414237"/>
            <a:ext cx="331880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shortest path distances d(v)</a:t>
            </a:r>
          </a:p>
        </p:txBody>
      </p:sp>
      <p:sp>
        <p:nvSpPr>
          <p:cNvPr id="1076" name="Shape 1076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d(0) = 0</a:t>
            </a:r>
          </a:p>
        </p:txBody>
      </p:sp>
      <p:sp>
        <p:nvSpPr>
          <p:cNvPr id="1077" name="Shape 1077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d(1) = 6</a:t>
            </a:r>
          </a:p>
        </p:txBody>
      </p:sp>
      <p:sp>
        <p:nvSpPr>
          <p:cNvPr id="1078" name="Shape 1078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d(2) = 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d(0') = 6</a:t>
            </a:r>
          </a:p>
        </p:txBody>
      </p:sp>
      <p:sp>
        <p:nvSpPr>
          <p:cNvPr id="1080" name="Shape 1080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d(1') = 1</a:t>
            </a:r>
          </a:p>
        </p:txBody>
      </p:sp>
      <p:sp>
        <p:nvSpPr>
          <p:cNvPr id="1081" name="Shape 1081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d(2') = 1</a:t>
            </a:r>
          </a:p>
        </p:txBody>
      </p:sp>
      <p:sp>
        <p:nvSpPr>
          <p:cNvPr id="1082" name="Shape 1082"/>
          <p:cNvSpPr/>
          <p:nvPr/>
        </p:nvSpPr>
        <p:spPr>
          <a:xfrm>
            <a:off x="10820400" y="6451600"/>
            <a:ext cx="80992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d(t) = 1</a:t>
            </a:r>
          </a:p>
        </p:txBody>
      </p:sp>
      <p:sp>
        <p:nvSpPr>
          <p:cNvPr id="1083" name="Shape 1083"/>
          <p:cNvSpPr/>
          <p:nvPr/>
        </p:nvSpPr>
        <p:spPr>
          <a:xfrm>
            <a:off x="958056" y="6451600"/>
            <a:ext cx="842467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d(s) = 0</a:t>
            </a:r>
          </a:p>
        </p:txBody>
      </p:sp>
      <p:cxnSp>
        <p:nvCxnSpPr>
          <p:cNvPr id="1049" name="Connector 1049"/>
          <p:cNvCxnSpPr>
            <a:stCxn id="1058" idx="0"/>
            <a:endCxn id="1052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51" name="Connector 1051"/>
          <p:cNvCxnSpPr>
            <a:stCxn id="1072" idx="0"/>
            <a:endCxn id="1052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053" name="Connector 1053"/>
          <p:cNvCxnSpPr>
            <a:stCxn id="1062" idx="0"/>
            <a:endCxn id="1056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55" name="Connector 1055"/>
          <p:cNvCxnSpPr>
            <a:stCxn id="1072" idx="0"/>
            <a:endCxn id="1056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057" name="Connector 1057"/>
          <p:cNvCxnSpPr>
            <a:stCxn id="1058" idx="0"/>
            <a:endCxn id="1073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  <a:tailEnd type="triangle"/>
          </a:ln>
        </p:spPr>
      </p:cxnSp>
      <p:cxnSp>
        <p:nvCxnSpPr>
          <p:cNvPr id="1061" name="Connector 1061"/>
          <p:cNvCxnSpPr>
            <a:stCxn id="1073" idx="0"/>
            <a:endCxn id="1062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3.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1086" name="Connector 1086"/>
          <p:cNvCxnSpPr>
            <a:stCxn id="1106" idx="0"/>
            <a:endCxn id="1098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087" name="Connector 1087"/>
          <p:cNvCxnSpPr>
            <a:stCxn id="1104" idx="0"/>
            <a:endCxn id="1102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88" name="Shape 1088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89" name="Shape 10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39</a:t>
            </a:fld>
            <a:endParaRPr/>
          </a:p>
        </p:txBody>
      </p:sp>
      <p:sp>
        <p:nvSpPr>
          <p:cNvPr id="1090" name="Shape 10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cxnSp>
        <p:nvCxnSpPr>
          <p:cNvPr id="1091" name="Connector 1091"/>
          <p:cNvCxnSpPr>
            <a:stCxn id="1094" idx="0"/>
            <a:endCxn id="1106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92" name="Connector 1092"/>
          <p:cNvCxnSpPr>
            <a:stCxn id="1104" idx="0"/>
            <a:endCxn id="1094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094" name="Shape 1094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1096" name="Connector 1096"/>
          <p:cNvCxnSpPr>
            <a:stCxn id="1098" idx="0"/>
            <a:endCxn id="1108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1098" name="Shape 1098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1101" name="Connector 1101"/>
          <p:cNvCxnSpPr/>
          <p:nvPr/>
        </p:nvCxnSpPr>
        <p:spPr>
          <a:xfrm>
            <a:off x="1765300" y="71627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102" name="Shape 1102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104" name="Shape 1104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1106" name="Shape 1106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1108" name="Shape 1108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1109" name="Shape 1109"/>
          <p:cNvSpPr/>
          <p:nvPr/>
        </p:nvSpPr>
        <p:spPr>
          <a:xfrm>
            <a:off x="4551817" y="5105400"/>
            <a:ext cx="320478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10</a:t>
            </a:r>
          </a:p>
        </p:txBody>
      </p:sp>
      <p:sp>
        <p:nvSpPr>
          <p:cNvPr id="1110" name="Shape 1110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111" name="Shape 1111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1112" name="Shape 1112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13" name="Shape 1113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14" name="Shape 1114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15" name="Shape 1115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116" name="Shape 1116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17" name="Shape 1117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1118" name="Shape 1118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1119" name="Shape 1119"/>
          <p:cNvSpPr/>
          <p:nvPr/>
        </p:nvSpPr>
        <p:spPr>
          <a:xfrm>
            <a:off x="10328020" y="8153400"/>
            <a:ext cx="182632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1-0'  </a:t>
            </a:r>
            <a:r>
              <a:rPr sz="1800" b="1">
                <a:latin typeface="Lucida Grande"/>
                <a:ea typeface="Lucida Grande"/>
                <a:cs typeface="Lucida Grande"/>
                <a:sym typeface="Lucida Grande"/>
              </a:rPr>
              <a:t>0-2'</a:t>
            </a: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</a:t>
            </a:r>
            <a:r>
              <a:rPr sz="1800" b="1">
                <a:latin typeface="Lucida Grande"/>
                <a:ea typeface="Lucida Grande"/>
                <a:cs typeface="Lucida Grande"/>
                <a:sym typeface="Lucida Grande"/>
              </a:rPr>
              <a:t>2-1'</a:t>
            </a:r>
          </a:p>
        </p:txBody>
      </p:sp>
      <p:sp>
        <p:nvSpPr>
          <p:cNvPr id="1120" name="Shape 1120"/>
          <p:cNvSpPr/>
          <p:nvPr/>
        </p:nvSpPr>
        <p:spPr>
          <a:xfrm>
            <a:off x="4554592" y="4414237"/>
            <a:ext cx="331880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shortest path distances d(v)</a:t>
            </a:r>
          </a:p>
        </p:txBody>
      </p:sp>
      <p:sp>
        <p:nvSpPr>
          <p:cNvPr id="1121" name="Shape 1121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d(0) = 0</a:t>
            </a:r>
          </a:p>
        </p:txBody>
      </p:sp>
      <p:sp>
        <p:nvSpPr>
          <p:cNvPr id="1122" name="Shape 1122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d(1) = 6</a:t>
            </a:r>
          </a:p>
        </p:txBody>
      </p:sp>
      <p:sp>
        <p:nvSpPr>
          <p:cNvPr id="1123" name="Shape 1123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d(2) = 1</a:t>
            </a:r>
          </a:p>
        </p:txBody>
      </p:sp>
      <p:sp>
        <p:nvSpPr>
          <p:cNvPr id="1124" name="Shape 1124"/>
          <p:cNvSpPr/>
          <p:nvPr/>
        </p:nvSpPr>
        <p:spPr>
          <a:xfrm>
            <a:off x="8394700" y="46355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d(0') = 6</a:t>
            </a:r>
          </a:p>
        </p:txBody>
      </p:sp>
      <p:sp>
        <p:nvSpPr>
          <p:cNvPr id="1125" name="Shape 1125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d(1') = 1</a:t>
            </a:r>
          </a:p>
        </p:txBody>
      </p:sp>
      <p:sp>
        <p:nvSpPr>
          <p:cNvPr id="1126" name="Shape 1126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d(2') = 1</a:t>
            </a:r>
          </a:p>
        </p:txBody>
      </p:sp>
      <p:sp>
        <p:nvSpPr>
          <p:cNvPr id="1127" name="Shape 1127"/>
          <p:cNvSpPr/>
          <p:nvPr/>
        </p:nvSpPr>
        <p:spPr>
          <a:xfrm>
            <a:off x="10820400" y="6451600"/>
            <a:ext cx="80992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d(t) = 1</a:t>
            </a:r>
          </a:p>
        </p:txBody>
      </p:sp>
      <p:sp>
        <p:nvSpPr>
          <p:cNvPr id="1128" name="Shape 1128"/>
          <p:cNvSpPr/>
          <p:nvPr/>
        </p:nvSpPr>
        <p:spPr>
          <a:xfrm>
            <a:off x="958056" y="6451600"/>
            <a:ext cx="842467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d(s) = 0</a:t>
            </a:r>
          </a:p>
        </p:txBody>
      </p:sp>
      <p:sp>
        <p:nvSpPr>
          <p:cNvPr id="1130" name="Shape 1130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1093" name="Connector 1093"/>
          <p:cNvCxnSpPr>
            <a:stCxn id="1094" idx="0"/>
            <a:endCxn id="1117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76200">
            <a:solidFill/>
            <a:miter lim="400000"/>
            <a:headEnd type="triangle"/>
          </a:ln>
        </p:spPr>
      </p:cxnSp>
      <p:cxnSp>
        <p:nvCxnSpPr>
          <p:cNvPr id="1095" name="Connector 1095"/>
          <p:cNvCxnSpPr>
            <a:stCxn id="1104" idx="0"/>
            <a:endCxn id="1098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097" name="Connector 1097"/>
          <p:cNvCxnSpPr>
            <a:stCxn id="1117" idx="0"/>
            <a:endCxn id="1098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100" name="Connector 1100"/>
          <p:cNvCxnSpPr>
            <a:stCxn id="1106" idx="0"/>
            <a:endCxn id="1102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76200">
            <a:solidFill/>
            <a:miter lim="400000"/>
            <a:headEnd type="triangle"/>
          </a:ln>
        </p:spPr>
      </p:cxnSp>
      <p:cxnSp>
        <p:nvCxnSpPr>
          <p:cNvPr id="1103" name="Connector 1103"/>
          <p:cNvCxnSpPr>
            <a:stCxn id="1104" idx="0"/>
            <a:endCxn id="1118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  <a:tailEnd type="triangle"/>
          </a:ln>
        </p:spPr>
      </p:cxnSp>
      <p:cxnSp>
        <p:nvCxnSpPr>
          <p:cNvPr id="1105" name="Connector 1105"/>
          <p:cNvCxnSpPr>
            <a:stCxn id="1118" idx="0"/>
            <a:endCxn id="1106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76200">
            <a:solidFill/>
            <a:miter lim="400000"/>
            <a:headEnd type="triangle"/>
          </a:ln>
        </p:spPr>
      </p:cxnSp>
      <p:cxnSp>
        <p:nvCxnSpPr>
          <p:cNvPr id="1107" name="Connector 1107"/>
          <p:cNvCxnSpPr>
            <a:stCxn id="1118" idx="0"/>
            <a:endCxn id="1108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129" name="Connector 1129"/>
          <p:cNvCxnSpPr>
            <a:stCxn id="1094" idx="0"/>
            <a:endCxn id="1108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76200">
            <a:solidFill/>
            <a:miter lim="400000"/>
            <a:tailEnd type="triangle"/>
          </a:ln>
        </p:spPr>
      </p:cxnSp>
      <p:cxnSp>
        <p:nvCxnSpPr>
          <p:cNvPr id="1099" name="Connector 1099"/>
          <p:cNvCxnSpPr>
            <a:stCxn id="1108" idx="0"/>
            <a:endCxn id="1102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76200">
            <a:solidFill/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</a:t>
            </a:fld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Two paths are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edge-disjoint</a:t>
            </a:r>
            <a:r>
              <a:rPr sz="2400">
                <a:uFill>
                  <a:solidFill/>
                </a:uFill>
              </a:rPr>
              <a:t> if they have no edge in common.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Disjoint path problem.  </a:t>
            </a:r>
            <a:r>
              <a:rPr sz="2400">
                <a:uFill>
                  <a:solidFill/>
                </a:uFill>
              </a:rPr>
              <a:t>Given a digraph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and two nodes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find the max number of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paths.</a:t>
            </a:r>
          </a:p>
        </p:txBody>
      </p:sp>
      <p:grpSp>
        <p:nvGrpSpPr>
          <p:cNvPr id="2" name="Group 888"/>
          <p:cNvGrpSpPr/>
          <p:nvPr/>
        </p:nvGrpSpPr>
        <p:grpSpPr>
          <a:xfrm>
            <a:off x="1295399" y="7137399"/>
            <a:ext cx="383824" cy="383824"/>
            <a:chOff x="0" y="0"/>
            <a:chExt cx="383822" cy="383822"/>
          </a:xfrm>
        </p:grpSpPr>
        <p:sp>
          <p:nvSpPr>
            <p:cNvPr id="886" name="Shape 886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5481" y="16368"/>
              <a:ext cx="26302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3" name="Group 891"/>
          <p:cNvGrpSpPr/>
          <p:nvPr/>
        </p:nvGrpSpPr>
        <p:grpSpPr>
          <a:xfrm>
            <a:off x="4330699" y="5555544"/>
            <a:ext cx="383824" cy="383823"/>
            <a:chOff x="0" y="0"/>
            <a:chExt cx="383822" cy="383822"/>
          </a:xfrm>
        </p:grpSpPr>
        <p:sp>
          <p:nvSpPr>
            <p:cNvPr id="889" name="Shape 889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0626" y="22295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" name="Group 894"/>
          <p:cNvGrpSpPr/>
          <p:nvPr/>
        </p:nvGrpSpPr>
        <p:grpSpPr>
          <a:xfrm>
            <a:off x="4330699" y="7137399"/>
            <a:ext cx="383824" cy="383824"/>
            <a:chOff x="0" y="0"/>
            <a:chExt cx="383822" cy="383822"/>
          </a:xfrm>
        </p:grpSpPr>
        <p:sp>
          <p:nvSpPr>
            <p:cNvPr id="892" name="Shape 892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0626" y="16368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" name="Group 897"/>
          <p:cNvGrpSpPr/>
          <p:nvPr/>
        </p:nvGrpSpPr>
        <p:grpSpPr>
          <a:xfrm>
            <a:off x="4330699" y="8864599"/>
            <a:ext cx="383824" cy="383824"/>
            <a:chOff x="0" y="0"/>
            <a:chExt cx="383822" cy="383822"/>
          </a:xfrm>
        </p:grpSpPr>
        <p:sp>
          <p:nvSpPr>
            <p:cNvPr id="895" name="Shape 895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0626" y="23142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926" name="Shape 926"/>
          <p:cNvSpPr/>
          <p:nvPr/>
        </p:nvSpPr>
        <p:spPr>
          <a:xfrm>
            <a:off x="1661829" y="5838395"/>
            <a:ext cx="2686285" cy="139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1683940" y="7329311"/>
            <a:ext cx="26419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1658328" y="7426626"/>
            <a:ext cx="2693278" cy="1532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45226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4696162" y="7421510"/>
            <a:ext cx="2903865" cy="15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4719240" y="9056511"/>
            <a:ext cx="28578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4" name="Shape 9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</a:t>
            </a:r>
          </a:p>
        </p:txBody>
      </p:sp>
      <p:sp>
        <p:nvSpPr>
          <p:cNvPr id="932" name="Shape 932"/>
          <p:cNvSpPr/>
          <p:nvPr/>
        </p:nvSpPr>
        <p:spPr>
          <a:xfrm>
            <a:off x="45226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6" name="Group 908"/>
          <p:cNvGrpSpPr/>
          <p:nvPr/>
        </p:nvGrpSpPr>
        <p:grpSpPr>
          <a:xfrm>
            <a:off x="7581899" y="5555544"/>
            <a:ext cx="383824" cy="383823"/>
            <a:chOff x="0" y="0"/>
            <a:chExt cx="383822" cy="383822"/>
          </a:xfrm>
        </p:grpSpPr>
        <p:sp>
          <p:nvSpPr>
            <p:cNvPr id="906" name="Shape 906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0625" y="22295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" name="Group 911"/>
          <p:cNvGrpSpPr/>
          <p:nvPr/>
        </p:nvGrpSpPr>
        <p:grpSpPr>
          <a:xfrm>
            <a:off x="7581899" y="7137399"/>
            <a:ext cx="383824" cy="383824"/>
            <a:chOff x="0" y="0"/>
            <a:chExt cx="383822" cy="383822"/>
          </a:xfrm>
        </p:grpSpPr>
        <p:sp>
          <p:nvSpPr>
            <p:cNvPr id="909" name="Shape 909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0625" y="16368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" name="Group 914"/>
          <p:cNvGrpSpPr/>
          <p:nvPr/>
        </p:nvGrpSpPr>
        <p:grpSpPr>
          <a:xfrm>
            <a:off x="7581899" y="8864599"/>
            <a:ext cx="383824" cy="383824"/>
            <a:chOff x="0" y="0"/>
            <a:chExt cx="383822" cy="383822"/>
          </a:xfrm>
        </p:grpSpPr>
        <p:sp>
          <p:nvSpPr>
            <p:cNvPr id="912" name="Shape 912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0625" y="23142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933" name="Shape 933"/>
          <p:cNvSpPr/>
          <p:nvPr/>
        </p:nvSpPr>
        <p:spPr>
          <a:xfrm>
            <a:off x="77738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77738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" name="Group 919"/>
          <p:cNvGrpSpPr/>
          <p:nvPr/>
        </p:nvGrpSpPr>
        <p:grpSpPr>
          <a:xfrm>
            <a:off x="10566399" y="7137399"/>
            <a:ext cx="383824" cy="383824"/>
            <a:chOff x="0" y="0"/>
            <a:chExt cx="383822" cy="383822"/>
          </a:xfrm>
        </p:grpSpPr>
        <p:sp>
          <p:nvSpPr>
            <p:cNvPr id="917" name="Shape 917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75918" y="16368"/>
              <a:ext cx="23199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  <p:sp>
        <p:nvSpPr>
          <p:cNvPr id="935" name="Shape 935"/>
          <p:cNvSpPr/>
          <p:nvPr/>
        </p:nvSpPr>
        <p:spPr>
          <a:xfrm>
            <a:off x="7947454" y="5839490"/>
            <a:ext cx="2636942" cy="139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7970440" y="7329311"/>
            <a:ext cx="25911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7943773" y="7427887"/>
            <a:ext cx="2644204" cy="15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4699452" y="5833496"/>
            <a:ext cx="2897379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4699470" y="5833556"/>
            <a:ext cx="2897378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1228949" y="8597900"/>
            <a:ext cx="1175011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0"/>
            </a:pPr>
            <a:r>
              <a:t>digraph 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" grpId="0" build="p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Step 3.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Compute shortest path distances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rPr sz="2400"/>
              <a:t>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/>
              <a:t> using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1999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Update matching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via shortest path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 to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∈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 ∪ 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:</a:t>
            </a:r>
            <a:r>
              <a:rPr sz="2400"/>
              <a:t>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←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</p:txBody>
      </p:sp>
      <p:cxnSp>
        <p:nvCxnSpPr>
          <p:cNvPr id="1133" name="Connector 1133"/>
          <p:cNvCxnSpPr>
            <a:stCxn id="1153" idx="0"/>
            <a:endCxn id="1145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134" name="Connector 1134"/>
          <p:cNvCxnSpPr>
            <a:stCxn id="1151" idx="0"/>
            <a:endCxn id="1149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135" name="Shape 1135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6" name="Shape 1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40</a:t>
            </a:fld>
            <a:endParaRPr/>
          </a:p>
        </p:txBody>
      </p:sp>
      <p:sp>
        <p:nvSpPr>
          <p:cNvPr id="1137" name="Shape 1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cxnSp>
        <p:nvCxnSpPr>
          <p:cNvPr id="1138" name="Connector 1138"/>
          <p:cNvCxnSpPr>
            <a:stCxn id="1141" idx="0"/>
            <a:endCxn id="1153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139" name="Connector 1139"/>
          <p:cNvCxnSpPr>
            <a:stCxn id="1151" idx="0"/>
            <a:endCxn id="1141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141" name="Shape 1141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cxnSp>
        <p:nvCxnSpPr>
          <p:cNvPr id="1142" name="Connector 1142"/>
          <p:cNvCxnSpPr>
            <a:stCxn id="1151" idx="0"/>
            <a:endCxn id="1145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143" name="Connector 1143"/>
          <p:cNvCxnSpPr>
            <a:stCxn id="1145" idx="0"/>
            <a:endCxn id="1155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144" name="Connector 1144"/>
          <p:cNvCxnSpPr>
            <a:stCxn id="1164" idx="0"/>
            <a:endCxn id="1145" idx="0"/>
          </p:cNvCxnSpPr>
          <p:nvPr/>
        </p:nvCxnSpPr>
        <p:spPr>
          <a:xfrm>
            <a:off x="1765300" y="7086599"/>
            <a:ext cx="2291554" cy="141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145" name="Shape 1145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1148" name="Connector 1148"/>
          <p:cNvCxnSpPr>
            <a:stCxn id="1164" idx="0"/>
            <a:endCxn id="1149" idx="0"/>
          </p:cNvCxnSpPr>
          <p:nvPr/>
        </p:nvCxnSpPr>
        <p:spPr>
          <a:xfrm>
            <a:off x="1765300" y="7086599"/>
            <a:ext cx="22860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sp>
        <p:nvSpPr>
          <p:cNvPr id="1149" name="Shape 1149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cxnSp>
        <p:nvCxnSpPr>
          <p:cNvPr id="1150" name="Connector 1150"/>
          <p:cNvCxnSpPr>
            <a:stCxn id="1151" idx="0"/>
            <a:endCxn id="1165" idx="0"/>
          </p:cNvCxnSpPr>
          <p:nvPr/>
        </p:nvCxnSpPr>
        <p:spPr>
          <a:xfrm>
            <a:off x="8458200" y="52577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  <a:tailEnd type="triangle"/>
          </a:ln>
        </p:spPr>
      </p:cxnSp>
      <p:sp>
        <p:nvSpPr>
          <p:cNvPr id="1151" name="Shape 1151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1153" name="Shape 1153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cxnSp>
        <p:nvCxnSpPr>
          <p:cNvPr id="1154" name="Connector 1154"/>
          <p:cNvCxnSpPr>
            <a:stCxn id="1165" idx="0"/>
            <a:endCxn id="1155" idx="0"/>
          </p:cNvCxnSpPr>
          <p:nvPr/>
        </p:nvCxnSpPr>
        <p:spPr>
          <a:xfrm flipH="1">
            <a:off x="8458200" y="7086599"/>
            <a:ext cx="2463801" cy="18288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1155" name="Shape 1155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  <p:sp>
        <p:nvSpPr>
          <p:cNvPr id="1156" name="Shape 1156"/>
          <p:cNvSpPr/>
          <p:nvPr/>
        </p:nvSpPr>
        <p:spPr>
          <a:xfrm>
            <a:off x="4616061" y="5105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1157" name="Shape 1157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158" name="Shape 1158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59" name="Shape 1159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60" name="Shape 1160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61" name="Shape 1161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62" name="Shape 1162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1163" name="Shape 1163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1164" name="Shape 1164"/>
          <p:cNvSpPr/>
          <p:nvPr/>
        </p:nvSpPr>
        <p:spPr>
          <a:xfrm>
            <a:off x="15493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s</a:t>
            </a:r>
          </a:p>
        </p:txBody>
      </p:sp>
      <p:sp>
        <p:nvSpPr>
          <p:cNvPr id="1165" name="Shape 1165"/>
          <p:cNvSpPr/>
          <p:nvPr/>
        </p:nvSpPr>
        <p:spPr>
          <a:xfrm>
            <a:off x="10706099" y="68707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t</a:t>
            </a:r>
          </a:p>
        </p:txBody>
      </p:sp>
      <p:sp>
        <p:nvSpPr>
          <p:cNvPr id="1166" name="Shape 1166"/>
          <p:cNvSpPr/>
          <p:nvPr/>
        </p:nvSpPr>
        <p:spPr>
          <a:xfrm>
            <a:off x="10328020" y="8153400"/>
            <a:ext cx="182632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1-0'  0-2'  2-1'</a:t>
            </a:r>
          </a:p>
        </p:txBody>
      </p:sp>
      <p:sp>
        <p:nvSpPr>
          <p:cNvPr id="1168" name="Shape 1168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69" name="Shape 1169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p(0) = 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p(1) = 6</a:t>
            </a:r>
          </a:p>
        </p:txBody>
      </p:sp>
      <p:sp>
        <p:nvSpPr>
          <p:cNvPr id="1171" name="Shape 1171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p(2) = 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8394700" y="4635500"/>
            <a:ext cx="1045865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p(0') = 11</a:t>
            </a:r>
          </a:p>
        </p:txBody>
      </p:sp>
      <p:sp>
        <p:nvSpPr>
          <p:cNvPr id="1173" name="Shape 1173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p(1') = 6</a:t>
            </a:r>
          </a:p>
        </p:txBody>
      </p:sp>
      <p:sp>
        <p:nvSpPr>
          <p:cNvPr id="1174" name="Shape 1174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p(2') = 3</a:t>
            </a:r>
          </a:p>
        </p:txBody>
      </p:sp>
      <p:sp>
        <p:nvSpPr>
          <p:cNvPr id="1175" name="Shape 1175"/>
          <p:cNvSpPr/>
          <p:nvPr/>
        </p:nvSpPr>
        <p:spPr>
          <a:xfrm>
            <a:off x="4953489" y="4414237"/>
            <a:ext cx="252101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reduced costs c</a:t>
            </a:r>
            <a:r>
              <a:rPr sz="1800" b="1" baseline="31999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(x, y)</a:t>
            </a:r>
          </a:p>
        </p:txBody>
      </p:sp>
      <p:cxnSp>
        <p:nvCxnSpPr>
          <p:cNvPr id="1140" name="Connector 1140"/>
          <p:cNvCxnSpPr>
            <a:stCxn id="1141" idx="0"/>
            <a:endCxn id="1164" idx="0"/>
          </p:cNvCxnSpPr>
          <p:nvPr/>
        </p:nvCxnSpPr>
        <p:spPr>
          <a:xfrm flipH="1">
            <a:off x="1765300" y="5266314"/>
            <a:ext cx="2288445" cy="18202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146" name="Connector 1146"/>
          <p:cNvCxnSpPr>
            <a:stCxn id="1155" idx="0"/>
            <a:endCxn id="1149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  <p:cxnSp>
        <p:nvCxnSpPr>
          <p:cNvPr id="1147" name="Connector 1147"/>
          <p:cNvCxnSpPr>
            <a:stCxn id="1153" idx="0"/>
            <a:endCxn id="1149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152" name="Connector 1152"/>
          <p:cNvCxnSpPr>
            <a:stCxn id="1165" idx="0"/>
            <a:endCxn id="1153" idx="0"/>
          </p:cNvCxnSpPr>
          <p:nvPr/>
        </p:nvCxnSpPr>
        <p:spPr>
          <a:xfrm flipH="1">
            <a:off x="8458200" y="7086599"/>
            <a:ext cx="2463801" cy="127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1167" name="Connector 1167"/>
          <p:cNvCxnSpPr>
            <a:stCxn id="1141" idx="0"/>
            <a:endCxn id="1155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Termination.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is a perfect matching.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Prices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 </a:t>
            </a:r>
            <a:r>
              <a:rPr sz="2400"/>
              <a:t>are compatible with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.</a:t>
            </a:r>
          </a:p>
        </p:txBody>
      </p:sp>
      <p:cxnSp>
        <p:nvCxnSpPr>
          <p:cNvPr id="1178" name="Connector 1178"/>
          <p:cNvCxnSpPr>
            <a:stCxn id="1192" idx="0"/>
            <a:endCxn id="1187" idx="0"/>
          </p:cNvCxnSpPr>
          <p:nvPr/>
        </p:nvCxnSpPr>
        <p:spPr>
          <a:xfrm flipH="1">
            <a:off x="4056853" y="7099299"/>
            <a:ext cx="4401348" cy="147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1179" name="Connector 1179"/>
          <p:cNvCxnSpPr>
            <a:stCxn id="1191" idx="0"/>
            <a:endCxn id="1190" idx="0"/>
          </p:cNvCxnSpPr>
          <p:nvPr/>
        </p:nvCxnSpPr>
        <p:spPr>
          <a:xfrm flipH="1">
            <a:off x="4051300" y="5257799"/>
            <a:ext cx="4406901" cy="365760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1180" name="Shape 1180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81" name="Shape 1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41</a:t>
            </a:fld>
            <a:endParaRPr/>
          </a:p>
        </p:txBody>
      </p:sp>
      <p:sp>
        <p:nvSpPr>
          <p:cNvPr id="1182" name="Shape 1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</a:t>
            </a:r>
          </a:p>
        </p:txBody>
      </p:sp>
      <p:cxnSp>
        <p:nvCxnSpPr>
          <p:cNvPr id="1183" name="Connector 1183"/>
          <p:cNvCxnSpPr>
            <a:stCxn id="1211" idx="0"/>
            <a:endCxn id="1192" idx="0"/>
          </p:cNvCxnSpPr>
          <p:nvPr/>
        </p:nvCxnSpPr>
        <p:spPr>
          <a:xfrm>
            <a:off x="4053744" y="5266314"/>
            <a:ext cx="4404457" cy="183298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1184" name="Connector 1184"/>
          <p:cNvCxnSpPr>
            <a:stCxn id="1191" idx="0"/>
            <a:endCxn id="1211" idx="0"/>
          </p:cNvCxnSpPr>
          <p:nvPr/>
        </p:nvCxnSpPr>
        <p:spPr>
          <a:xfrm flipH="1">
            <a:off x="4053744" y="5257799"/>
            <a:ext cx="4404457" cy="8516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1185" name="Connector 1185"/>
          <p:cNvCxnSpPr>
            <a:stCxn id="1191" idx="0"/>
            <a:endCxn id="1187" idx="0"/>
          </p:cNvCxnSpPr>
          <p:nvPr/>
        </p:nvCxnSpPr>
        <p:spPr>
          <a:xfrm flipH="1">
            <a:off x="4056853" y="5257799"/>
            <a:ext cx="4401348" cy="1842971"/>
          </a:xfrm>
          <a:prstGeom prst="straightConnector1">
            <a:avLst/>
          </a:prstGeom>
          <a:ln w="76200" cap="sq">
            <a:solidFill/>
            <a:miter lim="400000"/>
          </a:ln>
        </p:spPr>
      </p:cxnSp>
      <p:cxnSp>
        <p:nvCxnSpPr>
          <p:cNvPr id="1186" name="Connector 1186"/>
          <p:cNvCxnSpPr>
            <a:stCxn id="1187" idx="0"/>
            <a:endCxn id="1212" idx="0"/>
          </p:cNvCxnSpPr>
          <p:nvPr/>
        </p:nvCxnSpPr>
        <p:spPr>
          <a:xfrm>
            <a:off x="4056853" y="7100769"/>
            <a:ext cx="4401348" cy="181463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sp>
        <p:nvSpPr>
          <p:cNvPr id="1187" name="Shape 1187"/>
          <p:cNvSpPr/>
          <p:nvPr/>
        </p:nvSpPr>
        <p:spPr>
          <a:xfrm>
            <a:off x="3840953" y="688486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cxnSp>
        <p:nvCxnSpPr>
          <p:cNvPr id="1188" name="Connector 1188"/>
          <p:cNvCxnSpPr>
            <a:stCxn id="1212" idx="0"/>
            <a:endCxn id="1190" idx="0"/>
          </p:cNvCxnSpPr>
          <p:nvPr/>
        </p:nvCxnSpPr>
        <p:spPr>
          <a:xfrm flipH="1">
            <a:off x="4051300" y="8915399"/>
            <a:ext cx="4406901" cy="1"/>
          </a:xfrm>
          <a:prstGeom prst="straightConnector1">
            <a:avLst/>
          </a:prstGeom>
          <a:ln w="31750">
            <a:solidFill>
              <a:srgbClr val="929292"/>
            </a:solidFill>
            <a:miter lim="400000"/>
          </a:ln>
        </p:spPr>
      </p:cxnSp>
      <p:cxnSp>
        <p:nvCxnSpPr>
          <p:cNvPr id="1189" name="Connector 1189"/>
          <p:cNvCxnSpPr>
            <a:stCxn id="1192" idx="0"/>
            <a:endCxn id="1190" idx="0"/>
          </p:cNvCxnSpPr>
          <p:nvPr/>
        </p:nvCxnSpPr>
        <p:spPr>
          <a:xfrm flipH="1">
            <a:off x="4051300" y="7099299"/>
            <a:ext cx="4406901" cy="1816101"/>
          </a:xfrm>
          <a:prstGeom prst="straightConnector1">
            <a:avLst/>
          </a:prstGeom>
          <a:ln w="76200" cap="sq">
            <a:solidFill/>
            <a:miter lim="400000"/>
          </a:ln>
        </p:spPr>
      </p:cxnSp>
      <p:sp>
        <p:nvSpPr>
          <p:cNvPr id="1190" name="Shape 1190"/>
          <p:cNvSpPr/>
          <p:nvPr/>
        </p:nvSpPr>
        <p:spPr>
          <a:xfrm>
            <a:off x="38353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</a:t>
            </a:r>
          </a:p>
        </p:txBody>
      </p:sp>
      <p:sp>
        <p:nvSpPr>
          <p:cNvPr id="1191" name="Shape 1191"/>
          <p:cNvSpPr/>
          <p:nvPr/>
        </p:nvSpPr>
        <p:spPr>
          <a:xfrm>
            <a:off x="8242299" y="50419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0'</a:t>
            </a:r>
          </a:p>
        </p:txBody>
      </p:sp>
      <p:sp>
        <p:nvSpPr>
          <p:cNvPr id="1192" name="Shape 1192"/>
          <p:cNvSpPr/>
          <p:nvPr/>
        </p:nvSpPr>
        <p:spPr>
          <a:xfrm>
            <a:off x="8242299" y="68834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1'</a:t>
            </a:r>
          </a:p>
        </p:txBody>
      </p:sp>
      <p:sp>
        <p:nvSpPr>
          <p:cNvPr id="1193" name="Shape 1193"/>
          <p:cNvSpPr/>
          <p:nvPr/>
        </p:nvSpPr>
        <p:spPr>
          <a:xfrm>
            <a:off x="4616061" y="5105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4</a:t>
            </a:r>
          </a:p>
        </p:txBody>
      </p:sp>
      <p:sp>
        <p:nvSpPr>
          <p:cNvPr id="1194" name="Shape 1194"/>
          <p:cNvSpPr/>
          <p:nvPr/>
        </p:nvSpPr>
        <p:spPr>
          <a:xfrm>
            <a:off x="4622868" y="54229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195" name="Shape 1195"/>
          <p:cNvSpPr/>
          <p:nvPr/>
        </p:nvSpPr>
        <p:spPr>
          <a:xfrm>
            <a:off x="4622868" y="81788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96" name="Shape 1196"/>
          <p:cNvSpPr/>
          <p:nvPr/>
        </p:nvSpPr>
        <p:spPr>
          <a:xfrm>
            <a:off x="4622868" y="84963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97" name="Shape 1197"/>
          <p:cNvSpPr/>
          <p:nvPr/>
        </p:nvSpPr>
        <p:spPr>
          <a:xfrm>
            <a:off x="4622868" y="8788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98" name="Shape 1198"/>
          <p:cNvSpPr/>
          <p:nvPr/>
        </p:nvSpPr>
        <p:spPr>
          <a:xfrm>
            <a:off x="4622868" y="66675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199" name="Shape 1199"/>
          <p:cNvSpPr/>
          <p:nvPr/>
        </p:nvSpPr>
        <p:spPr>
          <a:xfrm>
            <a:off x="4622868" y="69850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6</a:t>
            </a:r>
          </a:p>
        </p:txBody>
      </p:sp>
      <p:sp>
        <p:nvSpPr>
          <p:cNvPr id="1200" name="Shape 1200"/>
          <p:cNvSpPr/>
          <p:nvPr/>
        </p:nvSpPr>
        <p:spPr>
          <a:xfrm>
            <a:off x="4622868" y="72644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5</a:t>
            </a:r>
          </a:p>
        </p:txBody>
      </p:sp>
      <p:sp>
        <p:nvSpPr>
          <p:cNvPr id="1201" name="Shape 1201"/>
          <p:cNvSpPr/>
          <p:nvPr/>
        </p:nvSpPr>
        <p:spPr>
          <a:xfrm>
            <a:off x="10328020" y="8153400"/>
            <a:ext cx="182632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matching</a:t>
            </a:r>
          </a:p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1-0'  0-2'  2-1'</a:t>
            </a:r>
          </a:p>
        </p:txBody>
      </p:sp>
      <p:cxnSp>
        <p:nvCxnSpPr>
          <p:cNvPr id="1202" name="Connector 1202"/>
          <p:cNvCxnSpPr>
            <a:stCxn id="1211" idx="0"/>
            <a:endCxn id="1212" idx="0"/>
          </p:cNvCxnSpPr>
          <p:nvPr/>
        </p:nvCxnSpPr>
        <p:spPr>
          <a:xfrm>
            <a:off x="4053744" y="5266314"/>
            <a:ext cx="4404457" cy="3649086"/>
          </a:xfrm>
          <a:prstGeom prst="straightConnector1">
            <a:avLst/>
          </a:prstGeom>
          <a:ln w="76200" cap="sq">
            <a:solidFill/>
            <a:miter lim="400000"/>
          </a:ln>
        </p:spPr>
      </p:cxnSp>
      <p:sp>
        <p:nvSpPr>
          <p:cNvPr id="1203" name="Shape 1203"/>
          <p:cNvSpPr/>
          <p:nvPr/>
        </p:nvSpPr>
        <p:spPr>
          <a:xfrm>
            <a:off x="4622868" y="5727700"/>
            <a:ext cx="191989" cy="2794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204" name="Shape 1204"/>
          <p:cNvSpPr/>
          <p:nvPr/>
        </p:nvSpPr>
        <p:spPr>
          <a:xfrm>
            <a:off x="3265247" y="46355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p(0) = 0</a:t>
            </a:r>
          </a:p>
        </p:txBody>
      </p:sp>
      <p:sp>
        <p:nvSpPr>
          <p:cNvPr id="1205" name="Shape 1205"/>
          <p:cNvSpPr/>
          <p:nvPr/>
        </p:nvSpPr>
        <p:spPr>
          <a:xfrm>
            <a:off x="3263900" y="64897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p(1) = 6</a:t>
            </a:r>
          </a:p>
        </p:txBody>
      </p:sp>
      <p:sp>
        <p:nvSpPr>
          <p:cNvPr id="1206" name="Shape 1206"/>
          <p:cNvSpPr/>
          <p:nvPr/>
        </p:nvSpPr>
        <p:spPr>
          <a:xfrm>
            <a:off x="3263900" y="9220200"/>
            <a:ext cx="86161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p(2) = 2</a:t>
            </a:r>
          </a:p>
        </p:txBody>
      </p:sp>
      <p:sp>
        <p:nvSpPr>
          <p:cNvPr id="1207" name="Shape 1207"/>
          <p:cNvSpPr/>
          <p:nvPr/>
        </p:nvSpPr>
        <p:spPr>
          <a:xfrm>
            <a:off x="8394700" y="4635500"/>
            <a:ext cx="1045865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p(0') = 11</a:t>
            </a:r>
          </a:p>
        </p:txBody>
      </p:sp>
      <p:sp>
        <p:nvSpPr>
          <p:cNvPr id="1208" name="Shape 1208"/>
          <p:cNvSpPr/>
          <p:nvPr/>
        </p:nvSpPr>
        <p:spPr>
          <a:xfrm>
            <a:off x="8394700" y="64897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p(1') = 6</a:t>
            </a:r>
          </a:p>
        </p:txBody>
      </p:sp>
      <p:sp>
        <p:nvSpPr>
          <p:cNvPr id="1209" name="Shape 1209"/>
          <p:cNvSpPr/>
          <p:nvPr/>
        </p:nvSpPr>
        <p:spPr>
          <a:xfrm>
            <a:off x="8394700" y="9220200"/>
            <a:ext cx="91182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t>p(2') = 3</a:t>
            </a:r>
          </a:p>
        </p:txBody>
      </p:sp>
      <p:sp>
        <p:nvSpPr>
          <p:cNvPr id="1210" name="Shape 1210"/>
          <p:cNvSpPr/>
          <p:nvPr/>
        </p:nvSpPr>
        <p:spPr>
          <a:xfrm>
            <a:off x="4953489" y="4414237"/>
            <a:ext cx="252101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Helvetica"/>
              <a:buNone/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reduced costs c</a:t>
            </a:r>
            <a:r>
              <a:rPr sz="1800" b="1" baseline="31999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(x, y)</a:t>
            </a:r>
          </a:p>
        </p:txBody>
      </p:sp>
      <p:sp>
        <p:nvSpPr>
          <p:cNvPr id="1211" name="Shape 1211"/>
          <p:cNvSpPr/>
          <p:nvPr/>
        </p:nvSpPr>
        <p:spPr>
          <a:xfrm>
            <a:off x="3837844" y="5050414"/>
            <a:ext cx="43180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0</a:t>
            </a:r>
          </a:p>
        </p:txBody>
      </p:sp>
      <p:sp>
        <p:nvSpPr>
          <p:cNvPr id="1212" name="Shape 1212"/>
          <p:cNvSpPr/>
          <p:nvPr/>
        </p:nvSpPr>
        <p:spPr>
          <a:xfrm>
            <a:off x="8242299" y="8699500"/>
            <a:ext cx="431802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5D5D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buClrTx/>
              <a:buFontTx/>
              <a:tabLst/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2'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15" name="Shape 12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42</a:t>
            </a:fld>
            <a:endParaRPr/>
          </a:p>
        </p:txBody>
      </p:sp>
      <p:sp>
        <p:nvSpPr>
          <p:cNvPr id="1216" name="Shape 1216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518900" cy="8178800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Lemma 1.  </a:t>
            </a:r>
            <a:r>
              <a:rPr sz="2400" dirty="0">
                <a:uFill>
                  <a:solidFill/>
                </a:uFill>
              </a:rPr>
              <a:t>Let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uFill>
                  <a:solidFill/>
                </a:uFill>
              </a:rPr>
              <a:t> be compatible prices for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dirty="0">
                <a:uFill>
                  <a:solidFill/>
                </a:uFill>
              </a:rPr>
              <a:t>.  Let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uFill>
                  <a:solidFill/>
                </a:uFill>
              </a:rPr>
              <a:t> be shortest path distances in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dirty="0">
                <a:uFill>
                  <a:solidFill/>
                </a:uFill>
              </a:rPr>
              <a:t> with costs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uFill>
                  <a:solidFill/>
                </a:uFill>
              </a:rPr>
              <a:t>. All edges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>
                <a:uFill>
                  <a:solidFill/>
                </a:uFill>
              </a:rPr>
              <a:t> on shortest path </a:t>
            </a:r>
            <a:r>
              <a:rPr sz="2400" dirty="0">
                <a:uFill>
                  <a:solidFill/>
                </a:uFill>
                <a:latin typeface="Lucida Sans"/>
                <a:cs typeface="Lucida Sans"/>
              </a:rPr>
              <a:t>have </a:t>
            </a:r>
            <a:r>
              <a:rPr lang="es-ES_tradnl" sz="2000" dirty="0" err="1" smtClean="0">
                <a:latin typeface="Lucida Sans"/>
                <a:ea typeface="Times Roman"/>
                <a:cs typeface="Lucida Sans"/>
                <a:sym typeface="Times Roman"/>
              </a:rPr>
              <a:t>c</a:t>
            </a:r>
            <a:r>
              <a:rPr lang="es-ES_tradnl" sz="2000" baseline="30500" dirty="0" err="1" smtClean="0">
                <a:latin typeface="Lucida Sans"/>
                <a:ea typeface="Times Roman"/>
                <a:cs typeface="Lucida Sans"/>
                <a:sym typeface="Times Roman"/>
              </a:rPr>
              <a:t>p</a:t>
            </a:r>
            <a:r>
              <a:rPr lang="es-ES_tradnl" sz="2000" baseline="30500" dirty="0" err="1">
                <a:latin typeface="Lucida Sans"/>
                <a:ea typeface="Times Roman"/>
                <a:cs typeface="Lucida Sans"/>
                <a:sym typeface="Times Roman"/>
              </a:rPr>
              <a:t>+d</a:t>
            </a:r>
            <a:r>
              <a:rPr lang="es-ES_tradnl" sz="2000" dirty="0">
                <a:latin typeface="Lucida Sans"/>
                <a:ea typeface="Times Roman"/>
                <a:cs typeface="Lucida Sans"/>
                <a:sym typeface="Times Roman"/>
              </a:rPr>
              <a:t>(x, y</a:t>
            </a:r>
            <a:r>
              <a:rPr lang="es-ES_tradnl" sz="2000" dirty="0" smtClean="0">
                <a:latin typeface="Lucida Sans"/>
                <a:ea typeface="Times Roman"/>
                <a:cs typeface="Lucida Sans"/>
                <a:sym typeface="Times Roman"/>
              </a:rPr>
              <a:t>)</a:t>
            </a:r>
            <a:r>
              <a:rPr lang="en-US" baseline="30500" dirty="0" smtClean="0">
                <a:uFill>
                  <a:solidFill/>
                </a:uFill>
                <a:latin typeface="Lucida Sans"/>
                <a:ea typeface="Times Roman"/>
                <a:cs typeface="Lucida Sans"/>
                <a:sym typeface="Times Roman"/>
              </a:rPr>
              <a:t> </a:t>
            </a:r>
            <a:r>
              <a:rPr sz="2400" dirty="0" smtClean="0">
                <a:uFill>
                  <a:solidFill/>
                </a:uFill>
                <a:latin typeface="Lucida Sans"/>
                <a:ea typeface="Times Roman"/>
                <a:cs typeface="Lucida Sans"/>
                <a:sym typeface="Times Roman"/>
              </a:rPr>
              <a:t>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= 0</a:t>
            </a:r>
            <a:r>
              <a:rPr sz="2400" dirty="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uFill>
                  <a:solidFill/>
                </a:uFill>
              </a:rPr>
              <a:t/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48AA"/>
                </a:solidFill>
              </a:rPr>
              <a:t>Pf.</a:t>
            </a:r>
            <a:r>
              <a:rPr sz="2400" dirty="0">
                <a:uFill>
                  <a:solidFill/>
                </a:uFill>
              </a:rPr>
              <a:t>  Let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>
                <a:uFill>
                  <a:solidFill/>
                </a:uFill>
              </a:rPr>
              <a:t> be some edge on shortest path.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If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∈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dirty="0"/>
              <a:t>, then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 on shortest path and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=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–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;</a:t>
            </a:r>
          </a:p>
          <a:p>
            <a:pPr lvl="3">
              <a:tabLst>
                <a:tab pos="1244600" algn="l"/>
              </a:tabLst>
              <a:defRPr sz="1800"/>
            </a:pPr>
            <a:r>
              <a:rPr sz="2400" dirty="0"/>
              <a:t>    </a:t>
            </a:r>
            <a:r>
              <a:rPr sz="2400" baseline="-5999" dirty="0"/>
              <a:t>  </a:t>
            </a:r>
            <a:r>
              <a:rPr sz="2400" dirty="0"/>
              <a:t> If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∉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dirty="0"/>
              <a:t>, then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 on shortest path and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=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+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In either case,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+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–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=  0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By definition,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=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+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 – 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Substituting for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 yields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)) +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– 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)) = 0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In other words,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 dirty="0">
                <a:latin typeface="Times Roman"/>
                <a:ea typeface="Times Roman"/>
                <a:cs typeface="Times Roman"/>
                <a:sym typeface="Times Roman"/>
              </a:rPr>
              <a:t>p+d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= 0</a:t>
            </a:r>
            <a:r>
              <a:rPr sz="2400" dirty="0"/>
              <a:t>.   </a:t>
            </a:r>
            <a:r>
              <a:rPr sz="2400" dirty="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17" name="Shape 1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Maintaining compatible prices</a:t>
            </a:r>
          </a:p>
        </p:txBody>
      </p:sp>
      <p:sp>
        <p:nvSpPr>
          <p:cNvPr id="1218" name="Shape 1218"/>
          <p:cNvSpPr/>
          <p:nvPr/>
        </p:nvSpPr>
        <p:spPr>
          <a:xfrm>
            <a:off x="5266014" y="2533226"/>
            <a:ext cx="247531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forward or reverse edges</a:t>
            </a:r>
          </a:p>
        </p:txBody>
      </p:sp>
      <p:sp>
        <p:nvSpPr>
          <p:cNvPr id="1219" name="Shape 1219"/>
          <p:cNvSpPr/>
          <p:nvPr/>
        </p:nvSpPr>
        <p:spPr>
          <a:xfrm>
            <a:off x="4814839" y="2258636"/>
            <a:ext cx="334286" cy="25845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20" name="Shape 1220"/>
          <p:cNvSpPr/>
          <p:nvPr/>
        </p:nvSpPr>
        <p:spPr>
          <a:xfrm>
            <a:off x="2783668" y="7964593"/>
            <a:ext cx="7429501" cy="1155701"/>
          </a:xfrm>
          <a:prstGeom prst="rect">
            <a:avLst/>
          </a:prstGeom>
          <a:solidFill>
            <a:srgbClr val="FFFFFF">
              <a:alpha val="93000"/>
            </a:srgbClr>
          </a:solidFill>
          <a:ln w="12700">
            <a:solidFill>
              <a:srgbClr val="000000">
                <a:alpha val="93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>
            <a:spAutoFit/>
          </a:bodyPr>
          <a:lstStyle/>
          <a:p>
            <a:pPr lvl="1" indent="0" algn="l" defTabSz="457200">
              <a:lnSpc>
                <a:spcPts val="3800"/>
              </a:lnSpc>
              <a:buClrTx/>
              <a:buFontTx/>
              <a:buNone/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00"/>
                </a:solidFill>
              </a:rPr>
              <a:t>Given prices </a:t>
            </a:r>
            <a:r>
              <a:rPr sz="2400" i="1">
                <a:solidFill>
                  <a:srgbClr val="000000"/>
                </a:solidFill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</a:rPr>
              <a:t>, the reduced cost of edge 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solidFill>
                  <a:srgbClr val="000000"/>
                </a:solidFill>
              </a:rPr>
              <a:t> is</a:t>
            </a:r>
          </a:p>
          <a:p>
            <a:pPr lvl="1" indent="0" algn="l" defTabSz="457200">
              <a:lnSpc>
                <a:spcPts val="3800"/>
              </a:lnSpc>
              <a:buClrTx/>
              <a:buFontTx/>
              <a:buNone/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00"/>
                </a:solidFill>
              </a:rPr>
              <a:t>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 = 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 + 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 – 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" grpId="0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23" name="Shape 1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43</a:t>
            </a:fld>
            <a:endParaRPr/>
          </a:p>
        </p:txBody>
      </p:sp>
      <p:sp>
        <p:nvSpPr>
          <p:cNvPr id="1224" name="Shape 122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544300" cy="8178800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2.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</a:rPr>
              <a:t> be compatible prices for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.  Let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uFill>
                  <a:solidFill/>
                </a:uFill>
              </a:rPr>
              <a:t> be shortest path distances in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with costs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</a:rPr>
              <a:t>. Then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b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+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uFill>
                  <a:solidFill/>
                </a:uFill>
              </a:rPr>
              <a:t> are also compatible prices for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Pf.</a:t>
            </a:r>
            <a:r>
              <a:rPr sz="2400">
                <a:uFill>
                  <a:solidFill/>
                </a:uFill>
              </a:rPr>
              <a:t>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) ∈ </a:t>
            </a:r>
            <a:r>
              <a:rPr sz="2400"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</a:t>
            </a:r>
            <a:r>
              <a:rPr sz="2400">
                <a:solidFill>
                  <a:srgbClr val="0048AA"/>
                </a:solidFill>
              </a:rPr>
              <a:t>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is the only edge entering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/>
              <a:t> in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. Thus,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on shortest path.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By </a:t>
            </a:r>
            <a:r>
              <a:rPr sz="2400" cap="small">
                <a:uFill>
                  <a:solidFill/>
                </a:uFill>
              </a:rPr>
              <a:t>Lemma 1</a:t>
            </a:r>
            <a:r>
              <a:rPr sz="2400"/>
              <a:t>,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latin typeface="Times Roman"/>
                <a:ea typeface="Times Roman"/>
                <a:cs typeface="Times Roman"/>
                <a:sym typeface="Times Roman"/>
              </a:rPr>
              <a:t>p+d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= 0</a:t>
            </a:r>
            <a:r>
              <a:rPr sz="2400"/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Pf.</a:t>
            </a:r>
            <a:r>
              <a:rPr sz="2400">
                <a:uFill>
                  <a:solidFill/>
                </a:uFill>
              </a:rPr>
              <a:t>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) ∉ </a:t>
            </a:r>
            <a:r>
              <a:rPr sz="2400"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is an edge in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 i="1" baseline="-20250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 ⇒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≤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+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Substituting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=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–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≥  0</a:t>
            </a:r>
            <a:r>
              <a:rPr sz="2400"/>
              <a:t> yields</a:t>
            </a:r>
            <a:br>
              <a:rPr sz="2400"/>
            </a:b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))  +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–  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+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))  ≥  0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In other words,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latin typeface="Times Roman"/>
                <a:ea typeface="Times Roman"/>
                <a:cs typeface="Times Roman"/>
                <a:sym typeface="Times Roman"/>
              </a:rPr>
              <a:t>p+d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≥  0</a:t>
            </a:r>
            <a:r>
              <a:rPr sz="2400"/>
              <a:t>. 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25" name="Shape 1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Maintaining compatible prices</a:t>
            </a:r>
          </a:p>
        </p:txBody>
      </p:sp>
      <p:sp>
        <p:nvSpPr>
          <p:cNvPr id="1226" name="Shape 1226"/>
          <p:cNvSpPr/>
          <p:nvPr/>
        </p:nvSpPr>
        <p:spPr>
          <a:xfrm>
            <a:off x="3228168" y="7691543"/>
            <a:ext cx="6540501" cy="1651001"/>
          </a:xfrm>
          <a:prstGeom prst="rect">
            <a:avLst/>
          </a:prstGeom>
          <a:solidFill>
            <a:srgbClr val="FFFFFF">
              <a:alpha val="93000"/>
            </a:srgbClr>
          </a:solidFill>
          <a:ln w="12700">
            <a:solidFill>
              <a:srgbClr val="000000">
                <a:alpha val="93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>
            <a:spAutoFit/>
          </a:bodyPr>
          <a:lstStyle/>
          <a:p>
            <a:pPr lvl="1" indent="0" algn="l" defTabSz="457200">
              <a:lnSpc>
                <a:spcPts val="3800"/>
              </a:lnSpc>
              <a:buClrTx/>
              <a:buFontTx/>
              <a:buNone/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00"/>
                </a:solidFill>
              </a:rPr>
              <a:t>Prices </a:t>
            </a:r>
            <a:r>
              <a:rPr sz="2400" i="1">
                <a:solidFill>
                  <a:srgbClr val="000000"/>
                </a:solidFill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</a:rPr>
              <a:t> are compatible with matching </a:t>
            </a:r>
            <a:r>
              <a:rPr sz="2400" i="1">
                <a:solidFill>
                  <a:srgbClr val="000000"/>
                </a:solidFill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  <a:uFill>
                  <a:solidFill/>
                </a:uFill>
              </a:rPr>
              <a:t>: </a:t>
            </a:r>
          </a:p>
          <a:p>
            <a:pPr marL="584200" lvl="2" indent="-457200" algn="l" defTabSz="457200">
              <a:lnSpc>
                <a:spcPts val="3800"/>
              </a:lnSpc>
              <a:buClrTx/>
              <a:buSzPct val="160000"/>
              <a:buFont typeface="ヒラギノ角ゴ ProN W3"/>
              <a:buChar char="・"/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≥  0</a:t>
            </a:r>
            <a:r>
              <a:rPr sz="2400">
                <a:solidFill>
                  <a:srgbClr val="000000"/>
                </a:solidFill>
              </a:rPr>
              <a:t> for all 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∉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</a:rPr>
              <a:t>.</a:t>
            </a:r>
          </a:p>
          <a:p>
            <a:pPr marL="584200" lvl="2" indent="-457200" algn="l" defTabSz="457200">
              <a:lnSpc>
                <a:spcPts val="3800"/>
              </a:lnSpc>
              <a:buClrTx/>
              <a:buSzPct val="160000"/>
              <a:buFont typeface="ヒラギノ角ゴ ProN W3"/>
              <a:buChar char="・"/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=  0</a:t>
            </a:r>
            <a:r>
              <a:rPr sz="2400">
                <a:solidFill>
                  <a:srgbClr val="000000"/>
                </a:solidFill>
              </a:rPr>
              <a:t> for all 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∈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" grpId="0" build="p" bldLvl="5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29" name="Shape 1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44</a:t>
            </a:fld>
            <a:endParaRPr/>
          </a:p>
        </p:txBody>
      </p:sp>
      <p:sp>
        <p:nvSpPr>
          <p:cNvPr id="1230" name="Shape 1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3.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</a:rPr>
              <a:t> be compatible prices for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and let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b="1" baseline="31999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b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>
                <a:uFill>
                  <a:solidFill/>
                </a:uFill>
              </a:rPr>
              <a:t> be matching obtained by augmenting along a min cost path with respect to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p+d</a:t>
            </a:r>
            <a:r>
              <a:rPr sz="2400">
                <a:uFill>
                  <a:solidFill/>
                </a:uFill>
              </a:rPr>
              <a:t>.  Then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 b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+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>
                <a:uFill>
                  <a:solidFill/>
                </a:uFill>
              </a:rPr>
              <a:t> are compatible prices for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b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'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Pf.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By </a:t>
            </a:r>
            <a:r>
              <a:rPr sz="2400" cap="small">
                <a:uFill>
                  <a:solidFill/>
                </a:uFill>
              </a:rPr>
              <a:t>Lemma 2</a:t>
            </a:r>
            <a:r>
              <a:rPr sz="2400"/>
              <a:t>, the prices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 + d</a:t>
            </a:r>
            <a:r>
              <a:rPr sz="2400"/>
              <a:t> are compatible for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Since we augment along a min-cost path, the only edges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that swap into or out of the matching are on the min-cost path.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By </a:t>
            </a:r>
            <a:r>
              <a:rPr sz="2400" cap="small">
                <a:uFill>
                  <a:solidFill/>
                </a:uFill>
              </a:rPr>
              <a:t>Lemma 1</a:t>
            </a:r>
            <a:r>
              <a:rPr sz="2400"/>
              <a:t>, these edges satisfy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latin typeface="Times Roman"/>
                <a:ea typeface="Times Roman"/>
                <a:cs typeface="Times Roman"/>
                <a:sym typeface="Times Roman"/>
              </a:rPr>
              <a:t>p+d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 =  0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Thus, compatibility is maintained. 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31" name="Shape 1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Maintaining compatible prices</a:t>
            </a:r>
          </a:p>
        </p:txBody>
      </p:sp>
      <p:sp>
        <p:nvSpPr>
          <p:cNvPr id="1232" name="Shape 1232"/>
          <p:cNvSpPr/>
          <p:nvPr/>
        </p:nvSpPr>
        <p:spPr>
          <a:xfrm>
            <a:off x="3228168" y="7691543"/>
            <a:ext cx="6540501" cy="1651001"/>
          </a:xfrm>
          <a:prstGeom prst="rect">
            <a:avLst/>
          </a:prstGeom>
          <a:solidFill>
            <a:srgbClr val="FFFFFF">
              <a:alpha val="93000"/>
            </a:srgbClr>
          </a:solidFill>
          <a:ln w="12700">
            <a:solidFill>
              <a:srgbClr val="000000">
                <a:alpha val="93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>
            <a:spAutoFit/>
          </a:bodyPr>
          <a:lstStyle/>
          <a:p>
            <a:pPr lvl="1" indent="0" algn="l" defTabSz="457200">
              <a:lnSpc>
                <a:spcPts val="3800"/>
              </a:lnSpc>
              <a:buClrTx/>
              <a:buFontTx/>
              <a:buNone/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00"/>
                </a:solidFill>
              </a:rPr>
              <a:t>Prices </a:t>
            </a:r>
            <a:r>
              <a:rPr sz="2400" i="1">
                <a:solidFill>
                  <a:srgbClr val="000000"/>
                </a:solidFill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</a:rPr>
              <a:t> are compatible with matching </a:t>
            </a:r>
            <a:r>
              <a:rPr sz="2400" i="1">
                <a:solidFill>
                  <a:srgbClr val="000000"/>
                </a:solidFill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  <a:uFill>
                  <a:solidFill/>
                </a:uFill>
              </a:rPr>
              <a:t>: </a:t>
            </a:r>
          </a:p>
          <a:p>
            <a:pPr marL="584200" lvl="2" indent="-457200" algn="l" defTabSz="457200">
              <a:lnSpc>
                <a:spcPts val="3800"/>
              </a:lnSpc>
              <a:buClrTx/>
              <a:buSzPct val="160000"/>
              <a:buFont typeface="ヒラギノ角ゴ ProN W3"/>
              <a:buChar char="・"/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≥  0</a:t>
            </a:r>
            <a:r>
              <a:rPr sz="2400">
                <a:solidFill>
                  <a:srgbClr val="000000"/>
                </a:solidFill>
              </a:rPr>
              <a:t> for all 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∉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</a:rPr>
              <a:t>.</a:t>
            </a:r>
          </a:p>
          <a:p>
            <a:pPr marL="584200" lvl="2" indent="-457200" algn="l" defTabSz="457200">
              <a:lnSpc>
                <a:spcPts val="3800"/>
              </a:lnSpc>
              <a:buClrTx/>
              <a:buSzPct val="160000"/>
              <a:buFont typeface="ヒラギノ角ゴ ProN W3"/>
              <a:buChar char="・"/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 i="1" baseline="30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=  0</a:t>
            </a:r>
            <a:r>
              <a:rPr sz="2400">
                <a:solidFill>
                  <a:srgbClr val="000000"/>
                </a:solidFill>
              </a:rPr>
              <a:t> for all 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x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y</a:t>
            </a:r>
            <a:r>
              <a:rPr sz="2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) ∈ </a:t>
            </a:r>
            <a:r>
              <a:rPr sz="2400"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" grpId="0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35" name="Shape 1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45</a:t>
            </a:fld>
            <a:endParaRPr/>
          </a:p>
        </p:txBody>
      </p:sp>
      <p:sp>
        <p:nvSpPr>
          <p:cNvPr id="1236" name="Shape 1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Invariant.  </a:t>
            </a:r>
            <a:r>
              <a:rPr sz="2400">
                <a:uFill>
                  <a:solidFill/>
                </a:uFill>
              </a:rPr>
              <a:t>The algorithm maintains a matching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and compatible prices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Follows from </a:t>
            </a:r>
            <a:r>
              <a:rPr sz="2400" cap="small">
                <a:uFill>
                  <a:solidFill/>
                </a:uFill>
              </a:rPr>
              <a:t>Lemma 2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cap="small">
                <a:uFill>
                  <a:solidFill/>
                </a:uFill>
              </a:rPr>
              <a:t>Lemma 3</a:t>
            </a:r>
            <a:r>
              <a:rPr sz="2400">
                <a:uFill>
                  <a:solidFill/>
                </a:uFill>
              </a:rPr>
              <a:t> and initial choice of prices. 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The algorithm returns a min-cost perfect matching.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Upon termination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is a perfect matching,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400">
                <a:uFill>
                  <a:solidFill/>
                </a:uFill>
              </a:rPr>
              <a:t> are compatible prices.  Optimality follows from </a:t>
            </a:r>
            <a:r>
              <a:rPr sz="2400" cap="small">
                <a:uFill>
                  <a:solidFill/>
                </a:uFill>
              </a:rPr>
              <a:t>Observation 2</a:t>
            </a:r>
            <a:r>
              <a:rPr sz="2400">
                <a:uFill>
                  <a:solidFill/>
                </a:uFill>
              </a:rPr>
              <a:t>. 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The algorithm can be implemented in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O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 baseline="305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3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time.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Each iteration increases the cardinality of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/>
              <a:t> by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1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 ⇒ 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/>
              <a:t> iterations.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Bottleneck operation is computing shortest path distances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d</a:t>
            </a:r>
            <a:r>
              <a:rPr sz="2400"/>
              <a:t>.</a:t>
            </a:r>
            <a:br>
              <a:rPr sz="2400"/>
            </a:br>
            <a:r>
              <a:rPr sz="2400"/>
              <a:t>Since all costs are nonnegative, each iteration takes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O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 baseline="30500">
                <a:latin typeface="Times Roman"/>
                <a:ea typeface="Times Roman"/>
                <a:cs typeface="Times Roman"/>
                <a:sym typeface="Times Roman"/>
              </a:rPr>
              <a:t>2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/>
              <a:t> time</a:t>
            </a:r>
            <a:br>
              <a:rPr sz="2400"/>
            </a:br>
            <a:r>
              <a:rPr sz="2400"/>
              <a:t>using (dense) Dijkstra. 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37" name="Shape 1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Successive shortest path algorithm:  analysis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" grpId="0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0" name="Shape 1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46</a:t>
            </a:fld>
            <a:endParaRPr/>
          </a:p>
        </p:txBody>
      </p:sp>
      <p:sp>
        <p:nvSpPr>
          <p:cNvPr id="1241" name="Shape 1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Weighted bipartite matching.  </a:t>
            </a:r>
            <a:r>
              <a:rPr sz="2400">
                <a:uFill>
                  <a:solidFill/>
                </a:uFill>
              </a:rPr>
              <a:t>Given a weighted bipartite graph with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</a:rPr>
              <a:t> nodes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>
                <a:uFill>
                  <a:solidFill/>
                </a:uFill>
              </a:rPr>
              <a:t> edges, find a maximum cardinality matching of minimum weight.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solidFill>
                  <a:srgbClr val="606060"/>
                </a:solidFill>
              </a:rPr>
              <a:t>[Fredman-Tarjan 1987]</a:t>
            </a:r>
            <a:r>
              <a:rPr sz="2400">
                <a:solidFill>
                  <a:srgbClr val="0048AA"/>
                </a:solidFill>
              </a:rPr>
              <a:t> </a:t>
            </a:r>
            <a:r>
              <a:rPr sz="2400"/>
              <a:t>The successive shortest path algorithm solves the problem in</a:t>
            </a:r>
            <a:r>
              <a:rPr sz="2400">
                <a:solidFill>
                  <a:srgbClr val="0048AA"/>
                </a:solidFill>
              </a:rPr>
              <a:t>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O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 baseline="31999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2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+ m</a:t>
            </a:r>
            <a:r>
              <a:rPr sz="2400" i="1" baseline="-5999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log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time using Fibonacci heaps.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Theorem. </a:t>
            </a:r>
            <a:r>
              <a:rPr sz="2400">
                <a:solidFill>
                  <a:srgbClr val="606060"/>
                </a:solidFill>
              </a:rPr>
              <a:t>[Gabow-Tarjan 1989]</a:t>
            </a:r>
            <a:r>
              <a:rPr sz="2400">
                <a:solidFill>
                  <a:srgbClr val="0048AA"/>
                </a:solidFill>
              </a:rPr>
              <a:t> </a:t>
            </a:r>
            <a:r>
              <a:rPr sz="2400"/>
              <a:t>There exists an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O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i="1" baseline="-5999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 baseline="305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1/2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log(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nC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))</a:t>
            </a:r>
            <a:r>
              <a:rPr sz="2400">
                <a:uFill>
                  <a:solidFill/>
                </a:uFill>
              </a:rPr>
              <a:t> time algorithm for the problem when the costs are integers between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C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242" name="Shape 1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bipartite matching</a:t>
            </a:r>
          </a:p>
        </p:txBody>
      </p:sp>
      <p:pic>
        <p:nvPicPr>
          <p:cNvPr id="1243" name="gabow-tarjan.pdf"/>
          <p:cNvPicPr/>
          <p:nvPr/>
        </p:nvPicPr>
        <p:blipFill>
          <a:blip r:embed="rId3" cstate="print">
            <a:extLst/>
          </a:blip>
          <a:srcRect l="14542" t="3787" r="14542" b="69191"/>
          <a:stretch>
            <a:fillRect/>
          </a:stretch>
        </p:blipFill>
        <p:spPr>
          <a:xfrm>
            <a:off x="3175000" y="5473700"/>
            <a:ext cx="6959600" cy="3431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" grpId="0" build="p" animBg="1" advAuto="0"/>
      <p:bldP spid="1243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Linear programming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47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A5B1-5FEE-488F-A0BD-6D0946F9DB09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Linear Programming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9" y="1300480"/>
            <a:ext cx="11428871" cy="7694507"/>
          </a:xfrm>
        </p:spPr>
        <p:txBody>
          <a:bodyPr/>
          <a:lstStyle/>
          <a:p>
            <a:r>
              <a:rPr kumimoji="0" lang="en-US" sz="2800" dirty="0"/>
              <a:t>Linear programming.  </a:t>
            </a:r>
            <a:r>
              <a:rPr kumimoji="0" lang="en-US" sz="2800" dirty="0">
                <a:solidFill>
                  <a:schemeClr val="tx1"/>
                </a:solidFill>
              </a:rPr>
              <a:t>Optimize a linear function subject to</a:t>
            </a:r>
            <a:br>
              <a:rPr kumimoji="0" lang="en-US" sz="2800" dirty="0">
                <a:solidFill>
                  <a:schemeClr val="tx1"/>
                </a:solidFill>
              </a:rPr>
            </a:br>
            <a:r>
              <a:rPr kumimoji="0" lang="en-US" sz="2800" dirty="0">
                <a:solidFill>
                  <a:schemeClr val="tx1"/>
                </a:solidFill>
              </a:rPr>
              <a:t>linear inequalities.</a:t>
            </a:r>
          </a:p>
          <a:p>
            <a:endParaRPr kumimoji="0" lang="en-US" dirty="0"/>
          </a:p>
          <a:p>
            <a:endParaRPr kumimoji="0"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4521200" y="2590800"/>
          <a:ext cx="7448176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4" imgW="3238500" imgH="1409700" progId="Equation.3">
                  <p:embed/>
                </p:oleObj>
              </mc:Choice>
              <mc:Fallback>
                <p:oleObj name="Equation" r:id="rId4" imgW="3238500" imgH="140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18" t="-5714" r="-2718" b="-5714"/>
                      <a:stretch>
                        <a:fillRect/>
                      </a:stretch>
                    </p:blipFill>
                    <p:spPr bwMode="auto">
                      <a:xfrm>
                        <a:off x="4521200" y="2590800"/>
                        <a:ext cx="7448176" cy="3429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5" name="Object 9"/>
          <p:cNvGraphicFramePr>
            <a:graphicFrameLocks noChangeAspect="1"/>
          </p:cNvGraphicFramePr>
          <p:nvPr/>
        </p:nvGraphicFramePr>
        <p:xfrm>
          <a:off x="4597400" y="6400800"/>
          <a:ext cx="5571896" cy="276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6" imgW="2146300" imgH="977900" progId="Equation.3">
                  <p:embed/>
                </p:oleObj>
              </mc:Choice>
              <mc:Fallback>
                <p:oleObj name="Equation" r:id="rId6" imgW="2146300" imgH="977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045" t="-8675" r="-4045" b="-8675"/>
                      <a:stretch>
                        <a:fillRect/>
                      </a:stretch>
                    </p:blipFill>
                    <p:spPr bwMode="auto">
                      <a:xfrm>
                        <a:off x="4597400" y="6400800"/>
                        <a:ext cx="5571896" cy="276634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5EE19-41DF-44AF-BD65-474FCD0209A3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82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Linear Programming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Linear programming.  </a:t>
            </a:r>
            <a:r>
              <a:rPr lang="en-US" sz="2800" dirty="0">
                <a:solidFill>
                  <a:schemeClr val="tx1"/>
                </a:solidFill>
              </a:rPr>
              <a:t>Optimize a linear function subject to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linear inequalities.</a:t>
            </a:r>
          </a:p>
          <a:p>
            <a:endParaRPr lang="en-US" sz="2400" dirty="0"/>
          </a:p>
          <a:p>
            <a:r>
              <a:rPr lang="en-US" sz="2400" dirty="0"/>
              <a:t>Generalizes: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Ax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, 2-person zero-sum games, shortest path,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max flow, assignment problem, matching, </a:t>
            </a:r>
            <a:r>
              <a:rPr lang="en-US" sz="2400" dirty="0" err="1">
                <a:solidFill>
                  <a:schemeClr val="tx1"/>
                </a:solidFill>
              </a:rPr>
              <a:t>multicommodity</a:t>
            </a:r>
            <a:r>
              <a:rPr lang="en-US" sz="2400" dirty="0">
                <a:solidFill>
                  <a:schemeClr val="tx1"/>
                </a:solidFill>
              </a:rPr>
              <a:t> flow,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MST, min weighted arborescence, …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Why significant?</a:t>
            </a:r>
          </a:p>
          <a:p>
            <a:pPr lvl="1"/>
            <a:r>
              <a:rPr lang="en-US" sz="2400" dirty="0"/>
              <a:t>Design poly-time algorithms.</a:t>
            </a:r>
          </a:p>
          <a:p>
            <a:pPr lvl="1"/>
            <a:r>
              <a:rPr lang="en-US" sz="2400" dirty="0"/>
              <a:t>Design approximation algorithms.</a:t>
            </a:r>
          </a:p>
          <a:p>
            <a:pPr lvl="1"/>
            <a:r>
              <a:rPr lang="en-US" sz="2400" dirty="0"/>
              <a:t>Solve NP-hard problems using branch-and-cut.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Ranked among most important scientific advances of 20th century.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Two paths are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edge-disjoint</a:t>
            </a:r>
            <a:r>
              <a:rPr sz="2400">
                <a:uFill>
                  <a:solidFill/>
                </a:uFill>
              </a:rPr>
              <a:t> if they have no edge in common.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Disjoint path problem.  </a:t>
            </a:r>
            <a:r>
              <a:rPr sz="2400">
                <a:uFill>
                  <a:solidFill/>
                </a:uFill>
              </a:rPr>
              <a:t>Given a digraph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and two nodes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find the max number of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Ex.  </a:t>
            </a:r>
            <a:r>
              <a:rPr sz="2400">
                <a:uFill>
                  <a:solidFill/>
                </a:uFill>
              </a:rPr>
              <a:t>Communication networks.</a:t>
            </a:r>
          </a:p>
        </p:txBody>
      </p:sp>
      <p:sp>
        <p:nvSpPr>
          <p:cNvPr id="942" name="Shape 94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43" name="Shape 943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5</a:t>
            </a:fld>
            <a:endParaRPr/>
          </a:p>
        </p:txBody>
      </p:sp>
      <p:grpSp>
        <p:nvGrpSpPr>
          <p:cNvPr id="2" name="Group 946"/>
          <p:cNvGrpSpPr/>
          <p:nvPr/>
        </p:nvGrpSpPr>
        <p:grpSpPr>
          <a:xfrm>
            <a:off x="1295399" y="7137399"/>
            <a:ext cx="383824" cy="383824"/>
            <a:chOff x="0" y="0"/>
            <a:chExt cx="383822" cy="383822"/>
          </a:xfrm>
        </p:grpSpPr>
        <p:sp>
          <p:nvSpPr>
            <p:cNvPr id="944" name="Shape 944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5481" y="16368"/>
              <a:ext cx="26302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3" name="Group 949"/>
          <p:cNvGrpSpPr/>
          <p:nvPr/>
        </p:nvGrpSpPr>
        <p:grpSpPr>
          <a:xfrm>
            <a:off x="4330699" y="5555544"/>
            <a:ext cx="383824" cy="383823"/>
            <a:chOff x="0" y="0"/>
            <a:chExt cx="383822" cy="383822"/>
          </a:xfrm>
        </p:grpSpPr>
        <p:sp>
          <p:nvSpPr>
            <p:cNvPr id="947" name="Shape 947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0626" y="22295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" name="Group 952"/>
          <p:cNvGrpSpPr/>
          <p:nvPr/>
        </p:nvGrpSpPr>
        <p:grpSpPr>
          <a:xfrm>
            <a:off x="4330699" y="7137399"/>
            <a:ext cx="383824" cy="383824"/>
            <a:chOff x="0" y="0"/>
            <a:chExt cx="383822" cy="383822"/>
          </a:xfrm>
        </p:grpSpPr>
        <p:sp>
          <p:nvSpPr>
            <p:cNvPr id="950" name="Shape 950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0626" y="16368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" name="Group 955"/>
          <p:cNvGrpSpPr/>
          <p:nvPr/>
        </p:nvGrpSpPr>
        <p:grpSpPr>
          <a:xfrm>
            <a:off x="4330699" y="8864599"/>
            <a:ext cx="383824" cy="383824"/>
            <a:chOff x="0" y="0"/>
            <a:chExt cx="383822" cy="383822"/>
          </a:xfrm>
        </p:grpSpPr>
        <p:sp>
          <p:nvSpPr>
            <p:cNvPr id="953" name="Shape 953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50626" y="23142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984" name="Shape 984"/>
          <p:cNvSpPr/>
          <p:nvPr/>
        </p:nvSpPr>
        <p:spPr>
          <a:xfrm>
            <a:off x="1661829" y="5838395"/>
            <a:ext cx="2686285" cy="139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1683940" y="7329311"/>
            <a:ext cx="26419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8D3124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1658328" y="7426626"/>
            <a:ext cx="2693278" cy="1532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45226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8D3124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4696162" y="7421510"/>
            <a:ext cx="2903865" cy="15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4719240" y="9056511"/>
            <a:ext cx="28578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8D3124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</a:t>
            </a:r>
          </a:p>
        </p:txBody>
      </p:sp>
      <p:sp>
        <p:nvSpPr>
          <p:cNvPr id="990" name="Shape 990"/>
          <p:cNvSpPr/>
          <p:nvPr/>
        </p:nvSpPr>
        <p:spPr>
          <a:xfrm>
            <a:off x="45226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6" name="Group 966"/>
          <p:cNvGrpSpPr/>
          <p:nvPr/>
        </p:nvGrpSpPr>
        <p:grpSpPr>
          <a:xfrm>
            <a:off x="7581899" y="5555544"/>
            <a:ext cx="383824" cy="383823"/>
            <a:chOff x="0" y="0"/>
            <a:chExt cx="383822" cy="383822"/>
          </a:xfrm>
        </p:grpSpPr>
        <p:sp>
          <p:nvSpPr>
            <p:cNvPr id="964" name="Shape 964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50625" y="22295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" name="Group 969"/>
          <p:cNvGrpSpPr/>
          <p:nvPr/>
        </p:nvGrpSpPr>
        <p:grpSpPr>
          <a:xfrm>
            <a:off x="7581899" y="7137399"/>
            <a:ext cx="383824" cy="383824"/>
            <a:chOff x="0" y="0"/>
            <a:chExt cx="383822" cy="383822"/>
          </a:xfrm>
        </p:grpSpPr>
        <p:sp>
          <p:nvSpPr>
            <p:cNvPr id="967" name="Shape 967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50625" y="16368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" name="Group 972"/>
          <p:cNvGrpSpPr/>
          <p:nvPr/>
        </p:nvGrpSpPr>
        <p:grpSpPr>
          <a:xfrm>
            <a:off x="7581899" y="8864599"/>
            <a:ext cx="383824" cy="383824"/>
            <a:chOff x="0" y="0"/>
            <a:chExt cx="383822" cy="383822"/>
          </a:xfrm>
        </p:grpSpPr>
        <p:sp>
          <p:nvSpPr>
            <p:cNvPr id="970" name="Shape 970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50625" y="23142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991" name="Shape 991"/>
          <p:cNvSpPr/>
          <p:nvPr/>
        </p:nvSpPr>
        <p:spPr>
          <a:xfrm>
            <a:off x="7773811" y="75259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8D3124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7773811" y="59440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" name="Group 977"/>
          <p:cNvGrpSpPr/>
          <p:nvPr/>
        </p:nvGrpSpPr>
        <p:grpSpPr>
          <a:xfrm>
            <a:off x="10566399" y="7137399"/>
            <a:ext cx="383824" cy="383824"/>
            <a:chOff x="0" y="0"/>
            <a:chExt cx="383822" cy="383822"/>
          </a:xfrm>
        </p:grpSpPr>
        <p:sp>
          <p:nvSpPr>
            <p:cNvPr id="975" name="Shape 975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75918" y="16368"/>
              <a:ext cx="23199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  <p:sp>
        <p:nvSpPr>
          <p:cNvPr id="993" name="Shape 993"/>
          <p:cNvSpPr/>
          <p:nvPr/>
        </p:nvSpPr>
        <p:spPr>
          <a:xfrm>
            <a:off x="7947454" y="5839490"/>
            <a:ext cx="2636942" cy="139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7970440" y="7329311"/>
            <a:ext cx="25911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8D3124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7943773" y="7427887"/>
            <a:ext cx="2644204" cy="15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000000">
                <a:alpha val="80000"/>
              </a:srgb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4699452" y="5833496"/>
            <a:ext cx="2897379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4699470" y="5833556"/>
            <a:ext cx="2897378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>
              <a:srgbClr val="BABABA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525178" y="8597900"/>
            <a:ext cx="2582553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digraph 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2 edge-disjoint paths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" grpId="0" build="p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Linear programming 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running example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50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1F67D-E466-470A-BD06-F4BDE35503DD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67254" cy="7694507"/>
          </a:xfrm>
        </p:spPr>
        <p:txBody>
          <a:bodyPr/>
          <a:lstStyle/>
          <a:p>
            <a:pPr>
              <a:tabLst>
                <a:tab pos="8034895" algn="l"/>
              </a:tabLst>
            </a:pPr>
            <a:r>
              <a:rPr kumimoji="0" lang="en-US" sz="2400" dirty="0"/>
              <a:t>Small brewery produces ale and beer.</a:t>
            </a:r>
          </a:p>
          <a:p>
            <a:pPr lvl="1">
              <a:tabLst>
                <a:tab pos="8034895" algn="l"/>
              </a:tabLst>
            </a:pPr>
            <a:r>
              <a:rPr kumimoji="0" lang="en-US" sz="2400" dirty="0"/>
              <a:t>Production limited by scarce resources:  corn, hops, barley malt.</a:t>
            </a:r>
          </a:p>
          <a:p>
            <a:pPr lvl="1">
              <a:tabLst>
                <a:tab pos="8034895" algn="l"/>
              </a:tabLst>
            </a:pPr>
            <a:r>
              <a:rPr kumimoji="0" lang="en-US" sz="2400" dirty="0"/>
              <a:t>Recipes for ale and beer require different proportions of resources.</a:t>
            </a:r>
          </a:p>
          <a:p>
            <a:pPr lvl="1">
              <a:tabLst>
                <a:tab pos="8034895" algn="l"/>
              </a:tabLst>
            </a:pPr>
            <a:endParaRPr kumimoji="0" lang="en-US" dirty="0"/>
          </a:p>
          <a:p>
            <a:pPr lvl="1">
              <a:tabLst>
                <a:tab pos="8034895" algn="l"/>
              </a:tabLst>
            </a:pPr>
            <a:endParaRPr kumimoji="0" lang="en-US" dirty="0"/>
          </a:p>
          <a:p>
            <a:pPr lvl="1">
              <a:tabLst>
                <a:tab pos="8034895" algn="l"/>
              </a:tabLst>
            </a:pPr>
            <a:endParaRPr kumimoji="0" lang="en-US" dirty="0"/>
          </a:p>
          <a:p>
            <a:pPr lvl="1">
              <a:tabLst>
                <a:tab pos="8034895" algn="l"/>
              </a:tabLst>
            </a:pPr>
            <a:endParaRPr kumimoji="0" lang="en-US" dirty="0"/>
          </a:p>
          <a:p>
            <a:pPr lvl="1">
              <a:tabLst>
                <a:tab pos="8034895" algn="l"/>
              </a:tabLst>
            </a:pPr>
            <a:endParaRPr kumimoji="0" lang="en-US" dirty="0"/>
          </a:p>
          <a:p>
            <a:pPr lvl="1">
              <a:tabLst>
                <a:tab pos="8034895" algn="l"/>
              </a:tabLst>
            </a:pPr>
            <a:endParaRPr kumimoji="0" lang="en-US" dirty="0"/>
          </a:p>
          <a:p>
            <a:pPr lvl="1">
              <a:tabLst>
                <a:tab pos="8034895" algn="l"/>
              </a:tabLst>
            </a:pPr>
            <a:endParaRPr kumimoji="0" lang="en-US" dirty="0"/>
          </a:p>
          <a:p>
            <a:pPr>
              <a:tabLst>
                <a:tab pos="8034895" algn="l"/>
              </a:tabLst>
            </a:pPr>
            <a:endParaRPr kumimoji="0" lang="en-US" dirty="0"/>
          </a:p>
          <a:p>
            <a:pPr>
              <a:tabLst>
                <a:tab pos="8034895" algn="l"/>
              </a:tabLst>
            </a:pPr>
            <a:r>
              <a:rPr kumimoji="0" lang="en-US" sz="2400" dirty="0"/>
              <a:t>How can brewer maximize profits?</a:t>
            </a:r>
          </a:p>
          <a:p>
            <a:pPr lvl="1">
              <a:tabLst>
                <a:tab pos="8034895" algn="l"/>
              </a:tabLst>
            </a:pPr>
            <a:r>
              <a:rPr kumimoji="0" lang="en-US" sz="2400" dirty="0"/>
              <a:t>Devote all resources to ale:  34 barrels of ale		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)  </a:t>
            </a:r>
            <a:r>
              <a:rPr kumimoji="0" lang="en-US" sz="2400" dirty="0" smtClean="0">
                <a:sym typeface="Symbol" pitchFamily="80" charset="2"/>
              </a:rPr>
              <a:t> $</a:t>
            </a:r>
            <a:r>
              <a:rPr kumimoji="0" lang="en-US" sz="2400" dirty="0">
                <a:sym typeface="Symbol" pitchFamily="80" charset="2"/>
              </a:rPr>
              <a:t>442</a:t>
            </a:r>
          </a:p>
          <a:p>
            <a:pPr lvl="1">
              <a:tabLst>
                <a:tab pos="8034895" algn="l"/>
              </a:tabLst>
            </a:pPr>
            <a:r>
              <a:rPr kumimoji="0" lang="en-US" sz="2400" dirty="0"/>
              <a:t>Devote all resources to beer:  32 barrels of beer	</a:t>
            </a:r>
            <a:r>
              <a:rPr kumimoji="0" lang="en-US" sz="2400" dirty="0" smtClean="0"/>
              <a:t>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   $736</a:t>
            </a:r>
          </a:p>
          <a:p>
            <a:pPr lvl="1">
              <a:tabLst>
                <a:tab pos="8034895" algn="l"/>
              </a:tabLst>
            </a:pPr>
            <a:r>
              <a:rPr kumimoji="0" lang="en-US" sz="2400" dirty="0">
                <a:sym typeface="Symbol" pitchFamily="80" charset="2"/>
              </a:rPr>
              <a:t>7.5 barrels of ale, 29.5 barrels of beer	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   $776</a:t>
            </a:r>
          </a:p>
          <a:p>
            <a:pPr lvl="1">
              <a:tabLst>
                <a:tab pos="8034895" algn="l"/>
              </a:tabLst>
            </a:pPr>
            <a:r>
              <a:rPr kumimoji="0" lang="en-US" sz="2400" dirty="0">
                <a:sym typeface="Symbol" pitchFamily="80" charset="2"/>
              </a:rPr>
              <a:t>12 barrels of ale, 28 barrels of beer	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   $800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2129085" y="3273778"/>
            <a:ext cx="2257778" cy="896338"/>
          </a:xfrm>
          <a:prstGeom prst="rect">
            <a:avLst/>
          </a:prstGeom>
          <a:solidFill>
            <a:srgbClr val="4C4C4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Beverage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4386865" y="3273780"/>
            <a:ext cx="1657209" cy="880533"/>
          </a:xfrm>
          <a:prstGeom prst="rect">
            <a:avLst/>
          </a:prstGeom>
          <a:solidFill>
            <a:srgbClr val="4C4C4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Corn</a:t>
            </a:r>
            <a:b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</a:b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(pounds)</a:t>
            </a:r>
            <a:endParaRPr lang="en-US" sz="2000" kern="1200" baseline="-250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7701283" y="3273780"/>
            <a:ext cx="1720427" cy="880533"/>
          </a:xfrm>
          <a:prstGeom prst="rect">
            <a:avLst/>
          </a:prstGeom>
          <a:solidFill>
            <a:srgbClr val="4C4C4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Malt</a:t>
            </a:r>
            <a:b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</a:b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(pounds)</a:t>
            </a:r>
            <a:endParaRPr lang="en-US" sz="2000" kern="1200" baseline="-250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6044074" y="3273780"/>
            <a:ext cx="1657209" cy="880533"/>
          </a:xfrm>
          <a:prstGeom prst="rect">
            <a:avLst/>
          </a:prstGeom>
          <a:solidFill>
            <a:srgbClr val="4C4C4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Hops</a:t>
            </a:r>
            <a:b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</a:b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(ounces)</a:t>
            </a:r>
            <a:endParaRPr lang="en-US" sz="2000" kern="1200" baseline="-250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2129085" y="4684890"/>
            <a:ext cx="2257778" cy="53960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Beer (barrel)</a:t>
            </a:r>
            <a:endParaRPr lang="en-US" sz="2000" kern="1200" baseline="300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4386865" y="4684890"/>
            <a:ext cx="1657209" cy="53960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15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7701283" y="4684890"/>
            <a:ext cx="1720427" cy="53960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20</a:t>
            </a: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6044074" y="4684890"/>
            <a:ext cx="1657209" cy="53960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4</a:t>
            </a:r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2129085" y="4149796"/>
            <a:ext cx="2257778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Ale (barrel)</a:t>
            </a:r>
            <a:endParaRPr lang="en-US" sz="2000" kern="1200" baseline="300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4386865" y="4149796"/>
            <a:ext cx="1657209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5</a:t>
            </a: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7701283" y="4149796"/>
            <a:ext cx="1720427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35</a:t>
            </a:r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6044074" y="4149796"/>
            <a:ext cx="1657209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4</a:t>
            </a:r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9423964" y="3273780"/>
            <a:ext cx="1463040" cy="880533"/>
          </a:xfrm>
          <a:prstGeom prst="rect">
            <a:avLst/>
          </a:prstGeom>
          <a:solidFill>
            <a:srgbClr val="4C4C4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Profit</a:t>
            </a:r>
            <a:b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</a:br>
            <a:r>
              <a: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rPr>
              <a:t>($)</a:t>
            </a:r>
            <a:endParaRPr lang="en-US" sz="2000" kern="1200" baseline="-250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9423964" y="4684890"/>
            <a:ext cx="1463040" cy="53960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23</a:t>
            </a:r>
          </a:p>
        </p:txBody>
      </p:sp>
      <p:sp>
        <p:nvSpPr>
          <p:cNvPr id="294930" name="Rectangle 18"/>
          <p:cNvSpPr>
            <a:spLocks noChangeArrowheads="1"/>
          </p:cNvSpPr>
          <p:nvPr/>
        </p:nvSpPr>
        <p:spPr bwMode="auto">
          <a:xfrm>
            <a:off x="9423964" y="4149796"/>
            <a:ext cx="1463040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13</a:t>
            </a:r>
          </a:p>
        </p:txBody>
      </p:sp>
      <p:sp>
        <p:nvSpPr>
          <p:cNvPr id="294931" name="Rectangle 19"/>
          <p:cNvSpPr>
            <a:spLocks noChangeArrowheads="1"/>
          </p:cNvSpPr>
          <p:nvPr/>
        </p:nvSpPr>
        <p:spPr bwMode="auto">
          <a:xfrm>
            <a:off x="2129085" y="5224498"/>
            <a:ext cx="2257778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constraint</a:t>
            </a:r>
            <a:endParaRPr lang="en-US" sz="2000" kern="1200" baseline="300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4932" name="Rectangle 20"/>
          <p:cNvSpPr>
            <a:spLocks noChangeArrowheads="1"/>
          </p:cNvSpPr>
          <p:nvPr/>
        </p:nvSpPr>
        <p:spPr bwMode="auto">
          <a:xfrm>
            <a:off x="4386865" y="5224498"/>
            <a:ext cx="1657209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480</a:t>
            </a:r>
          </a:p>
        </p:txBody>
      </p:sp>
      <p:sp>
        <p:nvSpPr>
          <p:cNvPr id="294933" name="Rectangle 21"/>
          <p:cNvSpPr>
            <a:spLocks noChangeArrowheads="1"/>
          </p:cNvSpPr>
          <p:nvPr/>
        </p:nvSpPr>
        <p:spPr bwMode="auto">
          <a:xfrm>
            <a:off x="7701283" y="5224498"/>
            <a:ext cx="1720427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1190</a:t>
            </a:r>
          </a:p>
        </p:txBody>
      </p:sp>
      <p:sp>
        <p:nvSpPr>
          <p:cNvPr id="294934" name="Rectangle 22"/>
          <p:cNvSpPr>
            <a:spLocks noChangeArrowheads="1"/>
          </p:cNvSpPr>
          <p:nvPr/>
        </p:nvSpPr>
        <p:spPr bwMode="auto">
          <a:xfrm>
            <a:off x="6044074" y="5224498"/>
            <a:ext cx="1657209" cy="53961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160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30886-50A1-4CF2-9761-5D0284A69657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Brewery Problem  		</a:t>
            </a:r>
          </a:p>
        </p:txBody>
      </p:sp>
      <p:pic>
        <p:nvPicPr>
          <p:cNvPr id="296963" name="Picture 3" descr="be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614" y="891825"/>
            <a:ext cx="4592320" cy="8319910"/>
          </a:xfrm>
          <a:prstGeom prst="rect">
            <a:avLst/>
          </a:prstGeom>
          <a:noFill/>
        </p:spPr>
      </p:pic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1844607" y="3802100"/>
          <a:ext cx="4192693" cy="244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5" imgW="2768600" imgH="1549400" progId="Equation.3">
                  <p:embed/>
                </p:oleObj>
              </mc:Choice>
              <mc:Fallback>
                <p:oleObj name="Equation" r:id="rId5" imgW="2768600" imgH="154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19" t="-5415" r="-3319" b="-5415"/>
                      <a:stretch>
                        <a:fillRect/>
                      </a:stretch>
                    </p:blipFill>
                    <p:spPr bwMode="auto">
                      <a:xfrm>
                        <a:off x="1844607" y="3802100"/>
                        <a:ext cx="4192693" cy="2445174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2853831" y="3296356"/>
            <a:ext cx="767644" cy="3905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Ale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3917245" y="3285069"/>
            <a:ext cx="1092764" cy="39059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Beer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6267591" y="4373318"/>
            <a:ext cx="1092764" cy="39059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Corn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6267591" y="4827129"/>
            <a:ext cx="1092764" cy="3905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Hops</a:t>
            </a: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6267591" y="5271914"/>
            <a:ext cx="1092764" cy="39059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Malt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245013" y="3919502"/>
            <a:ext cx="932463" cy="3905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Profit</a:t>
            </a:r>
          </a:p>
        </p:txBody>
      </p:sp>
      <p:sp>
        <p:nvSpPr>
          <p:cNvPr id="296971" name="Oval 11"/>
          <p:cNvSpPr>
            <a:spLocks noChangeArrowheads="1"/>
          </p:cNvSpPr>
          <p:nvPr/>
        </p:nvSpPr>
        <p:spPr bwMode="auto">
          <a:xfrm>
            <a:off x="2684498" y="3883380"/>
            <a:ext cx="2239716" cy="52154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noFill/>
            <a:round/>
            <a:headEnd/>
            <a:tailEnd type="non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559931" y="2199076"/>
            <a:ext cx="2144889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objective function</a:t>
            </a:r>
          </a:p>
        </p:txBody>
      </p:sp>
      <p:sp>
        <p:nvSpPr>
          <p:cNvPr id="296973" name="Line 13"/>
          <p:cNvSpPr>
            <a:spLocks noChangeShapeType="1"/>
          </p:cNvSpPr>
          <p:nvPr/>
        </p:nvSpPr>
        <p:spPr bwMode="auto">
          <a:xfrm>
            <a:off x="1682045" y="2659662"/>
            <a:ext cx="1144693" cy="128467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6974" name="Oval 14"/>
          <p:cNvSpPr>
            <a:spLocks noChangeArrowheads="1"/>
          </p:cNvSpPr>
          <p:nvPr/>
        </p:nvSpPr>
        <p:spPr bwMode="auto">
          <a:xfrm>
            <a:off x="2810934" y="4721014"/>
            <a:ext cx="3230879" cy="559929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noFill/>
            <a:round/>
            <a:headEnd/>
            <a:tailEnd type="non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395113" y="6728179"/>
            <a:ext cx="1331861" cy="39394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constraint</a:t>
            </a:r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 flipV="1">
            <a:off x="1645923" y="5204178"/>
            <a:ext cx="1169529" cy="161656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6977" name="Oval 17"/>
          <p:cNvSpPr>
            <a:spLocks noChangeArrowheads="1"/>
          </p:cNvSpPr>
          <p:nvPr/>
        </p:nvSpPr>
        <p:spPr bwMode="auto">
          <a:xfrm>
            <a:off x="4222047" y="5653477"/>
            <a:ext cx="485423" cy="444783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noFill/>
            <a:round/>
            <a:headEnd/>
            <a:tailEnd type="non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4021105" y="7172963"/>
            <a:ext cx="2025226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decision variable</a:t>
            </a:r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 flipH="1" flipV="1">
            <a:off x="4393636" y="6145673"/>
            <a:ext cx="295770" cy="104309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Linear programming 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standard form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53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AC57F-2FA0-4E58-9188-C7EB1571C82D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Standard Form LP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"Standard form" LP.</a:t>
            </a:r>
          </a:p>
          <a:p>
            <a:pPr lvl="1"/>
            <a:r>
              <a:rPr kumimoji="0" lang="en-US" sz="2400" dirty="0"/>
              <a:t>Input:  real numbers  </a:t>
            </a:r>
            <a:r>
              <a:rPr kumimoji="0" lang="en-US" sz="2400" i="1" dirty="0" err="1">
                <a:latin typeface="Times" pitchFamily="80" charset="0"/>
              </a:rPr>
              <a:t>a</a:t>
            </a:r>
            <a:r>
              <a:rPr kumimoji="0" lang="en-US" sz="2400" i="1" baseline="-25000" dirty="0" err="1">
                <a:latin typeface="Times" pitchFamily="80" charset="0"/>
              </a:rPr>
              <a:t>ij</a:t>
            </a:r>
            <a:r>
              <a:rPr kumimoji="0" lang="en-US" sz="2400" dirty="0">
                <a:latin typeface="Times" pitchFamily="80" charset="0"/>
              </a:rPr>
              <a:t>, </a:t>
            </a:r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i="1" baseline="-25000" dirty="0" err="1">
                <a:latin typeface="Times" pitchFamily="80" charset="0"/>
              </a:rPr>
              <a:t>j</a:t>
            </a:r>
            <a:r>
              <a:rPr kumimoji="0" lang="en-US" sz="2400" dirty="0">
                <a:latin typeface="Times" pitchFamily="80" charset="0"/>
              </a:rPr>
              <a:t>, </a:t>
            </a:r>
            <a:r>
              <a:rPr kumimoji="0" lang="en-US" sz="2400" i="1" dirty="0">
                <a:latin typeface="Times" pitchFamily="80" charset="0"/>
              </a:rPr>
              <a:t>b</a:t>
            </a:r>
            <a:r>
              <a:rPr kumimoji="0" lang="en-US" sz="2400" i="1" baseline="-25000" dirty="0">
                <a:latin typeface="Times" pitchFamily="80" charset="0"/>
              </a:rPr>
              <a:t>i</a:t>
            </a:r>
            <a:r>
              <a:rPr kumimoji="0" lang="en-US" sz="2400" dirty="0">
                <a:latin typeface="Times" pitchFamily="80" charset="0"/>
              </a:rPr>
              <a:t>.</a:t>
            </a:r>
          </a:p>
          <a:p>
            <a:pPr lvl="1"/>
            <a:r>
              <a:rPr kumimoji="0" lang="en-US" sz="2400" dirty="0"/>
              <a:t>Output:  real numbers </a:t>
            </a:r>
            <a:r>
              <a:rPr kumimoji="0" lang="en-US" sz="2400" i="1" dirty="0" err="1">
                <a:latin typeface="Times" pitchFamily="80" charset="0"/>
              </a:rPr>
              <a:t>x</a:t>
            </a:r>
            <a:r>
              <a:rPr kumimoji="0" lang="en-US" sz="2400" i="1" baseline="-25000" dirty="0" err="1">
                <a:latin typeface="Times" pitchFamily="80" charset="0"/>
              </a:rPr>
              <a:t>j</a:t>
            </a:r>
            <a:r>
              <a:rPr kumimoji="0" lang="en-US" sz="2400" dirty="0">
                <a:latin typeface="Times" pitchFamily="80" charset="0"/>
              </a:rPr>
              <a:t>.</a:t>
            </a:r>
            <a:endParaRPr kumimoji="0" lang="en-US" sz="2400" dirty="0"/>
          </a:p>
          <a:p>
            <a:pPr lvl="1"/>
            <a:r>
              <a:rPr kumimoji="0" lang="en-US" sz="2400" i="1" dirty="0">
                <a:latin typeface="Times" pitchFamily="80" charset="0"/>
              </a:rPr>
              <a:t>n</a:t>
            </a:r>
            <a:r>
              <a:rPr kumimoji="0" lang="en-US" sz="2400" dirty="0"/>
              <a:t> = # decision variables, </a:t>
            </a:r>
            <a:r>
              <a:rPr kumimoji="0" lang="en-US" sz="2400" i="1" dirty="0">
                <a:latin typeface="Times" pitchFamily="80" charset="0"/>
              </a:rPr>
              <a:t>m</a:t>
            </a:r>
            <a:r>
              <a:rPr kumimoji="0" lang="en-US" sz="2400" dirty="0"/>
              <a:t> = # constraints.</a:t>
            </a:r>
          </a:p>
          <a:p>
            <a:pPr lvl="1"/>
            <a:r>
              <a:rPr kumimoji="0" lang="en-US" sz="2400" dirty="0"/>
              <a:t>Maximize linear objective function subject to linear inequalities.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Linear.  </a:t>
            </a:r>
            <a:r>
              <a:rPr kumimoji="0" lang="en-US" sz="2400" dirty="0">
                <a:solidFill>
                  <a:schemeClr val="tx1"/>
                </a:solidFill>
              </a:rPr>
              <a:t>No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baseline="30000" dirty="0">
                <a:solidFill>
                  <a:schemeClr val="tx1"/>
                </a:solidFill>
                <a:latin typeface="Times" pitchFamily="80" charset="0"/>
              </a:rPr>
              <a:t>2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 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i="1" baseline="-250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  </a:t>
            </a:r>
            <a:r>
              <a:rPr kumimoji="0" lang="en-US" sz="2400" dirty="0" err="1">
                <a:solidFill>
                  <a:schemeClr val="tx1"/>
                </a:solidFill>
                <a:latin typeface="Times" pitchFamily="80" charset="0"/>
              </a:rPr>
              <a:t>arccos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(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),</a:t>
            </a:r>
            <a:r>
              <a:rPr kumimoji="0" lang="en-US" sz="2400" dirty="0">
                <a:solidFill>
                  <a:schemeClr val="tx1"/>
                </a:solidFill>
              </a:rPr>
              <a:t>  etc.</a:t>
            </a:r>
          </a:p>
          <a:p>
            <a:r>
              <a:rPr kumimoji="0" lang="en-US" sz="2400" dirty="0"/>
              <a:t>Programming.  </a:t>
            </a:r>
            <a:r>
              <a:rPr kumimoji="0" lang="en-US" sz="2400" dirty="0">
                <a:solidFill>
                  <a:schemeClr val="tx1"/>
                </a:solidFill>
              </a:rPr>
              <a:t>Planning (term predates computer programming).</a:t>
            </a:r>
          </a:p>
        </p:txBody>
      </p:sp>
      <p:graphicFrame>
        <p:nvGraphicFramePr>
          <p:cNvPr id="305156" name="Object 4"/>
          <p:cNvGraphicFramePr>
            <a:graphicFrameLocks noChangeAspect="1"/>
          </p:cNvGraphicFramePr>
          <p:nvPr/>
        </p:nvGraphicFramePr>
        <p:xfrm>
          <a:off x="1092200" y="4191000"/>
          <a:ext cx="6354550" cy="292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4" imgW="3238500" imgH="1409700" progId="Equation.3">
                  <p:embed/>
                </p:oleObj>
              </mc:Choice>
              <mc:Fallback>
                <p:oleObj name="Equation" r:id="rId4" imgW="3238500" imgH="140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18" t="-5714" r="-2718" b="-5714"/>
                      <a:stretch>
                        <a:fillRect/>
                      </a:stretch>
                    </p:blipFill>
                    <p:spPr bwMode="auto">
                      <a:xfrm>
                        <a:off x="1092200" y="4191000"/>
                        <a:ext cx="6354550" cy="292551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7645400" y="4495800"/>
          <a:ext cx="4651013" cy="230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6" imgW="2146300" imgH="977900" progId="Equation.3">
                  <p:embed/>
                </p:oleObj>
              </mc:Choice>
              <mc:Fallback>
                <p:oleObj name="Equation" r:id="rId6" imgW="2146300" imgH="977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045" t="-8675" r="-4045" b="-8675"/>
                      <a:stretch>
                        <a:fillRect/>
                      </a:stretch>
                    </p:blipFill>
                    <p:spPr bwMode="auto">
                      <a:xfrm>
                        <a:off x="7645400" y="4495800"/>
                        <a:ext cx="4651013" cy="2309141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A2F6F-51A1-412C-AD0B-EB0D96265A80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Problem:  Converting to Standard Form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Original input.</a:t>
            </a:r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Standard form.</a:t>
            </a:r>
          </a:p>
          <a:p>
            <a:pPr lvl="1"/>
            <a:r>
              <a:rPr kumimoji="0" lang="en-US" sz="2400" dirty="0"/>
              <a:t>Add </a:t>
            </a:r>
            <a:r>
              <a:rPr kumimoji="0" lang="en-US" sz="2400" dirty="0">
                <a:solidFill>
                  <a:srgbClr val="CC0000"/>
                </a:solidFill>
              </a:rPr>
              <a:t>slack</a:t>
            </a:r>
            <a:r>
              <a:rPr kumimoji="0" lang="en-US" sz="2400" dirty="0"/>
              <a:t> variable for each inequality.</a:t>
            </a:r>
          </a:p>
          <a:p>
            <a:pPr lvl="1"/>
            <a:r>
              <a:rPr kumimoji="0" lang="en-US" sz="2400" dirty="0"/>
              <a:t>Now a 5-dimensional problem.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4743594" y="1925885"/>
          <a:ext cx="4502006" cy="262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4" imgW="2768600" imgH="1549400" progId="Equation.3">
                  <p:embed/>
                </p:oleObj>
              </mc:Choice>
              <mc:Fallback>
                <p:oleObj name="Equation" r:id="rId4" imgW="2768600" imgH="154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19" t="-5415" r="-3319" b="-5415"/>
                      <a:stretch>
                        <a:fillRect/>
                      </a:stretch>
                    </p:blipFill>
                    <p:spPr bwMode="auto">
                      <a:xfrm>
                        <a:off x="4743594" y="1925885"/>
                        <a:ext cx="4502006" cy="26228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4597400" y="6324600"/>
          <a:ext cx="7270042" cy="244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6" imgW="4914900" imgH="1549400" progId="Equation.3">
                  <p:embed/>
                </p:oleObj>
              </mc:Choice>
              <mc:Fallback>
                <p:oleObj name="Equation" r:id="rId6" imgW="4914900" imgH="1549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884" t="-5415" r="-1884" b="-5415"/>
                      <a:stretch>
                        <a:fillRect/>
                      </a:stretch>
                    </p:blipFill>
                    <p:spPr bwMode="auto">
                      <a:xfrm>
                        <a:off x="4597400" y="6324600"/>
                        <a:ext cx="7270042" cy="2449119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73141-97C0-4BFA-9F61-0D5C797F7BB2}" type="slidenum">
              <a:rPr lang="en-US">
                <a:solidFill>
                  <a:srgbClr val="000000"/>
                </a:solidFill>
              </a:rPr>
              <a:pPr/>
              <a:t>56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Equivalent Forms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925582" cy="7694507"/>
          </a:xfrm>
        </p:spPr>
        <p:txBody>
          <a:bodyPr/>
          <a:lstStyle/>
          <a:p>
            <a:r>
              <a:rPr lang="en-US" sz="2400" dirty="0"/>
              <a:t>Easy to convert variants to standard form.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Less than to </a:t>
            </a:r>
            <a:r>
              <a:rPr lang="en-US" sz="2400" dirty="0" smtClean="0"/>
              <a:t>equality: 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		</a:t>
            </a:r>
            <a:r>
              <a:rPr lang="en-US" sz="2400" i="1" dirty="0" smtClean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17  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80" charset="2"/>
              </a:rPr>
              <a:t>=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17,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0</a:t>
            </a:r>
            <a:endParaRPr lang="en-US" sz="2400" dirty="0">
              <a:solidFill>
                <a:schemeClr val="tx1"/>
              </a:solidFill>
              <a:latin typeface="Times" pitchFamily="80" charset="0"/>
            </a:endParaRPr>
          </a:p>
          <a:p>
            <a:r>
              <a:rPr lang="en-US" sz="2400" dirty="0"/>
              <a:t>Greater than to </a:t>
            </a:r>
            <a:r>
              <a:rPr lang="en-US" sz="2400" dirty="0" smtClean="0"/>
              <a:t>equality:</a:t>
            </a:r>
          </a:p>
          <a:p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	</a:t>
            </a:r>
            <a:r>
              <a:rPr lang="en-US" sz="2400" i="1" dirty="0" smtClean="0">
                <a:solidFill>
                  <a:schemeClr val="tx1"/>
                </a:solidFill>
                <a:latin typeface="Times" pitchFamily="80" charset="0"/>
              </a:rPr>
              <a:t>			x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17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80" charset="2"/>
              </a:rPr>
              <a:t>=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17,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0</a:t>
            </a:r>
            <a:endParaRPr lang="en-US" sz="2400" dirty="0">
              <a:solidFill>
                <a:schemeClr val="tx1"/>
              </a:solidFill>
              <a:latin typeface="Times" pitchFamily="80" charset="0"/>
            </a:endParaRPr>
          </a:p>
          <a:p>
            <a:r>
              <a:rPr lang="en-US" sz="2400" dirty="0">
                <a:solidFill>
                  <a:schemeClr val="folHlink"/>
                </a:solidFill>
                <a:sym typeface="Symbol" pitchFamily="80" charset="2"/>
              </a:rPr>
              <a:t>Min to </a:t>
            </a:r>
            <a:r>
              <a:rPr lang="en-US" sz="2400" dirty="0" smtClean="0">
                <a:solidFill>
                  <a:schemeClr val="folHlink"/>
                </a:solidFill>
                <a:sym typeface="Symbol" pitchFamily="80" charset="2"/>
              </a:rPr>
              <a:t>max</a:t>
            </a:r>
            <a:r>
              <a:rPr lang="en-US" sz="2400" dirty="0">
                <a:solidFill>
                  <a:schemeClr val="folHlink"/>
                </a:solidFill>
                <a:sym typeface="Symbol" pitchFamily="80" charset="2"/>
              </a:rPr>
              <a:t>:</a:t>
            </a:r>
            <a:r>
              <a:rPr lang="en-US" sz="2400" dirty="0" smtClean="0">
                <a:solidFill>
                  <a:schemeClr val="folHlink"/>
                </a:solidFill>
                <a:sym typeface="Symbol" pitchFamily="80" charset="2"/>
              </a:rPr>
              <a:t> </a:t>
            </a:r>
            <a:endParaRPr lang="en-US" sz="2400" dirty="0">
              <a:solidFill>
                <a:schemeClr val="folHlink"/>
              </a:solidFill>
              <a:sym typeface="Symbol" pitchFamily="80" charset="2"/>
            </a:endParaRPr>
          </a:p>
          <a:p>
            <a:r>
              <a:rPr lang="en-US" sz="2400" dirty="0" smtClean="0">
                <a:solidFill>
                  <a:schemeClr val="folHlink"/>
                </a:solidFill>
                <a:latin typeface="Times" pitchFamily="80" charset="0"/>
                <a:sym typeface="Symbol" pitchFamily="80" charset="2"/>
              </a:rPr>
              <a:t>				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min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  </a:t>
            </a:r>
            <a:r>
              <a:rPr lang="en-US" sz="2400" i="1" dirty="0" smtClean="0">
                <a:solidFill>
                  <a:schemeClr val="tx1"/>
                </a:solidFill>
                <a:latin typeface="Times" pitchFamily="80" charset="0"/>
              </a:rPr>
              <a:t>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max</a:t>
            </a:r>
            <a:r>
              <a:rPr lang="en-US" sz="2400" dirty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–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</a:t>
            </a:r>
            <a:endParaRPr lang="en-US" sz="2400" dirty="0">
              <a:solidFill>
                <a:schemeClr val="tx1"/>
              </a:solidFill>
              <a:sym typeface="Symbol" pitchFamily="80" charset="2"/>
            </a:endParaRPr>
          </a:p>
          <a:p>
            <a:r>
              <a:rPr lang="en-US" sz="2400" dirty="0">
                <a:solidFill>
                  <a:schemeClr val="folHlink"/>
                </a:solidFill>
                <a:sym typeface="Symbol" pitchFamily="80" charset="2"/>
              </a:rPr>
              <a:t>Unrestricted to </a:t>
            </a:r>
            <a:r>
              <a:rPr lang="en-US" sz="2400" dirty="0" smtClean="0">
                <a:solidFill>
                  <a:schemeClr val="folHlink"/>
                </a:solidFill>
                <a:sym typeface="Symbol" pitchFamily="80" charset="2"/>
              </a:rPr>
              <a:t>nonnegative:   </a:t>
            </a:r>
          </a:p>
          <a:p>
            <a:r>
              <a:rPr lang="en-US" sz="2400" i="1" dirty="0" smtClean="0">
                <a:solidFill>
                  <a:schemeClr val="tx1"/>
                </a:solidFill>
                <a:latin typeface="Times" pitchFamily="80" charset="0"/>
              </a:rPr>
              <a:t>				x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unrestricted 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80" charset="0"/>
              </a:rPr>
              <a:t>+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lang="en-US" sz="2400" baseline="30000" dirty="0">
                <a:solidFill>
                  <a:schemeClr val="tx1"/>
                </a:solidFill>
                <a:latin typeface="Times" pitchFamily="80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,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80" charset="0"/>
              </a:rPr>
              <a:t>+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0,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lang="en-US" sz="2400" baseline="30000" dirty="0">
                <a:solidFill>
                  <a:schemeClr val="tx1"/>
                </a:solidFill>
                <a:latin typeface="Times" pitchFamily="80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0</a:t>
            </a: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4023360" y="2135860"/>
          <a:ext cx="4909968" cy="243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4" imgW="2146300" imgH="977900" progId="Equation.3">
                  <p:embed/>
                </p:oleObj>
              </mc:Choice>
              <mc:Fallback>
                <p:oleObj name="Equation" r:id="rId4" imgW="2146300" imgH="977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045" t="-8675" r="-4045" b="-8675"/>
                      <a:stretch>
                        <a:fillRect/>
                      </a:stretch>
                    </p:blipFill>
                    <p:spPr bwMode="auto">
                      <a:xfrm>
                        <a:off x="4023360" y="2135860"/>
                        <a:ext cx="4909968" cy="24361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Linear programming 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geometric perspective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12,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461" indent="-406332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324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455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586" indent="-32506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71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84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977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105" indent="-32506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57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D670-9720-480E-94AB-DF218208B586}" type="slidenum">
              <a:rPr lang="en-US">
                <a:solidFill>
                  <a:srgbClr val="000000"/>
                </a:solidFill>
              </a:rPr>
              <a:pPr/>
              <a:t>58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36578" name="Freeform 2"/>
          <p:cNvSpPr>
            <a:spLocks/>
          </p:cNvSpPr>
          <p:nvPr/>
        </p:nvSpPr>
        <p:spPr bwMode="auto">
          <a:xfrm>
            <a:off x="2817707" y="4551680"/>
            <a:ext cx="4660053" cy="4009813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Problem:  Feasible Region</a:t>
            </a:r>
          </a:p>
        </p:txBody>
      </p:sp>
      <p:sp>
        <p:nvSpPr>
          <p:cNvPr id="536580" name="Line 4"/>
          <p:cNvSpPr>
            <a:spLocks noChangeShapeType="1"/>
          </p:cNvSpPr>
          <p:nvPr/>
        </p:nvSpPr>
        <p:spPr bwMode="auto">
          <a:xfrm flipV="1">
            <a:off x="2400018" y="8547948"/>
            <a:ext cx="7802880" cy="20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rot="-5400000">
            <a:off x="151273" y="6265334"/>
            <a:ext cx="5337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4009813" y="858181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Ale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1733973" y="758613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Beer</a:t>
            </a:r>
          </a:p>
        </p:txBody>
      </p:sp>
      <p:sp>
        <p:nvSpPr>
          <p:cNvPr id="536584" name="Line 8"/>
          <p:cNvSpPr>
            <a:spLocks noChangeShapeType="1"/>
          </p:cNvSpPr>
          <p:nvPr/>
        </p:nvSpPr>
        <p:spPr bwMode="auto">
          <a:xfrm rot="5400000" flipH="1">
            <a:off x="2502747" y="3570675"/>
            <a:ext cx="6285653" cy="3695983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5" name="Line 9"/>
          <p:cNvSpPr>
            <a:spLocks noChangeShapeType="1"/>
          </p:cNvSpPr>
          <p:nvPr/>
        </p:nvSpPr>
        <p:spPr bwMode="auto">
          <a:xfrm rot="5400000" flipH="1">
            <a:off x="5689600" y="1679787"/>
            <a:ext cx="2167467" cy="7911253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 rot="5400000" flipH="1">
            <a:off x="2553548" y="2790615"/>
            <a:ext cx="5594773" cy="593344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7" name="Oval 11"/>
          <p:cNvSpPr>
            <a:spLocks noChangeAspect="1" noChangeArrowheads="1"/>
          </p:cNvSpPr>
          <p:nvPr/>
        </p:nvSpPr>
        <p:spPr bwMode="auto">
          <a:xfrm>
            <a:off x="4395896" y="4876802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8" name="Oval 12"/>
          <p:cNvSpPr>
            <a:spLocks noChangeAspect="1" noChangeArrowheads="1"/>
          </p:cNvSpPr>
          <p:nvPr/>
        </p:nvSpPr>
        <p:spPr bwMode="auto">
          <a:xfrm>
            <a:off x="6335327" y="6660447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9" name="Oval 13"/>
          <p:cNvSpPr>
            <a:spLocks noChangeAspect="1" noChangeArrowheads="1"/>
          </p:cNvSpPr>
          <p:nvPr/>
        </p:nvSpPr>
        <p:spPr bwMode="auto">
          <a:xfrm>
            <a:off x="2698047" y="4443309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90" name="Oval 14"/>
          <p:cNvSpPr>
            <a:spLocks noChangeAspect="1" noChangeArrowheads="1"/>
          </p:cNvSpPr>
          <p:nvPr/>
        </p:nvSpPr>
        <p:spPr bwMode="auto">
          <a:xfrm>
            <a:off x="7310687" y="8394420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6719147" y="866986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(34, 0)</a:t>
            </a: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1496907" y="4680375"/>
            <a:ext cx="130048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(0, 32)</a:t>
            </a: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8886613" y="6068909"/>
            <a:ext cx="2817707" cy="875439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59" tIns="130039" rIns="195059" bIns="130039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Corn</a:t>
            </a:r>
            <a:b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</a:b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5A + 15B </a:t>
            </a:r>
            <a:r>
              <a:rPr kumimoji="1" lang="en-US" sz="20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480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650242" y="2275841"/>
            <a:ext cx="2479040" cy="878171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59" tIns="130039" rIns="195059" bIns="130039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Hops</a:t>
            </a:r>
            <a:b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</a:b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4A + 4B </a:t>
            </a:r>
            <a:r>
              <a:rPr kumimoji="1" lang="en-US" sz="20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160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684693" y="2275841"/>
            <a:ext cx="2989298" cy="875439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59" tIns="130039" rIns="195059" bIns="130039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Malt</a:t>
            </a:r>
            <a:b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</a:b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35A + 20B </a:t>
            </a:r>
            <a:r>
              <a:rPr kumimoji="1" lang="en-US" sz="20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1190</a:t>
            </a:r>
            <a:endParaRPr kumimoji="1" lang="en-US" sz="20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3467947" y="5310295"/>
            <a:ext cx="162560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(12, 28)</a:t>
            </a:r>
          </a:p>
        </p:txBody>
      </p:sp>
      <p:sp>
        <p:nvSpPr>
          <p:cNvPr id="536597" name="Oval 21"/>
          <p:cNvSpPr>
            <a:spLocks noChangeAspect="1" noChangeArrowheads="1"/>
          </p:cNvSpPr>
          <p:nvPr/>
        </p:nvSpPr>
        <p:spPr bwMode="auto">
          <a:xfrm>
            <a:off x="2668695" y="8412482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98" name="Text Box 22"/>
          <p:cNvSpPr txBox="1">
            <a:spLocks noChangeArrowheads="1"/>
          </p:cNvSpPr>
          <p:nvPr/>
        </p:nvSpPr>
        <p:spPr bwMode="auto">
          <a:xfrm>
            <a:off x="4836162" y="6782366"/>
            <a:ext cx="177461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(26, 14)</a:t>
            </a:r>
          </a:p>
        </p:txBody>
      </p:sp>
      <p:sp>
        <p:nvSpPr>
          <p:cNvPr id="536599" name="Text Box 23"/>
          <p:cNvSpPr txBox="1">
            <a:spLocks noChangeArrowheads="1"/>
          </p:cNvSpPr>
          <p:nvPr/>
        </p:nvSpPr>
        <p:spPr bwMode="auto">
          <a:xfrm>
            <a:off x="1408855" y="8631486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8130-A801-4108-B66D-B2706AFFB5C0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38626" name="Freeform 2"/>
          <p:cNvSpPr>
            <a:spLocks/>
          </p:cNvSpPr>
          <p:nvPr/>
        </p:nvSpPr>
        <p:spPr bwMode="auto">
          <a:xfrm>
            <a:off x="2817707" y="4551680"/>
            <a:ext cx="4660053" cy="4009813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Problem:  Objective Function</a:t>
            </a:r>
          </a:p>
        </p:txBody>
      </p:sp>
      <p:sp>
        <p:nvSpPr>
          <p:cNvPr id="538628" name="Line 4"/>
          <p:cNvSpPr>
            <a:spLocks noChangeShapeType="1"/>
          </p:cNvSpPr>
          <p:nvPr/>
        </p:nvSpPr>
        <p:spPr bwMode="auto">
          <a:xfrm rot="5400000" flipH="1">
            <a:off x="2862864" y="1887504"/>
            <a:ext cx="4973884" cy="7398737"/>
          </a:xfrm>
          <a:prstGeom prst="line">
            <a:avLst/>
          </a:prstGeom>
          <a:noFill/>
          <a:ln w="9525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8419254" y="7622260"/>
            <a:ext cx="3032195" cy="569030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59" tIns="130039" rIns="195059" bIns="130039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13A + 23B =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$800</a:t>
            </a:r>
          </a:p>
        </p:txBody>
      </p:sp>
      <p:sp>
        <p:nvSpPr>
          <p:cNvPr id="538630" name="Line 6"/>
          <p:cNvSpPr>
            <a:spLocks noChangeShapeType="1"/>
          </p:cNvSpPr>
          <p:nvPr/>
        </p:nvSpPr>
        <p:spPr bwMode="auto">
          <a:xfrm rot="5400000" flipH="1">
            <a:off x="4133992" y="426721"/>
            <a:ext cx="4678116" cy="6958471"/>
          </a:xfrm>
          <a:prstGeom prst="line">
            <a:avLst/>
          </a:prstGeom>
          <a:noFill/>
          <a:ln w="9525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8344749" y="5852162"/>
            <a:ext cx="3102187" cy="569030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59" tIns="130039" rIns="195059" bIns="130039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13A + 23B =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$1600</a:t>
            </a:r>
          </a:p>
        </p:txBody>
      </p:sp>
      <p:sp>
        <p:nvSpPr>
          <p:cNvPr id="538632" name="Line 8"/>
          <p:cNvSpPr>
            <a:spLocks noChangeShapeType="1"/>
          </p:cNvSpPr>
          <p:nvPr/>
        </p:nvSpPr>
        <p:spPr bwMode="auto">
          <a:xfrm rot="5400000" flipH="1">
            <a:off x="2193432" y="2952046"/>
            <a:ext cx="5057422" cy="7525173"/>
          </a:xfrm>
          <a:prstGeom prst="line">
            <a:avLst/>
          </a:prstGeom>
          <a:noFill/>
          <a:ln w="9525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33" name="Text Box 9"/>
          <p:cNvSpPr txBox="1">
            <a:spLocks noChangeArrowheads="1"/>
          </p:cNvSpPr>
          <p:nvPr/>
        </p:nvSpPr>
        <p:spPr bwMode="auto">
          <a:xfrm>
            <a:off x="8410223" y="8956607"/>
            <a:ext cx="3045742" cy="569030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59" tIns="130039" rIns="195059" bIns="130039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13A + 23B =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$442</a:t>
            </a:r>
          </a:p>
        </p:txBody>
      </p:sp>
      <p:sp>
        <p:nvSpPr>
          <p:cNvPr id="538634" name="Text Box 10"/>
          <p:cNvSpPr txBox="1">
            <a:spLocks noChangeArrowheads="1"/>
          </p:cNvSpPr>
          <p:nvPr/>
        </p:nvSpPr>
        <p:spPr bwMode="auto">
          <a:xfrm>
            <a:off x="6719147" y="866986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(34, 0)</a:t>
            </a:r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1496907" y="4680375"/>
            <a:ext cx="130048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(0, 32)</a:t>
            </a: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3467947" y="5310295"/>
            <a:ext cx="162560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(12, 28)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4836162" y="6782366"/>
            <a:ext cx="177461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(26, 14)</a:t>
            </a:r>
          </a:p>
        </p:txBody>
      </p:sp>
      <p:sp>
        <p:nvSpPr>
          <p:cNvPr id="538638" name="Text Box 14"/>
          <p:cNvSpPr txBox="1">
            <a:spLocks noChangeArrowheads="1"/>
          </p:cNvSpPr>
          <p:nvPr/>
        </p:nvSpPr>
        <p:spPr bwMode="auto">
          <a:xfrm>
            <a:off x="1408855" y="8631486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(0, 0)</a:t>
            </a:r>
          </a:p>
        </p:txBody>
      </p:sp>
      <p:sp>
        <p:nvSpPr>
          <p:cNvPr id="538639" name="Oval 15"/>
          <p:cNvSpPr>
            <a:spLocks noChangeAspect="1" noChangeArrowheads="1"/>
          </p:cNvSpPr>
          <p:nvPr/>
        </p:nvSpPr>
        <p:spPr bwMode="auto">
          <a:xfrm>
            <a:off x="4395896" y="4876802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0" name="Oval 16"/>
          <p:cNvSpPr>
            <a:spLocks noChangeAspect="1" noChangeArrowheads="1"/>
          </p:cNvSpPr>
          <p:nvPr/>
        </p:nvSpPr>
        <p:spPr bwMode="auto">
          <a:xfrm>
            <a:off x="6335327" y="6660447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1" name="Oval 17"/>
          <p:cNvSpPr>
            <a:spLocks noChangeAspect="1" noChangeArrowheads="1"/>
          </p:cNvSpPr>
          <p:nvPr/>
        </p:nvSpPr>
        <p:spPr bwMode="auto">
          <a:xfrm>
            <a:off x="2698047" y="4443309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2" name="Oval 18"/>
          <p:cNvSpPr>
            <a:spLocks noChangeAspect="1" noChangeArrowheads="1"/>
          </p:cNvSpPr>
          <p:nvPr/>
        </p:nvSpPr>
        <p:spPr bwMode="auto">
          <a:xfrm>
            <a:off x="7310687" y="8394420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3" name="Oval 19"/>
          <p:cNvSpPr>
            <a:spLocks noChangeAspect="1" noChangeArrowheads="1"/>
          </p:cNvSpPr>
          <p:nvPr/>
        </p:nvSpPr>
        <p:spPr bwMode="auto">
          <a:xfrm>
            <a:off x="2668695" y="8412482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4" name="Rectangle 20"/>
          <p:cNvSpPr>
            <a:spLocks noChangeArrowheads="1"/>
          </p:cNvSpPr>
          <p:nvPr/>
        </p:nvSpPr>
        <p:spPr bwMode="auto">
          <a:xfrm rot="1871895">
            <a:off x="6268208" y="3315307"/>
            <a:ext cx="798021" cy="3775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kern="1200" dirty="0" smtClean="0">
                <a:solidFill>
                  <a:srgbClr val="008000"/>
                </a:solidFill>
                <a:latin typeface="Lucida Sans" pitchFamily="80" charset="0"/>
                <a:cs typeface="+mn-cs"/>
              </a:rPr>
              <a:t>Profit</a:t>
            </a:r>
          </a:p>
        </p:txBody>
      </p:sp>
      <p:sp>
        <p:nvSpPr>
          <p:cNvPr id="538645" name="AutoShape 21"/>
          <p:cNvSpPr>
            <a:spLocks noChangeArrowheads="1"/>
          </p:cNvSpPr>
          <p:nvPr/>
        </p:nvSpPr>
        <p:spPr bwMode="auto">
          <a:xfrm rot="1985362">
            <a:off x="6929121" y="2759007"/>
            <a:ext cx="300284" cy="602827"/>
          </a:xfrm>
          <a:prstGeom prst="upArrow">
            <a:avLst>
              <a:gd name="adj1" fmla="val 50000"/>
              <a:gd name="adj2" fmla="val 5018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6" name="Text Box 22"/>
          <p:cNvSpPr txBox="1">
            <a:spLocks noChangeArrowheads="1"/>
          </p:cNvSpPr>
          <p:nvPr/>
        </p:nvSpPr>
        <p:spPr bwMode="auto">
          <a:xfrm>
            <a:off x="4009813" y="858181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Ale</a:t>
            </a:r>
          </a:p>
        </p:txBody>
      </p:sp>
      <p:sp>
        <p:nvSpPr>
          <p:cNvPr id="538647" name="Text Box 23"/>
          <p:cNvSpPr txBox="1">
            <a:spLocks noChangeArrowheads="1"/>
          </p:cNvSpPr>
          <p:nvPr/>
        </p:nvSpPr>
        <p:spPr bwMode="auto">
          <a:xfrm>
            <a:off x="1733973" y="758613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Beer</a:t>
            </a:r>
          </a:p>
        </p:txBody>
      </p:sp>
      <p:sp>
        <p:nvSpPr>
          <p:cNvPr id="538648" name="Line 24"/>
          <p:cNvSpPr>
            <a:spLocks noChangeShapeType="1"/>
          </p:cNvSpPr>
          <p:nvPr/>
        </p:nvSpPr>
        <p:spPr bwMode="auto">
          <a:xfrm flipV="1">
            <a:off x="2400018" y="8547948"/>
            <a:ext cx="7802880" cy="20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9" name="Line 25"/>
          <p:cNvSpPr>
            <a:spLocks noChangeShapeType="1"/>
          </p:cNvSpPr>
          <p:nvPr/>
        </p:nvSpPr>
        <p:spPr bwMode="auto">
          <a:xfrm rot="-5400000">
            <a:off x="151273" y="6265334"/>
            <a:ext cx="5337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0" name="Shape 1000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6</a:t>
            </a:fld>
            <a:endParaRPr/>
          </a:p>
        </p:txBody>
      </p:sp>
      <p:sp>
        <p:nvSpPr>
          <p:cNvPr id="1001" name="Shape 10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Max flow formulation.  </a:t>
            </a:r>
            <a:r>
              <a:rPr sz="2400">
                <a:uFill>
                  <a:solidFill/>
                </a:uFill>
              </a:rPr>
              <a:t>Assign unit capacity to every edge.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Max number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paths equals value of max flow.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 </a:t>
            </a:r>
            <a:r>
              <a:rPr sz="2400">
                <a:solidFill>
                  <a:srgbClr val="0048AA"/>
                </a:solidFill>
                <a:latin typeface="Times Roman"/>
                <a:ea typeface="Times Roman"/>
                <a:cs typeface="Times Roman"/>
                <a:sym typeface="Times Roman"/>
              </a:rPr>
              <a:t>≤</a:t>
            </a:r>
            <a:r>
              <a:rPr sz="240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Suppose there are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 </a:t>
            </a:r>
            <a:r>
              <a:rPr sz="2400"/>
              <a:t>paths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800" baseline="-19571">
                <a:latin typeface="Times Roman"/>
                <a:ea typeface="Times Roman"/>
                <a:cs typeface="Times Roman"/>
                <a:sym typeface="Times Roman"/>
              </a:rPr>
              <a:t>1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, …,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800" i="1" baseline="-19571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Set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= 1</a:t>
            </a:r>
            <a:r>
              <a:rPr sz="2400"/>
              <a:t> if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/>
              <a:t> participates in some path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P</a:t>
            </a:r>
            <a:r>
              <a:rPr sz="2800" i="1" baseline="-19571">
                <a:latin typeface="Times Roman"/>
                <a:ea typeface="Times Roman"/>
                <a:cs typeface="Times Roman"/>
                <a:sym typeface="Times Roman"/>
              </a:rPr>
              <a:t>j</a:t>
            </a:r>
            <a:r>
              <a:rPr sz="2800" baseline="-19571"/>
              <a:t> </a:t>
            </a:r>
            <a:r>
              <a:rPr sz="2400"/>
              <a:t>;  else set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i="1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) = 0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Since paths are edge-disjoint,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/>
              <a:t> is a flow of value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. 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002" name="Shape 10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</a:t>
            </a:r>
          </a:p>
        </p:txBody>
      </p:sp>
      <p:grpSp>
        <p:nvGrpSpPr>
          <p:cNvPr id="2" name="Group 1029"/>
          <p:cNvGrpSpPr/>
          <p:nvPr/>
        </p:nvGrpSpPr>
        <p:grpSpPr>
          <a:xfrm>
            <a:off x="2547528" y="6719710"/>
            <a:ext cx="7059035" cy="2698046"/>
            <a:chOff x="23" y="0"/>
            <a:chExt cx="7059034" cy="2698044"/>
          </a:xfrm>
        </p:grpSpPr>
        <p:grpSp>
          <p:nvGrpSpPr>
            <p:cNvPr id="3" name="Group 1005"/>
            <p:cNvGrpSpPr/>
            <p:nvPr/>
          </p:nvGrpSpPr>
          <p:grpSpPr>
            <a:xfrm>
              <a:off x="23" y="1139747"/>
              <a:ext cx="285541" cy="304801"/>
              <a:chOff x="23" y="0"/>
              <a:chExt cx="285539" cy="304800"/>
            </a:xfrm>
          </p:grpSpPr>
          <p:sp>
            <p:nvSpPr>
              <p:cNvPr id="1003" name="Shape 1003"/>
              <p:cNvSpPr/>
              <p:nvPr/>
            </p:nvSpPr>
            <p:spPr>
              <a:xfrm>
                <a:off x="5195" y="11373"/>
                <a:ext cx="280369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23" y="0"/>
                <a:ext cx="250073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s</a:t>
                </a:r>
              </a:p>
            </p:txBody>
          </p:sp>
        </p:grpSp>
        <p:sp>
          <p:nvSpPr>
            <p:cNvPr id="1006" name="Shape 1006"/>
            <p:cNvSpPr/>
            <p:nvPr/>
          </p:nvSpPr>
          <p:spPr>
            <a:xfrm>
              <a:off x="2226832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226832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226832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 flipV="1">
              <a:off x="249413" y="247375"/>
              <a:ext cx="2018651" cy="93673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98889" y="1293988"/>
              <a:ext cx="1919698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49413" y="1398497"/>
              <a:ext cx="2018651" cy="1052172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367016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515446" y="1293988"/>
              <a:ext cx="2127500" cy="115936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515446" y="2557864"/>
              <a:ext cx="2078023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367016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601714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601714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601714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741898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4741898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23"/>
            <p:cNvGrpSpPr/>
            <p:nvPr/>
          </p:nvGrpSpPr>
          <p:grpSpPr>
            <a:xfrm>
              <a:off x="6778690" y="1139747"/>
              <a:ext cx="280369" cy="304801"/>
              <a:chOff x="0" y="0"/>
              <a:chExt cx="280368" cy="304800"/>
            </a:xfrm>
          </p:grpSpPr>
          <p:sp>
            <p:nvSpPr>
              <p:cNvPr id="1021" name="Shape 1021"/>
              <p:cNvSpPr/>
              <p:nvPr/>
            </p:nvSpPr>
            <p:spPr>
              <a:xfrm>
                <a:off x="-1" y="11373"/>
                <a:ext cx="280370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28939" y="0"/>
                <a:ext cx="222490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t</a:t>
                </a:r>
              </a:p>
            </p:txBody>
          </p:sp>
        </p:grpSp>
        <p:sp>
          <p:nvSpPr>
            <p:cNvPr id="1024" name="Shape 1024"/>
            <p:cNvSpPr/>
            <p:nvPr/>
          </p:nvSpPr>
          <p:spPr>
            <a:xfrm>
              <a:off x="4890329" y="140179"/>
              <a:ext cx="1929592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890329" y="1293988"/>
              <a:ext cx="1880115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 flipV="1">
              <a:off x="4840851" y="1439726"/>
              <a:ext cx="2078023" cy="101094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 flipH="1" flipV="1">
              <a:off x="2515446" y="140179"/>
              <a:ext cx="2078023" cy="115112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 flipH="1">
              <a:off x="2465969" y="140179"/>
              <a:ext cx="2127500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</p:grpSp>
      <p:sp>
        <p:nvSpPr>
          <p:cNvPr id="1030" name="Shape 1030"/>
          <p:cNvSpPr/>
          <p:nvPr/>
        </p:nvSpPr>
        <p:spPr>
          <a:xfrm>
            <a:off x="3599993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1" name="Shape 1031"/>
          <p:cNvSpPr/>
          <p:nvPr/>
        </p:nvSpPr>
        <p:spPr>
          <a:xfrm>
            <a:off x="35941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2" name="Shape 1032"/>
          <p:cNvSpPr/>
          <p:nvPr/>
        </p:nvSpPr>
        <p:spPr>
          <a:xfrm>
            <a:off x="3594100" y="8432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3" name="Shape 1033"/>
          <p:cNvSpPr/>
          <p:nvPr/>
        </p:nvSpPr>
        <p:spPr>
          <a:xfrm>
            <a:off x="4749800" y="72072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737100" y="84455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5" name="Shape 1035"/>
          <p:cNvSpPr/>
          <p:nvPr/>
        </p:nvSpPr>
        <p:spPr>
          <a:xfrm>
            <a:off x="5791200" y="9080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6" name="Shape 1036"/>
          <p:cNvSpPr/>
          <p:nvPr/>
        </p:nvSpPr>
        <p:spPr>
          <a:xfrm>
            <a:off x="5791200" y="82931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7" name="Shape 1037"/>
          <p:cNvSpPr/>
          <p:nvPr/>
        </p:nvSpPr>
        <p:spPr>
          <a:xfrm>
            <a:off x="6515100" y="69469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8" name="Shape 1038"/>
          <p:cNvSpPr/>
          <p:nvPr/>
        </p:nvSpPr>
        <p:spPr>
          <a:xfrm>
            <a:off x="6515100" y="7556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39" name="Shape 1039"/>
          <p:cNvSpPr/>
          <p:nvPr/>
        </p:nvSpPr>
        <p:spPr>
          <a:xfrm>
            <a:off x="7124700" y="72326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40" name="Shape 1040"/>
          <p:cNvSpPr/>
          <p:nvPr/>
        </p:nvSpPr>
        <p:spPr>
          <a:xfrm>
            <a:off x="7124700" y="85090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41" name="Shape 1041"/>
          <p:cNvSpPr/>
          <p:nvPr/>
        </p:nvSpPr>
        <p:spPr>
          <a:xfrm>
            <a:off x="8483600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84836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43" name="Shape 1043"/>
          <p:cNvSpPr/>
          <p:nvPr/>
        </p:nvSpPr>
        <p:spPr>
          <a:xfrm>
            <a:off x="8483600" y="84074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 build="p" bldLvl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0186-3771-408E-A136-02FA838C0995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40674" name="Freeform 2"/>
          <p:cNvSpPr>
            <a:spLocks/>
          </p:cNvSpPr>
          <p:nvPr/>
        </p:nvSpPr>
        <p:spPr bwMode="auto">
          <a:xfrm>
            <a:off x="2817707" y="4551680"/>
            <a:ext cx="4660053" cy="4009813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6719147" y="866986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(34, 0)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1496907" y="4680375"/>
            <a:ext cx="130048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(0, 32)</a:t>
            </a: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3467947" y="5310295"/>
            <a:ext cx="162560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(12, 28)</a:t>
            </a: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1408855" y="8631486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(0, 0)</a:t>
            </a: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4836162" y="6782366"/>
            <a:ext cx="177461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(26, 14)</a:t>
            </a:r>
          </a:p>
        </p:txBody>
      </p:sp>
      <p:sp>
        <p:nvSpPr>
          <p:cNvPr id="5406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Problem:  Geometry</a:t>
            </a:r>
          </a:p>
        </p:txBody>
      </p:sp>
      <p:sp>
        <p:nvSpPr>
          <p:cNvPr id="54068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Brewery problem observation.   </a:t>
            </a:r>
            <a:r>
              <a:rPr kumimoji="0" lang="en-US" sz="2400" dirty="0">
                <a:solidFill>
                  <a:schemeClr val="tx1"/>
                </a:solidFill>
              </a:rPr>
              <a:t>Regardless of objective function coefficients, an optimal solution occurs at a </a:t>
            </a:r>
            <a:r>
              <a:rPr kumimoji="0" lang="en-US" sz="2400" dirty="0">
                <a:solidFill>
                  <a:schemeClr val="accent1"/>
                </a:solidFill>
              </a:rPr>
              <a:t>vertex</a:t>
            </a:r>
            <a:r>
              <a:rPr kumimoji="0"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40682" name="Oval 10"/>
          <p:cNvSpPr>
            <a:spLocks noChangeAspect="1" noChangeArrowheads="1"/>
          </p:cNvSpPr>
          <p:nvPr/>
        </p:nvSpPr>
        <p:spPr bwMode="auto">
          <a:xfrm>
            <a:off x="4395896" y="4876802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3" name="Oval 11"/>
          <p:cNvSpPr>
            <a:spLocks noChangeAspect="1" noChangeArrowheads="1"/>
          </p:cNvSpPr>
          <p:nvPr/>
        </p:nvSpPr>
        <p:spPr bwMode="auto">
          <a:xfrm>
            <a:off x="6335327" y="6660447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4" name="Oval 12"/>
          <p:cNvSpPr>
            <a:spLocks noChangeAspect="1" noChangeArrowheads="1"/>
          </p:cNvSpPr>
          <p:nvPr/>
        </p:nvSpPr>
        <p:spPr bwMode="auto">
          <a:xfrm>
            <a:off x="2698047" y="4443309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5" name="Oval 13"/>
          <p:cNvSpPr>
            <a:spLocks noChangeAspect="1" noChangeArrowheads="1"/>
          </p:cNvSpPr>
          <p:nvPr/>
        </p:nvSpPr>
        <p:spPr bwMode="auto">
          <a:xfrm>
            <a:off x="7310687" y="8394420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6" name="Oval 14"/>
          <p:cNvSpPr>
            <a:spLocks noChangeAspect="1" noChangeArrowheads="1"/>
          </p:cNvSpPr>
          <p:nvPr/>
        </p:nvSpPr>
        <p:spPr bwMode="auto">
          <a:xfrm>
            <a:off x="2668695" y="8412482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7" name="Line 15"/>
          <p:cNvSpPr>
            <a:spLocks noChangeShapeType="1"/>
          </p:cNvSpPr>
          <p:nvPr/>
        </p:nvSpPr>
        <p:spPr bwMode="auto">
          <a:xfrm flipH="1">
            <a:off x="6646900" y="6482082"/>
            <a:ext cx="320604" cy="205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7060073" y="6154703"/>
            <a:ext cx="1038485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vertex</a:t>
            </a:r>
          </a:p>
        </p:txBody>
      </p:sp>
      <p:sp>
        <p:nvSpPr>
          <p:cNvPr id="540689" name="Text Box 17"/>
          <p:cNvSpPr txBox="1">
            <a:spLocks noChangeArrowheads="1"/>
          </p:cNvSpPr>
          <p:nvPr/>
        </p:nvSpPr>
        <p:spPr bwMode="auto">
          <a:xfrm>
            <a:off x="4009813" y="858181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Ale</a:t>
            </a:r>
          </a:p>
        </p:txBody>
      </p:sp>
      <p:sp>
        <p:nvSpPr>
          <p:cNvPr id="540690" name="Text Box 18"/>
          <p:cNvSpPr txBox="1">
            <a:spLocks noChangeArrowheads="1"/>
          </p:cNvSpPr>
          <p:nvPr/>
        </p:nvSpPr>
        <p:spPr bwMode="auto">
          <a:xfrm>
            <a:off x="1733973" y="758613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Beer</a:t>
            </a:r>
          </a:p>
        </p:txBody>
      </p:sp>
      <p:sp>
        <p:nvSpPr>
          <p:cNvPr id="540691" name="Line 19"/>
          <p:cNvSpPr>
            <a:spLocks noChangeShapeType="1"/>
          </p:cNvSpPr>
          <p:nvPr/>
        </p:nvSpPr>
        <p:spPr bwMode="auto">
          <a:xfrm rot="-5400000">
            <a:off x="151273" y="6265334"/>
            <a:ext cx="5337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 flipV="1">
            <a:off x="2400018" y="8547948"/>
            <a:ext cx="7802880" cy="20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DAF54-78F0-463D-8047-9E5CABB6DC06}" type="slidenum">
              <a:rPr lang="en-US">
                <a:solidFill>
                  <a:srgbClr val="000000"/>
                </a:solidFill>
              </a:rPr>
              <a:pPr/>
              <a:t>61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9250" name="Freeform 2"/>
          <p:cNvSpPr>
            <a:spLocks/>
          </p:cNvSpPr>
          <p:nvPr/>
        </p:nvSpPr>
        <p:spPr bwMode="auto">
          <a:xfrm>
            <a:off x="8128000" y="5077745"/>
            <a:ext cx="3784036" cy="2449688"/>
          </a:xfrm>
          <a:custGeom>
            <a:avLst/>
            <a:gdLst/>
            <a:ahLst/>
            <a:cxnLst>
              <a:cxn ang="0">
                <a:pos x="0" y="1085"/>
              </a:cxn>
              <a:cxn ang="0">
                <a:pos x="0" y="0"/>
              </a:cxn>
              <a:cxn ang="0">
                <a:pos x="554" y="704"/>
              </a:cxn>
              <a:cxn ang="0">
                <a:pos x="1243" y="323"/>
              </a:cxn>
              <a:cxn ang="0">
                <a:pos x="1676" y="1085"/>
              </a:cxn>
              <a:cxn ang="0">
                <a:pos x="0" y="1085"/>
              </a:cxn>
            </a:cxnLst>
            <a:rect l="0" t="0" r="r" b="b"/>
            <a:pathLst>
              <a:path w="1676" h="1085">
                <a:moveTo>
                  <a:pt x="0" y="1085"/>
                </a:moveTo>
                <a:lnTo>
                  <a:pt x="0" y="0"/>
                </a:lnTo>
                <a:lnTo>
                  <a:pt x="554" y="704"/>
                </a:lnTo>
                <a:lnTo>
                  <a:pt x="1243" y="323"/>
                </a:lnTo>
                <a:lnTo>
                  <a:pt x="1676" y="1085"/>
                </a:lnTo>
                <a:lnTo>
                  <a:pt x="0" y="1085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Convex set.  </a:t>
            </a:r>
            <a:r>
              <a:rPr kumimoji="0" lang="en-US" sz="2400" dirty="0">
                <a:solidFill>
                  <a:schemeClr val="tx1"/>
                </a:solidFill>
              </a:rPr>
              <a:t>If two points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and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kumimoji="0" lang="en-US" sz="2400" dirty="0">
                <a:solidFill>
                  <a:schemeClr val="tx1"/>
                </a:solidFill>
              </a:rPr>
              <a:t> are in the set, then so is</a:t>
            </a:r>
            <a:br>
              <a:rPr kumimoji="0" lang="en-US" sz="2400" dirty="0">
                <a:solidFill>
                  <a:schemeClr val="tx1"/>
                </a:solidFill>
              </a:rPr>
            </a:br>
            <a:r>
              <a:rPr kumimoji="0"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baseline="300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+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(1- </a:t>
            </a:r>
            <a:r>
              <a:rPr kumimoji="0"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dirty="0" smtClean="0">
                <a:solidFill>
                  <a:schemeClr val="tx1"/>
                </a:solidFill>
                <a:latin typeface="Times" pitchFamily="80" charset="0"/>
              </a:rPr>
              <a:t>)</a:t>
            </a:r>
            <a:r>
              <a:rPr kumimoji="0" lang="en-US" sz="2400" baseline="300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kumimoji="0" lang="en-US" sz="2400" dirty="0">
                <a:solidFill>
                  <a:schemeClr val="tx1"/>
                </a:solidFill>
              </a:rPr>
              <a:t> for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</a:t>
            </a:r>
            <a:r>
              <a:rPr kumimoji="0"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  <a:sym typeface="Symbol" pitchFamily="80" charset="2"/>
              </a:rPr>
              <a:t>¸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80" charset="2"/>
              </a:rPr>
              <a:t>·</a:t>
            </a:r>
            <a:r>
              <a:rPr kumimoji="0"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1.</a:t>
            </a:r>
            <a:endParaRPr kumimoji="0" lang="en-US" sz="2400" dirty="0">
              <a:solidFill>
                <a:schemeClr val="tx1"/>
              </a:solidFill>
            </a:endParaRPr>
          </a:p>
          <a:p>
            <a:endParaRPr kumimoji="0" lang="en-US" sz="2400" dirty="0">
              <a:solidFill>
                <a:schemeClr val="tx1"/>
              </a:solidFill>
            </a:endParaRPr>
          </a:p>
          <a:p>
            <a:endParaRPr kumimoji="0" lang="en-US" sz="2400" dirty="0">
              <a:solidFill>
                <a:schemeClr val="tx1"/>
              </a:solidFill>
            </a:endParaRPr>
          </a:p>
          <a:p>
            <a:r>
              <a:rPr kumimoji="0" lang="en-US" sz="2400" dirty="0"/>
              <a:t>Vertex.  </a:t>
            </a:r>
            <a:r>
              <a:rPr kumimoji="0" lang="en-US" sz="2400" dirty="0">
                <a:solidFill>
                  <a:schemeClr val="tx1"/>
                </a:solidFill>
              </a:rPr>
              <a:t>A point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in the set that can't be written as a strict</a:t>
            </a:r>
            <a:br>
              <a:rPr kumimoji="0" lang="en-US" sz="2400" dirty="0">
                <a:solidFill>
                  <a:schemeClr val="tx1"/>
                </a:solidFill>
              </a:rPr>
            </a:br>
            <a:r>
              <a:rPr kumimoji="0" lang="en-US" sz="2400" dirty="0">
                <a:solidFill>
                  <a:schemeClr val="tx1"/>
                </a:solidFill>
              </a:rPr>
              <a:t>convex combination of two distinct points in the set.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r>
              <a:rPr kumimoji="0" lang="en-US" sz="2400" dirty="0"/>
              <a:t>Observation.  </a:t>
            </a:r>
            <a:r>
              <a:rPr kumimoji="0" lang="en-US" sz="2400" dirty="0">
                <a:solidFill>
                  <a:schemeClr val="tx1"/>
                </a:solidFill>
              </a:rPr>
              <a:t>LP feasible region is a convex set.</a:t>
            </a:r>
          </a:p>
        </p:txBody>
      </p:sp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Convexity</a:t>
            </a:r>
            <a:endParaRPr kumimoji="0" lang="en-US" dirty="0"/>
          </a:p>
        </p:txBody>
      </p:sp>
      <p:sp>
        <p:nvSpPr>
          <p:cNvPr id="309253" name="Freeform 5"/>
          <p:cNvSpPr>
            <a:spLocks/>
          </p:cNvSpPr>
          <p:nvPr/>
        </p:nvSpPr>
        <p:spPr bwMode="auto">
          <a:xfrm>
            <a:off x="2808675" y="5028074"/>
            <a:ext cx="3784036" cy="2449688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54" name="Oval 6"/>
          <p:cNvSpPr>
            <a:spLocks noChangeAspect="1" noChangeArrowheads="1"/>
          </p:cNvSpPr>
          <p:nvPr/>
        </p:nvSpPr>
        <p:spPr bwMode="auto">
          <a:xfrm>
            <a:off x="5050652" y="6897514"/>
            <a:ext cx="130951" cy="130951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cxnSp>
        <p:nvCxnSpPr>
          <p:cNvPr id="309255" name="AutoShape 7"/>
          <p:cNvCxnSpPr>
            <a:cxnSpLocks noChangeShapeType="1"/>
            <a:stCxn id="309256" idx="5"/>
            <a:endCxn id="309254" idx="1"/>
          </p:cNvCxnSpPr>
          <p:nvPr/>
        </p:nvCxnSpPr>
        <p:spPr bwMode="auto">
          <a:xfrm>
            <a:off x="3756942" y="6197603"/>
            <a:ext cx="1311770" cy="7179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9256" name="Oval 8"/>
          <p:cNvSpPr>
            <a:spLocks noChangeAspect="1" noChangeArrowheads="1"/>
          </p:cNvSpPr>
          <p:nvPr/>
        </p:nvSpPr>
        <p:spPr bwMode="auto">
          <a:xfrm>
            <a:off x="3644056" y="6084712"/>
            <a:ext cx="130951" cy="13320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57" name="Oval 9"/>
          <p:cNvSpPr>
            <a:spLocks noChangeAspect="1" noChangeArrowheads="1"/>
          </p:cNvSpPr>
          <p:nvPr/>
        </p:nvSpPr>
        <p:spPr bwMode="auto">
          <a:xfrm>
            <a:off x="10625104" y="6353389"/>
            <a:ext cx="130951" cy="130951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cxnSp>
        <p:nvCxnSpPr>
          <p:cNvPr id="309258" name="AutoShape 10"/>
          <p:cNvCxnSpPr>
            <a:cxnSpLocks noChangeShapeType="1"/>
            <a:stCxn id="309259" idx="6"/>
            <a:endCxn id="309257" idx="2"/>
          </p:cNvCxnSpPr>
          <p:nvPr/>
        </p:nvCxnSpPr>
        <p:spPr bwMode="auto">
          <a:xfrm>
            <a:off x="8507307" y="6028267"/>
            <a:ext cx="2117796" cy="390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9259" name="Oval 11"/>
          <p:cNvSpPr>
            <a:spLocks noChangeAspect="1" noChangeArrowheads="1"/>
          </p:cNvSpPr>
          <p:nvPr/>
        </p:nvSpPr>
        <p:spPr bwMode="auto">
          <a:xfrm>
            <a:off x="8376358" y="5960535"/>
            <a:ext cx="130951" cy="1332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3939824" y="7608712"/>
            <a:ext cx="114450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convex</a:t>
            </a: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8642774" y="7610970"/>
            <a:ext cx="1638229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not convex</a:t>
            </a:r>
          </a:p>
        </p:txBody>
      </p:sp>
      <p:sp>
        <p:nvSpPr>
          <p:cNvPr id="309262" name="Oval 14"/>
          <p:cNvSpPr>
            <a:spLocks noChangeAspect="1" noChangeArrowheads="1"/>
          </p:cNvSpPr>
          <p:nvPr/>
        </p:nvSpPr>
        <p:spPr bwMode="auto">
          <a:xfrm>
            <a:off x="2727398" y="4960341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3" name="Oval 15"/>
          <p:cNvSpPr>
            <a:spLocks noChangeAspect="1" noChangeArrowheads="1"/>
          </p:cNvSpPr>
          <p:nvPr/>
        </p:nvSpPr>
        <p:spPr bwMode="auto">
          <a:xfrm>
            <a:off x="2736429" y="7353585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4" name="Oval 16"/>
          <p:cNvSpPr>
            <a:spLocks noChangeAspect="1" noChangeArrowheads="1"/>
          </p:cNvSpPr>
          <p:nvPr/>
        </p:nvSpPr>
        <p:spPr bwMode="auto">
          <a:xfrm>
            <a:off x="4165603" y="5233531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5" name="Oval 17"/>
          <p:cNvSpPr>
            <a:spLocks noChangeAspect="1" noChangeArrowheads="1"/>
          </p:cNvSpPr>
          <p:nvPr/>
        </p:nvSpPr>
        <p:spPr bwMode="auto">
          <a:xfrm>
            <a:off x="5703149" y="6292429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6" name="Oval 18"/>
          <p:cNvSpPr>
            <a:spLocks noChangeAspect="1" noChangeArrowheads="1"/>
          </p:cNvSpPr>
          <p:nvPr/>
        </p:nvSpPr>
        <p:spPr bwMode="auto">
          <a:xfrm>
            <a:off x="6464021" y="7353585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7" name="Text Box 19"/>
          <p:cNvSpPr txBox="1">
            <a:spLocks noChangeArrowheads="1"/>
          </p:cNvSpPr>
          <p:nvPr/>
        </p:nvSpPr>
        <p:spPr bwMode="auto">
          <a:xfrm>
            <a:off x="1034064" y="4621672"/>
            <a:ext cx="1040309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130942" tIns="65471" rIns="130942" bIns="65471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vertex</a:t>
            </a:r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>
            <a:off x="2219396" y="4822615"/>
            <a:ext cx="404142" cy="189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lIns="130942" tIns="65471" rIns="130942" bIns="65471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3355060" y="6267591"/>
            <a:ext cx="358987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</a:t>
            </a:r>
          </a:p>
        </p:txBody>
      </p:sp>
      <p:sp>
        <p:nvSpPr>
          <p:cNvPr id="309270" name="Rectangle 22"/>
          <p:cNvSpPr>
            <a:spLocks noChangeArrowheads="1"/>
          </p:cNvSpPr>
          <p:nvPr/>
        </p:nvSpPr>
        <p:spPr bwMode="auto">
          <a:xfrm>
            <a:off x="4626187" y="6929123"/>
            <a:ext cx="358986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y</a:t>
            </a:r>
          </a:p>
        </p:txBody>
      </p:sp>
      <p:sp>
        <p:nvSpPr>
          <p:cNvPr id="309271" name="Rectangle 23"/>
          <p:cNvSpPr>
            <a:spLocks noChangeArrowheads="1"/>
          </p:cNvSpPr>
          <p:nvPr/>
        </p:nvSpPr>
        <p:spPr bwMode="auto">
          <a:xfrm>
            <a:off x="2043292" y="2558065"/>
            <a:ext cx="2772920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convex combination</a:t>
            </a:r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 flipH="1" flipV="1">
            <a:off x="1654953" y="2291645"/>
            <a:ext cx="316089" cy="36124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39" tIns="65020" rIns="130039" bIns="65020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04713-1748-4031-ACEC-C835434C2E31}" type="slidenum">
              <a:rPr lang="en-US">
                <a:solidFill>
                  <a:srgbClr val="000000"/>
                </a:solidFill>
              </a:rPr>
              <a:pPr/>
              <a:t>62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 smtClean="0"/>
              <a:t>Geometric perspective</a:t>
            </a:r>
            <a:endParaRPr kumimoji="0" lang="en-US" sz="3600" dirty="0"/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6986" y="1300480"/>
            <a:ext cx="11505636" cy="7694507"/>
          </a:xfrm>
        </p:spPr>
        <p:txBody>
          <a:bodyPr/>
          <a:lstStyle/>
          <a:p>
            <a:r>
              <a:rPr kumimoji="0" lang="en-US" sz="2400" dirty="0"/>
              <a:t>Theorem.  </a:t>
            </a:r>
            <a:r>
              <a:rPr kumimoji="0" lang="en-US" sz="2400" dirty="0">
                <a:solidFill>
                  <a:schemeClr val="tx1"/>
                </a:solidFill>
              </a:rPr>
              <a:t>If there exists an optimal solution to (P), then there exists one that is a vertex.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r>
              <a:rPr kumimoji="0" lang="en-US" sz="2400" dirty="0"/>
              <a:t>Intuition.  </a:t>
            </a:r>
            <a:r>
              <a:rPr kumimoji="0" lang="en-US" sz="2400" dirty="0">
                <a:solidFill>
                  <a:schemeClr val="tx1"/>
                </a:solidFill>
              </a:rPr>
              <a:t>If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is not a vertex, move in a non-decreasing direction until you reach a boundary. Repeat.</a:t>
            </a:r>
          </a:p>
        </p:txBody>
      </p:sp>
      <p:sp>
        <p:nvSpPr>
          <p:cNvPr id="311316" name="Freeform 20"/>
          <p:cNvSpPr>
            <a:spLocks/>
          </p:cNvSpPr>
          <p:nvPr/>
        </p:nvSpPr>
        <p:spPr bwMode="auto">
          <a:xfrm>
            <a:off x="4985173" y="6375964"/>
            <a:ext cx="3784036" cy="2449690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1" name="Oval 25"/>
          <p:cNvSpPr>
            <a:spLocks noChangeAspect="1" noChangeArrowheads="1"/>
          </p:cNvSpPr>
          <p:nvPr/>
        </p:nvSpPr>
        <p:spPr bwMode="auto">
          <a:xfrm>
            <a:off x="4903895" y="6308233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2" name="Oval 26"/>
          <p:cNvSpPr>
            <a:spLocks noChangeAspect="1" noChangeArrowheads="1"/>
          </p:cNvSpPr>
          <p:nvPr/>
        </p:nvSpPr>
        <p:spPr bwMode="auto">
          <a:xfrm>
            <a:off x="4912927" y="8701478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3" name="Oval 27"/>
          <p:cNvSpPr>
            <a:spLocks noChangeAspect="1" noChangeArrowheads="1"/>
          </p:cNvSpPr>
          <p:nvPr/>
        </p:nvSpPr>
        <p:spPr bwMode="auto">
          <a:xfrm>
            <a:off x="6342101" y="6581425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4" name="Oval 28"/>
          <p:cNvSpPr>
            <a:spLocks noChangeAspect="1" noChangeArrowheads="1"/>
          </p:cNvSpPr>
          <p:nvPr/>
        </p:nvSpPr>
        <p:spPr bwMode="auto">
          <a:xfrm>
            <a:off x="7879647" y="7640322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5" name="Oval 29"/>
          <p:cNvSpPr>
            <a:spLocks noChangeAspect="1" noChangeArrowheads="1"/>
          </p:cNvSpPr>
          <p:nvPr/>
        </p:nvSpPr>
        <p:spPr bwMode="auto">
          <a:xfrm>
            <a:off x="8640518" y="8701478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8" name="Rectangle 32"/>
          <p:cNvSpPr>
            <a:spLocks noChangeArrowheads="1"/>
          </p:cNvSpPr>
          <p:nvPr/>
        </p:nvSpPr>
        <p:spPr bwMode="auto">
          <a:xfrm>
            <a:off x="5816038" y="7665158"/>
            <a:ext cx="358987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</a:t>
            </a:r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 rot="20939732" flipH="1">
            <a:off x="5831841" y="7574845"/>
            <a:ext cx="767644" cy="684106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130942" tIns="65471" rIns="130942" bIns="65471"/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30" name="Oval 34"/>
          <p:cNvSpPr>
            <a:spLocks noChangeAspect="1" noChangeArrowheads="1"/>
          </p:cNvSpPr>
          <p:nvPr/>
        </p:nvSpPr>
        <p:spPr bwMode="auto">
          <a:xfrm>
            <a:off x="6861389" y="7001372"/>
            <a:ext cx="65475" cy="65475"/>
          </a:xfrm>
          <a:prstGeom prst="ellipse">
            <a:avLst/>
          </a:prstGeom>
          <a:solidFill>
            <a:schemeClr val="bg2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31" name="Rectangle 35"/>
          <p:cNvSpPr>
            <a:spLocks noChangeArrowheads="1"/>
          </p:cNvSpPr>
          <p:nvPr/>
        </p:nvSpPr>
        <p:spPr bwMode="auto">
          <a:xfrm>
            <a:off x="6933637" y="6658190"/>
            <a:ext cx="1640380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x' = x + </a:t>
            </a:r>
            <a:r>
              <a:rPr lang="en-US" sz="2000" i="1" kern="1200" dirty="0" smtClean="0">
                <a:solidFill>
                  <a:srgbClr val="000000"/>
                </a:solidFill>
                <a:latin typeface="cmmi10"/>
                <a:ea typeface="cmmi10"/>
                <a:cs typeface="cmmi10"/>
              </a:rPr>
              <a:t>®</a:t>
            </a:r>
            <a:r>
              <a:rPr lang="en-US" sz="2000" i="1" kern="1200" baseline="30000" dirty="0" smtClean="0">
                <a:solidFill>
                  <a:srgbClr val="000000"/>
                </a:solidFill>
                <a:latin typeface="Times"/>
                <a:ea typeface="cmmi10"/>
                <a:cs typeface="cmmi10"/>
              </a:rPr>
              <a:t>*</a:t>
            </a:r>
            <a:r>
              <a:rPr lang="en-US" sz="2000" i="1" kern="1200" baseline="30000" dirty="0" smtClean="0">
                <a:solidFill>
                  <a:srgbClr val="000000"/>
                </a:solidFill>
                <a:latin typeface="Times" pitchFamily="80" charset="0"/>
                <a:cs typeface="+mn-cs"/>
                <a:sym typeface="Symbol" pitchFamily="80" charset="2"/>
              </a:rPr>
              <a:t> </a:t>
            </a:r>
            <a:r>
              <a:rPr lang="en-US" sz="20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d</a:t>
            </a:r>
          </a:p>
        </p:txBody>
      </p:sp>
      <p:sp>
        <p:nvSpPr>
          <p:cNvPr id="311333" name="Oval 37"/>
          <p:cNvSpPr>
            <a:spLocks noChangeAspect="1" noChangeArrowheads="1"/>
          </p:cNvSpPr>
          <p:nvPr/>
        </p:nvSpPr>
        <p:spPr bwMode="auto">
          <a:xfrm>
            <a:off x="6190827" y="7893191"/>
            <a:ext cx="65476" cy="65476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graphicFrame>
        <p:nvGraphicFramePr>
          <p:cNvPr id="311334" name="Object 38"/>
          <p:cNvGraphicFramePr>
            <a:graphicFrameLocks noChangeAspect="1"/>
          </p:cNvGraphicFramePr>
          <p:nvPr/>
        </p:nvGraphicFramePr>
        <p:xfrm>
          <a:off x="4445000" y="2133600"/>
          <a:ext cx="4371055" cy="216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4" imgW="2146300" imgH="977900" progId="Equation.3">
                  <p:embed/>
                </p:oleObj>
              </mc:Choice>
              <mc:Fallback>
                <p:oleObj name="Equation" r:id="rId4" imgW="2146300" imgH="977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045" t="-8675" r="-4045" b="-8675"/>
                      <a:stretch>
                        <a:fillRect/>
                      </a:stretch>
                    </p:blipFill>
                    <p:spPr bwMode="auto">
                      <a:xfrm>
                        <a:off x="4445000" y="2133600"/>
                        <a:ext cx="4371055" cy="216875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35" name="Rectangle 39"/>
          <p:cNvSpPr>
            <a:spLocks noChangeArrowheads="1"/>
          </p:cNvSpPr>
          <p:nvPr/>
        </p:nvSpPr>
        <p:spPr bwMode="auto">
          <a:xfrm>
            <a:off x="5816035" y="7177479"/>
            <a:ext cx="727706" cy="39394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 + d</a:t>
            </a:r>
          </a:p>
        </p:txBody>
      </p:sp>
      <p:sp>
        <p:nvSpPr>
          <p:cNvPr id="311336" name="Rectangle 40"/>
          <p:cNvSpPr>
            <a:spLocks noChangeArrowheads="1"/>
          </p:cNvSpPr>
          <p:nvPr/>
        </p:nvSpPr>
        <p:spPr bwMode="auto">
          <a:xfrm>
            <a:off x="5231272" y="8082845"/>
            <a:ext cx="647982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39" tIns="65020" rIns="130039" bIns="65020">
            <a:spAutoFit/>
          </a:bodyPr>
          <a:lstStyle/>
          <a:p>
            <a:pPr algn="l"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 - d</a:t>
            </a:r>
          </a:p>
        </p:txBody>
      </p:sp>
      <p:sp>
        <p:nvSpPr>
          <p:cNvPr id="311337" name="Oval 41"/>
          <p:cNvSpPr>
            <a:spLocks noChangeAspect="1" noChangeArrowheads="1"/>
          </p:cNvSpPr>
          <p:nvPr/>
        </p:nvSpPr>
        <p:spPr bwMode="auto">
          <a:xfrm>
            <a:off x="6529493" y="7437120"/>
            <a:ext cx="65476" cy="65476"/>
          </a:xfrm>
          <a:prstGeom prst="ellipse">
            <a:avLst/>
          </a:prstGeom>
          <a:solidFill>
            <a:schemeClr val="bg2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38" name="Oval 42"/>
          <p:cNvSpPr>
            <a:spLocks noChangeAspect="1" noChangeArrowheads="1"/>
          </p:cNvSpPr>
          <p:nvPr/>
        </p:nvSpPr>
        <p:spPr bwMode="auto">
          <a:xfrm>
            <a:off x="5861191" y="8322169"/>
            <a:ext cx="65476" cy="65476"/>
          </a:xfrm>
          <a:prstGeom prst="ellipse">
            <a:avLst/>
          </a:prstGeom>
          <a:solidFill>
            <a:schemeClr val="bg2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42" tIns="65471" rIns="130942" bIns="65471" anchor="ctr"/>
          <a:lstStyle/>
          <a:p>
            <a:pPr defTabSz="13004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46" name="Shape 1046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7</a:t>
            </a:fld>
            <a:endParaRPr/>
          </a:p>
        </p:txBody>
      </p:sp>
      <p:sp>
        <p:nvSpPr>
          <p:cNvPr id="1047" name="Shape 10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Max flow formulation.  </a:t>
            </a:r>
            <a:r>
              <a:rPr sz="2400" dirty="0">
                <a:uFill>
                  <a:solidFill/>
                </a:uFill>
              </a:rPr>
              <a:t>Assign unit capacity to every edge.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Theorem.  </a:t>
            </a:r>
            <a:r>
              <a:rPr sz="2400" dirty="0">
                <a:uFill>
                  <a:solidFill/>
                </a:uFill>
              </a:rPr>
              <a:t>Max number edge-disjoint </a:t>
            </a:r>
            <a:r>
              <a:rPr sz="2400" i="1" dirty="0" err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 dirty="0" err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 dirty="0" err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 dirty="0">
                <a:uFill>
                  <a:solidFill/>
                </a:uFill>
              </a:rPr>
              <a:t> paths equals value of max flow.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Pf.   </a:t>
            </a:r>
            <a:r>
              <a:rPr sz="2400" dirty="0">
                <a:solidFill>
                  <a:srgbClr val="0048AA"/>
                </a:solidFill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rPr sz="2400"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Suppose max flow value is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Integrality theorem </a:t>
            </a:r>
            <a:r>
              <a:rPr lang="en-US" sz="2400" dirty="0" smtClean="0"/>
              <a:t>implies </a:t>
            </a:r>
            <a:r>
              <a:rPr sz="2400" dirty="0" smtClean="0"/>
              <a:t>there </a:t>
            </a:r>
            <a:r>
              <a:rPr sz="2400" dirty="0"/>
              <a:t>exists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0-1</a:t>
            </a:r>
            <a:r>
              <a:rPr sz="2400" dirty="0"/>
              <a:t> flow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dirty="0"/>
              <a:t> of value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Consider edge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u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 with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u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= 1</a:t>
            </a:r>
            <a:r>
              <a:rPr sz="2400" dirty="0"/>
              <a:t>.</a:t>
            </a:r>
          </a:p>
          <a:p>
            <a:pPr lvl="2">
              <a:tabLst>
                <a:tab pos="1244600" algn="l"/>
              </a:tabLst>
              <a:defRPr sz="1800"/>
            </a:pPr>
            <a:r>
              <a:rPr sz="2400" dirty="0"/>
              <a:t>by conservation, there exists an edge 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u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/>
              <a:t> with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(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u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 dirty="0">
                <a:latin typeface="Times Roman"/>
                <a:ea typeface="Times Roman"/>
                <a:cs typeface="Times Roman"/>
                <a:sym typeface="Times Roman"/>
              </a:rPr>
              <a:t>) = 1</a:t>
            </a:r>
            <a:endParaRPr sz="2400" dirty="0"/>
          </a:p>
          <a:p>
            <a:pPr lvl="2">
              <a:tabLst>
                <a:tab pos="1244600" algn="l"/>
              </a:tabLst>
              <a:defRPr sz="1800"/>
            </a:pPr>
            <a:r>
              <a:rPr sz="2400" dirty="0"/>
              <a:t>continue until reach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 dirty="0"/>
              <a:t>, always choosing a new edge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Produces </a:t>
            </a:r>
            <a:r>
              <a:rPr sz="2400" i="1" dirty="0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 dirty="0"/>
              <a:t> (not necessarily simple) edge-disjoint paths.   </a:t>
            </a:r>
            <a:r>
              <a:rPr sz="2400" dirty="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048" name="Shape 10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Edge-disjoint paths</a:t>
            </a:r>
          </a:p>
        </p:txBody>
      </p:sp>
      <p:grpSp>
        <p:nvGrpSpPr>
          <p:cNvPr id="2" name="Group 1075"/>
          <p:cNvGrpSpPr/>
          <p:nvPr/>
        </p:nvGrpSpPr>
        <p:grpSpPr>
          <a:xfrm>
            <a:off x="2547528" y="6719710"/>
            <a:ext cx="7059035" cy="2698046"/>
            <a:chOff x="23" y="0"/>
            <a:chExt cx="7059034" cy="2698044"/>
          </a:xfrm>
        </p:grpSpPr>
        <p:grpSp>
          <p:nvGrpSpPr>
            <p:cNvPr id="3" name="Group 1051"/>
            <p:cNvGrpSpPr/>
            <p:nvPr/>
          </p:nvGrpSpPr>
          <p:grpSpPr>
            <a:xfrm>
              <a:off x="23" y="1139747"/>
              <a:ext cx="285541" cy="304801"/>
              <a:chOff x="23" y="0"/>
              <a:chExt cx="285539" cy="304800"/>
            </a:xfrm>
          </p:grpSpPr>
          <p:sp>
            <p:nvSpPr>
              <p:cNvPr id="1049" name="Shape 1049"/>
              <p:cNvSpPr/>
              <p:nvPr/>
            </p:nvSpPr>
            <p:spPr>
              <a:xfrm>
                <a:off x="5195" y="11373"/>
                <a:ext cx="280369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23" y="0"/>
                <a:ext cx="250073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s</a:t>
                </a:r>
              </a:p>
            </p:txBody>
          </p:sp>
        </p:grpSp>
        <p:sp>
          <p:nvSpPr>
            <p:cNvPr id="1052" name="Shape 1052"/>
            <p:cNvSpPr/>
            <p:nvPr/>
          </p:nvSpPr>
          <p:spPr>
            <a:xfrm>
              <a:off x="2226832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226832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226832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 flipV="1">
              <a:off x="249413" y="247375"/>
              <a:ext cx="2018651" cy="93673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8889" y="1293988"/>
              <a:ext cx="1919698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49413" y="1398497"/>
              <a:ext cx="2018651" cy="1052172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367016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515446" y="1293988"/>
              <a:ext cx="2127500" cy="115936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515446" y="2557864"/>
              <a:ext cx="2078023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2367016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601714" y="-1"/>
              <a:ext cx="280369" cy="28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601714" y="1151121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601714" y="2417685"/>
              <a:ext cx="280369" cy="28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741898" y="1439726"/>
              <a:ext cx="2259" cy="969714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4741898" y="288605"/>
              <a:ext cx="2259" cy="854271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69"/>
            <p:cNvGrpSpPr/>
            <p:nvPr/>
          </p:nvGrpSpPr>
          <p:grpSpPr>
            <a:xfrm>
              <a:off x="6778690" y="1139747"/>
              <a:ext cx="280369" cy="304801"/>
              <a:chOff x="0" y="0"/>
              <a:chExt cx="280368" cy="304800"/>
            </a:xfrm>
          </p:grpSpPr>
          <p:sp>
            <p:nvSpPr>
              <p:cNvPr id="1067" name="Shape 1067"/>
              <p:cNvSpPr/>
              <p:nvPr/>
            </p:nvSpPr>
            <p:spPr>
              <a:xfrm>
                <a:off x="-1" y="11373"/>
                <a:ext cx="280370" cy="280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defTabSz="457200">
                  <a:lnSpc>
                    <a:spcPct val="100000"/>
                  </a:lnSpc>
                  <a:buFont typeface="Helvetica"/>
                  <a:buNone/>
                  <a:defRPr sz="1800">
                    <a:solidFill>
                      <a:srgbClr val="000000"/>
                    </a:solidFill>
                  </a:defRPr>
                </a:pPr>
                <a:endParaRPr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28939" y="0"/>
                <a:ext cx="222490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>
                  <a:defRPr sz="1800"/>
                </a:pPr>
                <a:r>
                  <a:t>t</a:t>
                </a:r>
              </a:p>
            </p:txBody>
          </p:sp>
        </p:grpSp>
        <p:sp>
          <p:nvSpPr>
            <p:cNvPr id="1070" name="Shape 1070"/>
            <p:cNvSpPr/>
            <p:nvPr/>
          </p:nvSpPr>
          <p:spPr>
            <a:xfrm>
              <a:off x="4890329" y="140179"/>
              <a:ext cx="1929592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890329" y="1293988"/>
              <a:ext cx="1880115" cy="2259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 flipV="1">
              <a:off x="4840851" y="1439726"/>
              <a:ext cx="2078023" cy="101094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 flipH="1" flipV="1">
              <a:off x="2515446" y="140179"/>
              <a:ext cx="2078023" cy="1151123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 flipH="1">
              <a:off x="2465969" y="140179"/>
              <a:ext cx="2127500" cy="1043927"/>
            </a:xfrm>
            <a:prstGeom prst="line">
              <a:avLst/>
            </a:prstGeom>
            <a:noFill/>
            <a:ln w="31750" cap="flat">
              <a:solidFill>
                <a:srgbClr val="9292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</p:grpSp>
      <p:sp>
        <p:nvSpPr>
          <p:cNvPr id="1076" name="Shape 1076"/>
          <p:cNvSpPr/>
          <p:nvPr/>
        </p:nvSpPr>
        <p:spPr>
          <a:xfrm>
            <a:off x="3599993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77" name="Shape 1077"/>
          <p:cNvSpPr/>
          <p:nvPr/>
        </p:nvSpPr>
        <p:spPr>
          <a:xfrm>
            <a:off x="35941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78" name="Shape 1078"/>
          <p:cNvSpPr/>
          <p:nvPr/>
        </p:nvSpPr>
        <p:spPr>
          <a:xfrm>
            <a:off x="3594100" y="8432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4749800" y="72072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0" name="Shape 1080"/>
          <p:cNvSpPr/>
          <p:nvPr/>
        </p:nvSpPr>
        <p:spPr>
          <a:xfrm>
            <a:off x="4737100" y="84455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1" name="Shape 1081"/>
          <p:cNvSpPr/>
          <p:nvPr/>
        </p:nvSpPr>
        <p:spPr>
          <a:xfrm>
            <a:off x="5791200" y="9080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2" name="Shape 1082"/>
          <p:cNvSpPr/>
          <p:nvPr/>
        </p:nvSpPr>
        <p:spPr>
          <a:xfrm>
            <a:off x="5791200" y="82931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3" name="Shape 1083"/>
          <p:cNvSpPr/>
          <p:nvPr/>
        </p:nvSpPr>
        <p:spPr>
          <a:xfrm>
            <a:off x="6515100" y="69469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4" name="Shape 1084"/>
          <p:cNvSpPr/>
          <p:nvPr/>
        </p:nvSpPr>
        <p:spPr>
          <a:xfrm>
            <a:off x="6515100" y="75565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5" name="Shape 1085"/>
          <p:cNvSpPr/>
          <p:nvPr/>
        </p:nvSpPr>
        <p:spPr>
          <a:xfrm>
            <a:off x="7124700" y="7232649"/>
            <a:ext cx="344526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>
              <a:lnSpc>
                <a:spcPct val="100000"/>
              </a:lnSpc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6" name="Shape 1086"/>
          <p:cNvSpPr/>
          <p:nvPr/>
        </p:nvSpPr>
        <p:spPr>
          <a:xfrm>
            <a:off x="7124700" y="8509000"/>
            <a:ext cx="344526" cy="4318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7" name="Shape 1087"/>
          <p:cNvSpPr/>
          <p:nvPr/>
        </p:nvSpPr>
        <p:spPr>
          <a:xfrm>
            <a:off x="8483600" y="72898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8" name="Shape 1088"/>
          <p:cNvSpPr/>
          <p:nvPr/>
        </p:nvSpPr>
        <p:spPr>
          <a:xfrm>
            <a:off x="8483600" y="78232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sp>
        <p:nvSpPr>
          <p:cNvPr id="1089" name="Shape 1089"/>
          <p:cNvSpPr/>
          <p:nvPr/>
        </p:nvSpPr>
        <p:spPr>
          <a:xfrm>
            <a:off x="8483600" y="8407400"/>
            <a:ext cx="293726" cy="3810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 sz="1800"/>
            </a:pPr>
            <a:r>
              <a:t>1</a:t>
            </a:r>
          </a:p>
        </p:txBody>
      </p:sp>
      <p:grpSp>
        <p:nvGrpSpPr>
          <p:cNvPr id="5" name="Group 1092"/>
          <p:cNvGrpSpPr/>
          <p:nvPr/>
        </p:nvGrpSpPr>
        <p:grpSpPr>
          <a:xfrm>
            <a:off x="9475690" y="6188982"/>
            <a:ext cx="2599792" cy="1515121"/>
            <a:chOff x="0" y="0"/>
            <a:chExt cx="2599790" cy="1515120"/>
          </a:xfrm>
        </p:grpSpPr>
        <p:sp>
          <p:nvSpPr>
            <p:cNvPr id="1090" name="Shape 1090"/>
            <p:cNvSpPr/>
            <p:nvPr/>
          </p:nvSpPr>
          <p:spPr>
            <a:xfrm>
              <a:off x="176174" y="394980"/>
              <a:ext cx="2423617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can eliminate cycles</a:t>
              </a:r>
            </a:p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to get simple paths</a:t>
              </a:r>
            </a:p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in O(mn) time if desired</a:t>
              </a:r>
            </a:p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t>(flow decomposition)</a:t>
              </a: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0" y="0"/>
              <a:ext cx="349979" cy="3818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buNone/>
                <a:tabLst/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" grpId="0" build="p" bldLvl="5" animBg="1" advAuto="0"/>
      <p:bldP spid="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95" name="Shape 1095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8</a:t>
            </a:fld>
            <a:endParaRPr/>
          </a:p>
        </p:txBody>
      </p:sp>
      <p:sp>
        <p:nvSpPr>
          <p:cNvPr id="1096" name="Shape 10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A set of edges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⊆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uFill>
                  <a:solidFill/>
                </a:uFill>
              </a:rPr>
              <a:t>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disconnects </a:t>
            </a:r>
            <a:r>
              <a:rPr sz="2400" i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from </a:t>
            </a:r>
            <a:r>
              <a:rPr sz="2400" i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 if every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 uses at least one edge in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>
                <a:uFill>
                  <a:solidFill/>
                </a:uFill>
              </a:rPr>
              <a:t>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Network connectivity.  </a:t>
            </a:r>
            <a:r>
              <a:rPr sz="2400">
                <a:uFill>
                  <a:solidFill/>
                </a:uFill>
              </a:rPr>
              <a:t>Given a digraph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G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= (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V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>
                <a:uFill>
                  <a:solidFill/>
                </a:uFill>
              </a:rPr>
              <a:t> and two nodes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find min number of edges whose removal disconnects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from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097" name="Shape 10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Network connectivity</a:t>
            </a:r>
          </a:p>
        </p:txBody>
      </p:sp>
      <p:grpSp>
        <p:nvGrpSpPr>
          <p:cNvPr id="2" name="Group 1100"/>
          <p:cNvGrpSpPr/>
          <p:nvPr/>
        </p:nvGrpSpPr>
        <p:grpSpPr>
          <a:xfrm>
            <a:off x="1295399" y="6616699"/>
            <a:ext cx="383824" cy="383824"/>
            <a:chOff x="0" y="0"/>
            <a:chExt cx="383822" cy="383822"/>
          </a:xfrm>
        </p:grpSpPr>
        <p:sp>
          <p:nvSpPr>
            <p:cNvPr id="1098" name="Shape 1098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65481" y="16368"/>
              <a:ext cx="26302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3" name="Group 1103"/>
          <p:cNvGrpSpPr/>
          <p:nvPr/>
        </p:nvGrpSpPr>
        <p:grpSpPr>
          <a:xfrm>
            <a:off x="4330699" y="5034844"/>
            <a:ext cx="383824" cy="383823"/>
            <a:chOff x="0" y="0"/>
            <a:chExt cx="383822" cy="383822"/>
          </a:xfrm>
        </p:grpSpPr>
        <p:sp>
          <p:nvSpPr>
            <p:cNvPr id="1101" name="Shape 1101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0626" y="22295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" name="Group 1106"/>
          <p:cNvGrpSpPr/>
          <p:nvPr/>
        </p:nvGrpSpPr>
        <p:grpSpPr>
          <a:xfrm>
            <a:off x="4330699" y="6616699"/>
            <a:ext cx="383824" cy="383824"/>
            <a:chOff x="0" y="0"/>
            <a:chExt cx="383822" cy="383822"/>
          </a:xfrm>
        </p:grpSpPr>
        <p:sp>
          <p:nvSpPr>
            <p:cNvPr id="1104" name="Shape 1104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0626" y="16368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" name="Group 1109"/>
          <p:cNvGrpSpPr/>
          <p:nvPr/>
        </p:nvGrpSpPr>
        <p:grpSpPr>
          <a:xfrm>
            <a:off x="4330699" y="8343899"/>
            <a:ext cx="383824" cy="383824"/>
            <a:chOff x="0" y="0"/>
            <a:chExt cx="383822" cy="383822"/>
          </a:xfrm>
        </p:grpSpPr>
        <p:sp>
          <p:nvSpPr>
            <p:cNvPr id="1107" name="Shape 1107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0626" y="23142"/>
              <a:ext cx="29103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136" name="Shape 1136"/>
          <p:cNvSpPr/>
          <p:nvPr/>
        </p:nvSpPr>
        <p:spPr>
          <a:xfrm>
            <a:off x="1661829" y="5317695"/>
            <a:ext cx="2686285" cy="139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1683940" y="6808611"/>
            <a:ext cx="26419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1658328" y="6905926"/>
            <a:ext cx="2693278" cy="1532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4522611" y="70052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4696162" y="6900810"/>
            <a:ext cx="2903865" cy="15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>
              <a:srgbClr val="003F83"/>
            </a:solidFill>
            <a:prstDash val="dash"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4719240" y="8535811"/>
            <a:ext cx="28578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>
              <a:srgbClr val="003F83"/>
            </a:solidFill>
            <a:prstDash val="dash"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4522611" y="54233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6" name="Group 1119"/>
          <p:cNvGrpSpPr/>
          <p:nvPr/>
        </p:nvGrpSpPr>
        <p:grpSpPr>
          <a:xfrm>
            <a:off x="7581899" y="5034844"/>
            <a:ext cx="383824" cy="383823"/>
            <a:chOff x="0" y="0"/>
            <a:chExt cx="383822" cy="383822"/>
          </a:xfrm>
        </p:grpSpPr>
        <p:sp>
          <p:nvSpPr>
            <p:cNvPr id="1117" name="Shape 1117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50625" y="22295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" name="Group 1122"/>
          <p:cNvGrpSpPr/>
          <p:nvPr/>
        </p:nvGrpSpPr>
        <p:grpSpPr>
          <a:xfrm>
            <a:off x="7581899" y="6616699"/>
            <a:ext cx="383824" cy="383824"/>
            <a:chOff x="0" y="0"/>
            <a:chExt cx="383822" cy="383822"/>
          </a:xfrm>
        </p:grpSpPr>
        <p:sp>
          <p:nvSpPr>
            <p:cNvPr id="1120" name="Shape 1120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50625" y="16368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" name="Group 1125"/>
          <p:cNvGrpSpPr/>
          <p:nvPr/>
        </p:nvGrpSpPr>
        <p:grpSpPr>
          <a:xfrm>
            <a:off x="7581899" y="8343899"/>
            <a:ext cx="383824" cy="383824"/>
            <a:chOff x="0" y="0"/>
            <a:chExt cx="383822" cy="383822"/>
          </a:xfrm>
        </p:grpSpPr>
        <p:sp>
          <p:nvSpPr>
            <p:cNvPr id="1123" name="Shape 1123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50625" y="23142"/>
              <a:ext cx="29103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1143" name="Shape 1143"/>
          <p:cNvSpPr/>
          <p:nvPr/>
        </p:nvSpPr>
        <p:spPr>
          <a:xfrm>
            <a:off x="7773811" y="7005240"/>
            <a:ext cx="1" cy="133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7773811" y="5423385"/>
            <a:ext cx="1" cy="11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7200"/>
                  <a:pt x="10800" y="14400"/>
                  <a:pt x="21600" y="2160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" name="Group 1130"/>
          <p:cNvGrpSpPr/>
          <p:nvPr/>
        </p:nvGrpSpPr>
        <p:grpSpPr>
          <a:xfrm>
            <a:off x="10566399" y="6616699"/>
            <a:ext cx="383824" cy="383824"/>
            <a:chOff x="0" y="0"/>
            <a:chExt cx="383822" cy="383822"/>
          </a:xfrm>
        </p:grpSpPr>
        <p:sp>
          <p:nvSpPr>
            <p:cNvPr id="1128" name="Shape 1128"/>
            <p:cNvSpPr/>
            <p:nvPr/>
          </p:nvSpPr>
          <p:spPr>
            <a:xfrm>
              <a:off x="-1" y="-1"/>
              <a:ext cx="383824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75918" y="16368"/>
              <a:ext cx="23199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  <p:sp>
        <p:nvSpPr>
          <p:cNvPr id="1145" name="Shape 1145"/>
          <p:cNvSpPr/>
          <p:nvPr/>
        </p:nvSpPr>
        <p:spPr>
          <a:xfrm>
            <a:off x="7947454" y="5318790"/>
            <a:ext cx="2636942" cy="139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7970440" y="6808611"/>
            <a:ext cx="259119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7943773" y="6907187"/>
            <a:ext cx="2644204" cy="15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4699452" y="5312796"/>
            <a:ext cx="2897379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4699470" y="5312856"/>
            <a:ext cx="2897378" cy="140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" grpId="0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buNone/>
              <a:tabLst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52" name="Shape 1152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39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9</a:t>
            </a:fld>
            <a:endParaRPr/>
          </a:p>
        </p:txBody>
      </p:sp>
      <p:sp>
        <p:nvSpPr>
          <p:cNvPr id="1153" name="Shape 1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Menger's theorem</a:t>
            </a:r>
          </a:p>
        </p:txBody>
      </p:sp>
      <p:sp>
        <p:nvSpPr>
          <p:cNvPr id="1154" name="Shape 1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[Menger 1927] </a:t>
            </a:r>
            <a:r>
              <a:rPr sz="2400">
                <a:solidFill>
                  <a:srgbClr val="0048AA"/>
                </a:solidFill>
              </a:rPr>
              <a:t> </a:t>
            </a:r>
            <a:r>
              <a:rPr sz="2400">
                <a:uFill>
                  <a:solidFill/>
                </a:uFill>
              </a:rPr>
              <a:t>The max number of edge-disjoint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paths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is equal to the min number of edges whose removal disconnects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>
                <a:uFill>
                  <a:solidFill/>
                </a:uFill>
              </a:rPr>
              <a:t> from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0048AA"/>
                </a:solidFill>
                <a:latin typeface="Times Roman"/>
                <a:ea typeface="Times Roman"/>
                <a:cs typeface="Times Roman"/>
                <a:sym typeface="Times Roman"/>
              </a:rPr>
              <a:t>≤</a:t>
            </a:r>
            <a:r>
              <a:rPr sz="240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Suppose the removal of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 ⊆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2400"/>
              <a:t> disconnects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 from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/>
              <a:t>, and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 baseline="-5999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| =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Every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s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↝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2400"/>
              <a:t> path uses at least one edge in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F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Hence, the number of edge-disjoint paths is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≤ </a:t>
            </a:r>
            <a:r>
              <a:rPr sz="2400"/>
              <a:t>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k</a:t>
            </a:r>
            <a:r>
              <a:rPr sz="2400"/>
              <a:t>.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grpSp>
        <p:nvGrpSpPr>
          <p:cNvPr id="2" name="Group 1157"/>
          <p:cNvGrpSpPr/>
          <p:nvPr/>
        </p:nvGrpSpPr>
        <p:grpSpPr>
          <a:xfrm>
            <a:off x="347697" y="7797800"/>
            <a:ext cx="293512" cy="305083"/>
            <a:chOff x="0" y="0"/>
            <a:chExt cx="293511" cy="305082"/>
          </a:xfrm>
        </p:grpSpPr>
        <p:sp>
          <p:nvSpPr>
            <p:cNvPr id="1155" name="Shape 1155"/>
            <p:cNvSpPr/>
            <p:nvPr/>
          </p:nvSpPr>
          <p:spPr>
            <a:xfrm>
              <a:off x="0" y="0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21719" y="282"/>
              <a:ext cx="250073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s</a:t>
              </a:r>
            </a:p>
          </p:txBody>
        </p:sp>
      </p:grpSp>
      <p:grpSp>
        <p:nvGrpSpPr>
          <p:cNvPr id="3" name="Group 1160"/>
          <p:cNvGrpSpPr/>
          <p:nvPr/>
        </p:nvGrpSpPr>
        <p:grpSpPr>
          <a:xfrm>
            <a:off x="2052320" y="6591299"/>
            <a:ext cx="293512" cy="304801"/>
            <a:chOff x="0" y="0"/>
            <a:chExt cx="293511" cy="304800"/>
          </a:xfrm>
        </p:grpSpPr>
        <p:sp>
          <p:nvSpPr>
            <p:cNvPr id="1158" name="Shape 1158"/>
            <p:cNvSpPr/>
            <p:nvPr/>
          </p:nvSpPr>
          <p:spPr>
            <a:xfrm>
              <a:off x="0" y="8184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9267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2</a:t>
              </a:r>
            </a:p>
          </p:txBody>
        </p:sp>
      </p:grpSp>
      <p:grpSp>
        <p:nvGrpSpPr>
          <p:cNvPr id="4" name="Group 1163"/>
          <p:cNvGrpSpPr/>
          <p:nvPr/>
        </p:nvGrpSpPr>
        <p:grpSpPr>
          <a:xfrm>
            <a:off x="2052320" y="7797800"/>
            <a:ext cx="293512" cy="305083"/>
            <a:chOff x="0" y="0"/>
            <a:chExt cx="293511" cy="305082"/>
          </a:xfrm>
        </p:grpSpPr>
        <p:sp>
          <p:nvSpPr>
            <p:cNvPr id="1161" name="Shape 1161"/>
            <p:cNvSpPr/>
            <p:nvPr/>
          </p:nvSpPr>
          <p:spPr>
            <a:xfrm>
              <a:off x="0" y="0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9267" y="282"/>
              <a:ext cx="27497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3</a:t>
              </a:r>
            </a:p>
          </p:txBody>
        </p:sp>
      </p:grpSp>
      <p:grpSp>
        <p:nvGrpSpPr>
          <p:cNvPr id="5" name="Group 1166"/>
          <p:cNvGrpSpPr/>
          <p:nvPr/>
        </p:nvGrpSpPr>
        <p:grpSpPr>
          <a:xfrm>
            <a:off x="2052320" y="9125656"/>
            <a:ext cx="293512" cy="304801"/>
            <a:chOff x="0" y="0"/>
            <a:chExt cx="293511" cy="304800"/>
          </a:xfrm>
        </p:grpSpPr>
        <p:sp>
          <p:nvSpPr>
            <p:cNvPr id="1164" name="Shape 1164"/>
            <p:cNvSpPr/>
            <p:nvPr/>
          </p:nvSpPr>
          <p:spPr>
            <a:xfrm>
              <a:off x="0" y="4797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9267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4</a:t>
              </a:r>
            </a:p>
          </p:txBody>
        </p:sp>
      </p:grpSp>
      <p:sp>
        <p:nvSpPr>
          <p:cNvPr id="1231" name="Shape 1231"/>
          <p:cNvSpPr/>
          <p:nvPr/>
        </p:nvSpPr>
        <p:spPr>
          <a:xfrm>
            <a:off x="619557" y="6841121"/>
            <a:ext cx="1441892" cy="1020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646040" y="7950341"/>
            <a:ext cx="14016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>
            <a:solidFill>
              <a:srgbClr val="8D3124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619557" y="8047783"/>
            <a:ext cx="1441892" cy="1123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2199075" y="8102996"/>
            <a:ext cx="1" cy="102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0">
            <a:solidFill>
              <a:srgbClr val="8D3124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2336482" y="8041606"/>
            <a:ext cx="1718787" cy="114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x="2350768" y="9278056"/>
            <a:ext cx="169577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0">
            <a:solidFill>
              <a:srgbClr val="8D3124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2199075" y="6898084"/>
            <a:ext cx="1" cy="894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0">
            <a:solidFill/>
            <a:round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6" name="Group 1176"/>
          <p:cNvGrpSpPr/>
          <p:nvPr/>
        </p:nvGrpSpPr>
        <p:grpSpPr>
          <a:xfrm>
            <a:off x="4051300" y="6591299"/>
            <a:ext cx="293512" cy="304801"/>
            <a:chOff x="0" y="0"/>
            <a:chExt cx="293511" cy="304800"/>
          </a:xfrm>
        </p:grpSpPr>
        <p:sp>
          <p:nvSpPr>
            <p:cNvPr id="1174" name="Shape 1174"/>
            <p:cNvSpPr/>
            <p:nvPr/>
          </p:nvSpPr>
          <p:spPr>
            <a:xfrm>
              <a:off x="0" y="8184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3905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5</a:t>
              </a:r>
            </a:p>
          </p:txBody>
        </p:sp>
      </p:grpSp>
      <p:grpSp>
        <p:nvGrpSpPr>
          <p:cNvPr id="7" name="Group 1179"/>
          <p:cNvGrpSpPr/>
          <p:nvPr/>
        </p:nvGrpSpPr>
        <p:grpSpPr>
          <a:xfrm>
            <a:off x="4051300" y="7797800"/>
            <a:ext cx="293512" cy="305083"/>
            <a:chOff x="0" y="0"/>
            <a:chExt cx="293511" cy="305082"/>
          </a:xfrm>
        </p:grpSpPr>
        <p:sp>
          <p:nvSpPr>
            <p:cNvPr id="1177" name="Shape 1177"/>
            <p:cNvSpPr/>
            <p:nvPr/>
          </p:nvSpPr>
          <p:spPr>
            <a:xfrm>
              <a:off x="0" y="0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3905" y="282"/>
              <a:ext cx="27497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6</a:t>
              </a:r>
            </a:p>
          </p:txBody>
        </p:sp>
      </p:grpSp>
      <p:grpSp>
        <p:nvGrpSpPr>
          <p:cNvPr id="8" name="Group 1182"/>
          <p:cNvGrpSpPr/>
          <p:nvPr/>
        </p:nvGrpSpPr>
        <p:grpSpPr>
          <a:xfrm>
            <a:off x="4051300" y="9125656"/>
            <a:ext cx="293512" cy="304801"/>
            <a:chOff x="0" y="0"/>
            <a:chExt cx="293511" cy="304800"/>
          </a:xfrm>
        </p:grpSpPr>
        <p:sp>
          <p:nvSpPr>
            <p:cNvPr id="1180" name="Shape 1180"/>
            <p:cNvSpPr/>
            <p:nvPr/>
          </p:nvSpPr>
          <p:spPr>
            <a:xfrm>
              <a:off x="0" y="4797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3905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7</a:t>
              </a:r>
            </a:p>
          </p:txBody>
        </p:sp>
      </p:grpSp>
      <p:sp>
        <p:nvSpPr>
          <p:cNvPr id="1238" name="Shape 1238"/>
          <p:cNvSpPr/>
          <p:nvPr/>
        </p:nvSpPr>
        <p:spPr>
          <a:xfrm>
            <a:off x="4198055" y="8102996"/>
            <a:ext cx="1" cy="102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0">
            <a:solidFill>
              <a:srgbClr val="8D3124"/>
            </a:solidFill>
            <a:round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4198055" y="6898084"/>
            <a:ext cx="1" cy="894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" name="Group 1187"/>
          <p:cNvGrpSpPr/>
          <p:nvPr/>
        </p:nvGrpSpPr>
        <p:grpSpPr>
          <a:xfrm>
            <a:off x="5825066" y="7797800"/>
            <a:ext cx="293513" cy="305083"/>
            <a:chOff x="0" y="0"/>
            <a:chExt cx="293511" cy="305082"/>
          </a:xfrm>
        </p:grpSpPr>
        <p:sp>
          <p:nvSpPr>
            <p:cNvPr id="1185" name="Shape 1185"/>
            <p:cNvSpPr/>
            <p:nvPr/>
          </p:nvSpPr>
          <p:spPr>
            <a:xfrm>
              <a:off x="0" y="0"/>
              <a:ext cx="293512" cy="29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35510" y="282"/>
              <a:ext cx="22249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t</a:t>
              </a:r>
            </a:p>
          </p:txBody>
        </p:sp>
      </p:grpSp>
      <p:sp>
        <p:nvSpPr>
          <p:cNvPr id="1240" name="Shape 1240"/>
          <p:cNvSpPr/>
          <p:nvPr/>
        </p:nvSpPr>
        <p:spPr>
          <a:xfrm>
            <a:off x="4330303" y="6833664"/>
            <a:ext cx="1514301" cy="1030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4349642" y="7950341"/>
            <a:ext cx="147077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63500">
            <a:solidFill>
              <a:srgbClr val="8D3124"/>
            </a:solidFill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4330303" y="8038188"/>
            <a:ext cx="1524160" cy="1140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2336482" y="6826642"/>
            <a:ext cx="1718787" cy="1037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2336482" y="6829890"/>
            <a:ext cx="1718787" cy="1037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0" name="Group 1195"/>
          <p:cNvGrpSpPr/>
          <p:nvPr/>
        </p:nvGrpSpPr>
        <p:grpSpPr>
          <a:xfrm>
            <a:off x="6850098" y="7792438"/>
            <a:ext cx="291254" cy="304801"/>
            <a:chOff x="0" y="0"/>
            <a:chExt cx="291253" cy="304800"/>
          </a:xfrm>
        </p:grpSpPr>
        <p:sp>
          <p:nvSpPr>
            <p:cNvPr id="1193" name="Shape 1193"/>
            <p:cNvSpPr/>
            <p:nvPr/>
          </p:nvSpPr>
          <p:spPr>
            <a:xfrm>
              <a:off x="0" y="5926"/>
              <a:ext cx="291254" cy="29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0589" y="0"/>
              <a:ext cx="250073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s</a:t>
              </a:r>
            </a:p>
          </p:txBody>
        </p:sp>
      </p:grpSp>
      <p:grpSp>
        <p:nvGrpSpPr>
          <p:cNvPr id="11" name="Group 1198"/>
          <p:cNvGrpSpPr/>
          <p:nvPr/>
        </p:nvGrpSpPr>
        <p:grpSpPr>
          <a:xfrm>
            <a:off x="8620195" y="6593557"/>
            <a:ext cx="293512" cy="304801"/>
            <a:chOff x="0" y="0"/>
            <a:chExt cx="293511" cy="304800"/>
          </a:xfrm>
        </p:grpSpPr>
        <p:sp>
          <p:nvSpPr>
            <p:cNvPr id="1196" name="Shape 1196"/>
            <p:cNvSpPr/>
            <p:nvPr/>
          </p:nvSpPr>
          <p:spPr>
            <a:xfrm>
              <a:off x="0" y="5926"/>
              <a:ext cx="293512" cy="29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9268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2</a:t>
              </a:r>
            </a:p>
          </p:txBody>
        </p:sp>
      </p:grpSp>
      <p:grpSp>
        <p:nvGrpSpPr>
          <p:cNvPr id="12" name="Group 1201"/>
          <p:cNvGrpSpPr/>
          <p:nvPr/>
        </p:nvGrpSpPr>
        <p:grpSpPr>
          <a:xfrm>
            <a:off x="8620195" y="7792438"/>
            <a:ext cx="293512" cy="304801"/>
            <a:chOff x="0" y="0"/>
            <a:chExt cx="293511" cy="304800"/>
          </a:xfrm>
        </p:grpSpPr>
        <p:sp>
          <p:nvSpPr>
            <p:cNvPr id="1199" name="Shape 1199"/>
            <p:cNvSpPr/>
            <p:nvPr/>
          </p:nvSpPr>
          <p:spPr>
            <a:xfrm>
              <a:off x="0" y="5926"/>
              <a:ext cx="293512" cy="29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9268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3</a:t>
              </a:r>
            </a:p>
          </p:txBody>
        </p:sp>
      </p:grpSp>
      <p:grpSp>
        <p:nvGrpSpPr>
          <p:cNvPr id="13" name="Group 1204"/>
          <p:cNvGrpSpPr/>
          <p:nvPr/>
        </p:nvGrpSpPr>
        <p:grpSpPr>
          <a:xfrm>
            <a:off x="8620195" y="9110980"/>
            <a:ext cx="293512" cy="304801"/>
            <a:chOff x="0" y="0"/>
            <a:chExt cx="293511" cy="304800"/>
          </a:xfrm>
        </p:grpSpPr>
        <p:sp>
          <p:nvSpPr>
            <p:cNvPr id="1202" name="Shape 1202"/>
            <p:cNvSpPr/>
            <p:nvPr/>
          </p:nvSpPr>
          <p:spPr>
            <a:xfrm>
              <a:off x="0" y="5926"/>
              <a:ext cx="293512" cy="29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9268" y="0"/>
              <a:ext cx="27497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4</a:t>
              </a:r>
            </a:p>
          </p:txBody>
        </p:sp>
      </p:grpSp>
      <p:sp>
        <p:nvSpPr>
          <p:cNvPr id="1245" name="Shape 1245"/>
          <p:cNvSpPr/>
          <p:nvPr/>
        </p:nvSpPr>
        <p:spPr>
          <a:xfrm>
            <a:off x="7120766" y="6839113"/>
            <a:ext cx="1508558" cy="1021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7146164" y="7944838"/>
            <a:ext cx="146927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7120766" y="8037922"/>
            <a:ext cx="1508558" cy="1123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x="8766951" y="8097238"/>
            <a:ext cx="1" cy="1013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x="8904358" y="8032394"/>
            <a:ext cx="1794555" cy="1143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>
              <a:srgbClr val="003F83"/>
            </a:solidFill>
            <a:prstDash val="dash"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x="8918643" y="9263380"/>
            <a:ext cx="17671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>
              <a:srgbClr val="003F83"/>
            </a:solidFill>
            <a:prstDash val="dash"/>
            <a:round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8766951" y="6898357"/>
            <a:ext cx="1" cy="894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" name="Group 1214"/>
          <p:cNvGrpSpPr/>
          <p:nvPr/>
        </p:nvGrpSpPr>
        <p:grpSpPr>
          <a:xfrm>
            <a:off x="10690577" y="6593557"/>
            <a:ext cx="291255" cy="304801"/>
            <a:chOff x="0" y="0"/>
            <a:chExt cx="291253" cy="304800"/>
          </a:xfrm>
        </p:grpSpPr>
        <p:sp>
          <p:nvSpPr>
            <p:cNvPr id="1212" name="Shape 1212"/>
            <p:cNvSpPr/>
            <p:nvPr/>
          </p:nvSpPr>
          <p:spPr>
            <a:xfrm>
              <a:off x="0" y="5926"/>
              <a:ext cx="291254" cy="29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140" y="0"/>
              <a:ext cx="274976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5</a:t>
              </a:r>
            </a:p>
          </p:txBody>
        </p:sp>
      </p:grpSp>
      <p:grpSp>
        <p:nvGrpSpPr>
          <p:cNvPr id="15" name="Group 1217"/>
          <p:cNvGrpSpPr/>
          <p:nvPr/>
        </p:nvGrpSpPr>
        <p:grpSpPr>
          <a:xfrm>
            <a:off x="10690577" y="7792438"/>
            <a:ext cx="291255" cy="304801"/>
            <a:chOff x="0" y="0"/>
            <a:chExt cx="291253" cy="304800"/>
          </a:xfrm>
        </p:grpSpPr>
        <p:sp>
          <p:nvSpPr>
            <p:cNvPr id="1215" name="Shape 1215"/>
            <p:cNvSpPr/>
            <p:nvPr/>
          </p:nvSpPr>
          <p:spPr>
            <a:xfrm>
              <a:off x="0" y="5926"/>
              <a:ext cx="291254" cy="29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8140" y="0"/>
              <a:ext cx="274976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6</a:t>
              </a:r>
            </a:p>
          </p:txBody>
        </p:sp>
      </p:grpSp>
      <p:grpSp>
        <p:nvGrpSpPr>
          <p:cNvPr id="16" name="Group 1220"/>
          <p:cNvGrpSpPr/>
          <p:nvPr/>
        </p:nvGrpSpPr>
        <p:grpSpPr>
          <a:xfrm>
            <a:off x="10690577" y="9110980"/>
            <a:ext cx="291255" cy="304801"/>
            <a:chOff x="0" y="0"/>
            <a:chExt cx="291253" cy="304800"/>
          </a:xfrm>
        </p:grpSpPr>
        <p:sp>
          <p:nvSpPr>
            <p:cNvPr id="1218" name="Shape 1218"/>
            <p:cNvSpPr/>
            <p:nvPr/>
          </p:nvSpPr>
          <p:spPr>
            <a:xfrm>
              <a:off x="0" y="5926"/>
              <a:ext cx="291254" cy="29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8140" y="0"/>
              <a:ext cx="274976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7</a:t>
              </a:r>
            </a:p>
          </p:txBody>
        </p:sp>
      </p:grpSp>
      <p:sp>
        <p:nvSpPr>
          <p:cNvPr id="1252" name="Shape 1252"/>
          <p:cNvSpPr/>
          <p:nvPr/>
        </p:nvSpPr>
        <p:spPr>
          <a:xfrm>
            <a:off x="10836204" y="8097238"/>
            <a:ext cx="1" cy="1013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6200" y="0"/>
                </a:moveTo>
                <a:cubicBezTo>
                  <a:pt x="-5400" y="7200"/>
                  <a:pt x="-5400" y="14400"/>
                  <a:pt x="162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253" name="Shape 1253"/>
          <p:cNvSpPr/>
          <p:nvPr/>
        </p:nvSpPr>
        <p:spPr>
          <a:xfrm>
            <a:off x="10836204" y="6898357"/>
            <a:ext cx="1" cy="894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7" name="Group 1225"/>
          <p:cNvGrpSpPr/>
          <p:nvPr/>
        </p:nvGrpSpPr>
        <p:grpSpPr>
          <a:xfrm>
            <a:off x="12415520" y="7792438"/>
            <a:ext cx="291254" cy="304801"/>
            <a:chOff x="0" y="0"/>
            <a:chExt cx="291253" cy="304800"/>
          </a:xfrm>
        </p:grpSpPr>
        <p:sp>
          <p:nvSpPr>
            <p:cNvPr id="1223" name="Shape 1223"/>
            <p:cNvSpPr/>
            <p:nvPr/>
          </p:nvSpPr>
          <p:spPr>
            <a:xfrm>
              <a:off x="0" y="5926"/>
              <a:ext cx="291254" cy="29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5D5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61411" marR="61411" defTabSz="457200">
                <a:lnSpc>
                  <a:spcPct val="100000"/>
                </a:lnSpc>
                <a:buFont typeface="Helvetica"/>
                <a:buNone/>
                <a:defRPr sz="1800">
                  <a:solidFill>
                    <a:srgbClr val="000000"/>
                  </a:solidFill>
                </a:defRPr>
              </a:pPr>
              <a:endParaRPr sz="1800">
                <a:solidFill>
                  <a:srgbClr val="000000"/>
                </a:solidFill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34382" y="0"/>
              <a:ext cx="222490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>
                <a:defRPr sz="1800"/>
              </a:pPr>
              <a:r>
                <a:t>t</a:t>
              </a:r>
            </a:p>
          </p:txBody>
        </p:sp>
      </p:grpSp>
      <p:sp>
        <p:nvSpPr>
          <p:cNvPr id="1254" name="Shape 1254"/>
          <p:cNvSpPr/>
          <p:nvPr/>
        </p:nvSpPr>
        <p:spPr>
          <a:xfrm>
            <a:off x="10973946" y="6841692"/>
            <a:ext cx="1464172" cy="101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10986644" y="7944838"/>
            <a:ext cx="14241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x="10973946" y="8035093"/>
            <a:ext cx="1469128" cy="112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7" name="Shape 1257"/>
          <p:cNvSpPr/>
          <p:nvPr/>
        </p:nvSpPr>
        <p:spPr>
          <a:xfrm>
            <a:off x="8904358" y="6825568"/>
            <a:ext cx="1794555" cy="103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8" name="Shape 1258"/>
          <p:cNvSpPr/>
          <p:nvPr/>
        </p:nvSpPr>
        <p:spPr>
          <a:xfrm>
            <a:off x="8904358" y="6825502"/>
            <a:ext cx="1794555" cy="103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" grpId="0" build="p" bldLvl="5" animBg="1" advAuto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White">
  <a:themeElements>
    <a:clrScheme name="White">
      <a:dk1>
        <a:srgbClr val="000000">
          <a:alpha val="80000"/>
        </a:srgbClr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-Heavy"/>
        <a:ea typeface="Futura-Heavy"/>
        <a:cs typeface="Futura-Heavy"/>
      </a:majorFont>
      <a:minorFont>
        <a:latin typeface="Futura-MediumItalic"/>
        <a:ea typeface="Futura-MediumItalic"/>
        <a:cs typeface="Futura-MediumItal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3_White">
  <a:themeElements>
    <a:clrScheme name="White">
      <a:dk1>
        <a:srgbClr val="005493">
          <a:alpha val="5000"/>
        </a:srgbClr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-Heavy"/>
        <a:ea typeface="Futura-Heavy"/>
        <a:cs typeface="Futura-Heavy"/>
      </a:majorFont>
      <a:minorFont>
        <a:latin typeface="Futura-MediumItalic"/>
        <a:ea typeface="Futura-MediumItalic"/>
        <a:cs typeface="Futura-MediumItal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-Heavy"/>
        <a:ea typeface="Futura-Heavy"/>
        <a:cs typeface="Futura-Heavy"/>
      </a:majorFont>
      <a:minorFont>
        <a:latin typeface="Futura-MediumItalic"/>
        <a:ea typeface="Futura-MediumItalic"/>
        <a:cs typeface="Futura-MediumItal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4379</Words>
  <Application>Microsoft Macintosh PowerPoint</Application>
  <PresentationFormat>Custom</PresentationFormat>
  <Paragraphs>1279</Paragraphs>
  <Slides>62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Default Design</vt:lpstr>
      <vt:lpstr>1_Default Design</vt:lpstr>
      <vt:lpstr>2_White</vt:lpstr>
      <vt:lpstr>3_White</vt:lpstr>
      <vt:lpstr>cos423</vt:lpstr>
      <vt:lpstr>Equation</vt:lpstr>
      <vt:lpstr>CS38 Introduction to Algorithms</vt:lpstr>
      <vt:lpstr>Outline</vt:lpstr>
      <vt:lpstr>PowerPoint Presentation</vt:lpstr>
      <vt:lpstr>Edge-disjoint paths</vt:lpstr>
      <vt:lpstr>Edge-disjoint paths</vt:lpstr>
      <vt:lpstr>Edge-disjoint paths</vt:lpstr>
      <vt:lpstr>Edge-disjoint paths</vt:lpstr>
      <vt:lpstr>Network connectivity</vt:lpstr>
      <vt:lpstr>Menger's theorem</vt:lpstr>
      <vt:lpstr>Menger's theorem</vt:lpstr>
      <vt:lpstr>Edge-disjoint paths in undirected graphs</vt:lpstr>
      <vt:lpstr>Edge-disjoint paths in undirected graphs</vt:lpstr>
      <vt:lpstr>Edge-disjoint paths in undirected graphs</vt:lpstr>
      <vt:lpstr>Edge-disjoint paths in undirected graphs</vt:lpstr>
      <vt:lpstr>Edge-disjoint paths in undirected graphs</vt:lpstr>
      <vt:lpstr>Edge-disjoint paths in undirected graphs</vt:lpstr>
      <vt:lpstr>PowerPoint Presentation</vt:lpstr>
      <vt:lpstr>Assignment problem</vt:lpstr>
      <vt:lpstr>Assignment problem</vt:lpstr>
      <vt:lpstr>Applications</vt:lpstr>
      <vt:lpstr>Bipartite matching</vt:lpstr>
      <vt:lpstr>Alternating path</vt:lpstr>
      <vt:lpstr>Assignment problem:  successive shortest path algorithm</vt:lpstr>
      <vt:lpstr>Finding the shortest alternating path</vt:lpstr>
      <vt:lpstr>Equivalent assignment problem</vt:lpstr>
      <vt:lpstr>Equivalent assignment problem</vt:lpstr>
      <vt:lpstr>Reduced costs</vt:lpstr>
      <vt:lpstr>Compatible prices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Successive shortest path algorithm</vt:lpstr>
      <vt:lpstr>Maintaining compatible prices</vt:lpstr>
      <vt:lpstr>Maintaining compatible prices</vt:lpstr>
      <vt:lpstr>Maintaining compatible prices</vt:lpstr>
      <vt:lpstr>Successive shortest path algorithm:  analysis</vt:lpstr>
      <vt:lpstr>Weighted bipartite matching</vt:lpstr>
      <vt:lpstr>PowerPoint Presentation</vt:lpstr>
      <vt:lpstr>Linear Programming</vt:lpstr>
      <vt:lpstr>Linear Programming</vt:lpstr>
      <vt:lpstr>PowerPoint Presentation</vt:lpstr>
      <vt:lpstr>Brewery Problem</vt:lpstr>
      <vt:lpstr>Brewery Problem    </vt:lpstr>
      <vt:lpstr>PowerPoint Presentation</vt:lpstr>
      <vt:lpstr>Standard Form LP</vt:lpstr>
      <vt:lpstr>Brewery Problem:  Converting to Standard Form</vt:lpstr>
      <vt:lpstr>Equivalent Forms</vt:lpstr>
      <vt:lpstr>PowerPoint Presentation</vt:lpstr>
      <vt:lpstr>Brewery Problem:  Feasible Region</vt:lpstr>
      <vt:lpstr>Brewery Problem:  Objective Function</vt:lpstr>
      <vt:lpstr>Brewery Problem:  Geometry</vt:lpstr>
      <vt:lpstr>Convexity</vt:lpstr>
      <vt:lpstr>Geometric 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Chris Umans</cp:lastModifiedBy>
  <cp:revision>44</cp:revision>
  <dcterms:modified xsi:type="dcterms:W3CDTF">2014-05-18T06:33:14Z</dcterms:modified>
</cp:coreProperties>
</file>