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notesSlides/notesSlide17.xml" ContentType="application/vnd.openxmlformats-officedocument.presentationml.notesSlide+xml"/>
  <Default Extension="emf" ContentType="image/x-emf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notesSlides/notesSlide37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8" r:id="rId1"/>
    <p:sldMasterId id="2147483670" r:id="rId2"/>
    <p:sldMasterId id="2147483712" r:id="rId3"/>
    <p:sldMasterId id="2147483724" r:id="rId4"/>
    <p:sldMasterId id="2147483736" r:id="rId5"/>
  </p:sldMasterIdLst>
  <p:notesMasterIdLst>
    <p:notesMasterId r:id="rId55"/>
  </p:notesMasterIdLst>
  <p:handoutMasterIdLst>
    <p:handoutMasterId r:id="rId56"/>
  </p:handoutMasterIdLst>
  <p:sldIdLst>
    <p:sldId id="353" r:id="rId6"/>
    <p:sldId id="354" r:id="rId7"/>
    <p:sldId id="491" r:id="rId8"/>
    <p:sldId id="454" r:id="rId9"/>
    <p:sldId id="455" r:id="rId10"/>
    <p:sldId id="456" r:id="rId11"/>
    <p:sldId id="494" r:id="rId12"/>
    <p:sldId id="460" r:id="rId13"/>
    <p:sldId id="461" r:id="rId14"/>
    <p:sldId id="462" r:id="rId15"/>
    <p:sldId id="463" r:id="rId16"/>
    <p:sldId id="464" r:id="rId17"/>
    <p:sldId id="465" r:id="rId18"/>
    <p:sldId id="466" r:id="rId19"/>
    <p:sldId id="495" r:id="rId20"/>
    <p:sldId id="468" r:id="rId21"/>
    <p:sldId id="469" r:id="rId22"/>
    <p:sldId id="470" r:id="rId23"/>
    <p:sldId id="471" r:id="rId24"/>
    <p:sldId id="472" r:id="rId25"/>
    <p:sldId id="473" r:id="rId26"/>
    <p:sldId id="496" r:id="rId27"/>
    <p:sldId id="476" r:id="rId28"/>
    <p:sldId id="477" r:id="rId29"/>
    <p:sldId id="478" r:id="rId30"/>
    <p:sldId id="479" r:id="rId31"/>
    <p:sldId id="480" r:id="rId32"/>
    <p:sldId id="481" r:id="rId33"/>
    <p:sldId id="482" r:id="rId34"/>
    <p:sldId id="483" r:id="rId35"/>
    <p:sldId id="484" r:id="rId36"/>
    <p:sldId id="485" r:id="rId37"/>
    <p:sldId id="486" r:id="rId38"/>
    <p:sldId id="487" r:id="rId39"/>
    <p:sldId id="488" r:id="rId40"/>
    <p:sldId id="489" r:id="rId41"/>
    <p:sldId id="490" r:id="rId42"/>
    <p:sldId id="497" r:id="rId43"/>
    <p:sldId id="498" r:id="rId44"/>
    <p:sldId id="499" r:id="rId45"/>
    <p:sldId id="500" r:id="rId46"/>
    <p:sldId id="501" r:id="rId47"/>
    <p:sldId id="502" r:id="rId48"/>
    <p:sldId id="503" r:id="rId49"/>
    <p:sldId id="504" r:id="rId50"/>
    <p:sldId id="505" r:id="rId51"/>
    <p:sldId id="506" r:id="rId52"/>
    <p:sldId id="507" r:id="rId53"/>
    <p:sldId id="508" r:id="rId54"/>
  </p:sldIdLst>
  <p:sldSz cx="13004800" cy="9753600"/>
  <p:notesSz cx="6858000" cy="9144000"/>
  <p:embeddedFontLst>
    <p:embeddedFont>
      <p:font typeface="Lucida Sans Regular" pitchFamily="34" charset="0"/>
      <p:regular r:id="rId57"/>
    </p:embeddedFont>
    <p:embeddedFont>
      <p:font typeface="Lucida Sans" pitchFamily="34" charset="0"/>
      <p:regular r:id="rId58"/>
    </p:embeddedFont>
    <p:embeddedFont>
      <p:font typeface="Times" pitchFamily="18" charset="0"/>
      <p:regular r:id="rId59"/>
      <p:bold r:id="rId60"/>
      <p:italic r:id="rId61"/>
      <p:boldItalic r:id="rId62"/>
    </p:embeddedFont>
    <p:embeddedFont>
      <p:font typeface="cmsy10" pitchFamily="34" charset="0"/>
      <p:regular r:id="rId63"/>
    </p:embeddedFont>
    <p:embeddedFont>
      <p:font typeface="cmmi10" pitchFamily="34" charset="0"/>
      <p:regular r:id="rId64"/>
    </p:embeddedFont>
  </p:embeddedFontLst>
  <p:defaultTextStyle>
    <a:lvl1pPr algn="ctr" defTabSz="1449270">
      <a:lnSpc>
        <a:spcPct val="130000"/>
      </a:lnSpc>
      <a:buClr>
        <a:srgbClr val="000000"/>
      </a:buClr>
      <a:buFont typeface="Lucida Sans Regular"/>
      <a:tabLst>
        <a:tab pos="1066636" algn="l"/>
      </a:tabLst>
      <a:defRPr sz="1600">
        <a:solidFill>
          <a:srgbClr val="8D3124"/>
        </a:solidFill>
        <a:latin typeface="Lucida Sans Regular"/>
        <a:ea typeface="Lucida Sans Regular"/>
        <a:cs typeface="Lucida Sans Regular"/>
        <a:sym typeface="Lucida Sans Regular"/>
      </a:defRPr>
    </a:lvl1pPr>
    <a:lvl2pPr indent="342847" algn="ctr" defTabSz="1449270">
      <a:lnSpc>
        <a:spcPct val="130000"/>
      </a:lnSpc>
      <a:buClr>
        <a:srgbClr val="000000"/>
      </a:buClr>
      <a:buFont typeface="Lucida Sans Regular"/>
      <a:tabLst>
        <a:tab pos="1066636" algn="l"/>
      </a:tabLst>
      <a:defRPr sz="1600">
        <a:solidFill>
          <a:srgbClr val="8D3124"/>
        </a:solidFill>
        <a:latin typeface="Lucida Sans Regular"/>
        <a:ea typeface="Lucida Sans Regular"/>
        <a:cs typeface="Lucida Sans Regular"/>
        <a:sym typeface="Lucida Sans Regular"/>
      </a:defRPr>
    </a:lvl2pPr>
    <a:lvl3pPr indent="685694" algn="ctr" defTabSz="1449270">
      <a:lnSpc>
        <a:spcPct val="130000"/>
      </a:lnSpc>
      <a:buClr>
        <a:srgbClr val="000000"/>
      </a:buClr>
      <a:buFont typeface="Lucida Sans Regular"/>
      <a:tabLst>
        <a:tab pos="1066636" algn="l"/>
      </a:tabLst>
      <a:defRPr sz="1600">
        <a:solidFill>
          <a:srgbClr val="8D3124"/>
        </a:solidFill>
        <a:latin typeface="Lucida Sans Regular"/>
        <a:ea typeface="Lucida Sans Regular"/>
        <a:cs typeface="Lucida Sans Regular"/>
        <a:sym typeface="Lucida Sans Regular"/>
      </a:defRPr>
    </a:lvl3pPr>
    <a:lvl4pPr indent="1028542" algn="ctr" defTabSz="1449270">
      <a:lnSpc>
        <a:spcPct val="130000"/>
      </a:lnSpc>
      <a:buClr>
        <a:srgbClr val="000000"/>
      </a:buClr>
      <a:buFont typeface="Lucida Sans Regular"/>
      <a:tabLst>
        <a:tab pos="1066636" algn="l"/>
      </a:tabLst>
      <a:defRPr sz="1600">
        <a:solidFill>
          <a:srgbClr val="8D3124"/>
        </a:solidFill>
        <a:latin typeface="Lucida Sans Regular"/>
        <a:ea typeface="Lucida Sans Regular"/>
        <a:cs typeface="Lucida Sans Regular"/>
        <a:sym typeface="Lucida Sans Regular"/>
      </a:defRPr>
    </a:lvl4pPr>
    <a:lvl5pPr indent="1371390" algn="ctr" defTabSz="1449270">
      <a:lnSpc>
        <a:spcPct val="130000"/>
      </a:lnSpc>
      <a:buClr>
        <a:srgbClr val="000000"/>
      </a:buClr>
      <a:buFont typeface="Lucida Sans Regular"/>
      <a:tabLst>
        <a:tab pos="1066636" algn="l"/>
      </a:tabLst>
      <a:defRPr sz="1600">
        <a:solidFill>
          <a:srgbClr val="8D3124"/>
        </a:solidFill>
        <a:latin typeface="Lucida Sans Regular"/>
        <a:ea typeface="Lucida Sans Regular"/>
        <a:cs typeface="Lucida Sans Regular"/>
        <a:sym typeface="Lucida Sans Regular"/>
      </a:defRPr>
    </a:lvl5pPr>
    <a:lvl6pPr indent="1714236" algn="ctr" defTabSz="1449270">
      <a:lnSpc>
        <a:spcPct val="130000"/>
      </a:lnSpc>
      <a:buClr>
        <a:srgbClr val="000000"/>
      </a:buClr>
      <a:buFont typeface="Lucida Sans Regular"/>
      <a:tabLst>
        <a:tab pos="1066636" algn="l"/>
      </a:tabLst>
      <a:defRPr sz="1600">
        <a:solidFill>
          <a:srgbClr val="8D3124"/>
        </a:solidFill>
        <a:latin typeface="Lucida Sans Regular"/>
        <a:ea typeface="Lucida Sans Regular"/>
        <a:cs typeface="Lucida Sans Regular"/>
        <a:sym typeface="Lucida Sans Regular"/>
      </a:defRPr>
    </a:lvl6pPr>
    <a:lvl7pPr indent="2057084" algn="ctr" defTabSz="1449270">
      <a:lnSpc>
        <a:spcPct val="130000"/>
      </a:lnSpc>
      <a:buClr>
        <a:srgbClr val="000000"/>
      </a:buClr>
      <a:buFont typeface="Lucida Sans Regular"/>
      <a:tabLst>
        <a:tab pos="1066636" algn="l"/>
      </a:tabLst>
      <a:defRPr sz="1600">
        <a:solidFill>
          <a:srgbClr val="8D3124"/>
        </a:solidFill>
        <a:latin typeface="Lucida Sans Regular"/>
        <a:ea typeface="Lucida Sans Regular"/>
        <a:cs typeface="Lucida Sans Regular"/>
        <a:sym typeface="Lucida Sans Regular"/>
      </a:defRPr>
    </a:lvl7pPr>
    <a:lvl8pPr indent="2399931" algn="ctr" defTabSz="1449270">
      <a:lnSpc>
        <a:spcPct val="130000"/>
      </a:lnSpc>
      <a:buClr>
        <a:srgbClr val="000000"/>
      </a:buClr>
      <a:buFont typeface="Lucida Sans Regular"/>
      <a:tabLst>
        <a:tab pos="1066636" algn="l"/>
      </a:tabLst>
      <a:defRPr sz="1600">
        <a:solidFill>
          <a:srgbClr val="8D3124"/>
        </a:solidFill>
        <a:latin typeface="Lucida Sans Regular"/>
        <a:ea typeface="Lucida Sans Regular"/>
        <a:cs typeface="Lucida Sans Regular"/>
        <a:sym typeface="Lucida Sans Regular"/>
      </a:defRPr>
    </a:lvl8pPr>
    <a:lvl9pPr indent="2742778" algn="ctr" defTabSz="1449270">
      <a:lnSpc>
        <a:spcPct val="130000"/>
      </a:lnSpc>
      <a:buClr>
        <a:srgbClr val="000000"/>
      </a:buClr>
      <a:buFont typeface="Lucida Sans Regular"/>
      <a:tabLst>
        <a:tab pos="1066636" algn="l"/>
      </a:tabLst>
      <a:defRPr sz="1600">
        <a:solidFill>
          <a:srgbClr val="8D3124"/>
        </a:solidFill>
        <a:latin typeface="Lucida Sans Regular"/>
        <a:ea typeface="Lucida Sans Regular"/>
        <a:cs typeface="Lucida Sans Regular"/>
        <a:sym typeface="Lucida Sans Regular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Lucida Sans Regular"/>
          <a:ea typeface="Lucida Sans Regular"/>
          <a:cs typeface="Lucida Sans Regular"/>
        </a:font>
        <a:srgbClr val="000000"/>
      </a:tcTxStyle>
      <a:tcStyle>
        <a:tcBdr>
          <a:left>
            <a:ln w="12700" cap="flat">
              <a:solidFill>
                <a:srgbClr val="E7EAEB"/>
              </a:solidFill>
              <a:prstDash val="solid"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12700" cap="flat">
              <a:solidFill>
                <a:srgbClr val="E7EAEB"/>
              </a:solidFill>
              <a:prstDash val="solid"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Lucida Sans Regular"/>
          <a:ea typeface="Lucida Sans Regular"/>
          <a:cs typeface="Lucida Sans Regular"/>
        </a:font>
        <a:srgbClr val="FFFFFF"/>
      </a:tcTxStyle>
      <a:tcStyle>
        <a:tcBdr>
          <a:left>
            <a:ln w="28575" cap="flat">
              <a:noFill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12700" cap="flat">
              <a:solidFill>
                <a:srgbClr val="E7EAEB"/>
              </a:solidFill>
              <a:prstDash val="solid"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ff" i="on">
        <a:font>
          <a:latin typeface="Times Roman"/>
          <a:ea typeface="Times Roman"/>
          <a:cs typeface="Times Roman"/>
        </a:font>
        <a:srgbClr val="0048A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8575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AEB"/>
          </a:solidFill>
        </a:fill>
      </a:tcStyle>
    </a:lastRow>
    <a:firstRow>
      <a:tcTxStyle b="off" i="off">
        <a:font>
          <a:latin typeface="Lucida Sans Regular"/>
          <a:ea typeface="Lucida Sans Regular"/>
          <a:cs typeface="Lucida Sans Regular"/>
        </a:font>
        <a:srgbClr val="FFFFFF"/>
      </a:tcTxStyle>
      <a:tcStyle>
        <a:tcBdr>
          <a:left>
            <a:ln w="12700" cap="flat">
              <a:solidFill>
                <a:srgbClr val="E7EAEB"/>
              </a:solidFill>
              <a:prstDash val="solid"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28575" cap="flat">
              <a:noFill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008" y="-108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notesMaster" Target="notesMasters/notesMaster1.xml"/><Relationship Id="rId63" Type="http://schemas.openxmlformats.org/officeDocument/2006/relationships/font" Target="fonts/font7.fntdata"/><Relationship Id="rId68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font" Target="fonts/font2.fntdata"/><Relationship Id="rId66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font" Target="fonts/font1.fntdata"/><Relationship Id="rId61" Type="http://schemas.openxmlformats.org/officeDocument/2006/relationships/font" Target="fonts/font5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font" Target="fonts/font4.fntdata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handoutMaster" Target="handoutMasters/handoutMaster1.xml"/><Relationship Id="rId64" Type="http://schemas.openxmlformats.org/officeDocument/2006/relationships/font" Target="fonts/font8.fntdata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font" Target="fonts/font3.fntdata"/><Relationship Id="rId67" Type="http://schemas.openxmlformats.org/officeDocument/2006/relationships/theme" Target="theme/theme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font" Target="fonts/font6.fntdata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emf"/><Relationship Id="rId1" Type="http://schemas.openxmlformats.org/officeDocument/2006/relationships/image" Target="../media/image24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8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4AABF-7173-E346-9109-AB9BE49022D5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FE264C-C0AE-9448-A5C2-CA40F81B58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635180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="" xmlns:p14="http://schemas.microsoft.com/office/powerpoint/2010/main" val="42355190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457129">
      <a:defRPr sz="1600">
        <a:latin typeface="Lucida Grande"/>
        <a:ea typeface="Lucida Grande"/>
        <a:cs typeface="Lucida Grande"/>
        <a:sym typeface="Lucida Grande"/>
      </a:defRPr>
    </a:lvl1pPr>
    <a:lvl2pPr indent="228565" defTabSz="457129">
      <a:defRPr sz="1600">
        <a:latin typeface="Lucida Grande"/>
        <a:ea typeface="Lucida Grande"/>
        <a:cs typeface="Lucida Grande"/>
        <a:sym typeface="Lucida Grande"/>
      </a:defRPr>
    </a:lvl2pPr>
    <a:lvl3pPr indent="457129" defTabSz="457129">
      <a:defRPr sz="1600">
        <a:latin typeface="Lucida Grande"/>
        <a:ea typeface="Lucida Grande"/>
        <a:cs typeface="Lucida Grande"/>
        <a:sym typeface="Lucida Grande"/>
      </a:defRPr>
    </a:lvl3pPr>
    <a:lvl4pPr indent="685694" defTabSz="457129">
      <a:defRPr sz="1600">
        <a:latin typeface="Lucida Grande"/>
        <a:ea typeface="Lucida Grande"/>
        <a:cs typeface="Lucida Grande"/>
        <a:sym typeface="Lucida Grande"/>
      </a:defRPr>
    </a:lvl4pPr>
    <a:lvl5pPr indent="914260" defTabSz="457129">
      <a:defRPr sz="1600">
        <a:latin typeface="Lucida Grande"/>
        <a:ea typeface="Lucida Grande"/>
        <a:cs typeface="Lucida Grande"/>
        <a:sym typeface="Lucida Grande"/>
      </a:defRPr>
    </a:lvl5pPr>
    <a:lvl6pPr indent="1142824" defTabSz="457129">
      <a:defRPr sz="1600">
        <a:latin typeface="Lucida Grande"/>
        <a:ea typeface="Lucida Grande"/>
        <a:cs typeface="Lucida Grande"/>
        <a:sym typeface="Lucida Grande"/>
      </a:defRPr>
    </a:lvl6pPr>
    <a:lvl7pPr indent="1371390" defTabSz="457129">
      <a:defRPr sz="1600">
        <a:latin typeface="Lucida Grande"/>
        <a:ea typeface="Lucida Grande"/>
        <a:cs typeface="Lucida Grande"/>
        <a:sym typeface="Lucida Grande"/>
      </a:defRPr>
    </a:lvl7pPr>
    <a:lvl8pPr indent="1599957" defTabSz="457129">
      <a:defRPr sz="1600">
        <a:latin typeface="Lucida Grande"/>
        <a:ea typeface="Lucida Grande"/>
        <a:cs typeface="Lucida Grande"/>
        <a:sym typeface="Lucida Grande"/>
      </a:defRPr>
    </a:lvl8pPr>
    <a:lvl9pPr indent="1828518" defTabSz="457129">
      <a:defRPr sz="16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344F607-7A44-3F4D-AA6A-14A6442BD6AF}" type="slidenum">
              <a:rPr lang="en-US" sz="1200">
                <a:solidFill>
                  <a:prstClr val="black"/>
                </a:solidFill>
              </a:rPr>
              <a:pPr eaLnBrk="1" hangingPunct="1"/>
              <a:t>1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0A12743D-8E4D-41D3-A464-7B566A51745A}" type="slidenum">
              <a:rPr lang="en-US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123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738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Note: it is a common misperception that the extreme point theorem is true for LPs in non-standard form, as some polyhedra have</a:t>
            </a:r>
          </a:p>
          <a:p>
            <a:r>
              <a:rPr lang="en-US"/>
              <a:t>no vertices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E809A8EE-D2A9-407A-B493-4385CF8616B2}" type="slidenum">
              <a:rPr lang="en-US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294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738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5F377213-03BA-4FD5-B8F1-BBA056F03267}" type="slidenum">
              <a:rPr lang="en-US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079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738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Note that d != 0. So if c^T d = 0 we must be able to choose d (or -d) so that dj &lt; 0 for some j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2C9F20C2-E4B7-4C6D-A367-8D5737DB7E86}" type="slidenum">
              <a:rPr lang="en-US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792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738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F70F4309-7D5A-4489-8A6B-A624C5442E83}" type="slidenum">
              <a:rPr lang="en-US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939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738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605B6D10-035C-4D85-BF15-F102BA84DFDF}" type="slidenum">
              <a:rPr lang="en-US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744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738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1C96CDF4-EC07-46DD-A48D-242C8DEDD170}" type="slidenum">
              <a:rPr lang="en-US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765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738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35CA7DB1-E4F8-4FAA-83E2-FA06A983BE7E}" type="slidenum">
              <a:rPr lang="en-US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30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rank(A) &lt; m, (i) either Ax = b has no solutions or (ii) we can identify a redundant constraint from Ax = b and remove it </a:t>
            </a:r>
          </a:p>
          <a:p>
            <a:r>
              <a:rPr lang="en-US"/>
              <a:t>Note: A vertex can have several associated BFS.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E756FF97-51B7-487A-BD27-5A1CF0EE426E}" type="slidenum">
              <a:rPr lang="en-US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348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738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4937" tIns="47468" rIns="94937" bIns="47468"/>
          <a:lstStyle/>
          <a:p>
            <a:r>
              <a:rPr lang="en-US"/>
              <a:t>A = 330/17, B = 434/17</a:t>
            </a:r>
          </a:p>
          <a:p>
            <a:r>
              <a:rPr lang="en-US"/>
              <a:t>Note 4A + 4B = 179.77 &gt; 160</a:t>
            </a:r>
          </a:p>
          <a:p>
            <a:r>
              <a:rPr lang="en-US"/>
              <a:t>Each BFS corresponds to one extreme point, but different BFS can correspond to the same extreme point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D7985869-EFFD-40EA-9630-3E7FF05DC883}" type="slidenum">
              <a:rPr lang="en-US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256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738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0"/>
              </a:spcBef>
            </a:pPr>
            <a:r>
              <a:rPr kumimoji="1" lang="en-US">
                <a:solidFill>
                  <a:schemeClr val="hlink"/>
                </a:solidFill>
              </a:rPr>
              <a:t>local optima are global optimal since feasible region is convex</a:t>
            </a:r>
          </a:p>
          <a:p>
            <a:pPr eaLnBrk="0" hangingPunct="0">
              <a:spcBef>
                <a:spcPct val="0"/>
              </a:spcBef>
            </a:pPr>
            <a:r>
              <a:rPr lang="en-US">
                <a:solidFill>
                  <a:schemeClr val="hlink"/>
                </a:solidFill>
              </a:rPr>
              <a:t>n-dimensional hypercube has exponentially many vertices</a:t>
            </a:r>
          </a:p>
          <a:p>
            <a:pPr eaLnBrk="0" hangingPunct="0">
              <a:spcBef>
                <a:spcPct val="0"/>
              </a:spcBef>
            </a:pPr>
            <a:endParaRPr kumimoji="1" lang="en-US">
              <a:solidFill>
                <a:schemeClr val="hlink"/>
              </a:solidFill>
            </a:endParaRPr>
          </a:p>
          <a:p>
            <a:r>
              <a:rPr lang="en-US"/>
              <a:t>As a graduate student at the University of California Berkeley in 1939, Dantzig arrived late to class one day and copied two problems from a blackboard. After struggling with what he thought was a difficult homework assignment, he submitted his work to the eminent statistician Jerzy Neyman. Six weeks later on a Sunday at 8 AM, Neyman excitedly awoke Dantzig to say he had written an introduction to Dantzig's paper. It turned out that Dantzig had found solutions to two famous, previously unsolved statistical problems.</a:t>
            </a:r>
          </a:p>
          <a:p>
            <a:r>
              <a:rPr lang="en-US"/>
              <a:t>Moral of the Story: if you come in late to class, you must solve a previously unsolved problem.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5BEAB04-BFE8-5345-9FCF-A50F97B4A58D}" type="slidenum">
              <a:rPr lang="en-US" sz="1200">
                <a:solidFill>
                  <a:prstClr val="black"/>
                </a:solidFill>
              </a:rPr>
              <a:pPr eaLnBrk="1" hangingPunct="1"/>
              <a:t>2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06CC7859-9708-4D09-B1FE-B97AAB69E531}" type="slidenum">
              <a:rPr lang="en-US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031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738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called simplex tableaux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185EF404-4159-45A1-B5DD-81481B0C4068}" type="slidenum">
              <a:rPr lang="en-US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051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738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called simplex tableaux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E3C48A7B-E7C9-448B-A069-C50BC56C9C8F}" type="slidenum">
              <a:rPr lang="en-US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072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738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if some nonbasic variable has a positive coefficient in obj function row, then we can increase this variable x and improve objective function. What is simplest way to do this? Don't ruin feasibility! Other equations must still hold. So other variables must change. Each equation has a single isolated basic variable which can be used to balance the change in x, keeping other nonbasic variables = 0.</a:t>
            </a:r>
          </a:p>
          <a:p>
            <a:r>
              <a:rPr lang="en-US"/>
              <a:t>degeneracy if RHS is 0 and hence min ratio is 0.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F60733CD-34F1-4993-B270-1342C5701493}" type="slidenum">
              <a:rPr lang="en-US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092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738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4920C519-2E83-4C25-887B-30FE9A5CA44F}" type="slidenum">
              <a:rPr lang="en-US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113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738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Theorem: if simplex algorithm terminates, it terminates with optimal solution.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1BA07EE0-C56B-46EE-9486-29A8CDE93438}" type="slidenum">
              <a:rPr lang="en-US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277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738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multiply constraints by (A_B)^-1.</a:t>
            </a:r>
          </a:p>
          <a:p>
            <a:r>
              <a:rPr lang="en-US"/>
              <a:t>Subtract c_B * (A_B)^-1 times constraints from objective function equation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F42E7C4D-198A-4CF4-B0B3-6B103F3C4E69}" type="slidenum">
              <a:rPr lang="en-US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215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738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4937" tIns="47468" rIns="94937" bIns="4746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E0D19C38-EB76-4575-8D99-53190AB3A167}" type="slidenum">
              <a:rPr lang="en-US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471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75572027-FAB3-413E-B2B6-C5D9ADC5D0F6}" type="slidenum">
              <a:rPr lang="en-US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zi variables are called "artificial variables"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8117C2F6-5AB6-48BA-8B7F-3287646601CE}" type="slidenum">
              <a:rPr lang="en-US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195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738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4937" tIns="47468" rIns="94937" bIns="47468"/>
          <a:lstStyle/>
          <a:p>
            <a:pPr eaLnBrk="0" hangingPunct="0">
              <a:spcBef>
                <a:spcPct val="0"/>
              </a:spcBef>
            </a:pPr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4C8EADA0-9893-4EFD-832E-3DD1FEF7BC1C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738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Solving simultaneous linear equations (Ax = b) can be accomplished using Gaussian elimination. LP is a generalization with inequalities instead of equalities.</a:t>
            </a:r>
          </a:p>
          <a:p>
            <a:r>
              <a:rPr lang="en-US"/>
              <a:t>Note: simple transformations to handle &gt;= inequalities, unrestricted variables, or min objective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D9DEEE4B-B5C1-4850-88C1-8D6C61A8D6AC}" type="slidenum">
              <a:rPr lang="en-US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440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738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4937" tIns="47468" rIns="94937" bIns="47468"/>
          <a:lstStyle/>
          <a:p>
            <a:pPr eaLnBrk="0" hangingPunct="0">
              <a:spcBef>
                <a:spcPct val="0"/>
              </a:spcBef>
            </a:pPr>
            <a:r>
              <a:rPr lang="en-US">
                <a:solidFill>
                  <a:schemeClr val="hlink"/>
                </a:solidFill>
              </a:rPr>
              <a:t>New basis, same vertex = "stalling" is common in practice</a:t>
            </a:r>
          </a:p>
          <a:p>
            <a:r>
              <a:rPr lang="en-US"/>
              <a:t>Cycling Doesn't occur in the wild.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38406F10-42DB-452C-A2A5-790BB04B08C7}" type="slidenum">
              <a:rPr lang="en-US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3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7A403A24-3469-4501-88E1-99AA6E133398}" type="slidenum">
              <a:rPr lang="en-US">
                <a:solidFill>
                  <a:prstClr val="black"/>
                </a:solidFill>
              </a:rPr>
              <a:pPr/>
              <a:t>36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42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it's a nonzero linear combination because no row of A_B can be zero - it's invertible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37FCECDC-1BC9-485A-B6C3-077C27D8F4FC}" type="slidenum">
              <a:rPr lang="en-US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492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738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4937" tIns="47468" rIns="94937" bIns="47468"/>
          <a:lstStyle/>
          <a:p>
            <a:r>
              <a:rPr lang="en-US"/>
              <a:t>stalling = new basis, same vertex</a:t>
            </a:r>
          </a:p>
          <a:p>
            <a:r>
              <a:rPr lang="en-US"/>
              <a:t>Reference to remarkable property: Mike Todd, The Many Facets of Linear Programming, Math Programming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10F0C5C6-6447-4AD8-B20D-66BAF3567F84}" type="slidenum">
              <a:rPr lang="en-US">
                <a:solidFill>
                  <a:prstClr val="black"/>
                </a:solidFill>
              </a:rPr>
              <a:pPr/>
              <a:t>39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860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6D4612B9-99D8-4AE5-897E-0043D105CDFB}" type="slidenum">
              <a:rPr lang="en-US">
                <a:solidFill>
                  <a:prstClr val="black"/>
                </a:solidFill>
              </a:rPr>
              <a:pPr/>
              <a:t>40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880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1E9CD05C-A13B-46ED-A2B2-39FB043B43F1}" type="slidenum">
              <a:rPr lang="en-US">
                <a:solidFill>
                  <a:prstClr val="black"/>
                </a:solidFill>
              </a:rPr>
              <a:pPr/>
              <a:t>41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993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B8699329-7541-4FBA-A36E-71EC2C257F9A}" type="slidenum">
              <a:rPr lang="en-US">
                <a:solidFill>
                  <a:prstClr val="black"/>
                </a:solidFill>
              </a:rPr>
              <a:pPr/>
              <a:t>42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901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0D6F9104-11EA-40F0-A45D-B08F9008EA35}" type="slidenum">
              <a:rPr lang="en-US">
                <a:solidFill>
                  <a:prstClr val="black"/>
                </a:solidFill>
              </a:rPr>
              <a:pPr/>
              <a:t>43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921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75B065FE-3F99-4FE0-A0D5-31CEAD87B7E8}" type="slidenum">
              <a:rPr lang="en-US">
                <a:solidFill>
                  <a:prstClr val="black"/>
                </a:solidFill>
              </a:rPr>
              <a:pPr/>
              <a:t>44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939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442FB171-8030-467B-AE91-5E336136E6CC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738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4937" tIns="47468" rIns="94937" bIns="4746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4E3CEEA2-2B29-4454-91B1-FA362B4F2006}" type="slidenum">
              <a:rPr lang="en-US">
                <a:solidFill>
                  <a:prstClr val="black"/>
                </a:solidFill>
              </a:rPr>
              <a:pPr/>
              <a:t>45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14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E80F9830-C5AE-4FD4-81B4-2B30619BBB0D}" type="slidenum">
              <a:rPr lang="en-US">
                <a:solidFill>
                  <a:prstClr val="black"/>
                </a:solidFill>
              </a:rPr>
              <a:pPr/>
              <a:t>46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95C0CDD2-7C9A-4BBC-B708-97730F8939D2}" type="slidenum">
              <a:rPr lang="en-US">
                <a:solidFill>
                  <a:prstClr val="black"/>
                </a:solidFill>
              </a:rPr>
              <a:pPr/>
              <a:t>47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EC66BF58-12BC-4AC1-8D53-47A46DA0827D}" type="slidenum">
              <a:rPr lang="en-US">
                <a:solidFill>
                  <a:prstClr val="black"/>
                </a:solidFill>
              </a:rPr>
              <a:pPr/>
              <a:t>49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713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343" tIns="45671" rIns="91343" bIns="45671"/>
          <a:lstStyle/>
          <a:p>
            <a:r>
              <a:rPr lang="en-US"/>
              <a:t>Duality theorem first written down by Gale-Kuhn-Tucker, but inspired from conversation between Dantzig and von-Neumann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46DEBA59-6BE3-4934-931F-A557D7D7CACB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2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778BACD2-430D-47E3-86BE-DE8FD954A5AA}" type="slidenum">
              <a:rPr lang="en-US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376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738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A1F21818-C50C-402B-8ADC-442A592B8608}" type="slidenum">
              <a:rPr lang="en-US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396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738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isoprofit lines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EF10DD0C-BBAE-4D16-8B66-48936336A382}" type="slidenum">
              <a:rPr lang="en-US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416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738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4836" tIns="47417" rIns="94836" bIns="4741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AAA76463-C7CE-4EC9-A698-9AC453C2F791}" type="slidenum">
              <a:rPr lang="en-US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102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738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4836" tIns="47417" rIns="94836" bIns="47417"/>
          <a:lstStyle/>
          <a:p>
            <a:r>
              <a:rPr lang="en-US"/>
              <a:t>LP feasible region is intersection of finitely many halfspaces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40"/>
            <a:ext cx="11054080" cy="2090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/>
            </a:lvl1pPr>
            <a:lvl2pPr marL="650062" indent="0" algn="ctr">
              <a:buNone/>
              <a:defRPr/>
            </a:lvl2pPr>
            <a:lvl3pPr marL="1300125" indent="0" algn="ctr">
              <a:buNone/>
              <a:defRPr/>
            </a:lvl3pPr>
            <a:lvl4pPr marL="1950192" indent="0" algn="ctr">
              <a:buNone/>
              <a:defRPr/>
            </a:lvl4pPr>
            <a:lvl5pPr marL="2600254" indent="0" algn="ctr">
              <a:buNone/>
              <a:defRPr/>
            </a:lvl5pPr>
            <a:lvl6pPr marL="3250317" indent="0" algn="ctr">
              <a:buNone/>
              <a:defRPr/>
            </a:lvl6pPr>
            <a:lvl7pPr marL="3900384" indent="0" algn="ctr">
              <a:buNone/>
              <a:defRPr/>
            </a:lvl7pPr>
            <a:lvl8pPr marL="4550443" indent="0" algn="ctr">
              <a:buNone/>
              <a:defRPr/>
            </a:lvl8pPr>
            <a:lvl9pPr marL="520050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20, 2014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15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4CEBDA-2EC1-47F2-ABA7-E01777037E4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20, 2014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15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A301DA-1D30-40B6-8B9B-04B96F9C822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604"/>
            <a:ext cx="2926080" cy="83221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604"/>
            <a:ext cx="8561493" cy="83221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20, 2014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15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B683F-75D6-4C73-82E7-2D5D2DB0F95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40"/>
            <a:ext cx="11054080" cy="2090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/>
            </a:lvl1pPr>
            <a:lvl2pPr marL="650062" indent="0" algn="ctr">
              <a:buNone/>
              <a:defRPr/>
            </a:lvl2pPr>
            <a:lvl3pPr marL="1300125" indent="0" algn="ctr">
              <a:buNone/>
              <a:defRPr/>
            </a:lvl3pPr>
            <a:lvl4pPr marL="1950192" indent="0" algn="ctr">
              <a:buNone/>
              <a:defRPr/>
            </a:lvl4pPr>
            <a:lvl5pPr marL="2600254" indent="0" algn="ctr">
              <a:buNone/>
              <a:defRPr/>
            </a:lvl5pPr>
            <a:lvl6pPr marL="3250317" indent="0" algn="ctr">
              <a:buNone/>
              <a:defRPr/>
            </a:lvl6pPr>
            <a:lvl7pPr marL="3900384" indent="0" algn="ctr">
              <a:buNone/>
              <a:defRPr/>
            </a:lvl7pPr>
            <a:lvl8pPr marL="4550443" indent="0" algn="ctr">
              <a:buNone/>
              <a:defRPr/>
            </a:lvl8pPr>
            <a:lvl9pPr marL="520050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20, 2014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15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4CEBDA-2EC1-47F2-ABA7-E01777037E4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20, 2014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15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F208F-C80C-43C5-A197-6F35B635172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599"/>
            <a:ext cx="11054080" cy="1937173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4000"/>
            <a:ext cx="11054080" cy="2133599"/>
          </a:xfrm>
        </p:spPr>
        <p:txBody>
          <a:bodyPr anchor="b"/>
          <a:lstStyle>
            <a:lvl1pPr marL="0" indent="0">
              <a:buNone/>
              <a:defRPr sz="2800"/>
            </a:lvl1pPr>
            <a:lvl2pPr marL="650062" indent="0">
              <a:buNone/>
              <a:defRPr sz="2600"/>
            </a:lvl2pPr>
            <a:lvl3pPr marL="1300125" indent="0">
              <a:buNone/>
              <a:defRPr sz="2300"/>
            </a:lvl3pPr>
            <a:lvl4pPr marL="1950192" indent="0">
              <a:buNone/>
              <a:defRPr sz="2000"/>
            </a:lvl4pPr>
            <a:lvl5pPr marL="2600254" indent="0">
              <a:buNone/>
              <a:defRPr sz="2000"/>
            </a:lvl5pPr>
            <a:lvl6pPr marL="3250317" indent="0">
              <a:buNone/>
              <a:defRPr sz="2000"/>
            </a:lvl6pPr>
            <a:lvl7pPr marL="3900384" indent="0">
              <a:buNone/>
              <a:defRPr sz="2000"/>
            </a:lvl7pPr>
            <a:lvl8pPr marL="4550443" indent="0">
              <a:buNone/>
              <a:defRPr sz="2000"/>
            </a:lvl8pPr>
            <a:lvl9pPr marL="5200509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20, 2014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15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6C482-DECC-4C88-A5BC-DF819A8E278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275848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275848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20, 2014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15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543A5-1CC6-40FF-9872-9FE7D4F5447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062" indent="0">
              <a:buNone/>
              <a:defRPr sz="2800" b="1"/>
            </a:lvl2pPr>
            <a:lvl3pPr marL="1300125" indent="0">
              <a:buNone/>
              <a:defRPr sz="2600" b="1"/>
            </a:lvl3pPr>
            <a:lvl4pPr marL="1950192" indent="0">
              <a:buNone/>
              <a:defRPr sz="2300" b="1"/>
            </a:lvl4pPr>
            <a:lvl5pPr marL="2600254" indent="0">
              <a:buNone/>
              <a:defRPr sz="2300" b="1"/>
            </a:lvl5pPr>
            <a:lvl6pPr marL="3250317" indent="0">
              <a:buNone/>
              <a:defRPr sz="2300" b="1"/>
            </a:lvl6pPr>
            <a:lvl7pPr marL="3900384" indent="0">
              <a:buNone/>
              <a:defRPr sz="2300" b="1"/>
            </a:lvl7pPr>
            <a:lvl8pPr marL="4550443" indent="0">
              <a:buNone/>
              <a:defRPr sz="2300" b="1"/>
            </a:lvl8pPr>
            <a:lvl9pPr marL="520050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60" y="2183272"/>
            <a:ext cx="5748302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062" indent="0">
              <a:buNone/>
              <a:defRPr sz="2800" b="1"/>
            </a:lvl2pPr>
            <a:lvl3pPr marL="1300125" indent="0">
              <a:buNone/>
              <a:defRPr sz="2600" b="1"/>
            </a:lvl3pPr>
            <a:lvl4pPr marL="1950192" indent="0">
              <a:buNone/>
              <a:defRPr sz="2300" b="1"/>
            </a:lvl4pPr>
            <a:lvl5pPr marL="2600254" indent="0">
              <a:buNone/>
              <a:defRPr sz="2300" b="1"/>
            </a:lvl5pPr>
            <a:lvl6pPr marL="3250317" indent="0">
              <a:buNone/>
              <a:defRPr sz="2300" b="1"/>
            </a:lvl6pPr>
            <a:lvl7pPr marL="3900384" indent="0">
              <a:buNone/>
              <a:defRPr sz="2300" b="1"/>
            </a:lvl7pPr>
            <a:lvl8pPr marL="4550443" indent="0">
              <a:buNone/>
              <a:defRPr sz="2300" b="1"/>
            </a:lvl8pPr>
            <a:lvl9pPr marL="520050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60" y="3093155"/>
            <a:ext cx="5748302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20, 2014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15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7D7ED-D1E8-442A-8E95-F3ACF3BBE3A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20, 2014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15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18596E-0E38-4397-837C-FB3017B68C1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20, 2014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15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8595EC-1DF8-46BC-9B16-1D9BE33B17B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3" y="388338"/>
            <a:ext cx="4278490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46"/>
            <a:ext cx="7270044" cy="83244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3" y="2041033"/>
            <a:ext cx="4278490" cy="6671734"/>
          </a:xfrm>
        </p:spPr>
        <p:txBody>
          <a:bodyPr/>
          <a:lstStyle>
            <a:lvl1pPr marL="0" indent="0">
              <a:buNone/>
              <a:defRPr sz="2000"/>
            </a:lvl1pPr>
            <a:lvl2pPr marL="650062" indent="0">
              <a:buNone/>
              <a:defRPr sz="1700"/>
            </a:lvl2pPr>
            <a:lvl3pPr marL="1300125" indent="0">
              <a:buNone/>
              <a:defRPr sz="1400"/>
            </a:lvl3pPr>
            <a:lvl4pPr marL="1950192" indent="0">
              <a:buNone/>
              <a:defRPr sz="1300"/>
            </a:lvl4pPr>
            <a:lvl5pPr marL="2600254" indent="0">
              <a:buNone/>
              <a:defRPr sz="1300"/>
            </a:lvl5pPr>
            <a:lvl6pPr marL="3250317" indent="0">
              <a:buNone/>
              <a:defRPr sz="1300"/>
            </a:lvl6pPr>
            <a:lvl7pPr marL="3900384" indent="0">
              <a:buNone/>
              <a:defRPr sz="1300"/>
            </a:lvl7pPr>
            <a:lvl8pPr marL="4550443" indent="0">
              <a:buNone/>
              <a:defRPr sz="1300"/>
            </a:lvl8pPr>
            <a:lvl9pPr marL="520050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20, 2014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15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E1A78-7CB1-40A9-989E-F1E182755C5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20, 2014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15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F208F-C80C-43C5-A197-6F35B635172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600"/>
            </a:lvl1pPr>
            <a:lvl2pPr marL="650062" indent="0">
              <a:buNone/>
              <a:defRPr sz="4000"/>
            </a:lvl2pPr>
            <a:lvl3pPr marL="1300125" indent="0">
              <a:buNone/>
              <a:defRPr sz="3400"/>
            </a:lvl3pPr>
            <a:lvl4pPr marL="1950192" indent="0">
              <a:buNone/>
              <a:defRPr sz="2800"/>
            </a:lvl4pPr>
            <a:lvl5pPr marL="2600254" indent="0">
              <a:buNone/>
              <a:defRPr sz="2800"/>
            </a:lvl5pPr>
            <a:lvl6pPr marL="3250317" indent="0">
              <a:buNone/>
              <a:defRPr sz="2800"/>
            </a:lvl6pPr>
            <a:lvl7pPr marL="3900384" indent="0">
              <a:buNone/>
              <a:defRPr sz="2800"/>
            </a:lvl7pPr>
            <a:lvl8pPr marL="4550443" indent="0">
              <a:buNone/>
              <a:defRPr sz="2800"/>
            </a:lvl8pPr>
            <a:lvl9pPr marL="5200509" indent="0">
              <a:buNone/>
              <a:defRPr sz="28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2000"/>
            </a:lvl1pPr>
            <a:lvl2pPr marL="650062" indent="0">
              <a:buNone/>
              <a:defRPr sz="1700"/>
            </a:lvl2pPr>
            <a:lvl3pPr marL="1300125" indent="0">
              <a:buNone/>
              <a:defRPr sz="1400"/>
            </a:lvl3pPr>
            <a:lvl4pPr marL="1950192" indent="0">
              <a:buNone/>
              <a:defRPr sz="1300"/>
            </a:lvl4pPr>
            <a:lvl5pPr marL="2600254" indent="0">
              <a:buNone/>
              <a:defRPr sz="1300"/>
            </a:lvl5pPr>
            <a:lvl6pPr marL="3250317" indent="0">
              <a:buNone/>
              <a:defRPr sz="1300"/>
            </a:lvl6pPr>
            <a:lvl7pPr marL="3900384" indent="0">
              <a:buNone/>
              <a:defRPr sz="1300"/>
            </a:lvl7pPr>
            <a:lvl8pPr marL="4550443" indent="0">
              <a:buNone/>
              <a:defRPr sz="1300"/>
            </a:lvl8pPr>
            <a:lvl9pPr marL="520050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20, 2014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15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7A7D4-68A0-47B2-9F19-1FE76D89C4C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20, 2014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15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A301DA-1D30-40B6-8B9B-04B96F9C822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604"/>
            <a:ext cx="2926080" cy="83221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604"/>
            <a:ext cx="8561493" cy="83221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20, 2014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15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B683F-75D6-4C73-82E7-2D5D2DB0F95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1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184059" y="3799844"/>
            <a:ext cx="5739271" cy="4400408"/>
          </a:xfrm>
          <a:ln>
            <a:tailEnd type="none" w="sm" len="sm"/>
          </a:ln>
        </p:spPr>
        <p:txBody>
          <a:bodyPr/>
          <a:lstStyle>
            <a:lvl2pPr marL="564350" lvl="1" indent="-401817" defTabSz="1302518">
              <a:buSzTx/>
              <a:buFont typeface="Wingdings" pitchFamily="80" charset="2"/>
              <a:buChar char="Ø"/>
              <a:defRPr>
                <a:solidFill>
                  <a:schemeClr val="hlink"/>
                </a:solidFill>
              </a:defRPr>
            </a:lvl2pPr>
          </a:lstStyle>
          <a:p>
            <a:pPr lvl="1"/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7E24545-9718-4B7F-B7DE-9F1F51D6069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596"/>
            <a:ext cx="11054080" cy="1937173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3997"/>
            <a:ext cx="11054080" cy="2133599"/>
          </a:xfrm>
        </p:spPr>
        <p:txBody>
          <a:bodyPr anchor="b"/>
          <a:lstStyle>
            <a:lvl1pPr marL="0" indent="0">
              <a:buNone/>
              <a:defRPr sz="2800"/>
            </a:lvl1pPr>
            <a:lvl2pPr marL="650130" indent="0">
              <a:buNone/>
              <a:defRPr sz="2600"/>
            </a:lvl2pPr>
            <a:lvl3pPr marL="1300259" indent="0">
              <a:buNone/>
              <a:defRPr sz="2300"/>
            </a:lvl3pPr>
            <a:lvl4pPr marL="1950391" indent="0">
              <a:buNone/>
              <a:defRPr sz="2000"/>
            </a:lvl4pPr>
            <a:lvl5pPr marL="2600520" indent="0">
              <a:buNone/>
              <a:defRPr sz="2000"/>
            </a:lvl5pPr>
            <a:lvl6pPr marL="3250650" indent="0">
              <a:buNone/>
              <a:defRPr sz="2000"/>
            </a:lvl6pPr>
            <a:lvl7pPr marL="3900782" indent="0">
              <a:buNone/>
              <a:defRPr sz="2000"/>
            </a:lvl7pPr>
            <a:lvl8pPr marL="4550909" indent="0">
              <a:buNone/>
              <a:defRPr sz="2000"/>
            </a:lvl8pPr>
            <a:lvl9pPr marL="5201041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E944578-DD07-44D2-86AF-0086F25AFC0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987" y="1300480"/>
            <a:ext cx="5472853" cy="769450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6587" y="1300480"/>
            <a:ext cx="5472853" cy="769450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68BF60D-5385-4C0E-BBD2-DEBB57810A8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130" indent="0">
              <a:buNone/>
              <a:defRPr sz="2800" b="1"/>
            </a:lvl2pPr>
            <a:lvl3pPr marL="1300259" indent="0">
              <a:buNone/>
              <a:defRPr sz="2600" b="1"/>
            </a:lvl3pPr>
            <a:lvl4pPr marL="1950391" indent="0">
              <a:buNone/>
              <a:defRPr sz="2300" b="1"/>
            </a:lvl4pPr>
            <a:lvl5pPr marL="2600520" indent="0">
              <a:buNone/>
              <a:defRPr sz="2300" b="1"/>
            </a:lvl5pPr>
            <a:lvl6pPr marL="3250650" indent="0">
              <a:buNone/>
              <a:defRPr sz="2300" b="1"/>
            </a:lvl6pPr>
            <a:lvl7pPr marL="3900782" indent="0">
              <a:buNone/>
              <a:defRPr sz="2300" b="1"/>
            </a:lvl7pPr>
            <a:lvl8pPr marL="4550909" indent="0">
              <a:buNone/>
              <a:defRPr sz="2300" b="1"/>
            </a:lvl8pPr>
            <a:lvl9pPr marL="5201041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60" y="2183272"/>
            <a:ext cx="5748302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130" indent="0">
              <a:buNone/>
              <a:defRPr sz="2800" b="1"/>
            </a:lvl2pPr>
            <a:lvl3pPr marL="1300259" indent="0">
              <a:buNone/>
              <a:defRPr sz="2600" b="1"/>
            </a:lvl3pPr>
            <a:lvl4pPr marL="1950391" indent="0">
              <a:buNone/>
              <a:defRPr sz="2300" b="1"/>
            </a:lvl4pPr>
            <a:lvl5pPr marL="2600520" indent="0">
              <a:buNone/>
              <a:defRPr sz="2300" b="1"/>
            </a:lvl5pPr>
            <a:lvl6pPr marL="3250650" indent="0">
              <a:buNone/>
              <a:defRPr sz="2300" b="1"/>
            </a:lvl6pPr>
            <a:lvl7pPr marL="3900782" indent="0">
              <a:buNone/>
              <a:defRPr sz="2300" b="1"/>
            </a:lvl7pPr>
            <a:lvl8pPr marL="4550909" indent="0">
              <a:buNone/>
              <a:defRPr sz="2300" b="1"/>
            </a:lvl8pPr>
            <a:lvl9pPr marL="5201041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60" y="3093155"/>
            <a:ext cx="5748302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1212399-3DC7-46A2-8C05-0B4FACDA2B4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24135E1-ECA7-4AF0-9CEA-DEA3B66B119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0D1279-5337-4113-BCAD-9F4883D5D0A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599"/>
            <a:ext cx="11054080" cy="1937173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4000"/>
            <a:ext cx="11054080" cy="2133599"/>
          </a:xfrm>
        </p:spPr>
        <p:txBody>
          <a:bodyPr anchor="b"/>
          <a:lstStyle>
            <a:lvl1pPr marL="0" indent="0">
              <a:buNone/>
              <a:defRPr sz="2800"/>
            </a:lvl1pPr>
            <a:lvl2pPr marL="650062" indent="0">
              <a:buNone/>
              <a:defRPr sz="2600"/>
            </a:lvl2pPr>
            <a:lvl3pPr marL="1300125" indent="0">
              <a:buNone/>
              <a:defRPr sz="2300"/>
            </a:lvl3pPr>
            <a:lvl4pPr marL="1950192" indent="0">
              <a:buNone/>
              <a:defRPr sz="2000"/>
            </a:lvl4pPr>
            <a:lvl5pPr marL="2600254" indent="0">
              <a:buNone/>
              <a:defRPr sz="2000"/>
            </a:lvl5pPr>
            <a:lvl6pPr marL="3250317" indent="0">
              <a:buNone/>
              <a:defRPr sz="2000"/>
            </a:lvl6pPr>
            <a:lvl7pPr marL="3900384" indent="0">
              <a:buNone/>
              <a:defRPr sz="2000"/>
            </a:lvl7pPr>
            <a:lvl8pPr marL="4550443" indent="0">
              <a:buNone/>
              <a:defRPr sz="2000"/>
            </a:lvl8pPr>
            <a:lvl9pPr marL="5200509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20, 2014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15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6C482-DECC-4C88-A5BC-DF819A8E278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3" y="388338"/>
            <a:ext cx="4278490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43"/>
            <a:ext cx="7270044" cy="83244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3" y="2041033"/>
            <a:ext cx="4278490" cy="6671734"/>
          </a:xfrm>
        </p:spPr>
        <p:txBody>
          <a:bodyPr/>
          <a:lstStyle>
            <a:lvl1pPr marL="0" indent="0">
              <a:buNone/>
              <a:defRPr sz="2000"/>
            </a:lvl1pPr>
            <a:lvl2pPr marL="650130" indent="0">
              <a:buNone/>
              <a:defRPr sz="1700"/>
            </a:lvl2pPr>
            <a:lvl3pPr marL="1300259" indent="0">
              <a:buNone/>
              <a:defRPr sz="1400"/>
            </a:lvl3pPr>
            <a:lvl4pPr marL="1950391" indent="0">
              <a:buNone/>
              <a:defRPr sz="1300"/>
            </a:lvl4pPr>
            <a:lvl5pPr marL="2600520" indent="0">
              <a:buNone/>
              <a:defRPr sz="1300"/>
            </a:lvl5pPr>
            <a:lvl6pPr marL="3250650" indent="0">
              <a:buNone/>
              <a:defRPr sz="1300"/>
            </a:lvl6pPr>
            <a:lvl7pPr marL="3900782" indent="0">
              <a:buNone/>
              <a:defRPr sz="1300"/>
            </a:lvl7pPr>
            <a:lvl8pPr marL="4550909" indent="0">
              <a:buNone/>
              <a:defRPr sz="1300"/>
            </a:lvl8pPr>
            <a:lvl9pPr marL="5201041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9D45660-FE13-472A-A9E9-C6761EF92C5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600"/>
            </a:lvl1pPr>
            <a:lvl2pPr marL="650130" indent="0">
              <a:buNone/>
              <a:defRPr sz="4000"/>
            </a:lvl2pPr>
            <a:lvl3pPr marL="1300259" indent="0">
              <a:buNone/>
              <a:defRPr sz="3400"/>
            </a:lvl3pPr>
            <a:lvl4pPr marL="1950391" indent="0">
              <a:buNone/>
              <a:defRPr sz="2800"/>
            </a:lvl4pPr>
            <a:lvl5pPr marL="2600520" indent="0">
              <a:buNone/>
              <a:defRPr sz="2800"/>
            </a:lvl5pPr>
            <a:lvl6pPr marL="3250650" indent="0">
              <a:buNone/>
              <a:defRPr sz="2800"/>
            </a:lvl6pPr>
            <a:lvl7pPr marL="3900782" indent="0">
              <a:buNone/>
              <a:defRPr sz="2800"/>
            </a:lvl7pPr>
            <a:lvl8pPr marL="4550909" indent="0">
              <a:buNone/>
              <a:defRPr sz="2800"/>
            </a:lvl8pPr>
            <a:lvl9pPr marL="5201041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2000"/>
            </a:lvl1pPr>
            <a:lvl2pPr marL="650130" indent="0">
              <a:buNone/>
              <a:defRPr sz="1700"/>
            </a:lvl2pPr>
            <a:lvl3pPr marL="1300259" indent="0">
              <a:buNone/>
              <a:defRPr sz="1400"/>
            </a:lvl3pPr>
            <a:lvl4pPr marL="1950391" indent="0">
              <a:buNone/>
              <a:defRPr sz="1300"/>
            </a:lvl4pPr>
            <a:lvl5pPr marL="2600520" indent="0">
              <a:buNone/>
              <a:defRPr sz="1300"/>
            </a:lvl5pPr>
            <a:lvl6pPr marL="3250650" indent="0">
              <a:buNone/>
              <a:defRPr sz="1300"/>
            </a:lvl6pPr>
            <a:lvl7pPr marL="3900782" indent="0">
              <a:buNone/>
              <a:defRPr sz="1300"/>
            </a:lvl7pPr>
            <a:lvl8pPr marL="4550909" indent="0">
              <a:buNone/>
              <a:defRPr sz="1300"/>
            </a:lvl8pPr>
            <a:lvl9pPr marL="5201041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36010E7-EC1B-4F58-BFA3-EA162771D18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7E8218-5E7E-4EF1-873E-CC6C31AE5BD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3600" y="216747"/>
            <a:ext cx="3251200" cy="87782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16747"/>
            <a:ext cx="9536853" cy="87782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E7ED583-2DB7-47E0-8A95-D86BC1BFBEB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4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184059" y="3799844"/>
            <a:ext cx="5739271" cy="4400408"/>
          </a:xfrm>
          <a:ln>
            <a:tailEnd type="none" w="sm" len="sm"/>
          </a:ln>
        </p:spPr>
        <p:txBody>
          <a:bodyPr/>
          <a:lstStyle>
            <a:lvl2pPr marL="564350" lvl="1" indent="-401817" defTabSz="1302518">
              <a:buSzTx/>
              <a:buFont typeface="Wingdings" pitchFamily="1" charset="2"/>
              <a:buChar char="Ø"/>
              <a:defRPr>
                <a:solidFill>
                  <a:schemeClr val="hlink"/>
                </a:solidFill>
              </a:defRPr>
            </a:lvl2pPr>
          </a:lstStyle>
          <a:p>
            <a:pPr lvl="1"/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DE1EA57-AE88-4C06-A7B5-C28539CFC45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596"/>
            <a:ext cx="11054080" cy="1937173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3997"/>
            <a:ext cx="11054080" cy="2133599"/>
          </a:xfrm>
        </p:spPr>
        <p:txBody>
          <a:bodyPr anchor="b"/>
          <a:lstStyle>
            <a:lvl1pPr marL="0" indent="0">
              <a:buNone/>
              <a:defRPr sz="2800"/>
            </a:lvl1pPr>
            <a:lvl2pPr marL="650130" indent="0">
              <a:buNone/>
              <a:defRPr sz="2600"/>
            </a:lvl2pPr>
            <a:lvl3pPr marL="1300259" indent="0">
              <a:buNone/>
              <a:defRPr sz="2300"/>
            </a:lvl3pPr>
            <a:lvl4pPr marL="1950391" indent="0">
              <a:buNone/>
              <a:defRPr sz="2000"/>
            </a:lvl4pPr>
            <a:lvl5pPr marL="2600520" indent="0">
              <a:buNone/>
              <a:defRPr sz="2000"/>
            </a:lvl5pPr>
            <a:lvl6pPr marL="3250650" indent="0">
              <a:buNone/>
              <a:defRPr sz="2000"/>
            </a:lvl6pPr>
            <a:lvl7pPr marL="3900782" indent="0">
              <a:buNone/>
              <a:defRPr sz="2000"/>
            </a:lvl7pPr>
            <a:lvl8pPr marL="4550909" indent="0">
              <a:buNone/>
              <a:defRPr sz="2000"/>
            </a:lvl8pPr>
            <a:lvl9pPr marL="5201041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E0260E0-DED6-428D-A470-23FEB46A2E2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987" y="1300480"/>
            <a:ext cx="5472853" cy="769450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6587" y="1300480"/>
            <a:ext cx="5472853" cy="769450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72B08CA-FF2A-4727-A527-5390F16132B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130" indent="0">
              <a:buNone/>
              <a:defRPr sz="2800" b="1"/>
            </a:lvl2pPr>
            <a:lvl3pPr marL="1300259" indent="0">
              <a:buNone/>
              <a:defRPr sz="2600" b="1"/>
            </a:lvl3pPr>
            <a:lvl4pPr marL="1950391" indent="0">
              <a:buNone/>
              <a:defRPr sz="2300" b="1"/>
            </a:lvl4pPr>
            <a:lvl5pPr marL="2600520" indent="0">
              <a:buNone/>
              <a:defRPr sz="2300" b="1"/>
            </a:lvl5pPr>
            <a:lvl6pPr marL="3250650" indent="0">
              <a:buNone/>
              <a:defRPr sz="2300" b="1"/>
            </a:lvl6pPr>
            <a:lvl7pPr marL="3900782" indent="0">
              <a:buNone/>
              <a:defRPr sz="2300" b="1"/>
            </a:lvl7pPr>
            <a:lvl8pPr marL="4550909" indent="0">
              <a:buNone/>
              <a:defRPr sz="2300" b="1"/>
            </a:lvl8pPr>
            <a:lvl9pPr marL="5201041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60" y="2183272"/>
            <a:ext cx="5748302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130" indent="0">
              <a:buNone/>
              <a:defRPr sz="2800" b="1"/>
            </a:lvl2pPr>
            <a:lvl3pPr marL="1300259" indent="0">
              <a:buNone/>
              <a:defRPr sz="2600" b="1"/>
            </a:lvl3pPr>
            <a:lvl4pPr marL="1950391" indent="0">
              <a:buNone/>
              <a:defRPr sz="2300" b="1"/>
            </a:lvl4pPr>
            <a:lvl5pPr marL="2600520" indent="0">
              <a:buNone/>
              <a:defRPr sz="2300" b="1"/>
            </a:lvl5pPr>
            <a:lvl6pPr marL="3250650" indent="0">
              <a:buNone/>
              <a:defRPr sz="2300" b="1"/>
            </a:lvl6pPr>
            <a:lvl7pPr marL="3900782" indent="0">
              <a:buNone/>
              <a:defRPr sz="2300" b="1"/>
            </a:lvl7pPr>
            <a:lvl8pPr marL="4550909" indent="0">
              <a:buNone/>
              <a:defRPr sz="2300" b="1"/>
            </a:lvl8pPr>
            <a:lvl9pPr marL="5201041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60" y="3093155"/>
            <a:ext cx="5748302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77D49D-B983-42D9-9A6B-EC68F7C4FC7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957D38B-3570-4292-A204-D4B73F228A2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275848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275848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20, 2014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15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543A5-1CC6-40FF-9872-9FE7D4F5447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1BFB574-EA2A-4056-B266-6720905D7BB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3" y="388338"/>
            <a:ext cx="4278490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43"/>
            <a:ext cx="7270044" cy="83244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3" y="2041033"/>
            <a:ext cx="4278490" cy="6671734"/>
          </a:xfrm>
        </p:spPr>
        <p:txBody>
          <a:bodyPr/>
          <a:lstStyle>
            <a:lvl1pPr marL="0" indent="0">
              <a:buNone/>
              <a:defRPr sz="2000"/>
            </a:lvl1pPr>
            <a:lvl2pPr marL="650130" indent="0">
              <a:buNone/>
              <a:defRPr sz="1700"/>
            </a:lvl2pPr>
            <a:lvl3pPr marL="1300259" indent="0">
              <a:buNone/>
              <a:defRPr sz="1400"/>
            </a:lvl3pPr>
            <a:lvl4pPr marL="1950391" indent="0">
              <a:buNone/>
              <a:defRPr sz="1300"/>
            </a:lvl4pPr>
            <a:lvl5pPr marL="2600520" indent="0">
              <a:buNone/>
              <a:defRPr sz="1300"/>
            </a:lvl5pPr>
            <a:lvl6pPr marL="3250650" indent="0">
              <a:buNone/>
              <a:defRPr sz="1300"/>
            </a:lvl6pPr>
            <a:lvl7pPr marL="3900782" indent="0">
              <a:buNone/>
              <a:defRPr sz="1300"/>
            </a:lvl7pPr>
            <a:lvl8pPr marL="4550909" indent="0">
              <a:buNone/>
              <a:defRPr sz="1300"/>
            </a:lvl8pPr>
            <a:lvl9pPr marL="5201041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46FE920-99AC-491B-9929-6CB3C6F657E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600"/>
            </a:lvl1pPr>
            <a:lvl2pPr marL="650130" indent="0">
              <a:buNone/>
              <a:defRPr sz="4000"/>
            </a:lvl2pPr>
            <a:lvl3pPr marL="1300259" indent="0">
              <a:buNone/>
              <a:defRPr sz="3400"/>
            </a:lvl3pPr>
            <a:lvl4pPr marL="1950391" indent="0">
              <a:buNone/>
              <a:defRPr sz="2800"/>
            </a:lvl4pPr>
            <a:lvl5pPr marL="2600520" indent="0">
              <a:buNone/>
              <a:defRPr sz="2800"/>
            </a:lvl5pPr>
            <a:lvl6pPr marL="3250650" indent="0">
              <a:buNone/>
              <a:defRPr sz="2800"/>
            </a:lvl6pPr>
            <a:lvl7pPr marL="3900782" indent="0">
              <a:buNone/>
              <a:defRPr sz="2800"/>
            </a:lvl7pPr>
            <a:lvl8pPr marL="4550909" indent="0">
              <a:buNone/>
              <a:defRPr sz="2800"/>
            </a:lvl8pPr>
            <a:lvl9pPr marL="5201041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2000"/>
            </a:lvl1pPr>
            <a:lvl2pPr marL="650130" indent="0">
              <a:buNone/>
              <a:defRPr sz="1700"/>
            </a:lvl2pPr>
            <a:lvl3pPr marL="1300259" indent="0">
              <a:buNone/>
              <a:defRPr sz="1400"/>
            </a:lvl3pPr>
            <a:lvl4pPr marL="1950391" indent="0">
              <a:buNone/>
              <a:defRPr sz="1300"/>
            </a:lvl4pPr>
            <a:lvl5pPr marL="2600520" indent="0">
              <a:buNone/>
              <a:defRPr sz="1300"/>
            </a:lvl5pPr>
            <a:lvl6pPr marL="3250650" indent="0">
              <a:buNone/>
              <a:defRPr sz="1300"/>
            </a:lvl6pPr>
            <a:lvl7pPr marL="3900782" indent="0">
              <a:buNone/>
              <a:defRPr sz="1300"/>
            </a:lvl7pPr>
            <a:lvl8pPr marL="4550909" indent="0">
              <a:buNone/>
              <a:defRPr sz="1300"/>
            </a:lvl8pPr>
            <a:lvl9pPr marL="5201041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2B233C0-FCCD-4064-BF9F-C3651AF299A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85BA2B-097B-4388-B9D3-D0F977A41AD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3600" y="216747"/>
            <a:ext cx="3251200" cy="87782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16747"/>
            <a:ext cx="9536853" cy="87782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66159B3-F05B-49F7-9A05-5935F196F27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4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184058" y="3799844"/>
            <a:ext cx="5739271" cy="4400408"/>
          </a:xfrm>
          <a:ln>
            <a:tailEnd type="none" w="sm" len="sm"/>
          </a:ln>
        </p:spPr>
        <p:txBody>
          <a:bodyPr/>
          <a:lstStyle>
            <a:lvl2pPr marL="564379" lvl="1" indent="-401837" defTabSz="1302584">
              <a:buSzTx/>
              <a:buFont typeface="Wingdings" pitchFamily="1" charset="2"/>
              <a:buChar char="Ø"/>
              <a:defRPr>
                <a:solidFill>
                  <a:schemeClr val="hlink"/>
                </a:solidFill>
              </a:defRPr>
            </a:lvl2pPr>
          </a:lstStyle>
          <a:p>
            <a:pPr lvl="1"/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DE1EA57-AE88-4C06-A7B5-C28539CFC45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595"/>
            <a:ext cx="11054080" cy="1937173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3996"/>
            <a:ext cx="11054080" cy="2133599"/>
          </a:xfrm>
        </p:spPr>
        <p:txBody>
          <a:bodyPr anchor="b"/>
          <a:lstStyle>
            <a:lvl1pPr marL="0" indent="0">
              <a:buNone/>
              <a:defRPr sz="2800"/>
            </a:lvl1pPr>
            <a:lvl2pPr marL="650164" indent="0">
              <a:buNone/>
              <a:defRPr sz="2600"/>
            </a:lvl2pPr>
            <a:lvl3pPr marL="1300326" indent="0">
              <a:buNone/>
              <a:defRPr sz="2300"/>
            </a:lvl3pPr>
            <a:lvl4pPr marL="1950490" indent="0">
              <a:buNone/>
              <a:defRPr sz="2000"/>
            </a:lvl4pPr>
            <a:lvl5pPr marL="2600653" indent="0">
              <a:buNone/>
              <a:defRPr sz="2000"/>
            </a:lvl5pPr>
            <a:lvl6pPr marL="3250816" indent="0">
              <a:buNone/>
              <a:defRPr sz="2000"/>
            </a:lvl6pPr>
            <a:lvl7pPr marL="3900981" indent="0">
              <a:buNone/>
              <a:defRPr sz="2000"/>
            </a:lvl7pPr>
            <a:lvl8pPr marL="4551142" indent="0">
              <a:buNone/>
              <a:defRPr sz="2000"/>
            </a:lvl8pPr>
            <a:lvl9pPr marL="5201307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E0260E0-DED6-428D-A470-23FEB46A2E2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987" y="1300480"/>
            <a:ext cx="5472853" cy="769450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6587" y="1300480"/>
            <a:ext cx="5472853" cy="769450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72B08CA-FF2A-4727-A527-5390F16132B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164" indent="0">
              <a:buNone/>
              <a:defRPr sz="2800" b="1"/>
            </a:lvl2pPr>
            <a:lvl3pPr marL="1300326" indent="0">
              <a:buNone/>
              <a:defRPr sz="2600" b="1"/>
            </a:lvl3pPr>
            <a:lvl4pPr marL="1950490" indent="0">
              <a:buNone/>
              <a:defRPr sz="2300" b="1"/>
            </a:lvl4pPr>
            <a:lvl5pPr marL="2600653" indent="0">
              <a:buNone/>
              <a:defRPr sz="2300" b="1"/>
            </a:lvl5pPr>
            <a:lvl6pPr marL="3250816" indent="0">
              <a:buNone/>
              <a:defRPr sz="2300" b="1"/>
            </a:lvl6pPr>
            <a:lvl7pPr marL="3900981" indent="0">
              <a:buNone/>
              <a:defRPr sz="2300" b="1"/>
            </a:lvl7pPr>
            <a:lvl8pPr marL="4551142" indent="0">
              <a:buNone/>
              <a:defRPr sz="2300" b="1"/>
            </a:lvl8pPr>
            <a:lvl9pPr marL="5201307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60" y="2183272"/>
            <a:ext cx="5748302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164" indent="0">
              <a:buNone/>
              <a:defRPr sz="2800" b="1"/>
            </a:lvl2pPr>
            <a:lvl3pPr marL="1300326" indent="0">
              <a:buNone/>
              <a:defRPr sz="2600" b="1"/>
            </a:lvl3pPr>
            <a:lvl4pPr marL="1950490" indent="0">
              <a:buNone/>
              <a:defRPr sz="2300" b="1"/>
            </a:lvl4pPr>
            <a:lvl5pPr marL="2600653" indent="0">
              <a:buNone/>
              <a:defRPr sz="2300" b="1"/>
            </a:lvl5pPr>
            <a:lvl6pPr marL="3250816" indent="0">
              <a:buNone/>
              <a:defRPr sz="2300" b="1"/>
            </a:lvl6pPr>
            <a:lvl7pPr marL="3900981" indent="0">
              <a:buNone/>
              <a:defRPr sz="2300" b="1"/>
            </a:lvl7pPr>
            <a:lvl8pPr marL="4551142" indent="0">
              <a:buNone/>
              <a:defRPr sz="2300" b="1"/>
            </a:lvl8pPr>
            <a:lvl9pPr marL="5201307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60" y="3093155"/>
            <a:ext cx="5748302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77D49D-B983-42D9-9A6B-EC68F7C4FC7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062" indent="0">
              <a:buNone/>
              <a:defRPr sz="2800" b="1"/>
            </a:lvl2pPr>
            <a:lvl3pPr marL="1300125" indent="0">
              <a:buNone/>
              <a:defRPr sz="2600" b="1"/>
            </a:lvl3pPr>
            <a:lvl4pPr marL="1950192" indent="0">
              <a:buNone/>
              <a:defRPr sz="2300" b="1"/>
            </a:lvl4pPr>
            <a:lvl5pPr marL="2600254" indent="0">
              <a:buNone/>
              <a:defRPr sz="2300" b="1"/>
            </a:lvl5pPr>
            <a:lvl6pPr marL="3250317" indent="0">
              <a:buNone/>
              <a:defRPr sz="2300" b="1"/>
            </a:lvl6pPr>
            <a:lvl7pPr marL="3900384" indent="0">
              <a:buNone/>
              <a:defRPr sz="2300" b="1"/>
            </a:lvl7pPr>
            <a:lvl8pPr marL="4550443" indent="0">
              <a:buNone/>
              <a:defRPr sz="2300" b="1"/>
            </a:lvl8pPr>
            <a:lvl9pPr marL="520050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60" y="2183272"/>
            <a:ext cx="5748302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062" indent="0">
              <a:buNone/>
              <a:defRPr sz="2800" b="1"/>
            </a:lvl2pPr>
            <a:lvl3pPr marL="1300125" indent="0">
              <a:buNone/>
              <a:defRPr sz="2600" b="1"/>
            </a:lvl3pPr>
            <a:lvl4pPr marL="1950192" indent="0">
              <a:buNone/>
              <a:defRPr sz="2300" b="1"/>
            </a:lvl4pPr>
            <a:lvl5pPr marL="2600254" indent="0">
              <a:buNone/>
              <a:defRPr sz="2300" b="1"/>
            </a:lvl5pPr>
            <a:lvl6pPr marL="3250317" indent="0">
              <a:buNone/>
              <a:defRPr sz="2300" b="1"/>
            </a:lvl6pPr>
            <a:lvl7pPr marL="3900384" indent="0">
              <a:buNone/>
              <a:defRPr sz="2300" b="1"/>
            </a:lvl7pPr>
            <a:lvl8pPr marL="4550443" indent="0">
              <a:buNone/>
              <a:defRPr sz="2300" b="1"/>
            </a:lvl8pPr>
            <a:lvl9pPr marL="520050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60" y="3093155"/>
            <a:ext cx="5748302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20, 2014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15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7D7ED-D1E8-442A-8E95-F3ACF3BBE3A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957D38B-3570-4292-A204-D4B73F228A2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1BFB574-EA2A-4056-B266-6720905D7BB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3" y="388338"/>
            <a:ext cx="4278490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42"/>
            <a:ext cx="7270044" cy="83244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3" y="2041033"/>
            <a:ext cx="4278490" cy="6671734"/>
          </a:xfrm>
        </p:spPr>
        <p:txBody>
          <a:bodyPr/>
          <a:lstStyle>
            <a:lvl1pPr marL="0" indent="0">
              <a:buNone/>
              <a:defRPr sz="2000"/>
            </a:lvl1pPr>
            <a:lvl2pPr marL="650164" indent="0">
              <a:buNone/>
              <a:defRPr sz="1700"/>
            </a:lvl2pPr>
            <a:lvl3pPr marL="1300326" indent="0">
              <a:buNone/>
              <a:defRPr sz="1400"/>
            </a:lvl3pPr>
            <a:lvl4pPr marL="1950490" indent="0">
              <a:buNone/>
              <a:defRPr sz="1300"/>
            </a:lvl4pPr>
            <a:lvl5pPr marL="2600653" indent="0">
              <a:buNone/>
              <a:defRPr sz="1300"/>
            </a:lvl5pPr>
            <a:lvl6pPr marL="3250816" indent="0">
              <a:buNone/>
              <a:defRPr sz="1300"/>
            </a:lvl6pPr>
            <a:lvl7pPr marL="3900981" indent="0">
              <a:buNone/>
              <a:defRPr sz="1300"/>
            </a:lvl7pPr>
            <a:lvl8pPr marL="4551142" indent="0">
              <a:buNone/>
              <a:defRPr sz="1300"/>
            </a:lvl8pPr>
            <a:lvl9pPr marL="5201307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46FE920-99AC-491B-9929-6CB3C6F657E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600"/>
            </a:lvl1pPr>
            <a:lvl2pPr marL="650164" indent="0">
              <a:buNone/>
              <a:defRPr sz="4000"/>
            </a:lvl2pPr>
            <a:lvl3pPr marL="1300326" indent="0">
              <a:buNone/>
              <a:defRPr sz="3400"/>
            </a:lvl3pPr>
            <a:lvl4pPr marL="1950490" indent="0">
              <a:buNone/>
              <a:defRPr sz="2800"/>
            </a:lvl4pPr>
            <a:lvl5pPr marL="2600653" indent="0">
              <a:buNone/>
              <a:defRPr sz="2800"/>
            </a:lvl5pPr>
            <a:lvl6pPr marL="3250816" indent="0">
              <a:buNone/>
              <a:defRPr sz="2800"/>
            </a:lvl6pPr>
            <a:lvl7pPr marL="3900981" indent="0">
              <a:buNone/>
              <a:defRPr sz="2800"/>
            </a:lvl7pPr>
            <a:lvl8pPr marL="4551142" indent="0">
              <a:buNone/>
              <a:defRPr sz="2800"/>
            </a:lvl8pPr>
            <a:lvl9pPr marL="5201307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2000"/>
            </a:lvl1pPr>
            <a:lvl2pPr marL="650164" indent="0">
              <a:buNone/>
              <a:defRPr sz="1700"/>
            </a:lvl2pPr>
            <a:lvl3pPr marL="1300326" indent="0">
              <a:buNone/>
              <a:defRPr sz="1400"/>
            </a:lvl3pPr>
            <a:lvl4pPr marL="1950490" indent="0">
              <a:buNone/>
              <a:defRPr sz="1300"/>
            </a:lvl4pPr>
            <a:lvl5pPr marL="2600653" indent="0">
              <a:buNone/>
              <a:defRPr sz="1300"/>
            </a:lvl5pPr>
            <a:lvl6pPr marL="3250816" indent="0">
              <a:buNone/>
              <a:defRPr sz="1300"/>
            </a:lvl6pPr>
            <a:lvl7pPr marL="3900981" indent="0">
              <a:buNone/>
              <a:defRPr sz="1300"/>
            </a:lvl7pPr>
            <a:lvl8pPr marL="4551142" indent="0">
              <a:buNone/>
              <a:defRPr sz="1300"/>
            </a:lvl8pPr>
            <a:lvl9pPr marL="5201307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2B233C0-FCCD-4064-BF9F-C3651AF299A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85BA2B-097B-4388-B9D3-D0F977A41AD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3600" y="216747"/>
            <a:ext cx="3251200" cy="87782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16747"/>
            <a:ext cx="9536853" cy="87782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66159B3-F05B-49F7-9A05-5935F196F27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20, 2014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15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18596E-0E38-4397-837C-FB3017B68C1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20, 2014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15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8595EC-1DF8-46BC-9B16-1D9BE33B17B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3" y="388338"/>
            <a:ext cx="4278490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46"/>
            <a:ext cx="7270044" cy="83244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3" y="2041033"/>
            <a:ext cx="4278490" cy="6671734"/>
          </a:xfrm>
        </p:spPr>
        <p:txBody>
          <a:bodyPr/>
          <a:lstStyle>
            <a:lvl1pPr marL="0" indent="0">
              <a:buNone/>
              <a:defRPr sz="2000"/>
            </a:lvl1pPr>
            <a:lvl2pPr marL="650062" indent="0">
              <a:buNone/>
              <a:defRPr sz="1700"/>
            </a:lvl2pPr>
            <a:lvl3pPr marL="1300125" indent="0">
              <a:buNone/>
              <a:defRPr sz="1400"/>
            </a:lvl3pPr>
            <a:lvl4pPr marL="1950192" indent="0">
              <a:buNone/>
              <a:defRPr sz="1300"/>
            </a:lvl4pPr>
            <a:lvl5pPr marL="2600254" indent="0">
              <a:buNone/>
              <a:defRPr sz="1300"/>
            </a:lvl5pPr>
            <a:lvl6pPr marL="3250317" indent="0">
              <a:buNone/>
              <a:defRPr sz="1300"/>
            </a:lvl6pPr>
            <a:lvl7pPr marL="3900384" indent="0">
              <a:buNone/>
              <a:defRPr sz="1300"/>
            </a:lvl7pPr>
            <a:lvl8pPr marL="4550443" indent="0">
              <a:buNone/>
              <a:defRPr sz="1300"/>
            </a:lvl8pPr>
            <a:lvl9pPr marL="520050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20, 2014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15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E1A78-7CB1-40A9-989E-F1E182755C5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600"/>
            </a:lvl1pPr>
            <a:lvl2pPr marL="650062" indent="0">
              <a:buNone/>
              <a:defRPr sz="4000"/>
            </a:lvl2pPr>
            <a:lvl3pPr marL="1300125" indent="0">
              <a:buNone/>
              <a:defRPr sz="3400"/>
            </a:lvl3pPr>
            <a:lvl4pPr marL="1950192" indent="0">
              <a:buNone/>
              <a:defRPr sz="2800"/>
            </a:lvl4pPr>
            <a:lvl5pPr marL="2600254" indent="0">
              <a:buNone/>
              <a:defRPr sz="2800"/>
            </a:lvl5pPr>
            <a:lvl6pPr marL="3250317" indent="0">
              <a:buNone/>
              <a:defRPr sz="2800"/>
            </a:lvl6pPr>
            <a:lvl7pPr marL="3900384" indent="0">
              <a:buNone/>
              <a:defRPr sz="2800"/>
            </a:lvl7pPr>
            <a:lvl8pPr marL="4550443" indent="0">
              <a:buNone/>
              <a:defRPr sz="2800"/>
            </a:lvl8pPr>
            <a:lvl9pPr marL="5200509" indent="0">
              <a:buNone/>
              <a:defRPr sz="28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2000"/>
            </a:lvl1pPr>
            <a:lvl2pPr marL="650062" indent="0">
              <a:buNone/>
              <a:defRPr sz="1700"/>
            </a:lvl2pPr>
            <a:lvl3pPr marL="1300125" indent="0">
              <a:buNone/>
              <a:defRPr sz="1400"/>
            </a:lvl3pPr>
            <a:lvl4pPr marL="1950192" indent="0">
              <a:buNone/>
              <a:defRPr sz="1300"/>
            </a:lvl4pPr>
            <a:lvl5pPr marL="2600254" indent="0">
              <a:buNone/>
              <a:defRPr sz="1300"/>
            </a:lvl5pPr>
            <a:lvl6pPr marL="3250317" indent="0">
              <a:buNone/>
              <a:defRPr sz="1300"/>
            </a:lvl6pPr>
            <a:lvl7pPr marL="3900384" indent="0">
              <a:buNone/>
              <a:defRPr sz="1300"/>
            </a:lvl7pPr>
            <a:lvl8pPr marL="4550443" indent="0">
              <a:buNone/>
              <a:defRPr sz="1300"/>
            </a:lvl8pPr>
            <a:lvl9pPr marL="520050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20, 2014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15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7A7D4-68A0-47B2-9F19-1FE76D89C4C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240" y="390596"/>
            <a:ext cx="1170432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12" tIns="65007" rIns="130012" bIns="650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0240" y="2275848"/>
            <a:ext cx="11704320" cy="643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12" tIns="65007" rIns="130012" bIns="650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0240" y="8882098"/>
            <a:ext cx="3034453" cy="67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0012" tIns="65007" rIns="130012" bIns="65007" numCol="1" anchor="t" anchorCtr="0" compatLnSpc="1">
            <a:prstTxWarp prst="textNoShape">
              <a:avLst/>
            </a:prstTxWarp>
          </a:bodyPr>
          <a:lstStyle>
            <a:lvl1pPr algn="l" defTabSz="91421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tabLst/>
              <a:defRPr sz="20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kern="1200" smtClean="0">
                <a:solidFill>
                  <a:srgbClr val="000000"/>
                </a:solidFill>
              </a:rPr>
              <a:t>May 20, 2014</a:t>
            </a:r>
            <a:endParaRPr lang="en-US" kern="1200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43308" y="8882098"/>
            <a:ext cx="4118187" cy="67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0012" tIns="65007" rIns="130012" bIns="65007" numCol="1" anchor="t" anchorCtr="0" compatLnSpc="1">
            <a:prstTxWarp prst="textNoShape">
              <a:avLst/>
            </a:prstTxWarp>
          </a:bodyPr>
          <a:lstStyle>
            <a:lvl1pPr algn="ctr" defTabSz="91421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tabLst/>
              <a:defRPr sz="20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kern="1200" smtClean="0">
                <a:solidFill>
                  <a:srgbClr val="000000"/>
                </a:solidFill>
              </a:rPr>
              <a:t>CS38 Lecture 15</a:t>
            </a:r>
            <a:endParaRPr lang="en-US" kern="1200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20107" y="8882098"/>
            <a:ext cx="3034453" cy="67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0012" tIns="65007" rIns="130012" bIns="65007" numCol="1" anchor="t" anchorCtr="0" compatLnSpc="1">
            <a:prstTxWarp prst="textNoShape">
              <a:avLst/>
            </a:prstTxWarp>
          </a:bodyPr>
          <a:lstStyle>
            <a:lvl1pPr algn="r" defTabSz="91421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tabLst/>
              <a:defRPr sz="2000"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5A0D901-1937-4640-BBFA-4F1C1788A482}" type="slidenum">
              <a:rPr lang="en-US" kern="1200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kern="1200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650062" algn="ctr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6pPr>
      <a:lvl7pPr marL="1300125" algn="ctr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7pPr>
      <a:lvl8pPr marL="1950192" algn="ctr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8pPr>
      <a:lvl9pPr marL="2600254" algn="ctr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9pPr>
    </p:titleStyle>
    <p:bodyStyle>
      <a:lvl1pPr marL="487549" indent="-487549" algn="l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1056353" indent="-406290" algn="l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  <a:ea typeface="ＭＳ Ｐゴシック" charset="0"/>
          <a:cs typeface="ＭＳ Ｐゴシック"/>
        </a:defRPr>
      </a:lvl2pPr>
      <a:lvl3pPr marL="1625156" indent="-325031" algn="l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0"/>
          <a:cs typeface="ＭＳ Ｐゴシック"/>
        </a:defRPr>
      </a:lvl3pPr>
      <a:lvl4pPr marL="2275221" indent="-325031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  <a:cs typeface="ＭＳ Ｐゴシック"/>
        </a:defRPr>
      </a:lvl4pPr>
      <a:lvl5pPr marL="2925288" indent="-325031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ea typeface="ＭＳ Ｐゴシック" charset="0"/>
          <a:cs typeface="ＭＳ Ｐゴシック"/>
        </a:defRPr>
      </a:lvl5pPr>
      <a:lvl6pPr marL="3575352" indent="-325031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4225413" indent="-325031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875478" indent="-325031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5525539" indent="-325031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30012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062" algn="l" defTabSz="130012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125" algn="l" defTabSz="130012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192" algn="l" defTabSz="130012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254" algn="l" defTabSz="130012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0317" algn="l" defTabSz="130012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0384" algn="l" defTabSz="130012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0443" algn="l" defTabSz="130012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0509" algn="l" defTabSz="130012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240" y="390596"/>
            <a:ext cx="1170432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12" tIns="65007" rIns="130012" bIns="650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0240" y="2275848"/>
            <a:ext cx="11704320" cy="643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12" tIns="65007" rIns="130012" bIns="650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0240" y="8882098"/>
            <a:ext cx="3034453" cy="67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0012" tIns="65007" rIns="130012" bIns="65007" numCol="1" anchor="t" anchorCtr="0" compatLnSpc="1">
            <a:prstTxWarp prst="textNoShape">
              <a:avLst/>
            </a:prstTxWarp>
          </a:bodyPr>
          <a:lstStyle>
            <a:lvl1pPr algn="l" defTabSz="91426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tabLst/>
              <a:defRPr sz="20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kern="1200" smtClean="0">
                <a:solidFill>
                  <a:srgbClr val="000000"/>
                </a:solidFill>
              </a:rPr>
              <a:t>May 20, 2014</a:t>
            </a:r>
            <a:endParaRPr lang="en-US" kern="1200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43308" y="8882098"/>
            <a:ext cx="4118187" cy="67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0012" tIns="65007" rIns="130012" bIns="65007" numCol="1" anchor="t" anchorCtr="0" compatLnSpc="1">
            <a:prstTxWarp prst="textNoShape">
              <a:avLst/>
            </a:prstTxWarp>
          </a:bodyPr>
          <a:lstStyle>
            <a:lvl1pPr algn="ctr" defTabSz="91426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tabLst/>
              <a:defRPr sz="20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kern="1200" smtClean="0">
                <a:solidFill>
                  <a:srgbClr val="000000"/>
                </a:solidFill>
              </a:rPr>
              <a:t>CS38 Lecture 15</a:t>
            </a:r>
            <a:endParaRPr lang="en-US" kern="1200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20107" y="8882098"/>
            <a:ext cx="3034453" cy="67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0012" tIns="65007" rIns="130012" bIns="65007" numCol="1" anchor="t" anchorCtr="0" compatLnSpc="1">
            <a:prstTxWarp prst="textNoShape">
              <a:avLst/>
            </a:prstTxWarp>
          </a:bodyPr>
          <a:lstStyle>
            <a:lvl1pPr algn="r" defTabSz="91426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tabLst/>
              <a:defRPr sz="2000"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5A0D901-1937-4640-BBFA-4F1C1788A482}" type="slidenum">
              <a:rPr lang="en-US" kern="1200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kern="1200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650062" algn="ctr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6pPr>
      <a:lvl7pPr marL="1300125" algn="ctr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7pPr>
      <a:lvl8pPr marL="1950192" algn="ctr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8pPr>
      <a:lvl9pPr marL="2600254" algn="ctr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9pPr>
    </p:titleStyle>
    <p:bodyStyle>
      <a:lvl1pPr marL="487549" indent="-487549" algn="l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1056353" indent="-406290" algn="l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  <a:ea typeface="ＭＳ Ｐゴシック" charset="0"/>
          <a:cs typeface="ＭＳ Ｐゴシック"/>
        </a:defRPr>
      </a:lvl2pPr>
      <a:lvl3pPr marL="1625156" indent="-325031" algn="l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0"/>
          <a:cs typeface="ＭＳ Ｐゴシック"/>
        </a:defRPr>
      </a:lvl3pPr>
      <a:lvl4pPr marL="2275221" indent="-325031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  <a:cs typeface="ＭＳ Ｐゴシック"/>
        </a:defRPr>
      </a:lvl4pPr>
      <a:lvl5pPr marL="2925288" indent="-325031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ea typeface="ＭＳ Ｐゴシック" charset="0"/>
          <a:cs typeface="ＭＳ Ｐゴシック"/>
        </a:defRPr>
      </a:lvl5pPr>
      <a:lvl6pPr marL="3575352" indent="-325031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4225413" indent="-325031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875478" indent="-325031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5525539" indent="-325031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30012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062" algn="l" defTabSz="130012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125" algn="l" defTabSz="130012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192" algn="l" defTabSz="130012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254" algn="l" defTabSz="130012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0317" algn="l" defTabSz="130012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0384" algn="l" defTabSz="130012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0443" algn="l" defTabSz="130012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0509" algn="l" defTabSz="130012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16747"/>
            <a:ext cx="13004800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0928" tIns="65465" rIns="130928" bIns="6546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6987" y="1300480"/>
            <a:ext cx="11162453" cy="7694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0928" tIns="65465" rIns="130928" bIns="654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295467" y="9428480"/>
            <a:ext cx="2709333" cy="325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30928" tIns="65465" rIns="130928" bIns="65465" numCol="1" anchor="ctr" anchorCtr="0" compatLnSpc="1">
            <a:prstTxWarp prst="textNoShape">
              <a:avLst/>
            </a:prstTxWarp>
          </a:bodyPr>
          <a:lstStyle>
            <a:lvl1pPr algn="r" defTabSz="9142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tabLst/>
              <a:defRPr kumimoji="1" sz="1100"/>
            </a:lvl1pPr>
          </a:lstStyle>
          <a:p>
            <a:fld id="{4B1DC42A-61C1-4DA3-9BB4-A1DA90D4AC4C}" type="slidenum">
              <a:rPr lang="en-US" kern="1200" smtClean="0">
                <a:solidFill>
                  <a:srgbClr val="000000"/>
                </a:solidFill>
                <a:latin typeface="Lucida Sans" pitchFamily="80" charset="0"/>
                <a:ea typeface="ＭＳ Ｐゴシック" pitchFamily="80" charset="-128"/>
                <a:cs typeface="+mn-cs"/>
              </a:rPr>
              <a:pPr/>
              <a:t>‹#›</a:t>
            </a:fld>
            <a:endParaRPr lang="en-US" sz="2000" kern="1200" dirty="0" smtClean="0">
              <a:solidFill>
                <a:srgbClr val="000000"/>
              </a:solidFill>
              <a:latin typeface="Lucida Sans" pitchFamily="80" charset="0"/>
              <a:ea typeface="ＭＳ Ｐゴシック" pitchFamily="80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hdr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Lucida Sans" pitchFamily="80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Lucida Sans" pitchFamily="80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Lucida Sans" pitchFamily="80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Lucida Sans" pitchFamily="80" charset="0"/>
        </a:defRPr>
      </a:lvl5pPr>
      <a:lvl6pPr marL="65013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Lucida Sans" pitchFamily="80" charset="0"/>
        </a:defRPr>
      </a:lvl6pPr>
      <a:lvl7pPr marL="1300259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Lucida Sans" pitchFamily="80" charset="0"/>
        </a:defRPr>
      </a:lvl7pPr>
      <a:lvl8pPr marL="1950391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Lucida Sans" pitchFamily="80" charset="0"/>
        </a:defRPr>
      </a:lvl8pPr>
      <a:lvl9pPr marL="260052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Lucida Sans" pitchFamily="80" charset="0"/>
        </a:defRPr>
      </a:lvl9pPr>
    </p:titleStyle>
    <p:bodyStyle>
      <a:lvl1pPr algn="l" rtl="0" eaLnBrk="0" fontAlgn="base" hangingPunct="0">
        <a:lnSpc>
          <a:spcPts val="3698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80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492112" indent="-329579" algn="l" rtl="0" eaLnBrk="0" fontAlgn="base" hangingPunct="0">
        <a:lnSpc>
          <a:spcPts val="3698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80" charset="2"/>
        <a:buChar char="n"/>
        <a:defRPr kumimoji="1">
          <a:solidFill>
            <a:schemeClr val="tx1"/>
          </a:solidFill>
          <a:latin typeface="+mn-lt"/>
        </a:defRPr>
      </a:lvl2pPr>
      <a:lvl3pPr marL="891672" indent="-237027" algn="l" rtl="0" eaLnBrk="0" fontAlgn="base" hangingPunct="0">
        <a:lnSpc>
          <a:spcPts val="3698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632098" indent="-575635" algn="l" rtl="0" eaLnBrk="0" fontAlgn="base" hangingPunct="0">
        <a:lnSpc>
          <a:spcPts val="3698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80" charset="2"/>
        <a:defRPr kumimoji="1">
          <a:solidFill>
            <a:schemeClr val="tx1"/>
          </a:solidFill>
          <a:latin typeface="+mn-lt"/>
        </a:defRPr>
      </a:lvl4pPr>
      <a:lvl5pPr marL="2189675" indent="-241542" algn="l" rtl="0" eaLnBrk="0" fontAlgn="base" hangingPunct="0">
        <a:lnSpc>
          <a:spcPts val="3698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2839805" indent="-241542" algn="l" rtl="0" eaLnBrk="0" fontAlgn="base" hangingPunct="0">
        <a:lnSpc>
          <a:spcPts val="3698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3489934" indent="-241542" algn="l" rtl="0" eaLnBrk="0" fontAlgn="base" hangingPunct="0">
        <a:lnSpc>
          <a:spcPts val="3698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4140064" indent="-241542" algn="l" rtl="0" eaLnBrk="0" fontAlgn="base" hangingPunct="0">
        <a:lnSpc>
          <a:spcPts val="3698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4790194" indent="-241542" algn="l" rtl="0" eaLnBrk="0" fontAlgn="base" hangingPunct="0">
        <a:lnSpc>
          <a:spcPts val="3698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3002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130" algn="l" defTabSz="13002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259" algn="l" defTabSz="13002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391" algn="l" defTabSz="13002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520" algn="l" defTabSz="13002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0650" algn="l" defTabSz="13002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0782" algn="l" defTabSz="13002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0909" algn="l" defTabSz="13002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041" algn="l" defTabSz="13002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16747"/>
            <a:ext cx="13004800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0928" tIns="65465" rIns="130928" bIns="6546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6987" y="1300480"/>
            <a:ext cx="11162453" cy="7694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0928" tIns="65465" rIns="130928" bIns="654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295467" y="9428480"/>
            <a:ext cx="2709333" cy="325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30928" tIns="65465" rIns="130928" bIns="65465" numCol="1" anchor="ctr" anchorCtr="0" compatLnSpc="1">
            <a:prstTxWarp prst="textNoShape">
              <a:avLst/>
            </a:prstTxWarp>
          </a:bodyPr>
          <a:lstStyle>
            <a:lvl1pPr algn="r" defTabSz="91426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tabLst/>
              <a:defRPr kumimoji="1" sz="1100"/>
            </a:lvl1pPr>
          </a:lstStyle>
          <a:p>
            <a:fld id="{0B18187F-9236-4CD8-A819-EFABAAE20301}" type="slidenum">
              <a:rPr lang="en-US" kern="1200" smtClean="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  <a:cs typeface="+mn-cs"/>
              </a:rPr>
              <a:pPr/>
              <a:t>‹#›</a:t>
            </a:fld>
            <a:endParaRPr lang="en-US" sz="2000" kern="1200" dirty="0" smtClean="0">
              <a:solidFill>
                <a:srgbClr val="000000"/>
              </a:solidFill>
              <a:latin typeface="Lucida Sans" pitchFamily="1" charset="0"/>
              <a:ea typeface="ＭＳ Ｐゴシック" pitchFamily="1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hf hdr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Lucida Sans" pitchFamily="1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Lucida Sans" pitchFamily="1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Lucida Sans" pitchFamily="1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Lucida Sans" pitchFamily="1" charset="0"/>
        </a:defRPr>
      </a:lvl5pPr>
      <a:lvl6pPr marL="65013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Lucida Sans" pitchFamily="1" charset="0"/>
        </a:defRPr>
      </a:lvl6pPr>
      <a:lvl7pPr marL="1300259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Lucida Sans" pitchFamily="1" charset="0"/>
        </a:defRPr>
      </a:lvl7pPr>
      <a:lvl8pPr marL="1950391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Lucida Sans" pitchFamily="1" charset="0"/>
        </a:defRPr>
      </a:lvl8pPr>
      <a:lvl9pPr marL="260052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Lucida Sans" pitchFamily="1" charset="0"/>
        </a:defRPr>
      </a:lvl9pPr>
    </p:titleStyle>
    <p:bodyStyle>
      <a:lvl1pPr algn="l" rtl="0" eaLnBrk="0" fontAlgn="base" hangingPunct="0">
        <a:lnSpc>
          <a:spcPts val="3698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1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492112" indent="-329579" algn="l" rtl="0" eaLnBrk="0" fontAlgn="base" hangingPunct="0">
        <a:lnSpc>
          <a:spcPts val="3698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1" charset="2"/>
        <a:buChar char="n"/>
        <a:defRPr kumimoji="1">
          <a:solidFill>
            <a:schemeClr val="tx1"/>
          </a:solidFill>
          <a:latin typeface="+mn-lt"/>
        </a:defRPr>
      </a:lvl2pPr>
      <a:lvl3pPr marL="891672" indent="-237027" algn="l" rtl="0" eaLnBrk="0" fontAlgn="base" hangingPunct="0">
        <a:lnSpc>
          <a:spcPts val="3698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632098" indent="-575635" algn="l" rtl="0" eaLnBrk="0" fontAlgn="base" hangingPunct="0">
        <a:lnSpc>
          <a:spcPts val="3698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1" charset="2"/>
        <a:defRPr kumimoji="1">
          <a:solidFill>
            <a:schemeClr val="tx1"/>
          </a:solidFill>
          <a:latin typeface="+mn-lt"/>
        </a:defRPr>
      </a:lvl4pPr>
      <a:lvl5pPr marL="2189675" indent="-241542" algn="l" rtl="0" eaLnBrk="0" fontAlgn="base" hangingPunct="0">
        <a:lnSpc>
          <a:spcPts val="3698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2839805" indent="-241542" algn="l" rtl="0" eaLnBrk="0" fontAlgn="base" hangingPunct="0">
        <a:lnSpc>
          <a:spcPts val="3698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3489934" indent="-241542" algn="l" rtl="0" eaLnBrk="0" fontAlgn="base" hangingPunct="0">
        <a:lnSpc>
          <a:spcPts val="3698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4140064" indent="-241542" algn="l" rtl="0" eaLnBrk="0" fontAlgn="base" hangingPunct="0">
        <a:lnSpc>
          <a:spcPts val="3698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4790194" indent="-241542" algn="l" rtl="0" eaLnBrk="0" fontAlgn="base" hangingPunct="0">
        <a:lnSpc>
          <a:spcPts val="3698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3002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130" algn="l" defTabSz="13002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259" algn="l" defTabSz="13002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391" algn="l" defTabSz="13002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520" algn="l" defTabSz="13002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0650" algn="l" defTabSz="13002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0782" algn="l" defTabSz="13002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0909" algn="l" defTabSz="13002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041" algn="l" defTabSz="13002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16747"/>
            <a:ext cx="13004800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0935" tIns="65468" rIns="130935" bIns="6546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6987" y="1300480"/>
            <a:ext cx="11162453" cy="7694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0935" tIns="65468" rIns="130935" bIns="654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295467" y="9428480"/>
            <a:ext cx="2709333" cy="325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30935" tIns="65468" rIns="130935" bIns="65468" numCol="1" anchor="ctr" anchorCtr="0" compatLnSpc="1">
            <a:prstTxWarp prst="textNoShape">
              <a:avLst/>
            </a:prstTxWarp>
          </a:bodyPr>
          <a:lstStyle>
            <a:lvl1pPr algn="r" defTabSz="914307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tabLst/>
              <a:defRPr kumimoji="1" sz="1100"/>
            </a:lvl1pPr>
          </a:lstStyle>
          <a:p>
            <a:fld id="{0B18187F-9236-4CD8-A819-EFABAAE20301}" type="slidenum">
              <a:rPr lang="en-US" kern="1200" smtClean="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  <a:cs typeface="+mn-cs"/>
              </a:rPr>
              <a:pPr/>
              <a:t>‹#›</a:t>
            </a:fld>
            <a:endParaRPr lang="en-US" sz="2000" kern="1200" dirty="0" smtClean="0">
              <a:solidFill>
                <a:srgbClr val="000000"/>
              </a:solidFill>
              <a:latin typeface="Lucida Sans" pitchFamily="1" charset="0"/>
              <a:ea typeface="ＭＳ Ｐゴシック" pitchFamily="1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hf hdr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Lucida Sans" pitchFamily="1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Lucida Sans" pitchFamily="1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Lucida Sans" pitchFamily="1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Lucida Sans" pitchFamily="1" charset="0"/>
        </a:defRPr>
      </a:lvl5pPr>
      <a:lvl6pPr marL="650164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Lucida Sans" pitchFamily="1" charset="0"/>
        </a:defRPr>
      </a:lvl6pPr>
      <a:lvl7pPr marL="1300326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Lucida Sans" pitchFamily="1" charset="0"/>
        </a:defRPr>
      </a:lvl7pPr>
      <a:lvl8pPr marL="195049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Lucida Sans" pitchFamily="1" charset="0"/>
        </a:defRPr>
      </a:lvl8pPr>
      <a:lvl9pPr marL="2600653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Lucida Sans" pitchFamily="1" charset="0"/>
        </a:defRPr>
      </a:lvl9pPr>
    </p:titleStyle>
    <p:bodyStyle>
      <a:lvl1pPr algn="l" rtl="0" eaLnBrk="0" fontAlgn="base" hangingPunct="0">
        <a:lnSpc>
          <a:spcPts val="3698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1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492137" indent="-329596" algn="l" rtl="0" eaLnBrk="0" fontAlgn="base" hangingPunct="0">
        <a:lnSpc>
          <a:spcPts val="3698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1" charset="2"/>
        <a:buChar char="n"/>
        <a:defRPr kumimoji="1">
          <a:solidFill>
            <a:schemeClr val="tx1"/>
          </a:solidFill>
          <a:latin typeface="+mn-lt"/>
        </a:defRPr>
      </a:lvl2pPr>
      <a:lvl3pPr marL="891718" indent="-237039" algn="l" rtl="0" eaLnBrk="0" fontAlgn="base" hangingPunct="0">
        <a:lnSpc>
          <a:spcPts val="3698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632182" indent="-575665" algn="l" rtl="0" eaLnBrk="0" fontAlgn="base" hangingPunct="0">
        <a:lnSpc>
          <a:spcPts val="3698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1" charset="2"/>
        <a:defRPr kumimoji="1">
          <a:solidFill>
            <a:schemeClr val="tx1"/>
          </a:solidFill>
          <a:latin typeface="+mn-lt"/>
        </a:defRPr>
      </a:lvl4pPr>
      <a:lvl5pPr marL="2189786" indent="-241554" algn="l" rtl="0" eaLnBrk="0" fontAlgn="base" hangingPunct="0">
        <a:lnSpc>
          <a:spcPts val="3698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2839950" indent="-241554" algn="l" rtl="0" eaLnBrk="0" fontAlgn="base" hangingPunct="0">
        <a:lnSpc>
          <a:spcPts val="3698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3490113" indent="-241554" algn="l" rtl="0" eaLnBrk="0" fontAlgn="base" hangingPunct="0">
        <a:lnSpc>
          <a:spcPts val="3698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4140276" indent="-241554" algn="l" rtl="0" eaLnBrk="0" fontAlgn="base" hangingPunct="0">
        <a:lnSpc>
          <a:spcPts val="3698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4790440" indent="-241554" algn="l" rtl="0" eaLnBrk="0" fontAlgn="base" hangingPunct="0">
        <a:lnSpc>
          <a:spcPts val="3698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30032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164" algn="l" defTabSz="130032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326" algn="l" defTabSz="130032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490" algn="l" defTabSz="130032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653" algn="l" defTabSz="130032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0816" algn="l" defTabSz="130032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0981" algn="l" defTabSz="130032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142" algn="l" defTabSz="130032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307" algn="l" defTabSz="130032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1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5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8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26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9.bin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3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33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34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35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38.bin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24.vml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25.vml"/><Relationship Id="rId5" Type="http://schemas.openxmlformats.org/officeDocument/2006/relationships/oleObject" Target="../embeddings/oleObject42.bin"/><Relationship Id="rId4" Type="http://schemas.openxmlformats.org/officeDocument/2006/relationships/oleObject" Target="../embeddings/oleObject41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45.bin"/><Relationship Id="rId5" Type="http://schemas.openxmlformats.org/officeDocument/2006/relationships/oleObject" Target="../embeddings/oleObject44.bin"/><Relationship Id="rId4" Type="http://schemas.openxmlformats.org/officeDocument/2006/relationships/oleObject" Target="../embeddings/oleObject43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27.vml"/><Relationship Id="rId5" Type="http://schemas.openxmlformats.org/officeDocument/2006/relationships/oleObject" Target="../embeddings/oleObject48.bin"/><Relationship Id="rId4" Type="http://schemas.openxmlformats.org/officeDocument/2006/relationships/oleObject" Target="../embeddings/oleObject4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CS38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Introduction to Algorithms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Lecture </a:t>
            </a:r>
            <a:r>
              <a:rPr lang="en-US" dirty="0" smtClean="0">
                <a:latin typeface="Arial" charset="0"/>
              </a:rPr>
              <a:t>15</a:t>
            </a:r>
            <a:endParaRPr lang="en-US" dirty="0">
              <a:latin typeface="Arial" charset="0"/>
            </a:endParaRPr>
          </a:p>
          <a:p>
            <a:pPr eaLnBrk="1" hangingPunct="1"/>
            <a:r>
              <a:rPr lang="en-US" smtClean="0">
                <a:latin typeface="Arial" charset="0"/>
              </a:rPr>
              <a:t>May </a:t>
            </a:r>
            <a:r>
              <a:rPr lang="en-US" smtClean="0">
                <a:latin typeface="Arial" charset="0"/>
              </a:rPr>
              <a:t>20</a:t>
            </a:r>
            <a:r>
              <a:rPr lang="en-US" smtClean="0">
                <a:latin typeface="Arial" charset="0"/>
              </a:rPr>
              <a:t>, </a:t>
            </a:r>
            <a:r>
              <a:rPr lang="en-US" dirty="0">
                <a:latin typeface="Arial" charset="0"/>
              </a:rPr>
              <a:t>2014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20, 2014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CEBDA-2EC1-47F2-ABA7-E01777037E48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15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8963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70186-3771-408E-A136-02FA838C0995}" type="slidenum">
              <a:rPr lang="en-US">
                <a:solidFill>
                  <a:srgbClr val="000000"/>
                </a:solidFill>
              </a:rPr>
              <a:pPr/>
              <a:t>10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540674" name="Freeform 2"/>
          <p:cNvSpPr>
            <a:spLocks/>
          </p:cNvSpPr>
          <p:nvPr/>
        </p:nvSpPr>
        <p:spPr bwMode="auto">
          <a:xfrm>
            <a:off x="2817707" y="4551680"/>
            <a:ext cx="4660053" cy="4009813"/>
          </a:xfrm>
          <a:custGeom>
            <a:avLst/>
            <a:gdLst/>
            <a:ahLst/>
            <a:cxnLst>
              <a:cxn ang="0">
                <a:pos x="0" y="1776"/>
              </a:cxn>
              <a:cxn ang="0">
                <a:pos x="0" y="0"/>
              </a:cxn>
              <a:cxn ang="0">
                <a:pos x="758" y="205"/>
              </a:cxn>
              <a:cxn ang="0">
                <a:pos x="1626" y="1000"/>
              </a:cxn>
              <a:cxn ang="0">
                <a:pos x="2064" y="1776"/>
              </a:cxn>
              <a:cxn ang="0">
                <a:pos x="0" y="1776"/>
              </a:cxn>
            </a:cxnLst>
            <a:rect l="0" t="0" r="r" b="b"/>
            <a:pathLst>
              <a:path w="2064" h="1776">
                <a:moveTo>
                  <a:pt x="0" y="1776"/>
                </a:moveTo>
                <a:lnTo>
                  <a:pt x="0" y="0"/>
                </a:lnTo>
                <a:lnTo>
                  <a:pt x="758" y="205"/>
                </a:lnTo>
                <a:lnTo>
                  <a:pt x="1626" y="1000"/>
                </a:lnTo>
                <a:lnTo>
                  <a:pt x="2064" y="1776"/>
                </a:lnTo>
                <a:lnTo>
                  <a:pt x="0" y="1776"/>
                </a:lnTo>
                <a:close/>
              </a:path>
            </a:pathLst>
          </a:cu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lIns="130921" tIns="65461" rIns="130921" bIns="65461" anchor="ctr"/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540675" name="Text Box 3"/>
          <p:cNvSpPr txBox="1">
            <a:spLocks noChangeArrowheads="1"/>
          </p:cNvSpPr>
          <p:nvPr/>
        </p:nvSpPr>
        <p:spPr bwMode="auto">
          <a:xfrm>
            <a:off x="6719147" y="8669867"/>
            <a:ext cx="1408853" cy="44000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30921" tIns="65461" rIns="130921" bIns="65461">
            <a:spAutoFit/>
          </a:bodyPr>
          <a:lstStyle/>
          <a:p>
            <a:pPr defTabSz="1300259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2000" kern="1200" dirty="0" smtClean="0">
                <a:solidFill>
                  <a:srgbClr val="4D4D4D"/>
                </a:solidFill>
                <a:latin typeface="Lucida Sans" pitchFamily="80" charset="0"/>
                <a:cs typeface="+mn-cs"/>
              </a:rPr>
              <a:t>(34, 0)</a:t>
            </a:r>
          </a:p>
        </p:txBody>
      </p:sp>
      <p:sp>
        <p:nvSpPr>
          <p:cNvPr id="540676" name="Text Box 4"/>
          <p:cNvSpPr txBox="1">
            <a:spLocks noChangeArrowheads="1"/>
          </p:cNvSpPr>
          <p:nvPr/>
        </p:nvSpPr>
        <p:spPr bwMode="auto">
          <a:xfrm>
            <a:off x="1496907" y="4680376"/>
            <a:ext cx="1300480" cy="44000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30921" tIns="65461" rIns="130921" bIns="65461">
            <a:spAutoFit/>
          </a:bodyPr>
          <a:lstStyle/>
          <a:p>
            <a:pPr defTabSz="1300259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2000" kern="1200" dirty="0" smtClean="0">
                <a:solidFill>
                  <a:srgbClr val="4D4D4D"/>
                </a:solidFill>
                <a:latin typeface="Lucida Sans" pitchFamily="80" charset="0"/>
                <a:cs typeface="+mn-cs"/>
              </a:rPr>
              <a:t>(0, 32)</a:t>
            </a:r>
          </a:p>
        </p:txBody>
      </p:sp>
      <p:sp>
        <p:nvSpPr>
          <p:cNvPr id="540677" name="Text Box 5"/>
          <p:cNvSpPr txBox="1">
            <a:spLocks noChangeArrowheads="1"/>
          </p:cNvSpPr>
          <p:nvPr/>
        </p:nvSpPr>
        <p:spPr bwMode="auto">
          <a:xfrm>
            <a:off x="3467947" y="5310295"/>
            <a:ext cx="1625600" cy="44000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30921" tIns="65461" rIns="130921" bIns="65461">
            <a:spAutoFit/>
          </a:bodyPr>
          <a:lstStyle/>
          <a:p>
            <a:pPr defTabSz="1300259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2000" kern="1200" dirty="0" smtClean="0">
                <a:solidFill>
                  <a:srgbClr val="4D4D4D"/>
                </a:solidFill>
                <a:latin typeface="Lucida Sans" pitchFamily="80" charset="0"/>
                <a:cs typeface="+mn-cs"/>
              </a:rPr>
              <a:t>(12, 28)</a:t>
            </a:r>
          </a:p>
        </p:txBody>
      </p:sp>
      <p:sp>
        <p:nvSpPr>
          <p:cNvPr id="540678" name="Text Box 6"/>
          <p:cNvSpPr txBox="1">
            <a:spLocks noChangeArrowheads="1"/>
          </p:cNvSpPr>
          <p:nvPr/>
        </p:nvSpPr>
        <p:spPr bwMode="auto">
          <a:xfrm>
            <a:off x="1408855" y="8631487"/>
            <a:ext cx="1408853" cy="44000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30921" tIns="65461" rIns="130921" bIns="65461">
            <a:spAutoFit/>
          </a:bodyPr>
          <a:lstStyle/>
          <a:p>
            <a:pPr defTabSz="1300259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2000" kern="1200" dirty="0" smtClean="0">
                <a:solidFill>
                  <a:srgbClr val="4D4D4D"/>
                </a:solidFill>
                <a:latin typeface="Lucida Sans" pitchFamily="80" charset="0"/>
                <a:cs typeface="+mn-cs"/>
              </a:rPr>
              <a:t>(0, 0)</a:t>
            </a:r>
          </a:p>
        </p:txBody>
      </p:sp>
      <p:sp>
        <p:nvSpPr>
          <p:cNvPr id="540679" name="Text Box 7"/>
          <p:cNvSpPr txBox="1">
            <a:spLocks noChangeArrowheads="1"/>
          </p:cNvSpPr>
          <p:nvPr/>
        </p:nvSpPr>
        <p:spPr bwMode="auto">
          <a:xfrm>
            <a:off x="4836167" y="6782366"/>
            <a:ext cx="1774613" cy="44000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30921" tIns="65461" rIns="130921" bIns="65461">
            <a:spAutoFit/>
          </a:bodyPr>
          <a:lstStyle/>
          <a:p>
            <a:pPr defTabSz="1300259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2000" kern="1200" dirty="0" smtClean="0">
                <a:solidFill>
                  <a:srgbClr val="4D4D4D"/>
                </a:solidFill>
                <a:latin typeface="Lucida Sans" pitchFamily="80" charset="0"/>
                <a:cs typeface="+mn-cs"/>
              </a:rPr>
              <a:t>(26, 14)</a:t>
            </a:r>
          </a:p>
        </p:txBody>
      </p:sp>
      <p:sp>
        <p:nvSpPr>
          <p:cNvPr id="54068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dirty="0"/>
              <a:t>Brewery Problem:  Geometry</a:t>
            </a:r>
          </a:p>
        </p:txBody>
      </p:sp>
      <p:sp>
        <p:nvSpPr>
          <p:cNvPr id="540681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sz="2400" dirty="0"/>
              <a:t>Brewery problem observation.   </a:t>
            </a:r>
            <a:r>
              <a:rPr kumimoji="0" lang="en-US" sz="2400" dirty="0">
                <a:solidFill>
                  <a:schemeClr val="tx1"/>
                </a:solidFill>
              </a:rPr>
              <a:t>Regardless of objective function coefficients, an optimal solution occurs at a </a:t>
            </a:r>
            <a:r>
              <a:rPr kumimoji="0" lang="en-US" sz="2400" dirty="0">
                <a:solidFill>
                  <a:schemeClr val="accent1"/>
                </a:solidFill>
              </a:rPr>
              <a:t>vertex</a:t>
            </a:r>
            <a:r>
              <a:rPr kumimoji="0" lang="en-US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40682" name="Oval 10"/>
          <p:cNvSpPr>
            <a:spLocks noChangeAspect="1" noChangeArrowheads="1"/>
          </p:cNvSpPr>
          <p:nvPr/>
        </p:nvSpPr>
        <p:spPr bwMode="auto">
          <a:xfrm>
            <a:off x="4395900" y="4876806"/>
            <a:ext cx="275449" cy="275449"/>
          </a:xfrm>
          <a:prstGeom prst="ellipse">
            <a:avLst/>
          </a:prstGeom>
          <a:solidFill>
            <a:srgbClr val="003399">
              <a:alpha val="50000"/>
            </a:srgbClr>
          </a:solidFill>
          <a:ln w="15875">
            <a:noFill/>
            <a:round/>
            <a:headEnd/>
            <a:tailEnd/>
          </a:ln>
          <a:effectLst/>
        </p:spPr>
        <p:txBody>
          <a:bodyPr wrap="none" lIns="130921" tIns="65461" rIns="130921" bIns="65461" anchor="ctr"/>
          <a:lstStyle/>
          <a:p>
            <a:pPr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2000" kern="1200" dirty="0" smtClean="0">
              <a:solidFill>
                <a:srgbClr val="FFFFFF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540683" name="Oval 11"/>
          <p:cNvSpPr>
            <a:spLocks noChangeAspect="1" noChangeArrowheads="1"/>
          </p:cNvSpPr>
          <p:nvPr/>
        </p:nvSpPr>
        <p:spPr bwMode="auto">
          <a:xfrm>
            <a:off x="6335331" y="6660451"/>
            <a:ext cx="275449" cy="275449"/>
          </a:xfrm>
          <a:prstGeom prst="ellipse">
            <a:avLst/>
          </a:prstGeom>
          <a:solidFill>
            <a:srgbClr val="003399">
              <a:alpha val="50000"/>
            </a:srgbClr>
          </a:solidFill>
          <a:ln w="15875">
            <a:noFill/>
            <a:round/>
            <a:headEnd/>
            <a:tailEnd/>
          </a:ln>
          <a:effectLst/>
        </p:spPr>
        <p:txBody>
          <a:bodyPr wrap="none" lIns="130921" tIns="65461" rIns="130921" bIns="65461" anchor="ctr"/>
          <a:lstStyle/>
          <a:p>
            <a:pPr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2000" kern="1200" dirty="0" smtClean="0">
              <a:solidFill>
                <a:srgbClr val="FFFFFF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540684" name="Oval 12"/>
          <p:cNvSpPr>
            <a:spLocks noChangeAspect="1" noChangeArrowheads="1"/>
          </p:cNvSpPr>
          <p:nvPr/>
        </p:nvSpPr>
        <p:spPr bwMode="auto">
          <a:xfrm>
            <a:off x="2698052" y="4443313"/>
            <a:ext cx="275449" cy="275449"/>
          </a:xfrm>
          <a:prstGeom prst="ellipse">
            <a:avLst/>
          </a:prstGeom>
          <a:solidFill>
            <a:srgbClr val="003399">
              <a:alpha val="50000"/>
            </a:srgbClr>
          </a:solidFill>
          <a:ln w="15875">
            <a:noFill/>
            <a:round/>
            <a:headEnd/>
            <a:tailEnd/>
          </a:ln>
          <a:effectLst/>
        </p:spPr>
        <p:txBody>
          <a:bodyPr wrap="none" lIns="130921" tIns="65461" rIns="130921" bIns="65461" anchor="ctr"/>
          <a:lstStyle/>
          <a:p>
            <a:pPr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2000" kern="1200" dirty="0" smtClean="0">
              <a:solidFill>
                <a:srgbClr val="FFFFFF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540685" name="Oval 13"/>
          <p:cNvSpPr>
            <a:spLocks noChangeAspect="1" noChangeArrowheads="1"/>
          </p:cNvSpPr>
          <p:nvPr/>
        </p:nvSpPr>
        <p:spPr bwMode="auto">
          <a:xfrm>
            <a:off x="7310691" y="8394424"/>
            <a:ext cx="275449" cy="275449"/>
          </a:xfrm>
          <a:prstGeom prst="ellipse">
            <a:avLst/>
          </a:prstGeom>
          <a:solidFill>
            <a:srgbClr val="003399">
              <a:alpha val="50000"/>
            </a:srgbClr>
          </a:solidFill>
          <a:ln w="15875">
            <a:noFill/>
            <a:round/>
            <a:headEnd/>
            <a:tailEnd/>
          </a:ln>
          <a:effectLst/>
        </p:spPr>
        <p:txBody>
          <a:bodyPr wrap="none" lIns="130921" tIns="65461" rIns="130921" bIns="65461" anchor="ctr"/>
          <a:lstStyle/>
          <a:p>
            <a:pPr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2000" kern="1200" dirty="0" smtClean="0">
              <a:solidFill>
                <a:srgbClr val="FFFFFF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540686" name="Oval 14"/>
          <p:cNvSpPr>
            <a:spLocks noChangeAspect="1" noChangeArrowheads="1"/>
          </p:cNvSpPr>
          <p:nvPr/>
        </p:nvSpPr>
        <p:spPr bwMode="auto">
          <a:xfrm>
            <a:off x="2668700" y="8412486"/>
            <a:ext cx="275449" cy="275449"/>
          </a:xfrm>
          <a:prstGeom prst="ellipse">
            <a:avLst/>
          </a:prstGeom>
          <a:solidFill>
            <a:srgbClr val="003399">
              <a:alpha val="50000"/>
            </a:srgbClr>
          </a:solidFill>
          <a:ln w="15875">
            <a:noFill/>
            <a:round/>
            <a:headEnd/>
            <a:tailEnd/>
          </a:ln>
          <a:effectLst/>
        </p:spPr>
        <p:txBody>
          <a:bodyPr wrap="none" lIns="130921" tIns="65461" rIns="130921" bIns="65461" anchor="ctr"/>
          <a:lstStyle/>
          <a:p>
            <a:pPr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2000" kern="1200" dirty="0" smtClean="0">
              <a:solidFill>
                <a:srgbClr val="FFFFFF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540687" name="Line 15"/>
          <p:cNvSpPr>
            <a:spLocks noChangeShapeType="1"/>
          </p:cNvSpPr>
          <p:nvPr/>
        </p:nvSpPr>
        <p:spPr bwMode="auto">
          <a:xfrm flipH="1">
            <a:off x="6646900" y="6482082"/>
            <a:ext cx="320604" cy="2054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wrap="none" lIns="130019" tIns="65010" rIns="130019" bIns="65010" anchor="ctr"/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540688" name="Rectangle 16"/>
          <p:cNvSpPr>
            <a:spLocks noChangeArrowheads="1"/>
          </p:cNvSpPr>
          <p:nvPr/>
        </p:nvSpPr>
        <p:spPr bwMode="auto">
          <a:xfrm>
            <a:off x="7060077" y="6154707"/>
            <a:ext cx="1038485" cy="439093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none" lIns="130019" tIns="65010" rIns="130019" bIns="65010">
            <a:spAutoFit/>
          </a:bodyPr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2000" kern="1200" dirty="0" smtClean="0">
                <a:solidFill>
                  <a:srgbClr val="003399"/>
                </a:solidFill>
                <a:latin typeface="Lucida Sans" pitchFamily="80" charset="0"/>
                <a:cs typeface="+mn-cs"/>
              </a:rPr>
              <a:t>vertex</a:t>
            </a:r>
          </a:p>
        </p:txBody>
      </p:sp>
      <p:sp>
        <p:nvSpPr>
          <p:cNvPr id="540689" name="Text Box 17"/>
          <p:cNvSpPr txBox="1">
            <a:spLocks noChangeArrowheads="1"/>
          </p:cNvSpPr>
          <p:nvPr/>
        </p:nvSpPr>
        <p:spPr bwMode="auto">
          <a:xfrm>
            <a:off x="4009813" y="8581816"/>
            <a:ext cx="1192107" cy="44000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30921" tIns="65461" rIns="130921" bIns="65461">
            <a:spAutoFit/>
          </a:bodyPr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2000" kern="1200" dirty="0" smtClean="0">
                <a:solidFill>
                  <a:srgbClr val="000000"/>
                </a:solidFill>
                <a:latin typeface="Lucida Sans" pitchFamily="80" charset="0"/>
                <a:cs typeface="+mn-cs"/>
              </a:rPr>
              <a:t>Ale</a:t>
            </a:r>
          </a:p>
        </p:txBody>
      </p:sp>
      <p:sp>
        <p:nvSpPr>
          <p:cNvPr id="540690" name="Text Box 18"/>
          <p:cNvSpPr txBox="1">
            <a:spLocks noChangeArrowheads="1"/>
          </p:cNvSpPr>
          <p:nvPr/>
        </p:nvSpPr>
        <p:spPr bwMode="auto">
          <a:xfrm>
            <a:off x="1733973" y="7586135"/>
            <a:ext cx="1192107" cy="44000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30921" tIns="65461" rIns="130921" bIns="65461">
            <a:spAutoFit/>
          </a:bodyPr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2000" kern="1200" dirty="0" smtClean="0">
                <a:solidFill>
                  <a:srgbClr val="000000"/>
                </a:solidFill>
                <a:latin typeface="Lucida Sans" pitchFamily="80" charset="0"/>
                <a:cs typeface="+mn-cs"/>
              </a:rPr>
              <a:t>Beer</a:t>
            </a:r>
          </a:p>
        </p:txBody>
      </p:sp>
      <p:sp>
        <p:nvSpPr>
          <p:cNvPr id="540691" name="Line 19"/>
          <p:cNvSpPr>
            <a:spLocks noChangeShapeType="1"/>
          </p:cNvSpPr>
          <p:nvPr/>
        </p:nvSpPr>
        <p:spPr bwMode="auto">
          <a:xfrm rot="-5400000">
            <a:off x="151273" y="6265334"/>
            <a:ext cx="5337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 wrap="none" lIns="130921" tIns="65461" rIns="130921" bIns="65461" anchor="ctr"/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540692" name="Line 20"/>
          <p:cNvSpPr>
            <a:spLocks noChangeShapeType="1"/>
          </p:cNvSpPr>
          <p:nvPr/>
        </p:nvSpPr>
        <p:spPr bwMode="auto">
          <a:xfrm flipV="1">
            <a:off x="2400018" y="8547948"/>
            <a:ext cx="7802880" cy="203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 wrap="none" lIns="130921" tIns="65461" rIns="130921" bIns="65461" anchor="ctr"/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DAF54-78F0-463D-8047-9E5CABB6DC06}" type="slidenum">
              <a:rPr lang="en-US">
                <a:solidFill>
                  <a:srgbClr val="000000"/>
                </a:solidFill>
              </a:rPr>
              <a:pPr/>
              <a:t>11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309250" name="Freeform 2"/>
          <p:cNvSpPr>
            <a:spLocks/>
          </p:cNvSpPr>
          <p:nvPr/>
        </p:nvSpPr>
        <p:spPr bwMode="auto">
          <a:xfrm>
            <a:off x="8128000" y="5077745"/>
            <a:ext cx="3784036" cy="2449688"/>
          </a:xfrm>
          <a:custGeom>
            <a:avLst/>
            <a:gdLst/>
            <a:ahLst/>
            <a:cxnLst>
              <a:cxn ang="0">
                <a:pos x="0" y="1085"/>
              </a:cxn>
              <a:cxn ang="0">
                <a:pos x="0" y="0"/>
              </a:cxn>
              <a:cxn ang="0">
                <a:pos x="554" y="704"/>
              </a:cxn>
              <a:cxn ang="0">
                <a:pos x="1243" y="323"/>
              </a:cxn>
              <a:cxn ang="0">
                <a:pos x="1676" y="1085"/>
              </a:cxn>
              <a:cxn ang="0">
                <a:pos x="0" y="1085"/>
              </a:cxn>
            </a:cxnLst>
            <a:rect l="0" t="0" r="r" b="b"/>
            <a:pathLst>
              <a:path w="1676" h="1085">
                <a:moveTo>
                  <a:pt x="0" y="1085"/>
                </a:moveTo>
                <a:lnTo>
                  <a:pt x="0" y="0"/>
                </a:lnTo>
                <a:lnTo>
                  <a:pt x="554" y="704"/>
                </a:lnTo>
                <a:lnTo>
                  <a:pt x="1243" y="323"/>
                </a:lnTo>
                <a:lnTo>
                  <a:pt x="1676" y="1085"/>
                </a:lnTo>
                <a:lnTo>
                  <a:pt x="0" y="1085"/>
                </a:lnTo>
                <a:close/>
              </a:path>
            </a:pathLst>
          </a:cu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lIns="130921" tIns="65461" rIns="130921" bIns="65461" anchor="ctr"/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sz="2400" dirty="0"/>
              <a:t>Convex set.  </a:t>
            </a:r>
            <a:r>
              <a:rPr kumimoji="0" lang="en-US" sz="2400" dirty="0">
                <a:solidFill>
                  <a:schemeClr val="tx1"/>
                </a:solidFill>
              </a:rPr>
              <a:t>If two points </a:t>
            </a:r>
            <a:r>
              <a:rPr kumimoji="0" lang="en-US" sz="2400" i="1" dirty="0">
                <a:solidFill>
                  <a:schemeClr val="tx1"/>
                </a:solidFill>
                <a:latin typeface="Times" pitchFamily="80" charset="0"/>
              </a:rPr>
              <a:t>x</a:t>
            </a:r>
            <a:r>
              <a:rPr kumimoji="0" lang="en-US" sz="2400" dirty="0">
                <a:solidFill>
                  <a:schemeClr val="tx1"/>
                </a:solidFill>
              </a:rPr>
              <a:t> and </a:t>
            </a:r>
            <a:r>
              <a:rPr kumimoji="0" lang="en-US" sz="2400" i="1" dirty="0">
                <a:solidFill>
                  <a:schemeClr val="tx1"/>
                </a:solidFill>
                <a:latin typeface="Times" pitchFamily="80" charset="0"/>
              </a:rPr>
              <a:t>y</a:t>
            </a:r>
            <a:r>
              <a:rPr kumimoji="0" lang="en-US" sz="2400" dirty="0">
                <a:solidFill>
                  <a:schemeClr val="tx1"/>
                </a:solidFill>
              </a:rPr>
              <a:t> are in the set, then so is</a:t>
            </a:r>
            <a:br>
              <a:rPr kumimoji="0" lang="en-US" sz="2400" dirty="0">
                <a:solidFill>
                  <a:schemeClr val="tx1"/>
                </a:solidFill>
              </a:rPr>
            </a:br>
            <a:r>
              <a:rPr kumimoji="0" lang="en-US" sz="2400" dirty="0" smtClean="0">
                <a:solidFill>
                  <a:schemeClr val="tx1"/>
                </a:solidFill>
                <a:latin typeface="cmmi10"/>
                <a:ea typeface="cmmi10"/>
                <a:cs typeface="cmmi10"/>
              </a:rPr>
              <a:t>¸</a:t>
            </a:r>
            <a:r>
              <a:rPr kumimoji="0" lang="en-US" sz="2400" dirty="0" smtClean="0">
                <a:solidFill>
                  <a:schemeClr val="tx1"/>
                </a:solidFill>
                <a:sym typeface="Symbol" pitchFamily="80" charset="2"/>
              </a:rPr>
              <a:t> </a:t>
            </a:r>
            <a:r>
              <a:rPr kumimoji="0" lang="en-US" sz="2400" baseline="30000" dirty="0" smtClean="0">
                <a:solidFill>
                  <a:schemeClr val="tx1"/>
                </a:solidFill>
                <a:sym typeface="Symbol" pitchFamily="80" charset="2"/>
              </a:rPr>
              <a:t> </a:t>
            </a:r>
            <a:r>
              <a:rPr kumimoji="0" lang="en-US" sz="2400" i="1" dirty="0">
                <a:solidFill>
                  <a:schemeClr val="tx1"/>
                </a:solidFill>
                <a:latin typeface="Times" pitchFamily="80" charset="0"/>
              </a:rPr>
              <a:t>x</a:t>
            </a:r>
            <a:r>
              <a:rPr kumimoji="0" lang="en-US" sz="2400" dirty="0">
                <a:solidFill>
                  <a:schemeClr val="tx1"/>
                </a:solidFill>
              </a:rPr>
              <a:t> + </a:t>
            </a:r>
            <a:r>
              <a:rPr kumimoji="0" lang="en-US" sz="2400" dirty="0">
                <a:solidFill>
                  <a:schemeClr val="tx1"/>
                </a:solidFill>
                <a:latin typeface="Times" pitchFamily="80" charset="0"/>
              </a:rPr>
              <a:t>(1- </a:t>
            </a:r>
            <a:r>
              <a:rPr kumimoji="0" lang="en-US" sz="2400" dirty="0" smtClean="0">
                <a:solidFill>
                  <a:schemeClr val="tx1"/>
                </a:solidFill>
                <a:latin typeface="cmmi10"/>
                <a:ea typeface="cmmi10"/>
                <a:cs typeface="cmmi10"/>
              </a:rPr>
              <a:t>¸</a:t>
            </a:r>
            <a:r>
              <a:rPr kumimoji="0" lang="en-US" sz="2400" dirty="0" smtClean="0">
                <a:solidFill>
                  <a:schemeClr val="tx1"/>
                </a:solidFill>
                <a:sym typeface="Symbol" pitchFamily="80" charset="2"/>
              </a:rPr>
              <a:t> </a:t>
            </a:r>
            <a:r>
              <a:rPr kumimoji="0" lang="en-US" sz="2400" dirty="0" smtClean="0">
                <a:solidFill>
                  <a:schemeClr val="tx1"/>
                </a:solidFill>
                <a:latin typeface="Times" pitchFamily="80" charset="0"/>
              </a:rPr>
              <a:t>)</a:t>
            </a:r>
            <a:r>
              <a:rPr kumimoji="0" lang="en-US" sz="2400" baseline="30000" dirty="0" smtClean="0">
                <a:solidFill>
                  <a:schemeClr val="tx1"/>
                </a:solidFill>
                <a:sym typeface="Symbol" pitchFamily="80" charset="2"/>
              </a:rPr>
              <a:t> </a:t>
            </a:r>
            <a:r>
              <a:rPr kumimoji="0" lang="en-US" sz="2400" i="1" dirty="0">
                <a:solidFill>
                  <a:schemeClr val="tx1"/>
                </a:solidFill>
                <a:latin typeface="Times" pitchFamily="80" charset="0"/>
              </a:rPr>
              <a:t>y</a:t>
            </a:r>
            <a:r>
              <a:rPr kumimoji="0" lang="en-US" sz="2400" dirty="0">
                <a:solidFill>
                  <a:schemeClr val="tx1"/>
                </a:solidFill>
              </a:rPr>
              <a:t> for </a:t>
            </a:r>
            <a:r>
              <a:rPr kumimoji="0" lang="en-US" sz="2400" dirty="0">
                <a:solidFill>
                  <a:schemeClr val="tx1"/>
                </a:solidFill>
                <a:latin typeface="Times" pitchFamily="80" charset="0"/>
              </a:rPr>
              <a:t>0 </a:t>
            </a:r>
            <a:r>
              <a:rPr kumimoji="0" lang="en-US" sz="2400" dirty="0" smtClean="0">
                <a:solidFill>
                  <a:schemeClr val="tx1"/>
                </a:solidFill>
                <a:latin typeface="cmsy10"/>
                <a:ea typeface="cmsy10"/>
                <a:cs typeface="cmsy10"/>
              </a:rPr>
              <a:t>·</a:t>
            </a:r>
            <a:r>
              <a:rPr kumimoji="0" lang="en-US" sz="2400" dirty="0" smtClean="0">
                <a:solidFill>
                  <a:schemeClr val="tx1"/>
                </a:solidFill>
                <a:sym typeface="Symbol" pitchFamily="80" charset="2"/>
              </a:rPr>
              <a:t> </a:t>
            </a:r>
            <a:r>
              <a:rPr kumimoji="0" lang="en-US" sz="2400" dirty="0" smtClean="0">
                <a:solidFill>
                  <a:schemeClr val="tx1"/>
                </a:solidFill>
                <a:latin typeface="cmmi10"/>
                <a:ea typeface="cmmi10"/>
                <a:cs typeface="cmmi10"/>
                <a:sym typeface="Symbol" pitchFamily="80" charset="2"/>
              </a:rPr>
              <a:t>¸</a:t>
            </a:r>
            <a:r>
              <a:rPr kumimoji="0" lang="en-US" sz="2400" dirty="0" smtClean="0">
                <a:solidFill>
                  <a:schemeClr val="tx1"/>
                </a:solidFill>
                <a:sym typeface="Symbol" pitchFamily="80" charset="2"/>
              </a:rPr>
              <a:t> </a:t>
            </a:r>
            <a:r>
              <a:rPr kumimoji="0" lang="en-US" sz="2400" dirty="0" smtClean="0">
                <a:solidFill>
                  <a:schemeClr val="tx1"/>
                </a:solidFill>
                <a:latin typeface="cmsy10"/>
                <a:ea typeface="cmsy10"/>
                <a:cs typeface="cmsy10"/>
                <a:sym typeface="Symbol" pitchFamily="80" charset="2"/>
              </a:rPr>
              <a:t>·</a:t>
            </a:r>
            <a:r>
              <a:rPr kumimoji="0" lang="en-US" sz="2400" dirty="0" smtClean="0">
                <a:solidFill>
                  <a:schemeClr val="tx1"/>
                </a:solidFill>
                <a:latin typeface="Times" pitchFamily="80" charset="0"/>
              </a:rPr>
              <a:t> </a:t>
            </a:r>
            <a:r>
              <a:rPr kumimoji="0" lang="en-US" sz="2400" dirty="0">
                <a:solidFill>
                  <a:schemeClr val="tx1"/>
                </a:solidFill>
                <a:latin typeface="Times" pitchFamily="80" charset="0"/>
              </a:rPr>
              <a:t>1.</a:t>
            </a:r>
            <a:endParaRPr kumimoji="0" lang="en-US" sz="2400" dirty="0">
              <a:solidFill>
                <a:schemeClr val="tx1"/>
              </a:solidFill>
            </a:endParaRPr>
          </a:p>
          <a:p>
            <a:endParaRPr kumimoji="0" lang="en-US" sz="2400" dirty="0">
              <a:solidFill>
                <a:schemeClr val="tx1"/>
              </a:solidFill>
            </a:endParaRPr>
          </a:p>
          <a:p>
            <a:endParaRPr kumimoji="0" lang="en-US" sz="2400" dirty="0">
              <a:solidFill>
                <a:schemeClr val="tx1"/>
              </a:solidFill>
            </a:endParaRPr>
          </a:p>
          <a:p>
            <a:r>
              <a:rPr kumimoji="0" lang="en-US" sz="2400" dirty="0"/>
              <a:t>Vertex.  </a:t>
            </a:r>
            <a:r>
              <a:rPr kumimoji="0" lang="en-US" sz="2400" dirty="0">
                <a:solidFill>
                  <a:schemeClr val="tx1"/>
                </a:solidFill>
              </a:rPr>
              <a:t>A point </a:t>
            </a:r>
            <a:r>
              <a:rPr kumimoji="0" lang="en-US" sz="2400" i="1" dirty="0">
                <a:solidFill>
                  <a:schemeClr val="tx1"/>
                </a:solidFill>
                <a:latin typeface="Times" pitchFamily="80" charset="0"/>
              </a:rPr>
              <a:t>x</a:t>
            </a:r>
            <a:r>
              <a:rPr kumimoji="0" lang="en-US" sz="2400" dirty="0">
                <a:solidFill>
                  <a:schemeClr val="tx1"/>
                </a:solidFill>
              </a:rPr>
              <a:t> in the set that can't be written as a strict</a:t>
            </a:r>
            <a:br>
              <a:rPr kumimoji="0" lang="en-US" sz="2400" dirty="0">
                <a:solidFill>
                  <a:schemeClr val="tx1"/>
                </a:solidFill>
              </a:rPr>
            </a:br>
            <a:r>
              <a:rPr kumimoji="0" lang="en-US" sz="2400" dirty="0">
                <a:solidFill>
                  <a:schemeClr val="tx1"/>
                </a:solidFill>
              </a:rPr>
              <a:t>convex combination of two distinct points in the set.</a:t>
            </a:r>
          </a:p>
          <a:p>
            <a:pPr lvl="1"/>
            <a:endParaRPr kumimoji="0" lang="en-US" sz="2400" dirty="0"/>
          </a:p>
          <a:p>
            <a:pPr lvl="1"/>
            <a:endParaRPr kumimoji="0" lang="en-US" sz="2400" dirty="0"/>
          </a:p>
          <a:p>
            <a:pPr lvl="1"/>
            <a:endParaRPr kumimoji="0" lang="en-US" sz="2400" dirty="0"/>
          </a:p>
          <a:p>
            <a:pPr lvl="1"/>
            <a:endParaRPr kumimoji="0" lang="en-US" sz="2400" dirty="0"/>
          </a:p>
          <a:p>
            <a:pPr lvl="1"/>
            <a:endParaRPr kumimoji="0" lang="en-US" sz="2400" dirty="0"/>
          </a:p>
          <a:p>
            <a:pPr lvl="1"/>
            <a:endParaRPr kumimoji="0" lang="en-US" sz="2400" dirty="0"/>
          </a:p>
          <a:p>
            <a:pPr lvl="1"/>
            <a:endParaRPr kumimoji="0" lang="en-US" sz="2400" dirty="0"/>
          </a:p>
          <a:p>
            <a:pPr lvl="1"/>
            <a:endParaRPr kumimoji="0" lang="en-US" sz="2400" dirty="0"/>
          </a:p>
          <a:p>
            <a:pPr lvl="1"/>
            <a:endParaRPr kumimoji="0" lang="en-US" sz="2400" dirty="0"/>
          </a:p>
          <a:p>
            <a:r>
              <a:rPr kumimoji="0" lang="en-US" sz="2400" dirty="0"/>
              <a:t>Observation.  </a:t>
            </a:r>
            <a:r>
              <a:rPr kumimoji="0" lang="en-US" sz="2400" dirty="0">
                <a:solidFill>
                  <a:schemeClr val="tx1"/>
                </a:solidFill>
              </a:rPr>
              <a:t>LP feasible region is a convex set.</a:t>
            </a:r>
          </a:p>
        </p:txBody>
      </p:sp>
      <p:sp>
        <p:nvSpPr>
          <p:cNvPr id="3092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dirty="0"/>
              <a:t>Convexity</a:t>
            </a:r>
            <a:endParaRPr kumimoji="0" lang="en-US" dirty="0"/>
          </a:p>
        </p:txBody>
      </p:sp>
      <p:sp>
        <p:nvSpPr>
          <p:cNvPr id="309253" name="Freeform 5"/>
          <p:cNvSpPr>
            <a:spLocks/>
          </p:cNvSpPr>
          <p:nvPr/>
        </p:nvSpPr>
        <p:spPr bwMode="auto">
          <a:xfrm>
            <a:off x="2808675" y="5028074"/>
            <a:ext cx="3784036" cy="2449688"/>
          </a:xfrm>
          <a:custGeom>
            <a:avLst/>
            <a:gdLst/>
            <a:ahLst/>
            <a:cxnLst>
              <a:cxn ang="0">
                <a:pos x="0" y="1776"/>
              </a:cxn>
              <a:cxn ang="0">
                <a:pos x="0" y="0"/>
              </a:cxn>
              <a:cxn ang="0">
                <a:pos x="758" y="205"/>
              </a:cxn>
              <a:cxn ang="0">
                <a:pos x="1626" y="1000"/>
              </a:cxn>
              <a:cxn ang="0">
                <a:pos x="2064" y="1776"/>
              </a:cxn>
              <a:cxn ang="0">
                <a:pos x="0" y="1776"/>
              </a:cxn>
            </a:cxnLst>
            <a:rect l="0" t="0" r="r" b="b"/>
            <a:pathLst>
              <a:path w="2064" h="1776">
                <a:moveTo>
                  <a:pt x="0" y="1776"/>
                </a:moveTo>
                <a:lnTo>
                  <a:pt x="0" y="0"/>
                </a:lnTo>
                <a:lnTo>
                  <a:pt x="758" y="205"/>
                </a:lnTo>
                <a:lnTo>
                  <a:pt x="1626" y="1000"/>
                </a:lnTo>
                <a:lnTo>
                  <a:pt x="2064" y="1776"/>
                </a:lnTo>
                <a:lnTo>
                  <a:pt x="0" y="1776"/>
                </a:lnTo>
                <a:close/>
              </a:path>
            </a:pathLst>
          </a:cu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lIns="130921" tIns="65461" rIns="130921" bIns="65461" anchor="ctr"/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309254" name="Oval 6"/>
          <p:cNvSpPr>
            <a:spLocks noChangeAspect="1" noChangeArrowheads="1"/>
          </p:cNvSpPr>
          <p:nvPr/>
        </p:nvSpPr>
        <p:spPr bwMode="auto">
          <a:xfrm>
            <a:off x="5050656" y="6897518"/>
            <a:ext cx="130951" cy="130951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921" tIns="65461" rIns="130921" bIns="65461" anchor="ctr"/>
          <a:lstStyle/>
          <a:p>
            <a:pPr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FFFFFF"/>
              </a:solidFill>
              <a:latin typeface="Lucida Sans" pitchFamily="80" charset="0"/>
              <a:cs typeface="+mn-cs"/>
            </a:endParaRPr>
          </a:p>
        </p:txBody>
      </p:sp>
      <p:cxnSp>
        <p:nvCxnSpPr>
          <p:cNvPr id="309255" name="AutoShape 7"/>
          <p:cNvCxnSpPr>
            <a:cxnSpLocks noChangeShapeType="1"/>
            <a:stCxn id="309256" idx="5"/>
            <a:endCxn id="309254" idx="1"/>
          </p:cNvCxnSpPr>
          <p:nvPr/>
        </p:nvCxnSpPr>
        <p:spPr bwMode="auto">
          <a:xfrm>
            <a:off x="3756942" y="6197607"/>
            <a:ext cx="1311770" cy="71797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09256" name="Oval 8"/>
          <p:cNvSpPr>
            <a:spLocks noChangeAspect="1" noChangeArrowheads="1"/>
          </p:cNvSpPr>
          <p:nvPr/>
        </p:nvSpPr>
        <p:spPr bwMode="auto">
          <a:xfrm>
            <a:off x="3644060" y="6084712"/>
            <a:ext cx="130951" cy="13320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921" tIns="65461" rIns="130921" bIns="65461" anchor="ctr"/>
          <a:lstStyle/>
          <a:p>
            <a:pPr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FFFFFF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309257" name="Oval 9"/>
          <p:cNvSpPr>
            <a:spLocks noChangeAspect="1" noChangeArrowheads="1"/>
          </p:cNvSpPr>
          <p:nvPr/>
        </p:nvSpPr>
        <p:spPr bwMode="auto">
          <a:xfrm>
            <a:off x="10625109" y="6353393"/>
            <a:ext cx="130951" cy="130951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921" tIns="65461" rIns="130921" bIns="65461" anchor="ctr"/>
          <a:lstStyle/>
          <a:p>
            <a:pPr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FFFFFF"/>
              </a:solidFill>
              <a:latin typeface="Lucida Sans" pitchFamily="80" charset="0"/>
              <a:cs typeface="+mn-cs"/>
            </a:endParaRPr>
          </a:p>
        </p:txBody>
      </p:sp>
      <p:cxnSp>
        <p:nvCxnSpPr>
          <p:cNvPr id="309258" name="AutoShape 10"/>
          <p:cNvCxnSpPr>
            <a:cxnSpLocks noChangeShapeType="1"/>
            <a:stCxn id="309259" idx="6"/>
            <a:endCxn id="309257" idx="2"/>
          </p:cNvCxnSpPr>
          <p:nvPr/>
        </p:nvCxnSpPr>
        <p:spPr bwMode="auto">
          <a:xfrm>
            <a:off x="8507307" y="6028267"/>
            <a:ext cx="2117796" cy="3905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09259" name="Oval 11"/>
          <p:cNvSpPr>
            <a:spLocks noChangeAspect="1" noChangeArrowheads="1"/>
          </p:cNvSpPr>
          <p:nvPr/>
        </p:nvSpPr>
        <p:spPr bwMode="auto">
          <a:xfrm>
            <a:off x="8376362" y="5960535"/>
            <a:ext cx="130951" cy="13321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921" tIns="65461" rIns="130921" bIns="65461" anchor="ctr"/>
          <a:lstStyle/>
          <a:p>
            <a:pPr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FFFFFF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309260" name="Text Box 12"/>
          <p:cNvSpPr txBox="1">
            <a:spLocks noChangeArrowheads="1"/>
          </p:cNvSpPr>
          <p:nvPr/>
        </p:nvSpPr>
        <p:spPr bwMode="auto">
          <a:xfrm>
            <a:off x="3939824" y="7608713"/>
            <a:ext cx="1144505" cy="44000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130921" tIns="65461" rIns="130921" bIns="65461">
            <a:spAutoFit/>
          </a:bodyPr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2000" kern="1200" dirty="0" smtClean="0">
                <a:solidFill>
                  <a:srgbClr val="4D4D4D"/>
                </a:solidFill>
                <a:latin typeface="Lucida Sans" pitchFamily="80" charset="0"/>
                <a:cs typeface="+mn-cs"/>
              </a:rPr>
              <a:t>convex</a:t>
            </a:r>
          </a:p>
        </p:txBody>
      </p:sp>
      <p:sp>
        <p:nvSpPr>
          <p:cNvPr id="309261" name="Text Box 13"/>
          <p:cNvSpPr txBox="1">
            <a:spLocks noChangeArrowheads="1"/>
          </p:cNvSpPr>
          <p:nvPr/>
        </p:nvSpPr>
        <p:spPr bwMode="auto">
          <a:xfrm>
            <a:off x="8642775" y="7610970"/>
            <a:ext cx="1638229" cy="44000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130921" tIns="65461" rIns="130921" bIns="65461">
            <a:spAutoFit/>
          </a:bodyPr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2000" kern="1200" dirty="0" smtClean="0">
                <a:solidFill>
                  <a:srgbClr val="4D4D4D"/>
                </a:solidFill>
                <a:latin typeface="Lucida Sans" pitchFamily="80" charset="0"/>
                <a:cs typeface="+mn-cs"/>
              </a:rPr>
              <a:t>not convex</a:t>
            </a:r>
          </a:p>
        </p:txBody>
      </p:sp>
      <p:sp>
        <p:nvSpPr>
          <p:cNvPr id="309262" name="Oval 14"/>
          <p:cNvSpPr>
            <a:spLocks noChangeAspect="1" noChangeArrowheads="1"/>
          </p:cNvSpPr>
          <p:nvPr/>
        </p:nvSpPr>
        <p:spPr bwMode="auto">
          <a:xfrm>
            <a:off x="2727402" y="4960345"/>
            <a:ext cx="194169" cy="194169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130921" tIns="65461" rIns="130921" bIns="65461" anchor="ctr"/>
          <a:lstStyle/>
          <a:p>
            <a:pPr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2000" kern="1200" dirty="0" smtClean="0">
              <a:solidFill>
                <a:srgbClr val="FFFFFF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309263" name="Oval 15"/>
          <p:cNvSpPr>
            <a:spLocks noChangeAspect="1" noChangeArrowheads="1"/>
          </p:cNvSpPr>
          <p:nvPr/>
        </p:nvSpPr>
        <p:spPr bwMode="auto">
          <a:xfrm>
            <a:off x="2736433" y="7353589"/>
            <a:ext cx="194169" cy="194169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130921" tIns="65461" rIns="130921" bIns="65461" anchor="ctr"/>
          <a:lstStyle/>
          <a:p>
            <a:pPr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2000" kern="1200" dirty="0" smtClean="0">
              <a:solidFill>
                <a:srgbClr val="FFFFFF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309264" name="Oval 16"/>
          <p:cNvSpPr>
            <a:spLocks noChangeAspect="1" noChangeArrowheads="1"/>
          </p:cNvSpPr>
          <p:nvPr/>
        </p:nvSpPr>
        <p:spPr bwMode="auto">
          <a:xfrm>
            <a:off x="4165607" y="5233535"/>
            <a:ext cx="194169" cy="194169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130921" tIns="65461" rIns="130921" bIns="65461" anchor="ctr"/>
          <a:lstStyle/>
          <a:p>
            <a:pPr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2000" kern="1200" dirty="0" smtClean="0">
              <a:solidFill>
                <a:srgbClr val="FFFFFF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309265" name="Oval 17"/>
          <p:cNvSpPr>
            <a:spLocks noChangeAspect="1" noChangeArrowheads="1"/>
          </p:cNvSpPr>
          <p:nvPr/>
        </p:nvSpPr>
        <p:spPr bwMode="auto">
          <a:xfrm>
            <a:off x="5703153" y="6292434"/>
            <a:ext cx="194169" cy="194169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130921" tIns="65461" rIns="130921" bIns="65461" anchor="ctr"/>
          <a:lstStyle/>
          <a:p>
            <a:pPr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2000" kern="1200" dirty="0" smtClean="0">
              <a:solidFill>
                <a:srgbClr val="FFFFFF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309266" name="Oval 18"/>
          <p:cNvSpPr>
            <a:spLocks noChangeAspect="1" noChangeArrowheads="1"/>
          </p:cNvSpPr>
          <p:nvPr/>
        </p:nvSpPr>
        <p:spPr bwMode="auto">
          <a:xfrm>
            <a:off x="6464025" y="7353589"/>
            <a:ext cx="194169" cy="194169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130921" tIns="65461" rIns="130921" bIns="65461" anchor="ctr"/>
          <a:lstStyle/>
          <a:p>
            <a:pPr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2000" kern="1200" dirty="0" smtClean="0">
              <a:solidFill>
                <a:srgbClr val="FFFFFF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309267" name="Text Box 19"/>
          <p:cNvSpPr txBox="1">
            <a:spLocks noChangeArrowheads="1"/>
          </p:cNvSpPr>
          <p:nvPr/>
        </p:nvSpPr>
        <p:spPr bwMode="auto">
          <a:xfrm>
            <a:off x="1034068" y="4621672"/>
            <a:ext cx="1040309" cy="44000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130921" tIns="65461" rIns="130921" bIns="65461">
            <a:spAutoFit/>
          </a:bodyPr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2000" kern="1200" dirty="0" smtClean="0">
                <a:solidFill>
                  <a:srgbClr val="003399"/>
                </a:solidFill>
                <a:latin typeface="Lucida Sans" pitchFamily="80" charset="0"/>
                <a:cs typeface="+mn-cs"/>
              </a:rPr>
              <a:t>vertex</a:t>
            </a:r>
          </a:p>
        </p:txBody>
      </p:sp>
      <p:sp>
        <p:nvSpPr>
          <p:cNvPr id="309268" name="Line 20"/>
          <p:cNvSpPr>
            <a:spLocks noChangeShapeType="1"/>
          </p:cNvSpPr>
          <p:nvPr/>
        </p:nvSpPr>
        <p:spPr bwMode="auto">
          <a:xfrm>
            <a:off x="2219396" y="4822615"/>
            <a:ext cx="404142" cy="1896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 lIns="130921" tIns="65461" rIns="130921" bIns="65461"/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309269" name="Rectangle 21"/>
          <p:cNvSpPr>
            <a:spLocks noChangeArrowheads="1"/>
          </p:cNvSpPr>
          <p:nvPr/>
        </p:nvSpPr>
        <p:spPr bwMode="auto">
          <a:xfrm>
            <a:off x="3355064" y="6267591"/>
            <a:ext cx="358987" cy="390596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none" lIns="130019" tIns="65010" rIns="130019" bIns="65010">
            <a:spAutoFit/>
          </a:bodyPr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1700" i="1" kern="1200" dirty="0" smtClean="0">
                <a:solidFill>
                  <a:srgbClr val="000000"/>
                </a:solidFill>
                <a:latin typeface="Times" pitchFamily="80" charset="0"/>
                <a:cs typeface="+mn-cs"/>
              </a:rPr>
              <a:t>x</a:t>
            </a:r>
          </a:p>
        </p:txBody>
      </p:sp>
      <p:sp>
        <p:nvSpPr>
          <p:cNvPr id="309270" name="Rectangle 22"/>
          <p:cNvSpPr>
            <a:spLocks noChangeArrowheads="1"/>
          </p:cNvSpPr>
          <p:nvPr/>
        </p:nvSpPr>
        <p:spPr bwMode="auto">
          <a:xfrm>
            <a:off x="4626187" y="6929127"/>
            <a:ext cx="358986" cy="390595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none" lIns="130019" tIns="65010" rIns="130019" bIns="65010">
            <a:spAutoFit/>
          </a:bodyPr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1700" i="1" kern="1200" dirty="0" smtClean="0">
                <a:solidFill>
                  <a:srgbClr val="000000"/>
                </a:solidFill>
                <a:latin typeface="Times" pitchFamily="80" charset="0"/>
                <a:cs typeface="+mn-cs"/>
              </a:rPr>
              <a:t>y</a:t>
            </a:r>
          </a:p>
        </p:txBody>
      </p:sp>
      <p:sp>
        <p:nvSpPr>
          <p:cNvPr id="309271" name="Rectangle 23"/>
          <p:cNvSpPr>
            <a:spLocks noChangeArrowheads="1"/>
          </p:cNvSpPr>
          <p:nvPr/>
        </p:nvSpPr>
        <p:spPr bwMode="auto">
          <a:xfrm>
            <a:off x="2043296" y="2558066"/>
            <a:ext cx="2772919" cy="439086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none" lIns="130019" tIns="65010" rIns="130019" bIns="65010">
            <a:spAutoFit/>
          </a:bodyPr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2000" kern="1200" dirty="0" smtClean="0">
                <a:solidFill>
                  <a:srgbClr val="CC0000"/>
                </a:solidFill>
                <a:latin typeface="Lucida Sans" pitchFamily="80" charset="0"/>
                <a:cs typeface="+mn-cs"/>
              </a:rPr>
              <a:t>convex combination</a:t>
            </a:r>
          </a:p>
        </p:txBody>
      </p:sp>
      <p:sp>
        <p:nvSpPr>
          <p:cNvPr id="309272" name="Line 24"/>
          <p:cNvSpPr>
            <a:spLocks noChangeShapeType="1"/>
          </p:cNvSpPr>
          <p:nvPr/>
        </p:nvSpPr>
        <p:spPr bwMode="auto">
          <a:xfrm flipH="1" flipV="1">
            <a:off x="1654953" y="2291645"/>
            <a:ext cx="316089" cy="361244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sm" len="sm"/>
          </a:ln>
        </p:spPr>
        <p:txBody>
          <a:bodyPr wrap="none" lIns="130019" tIns="65010" rIns="130019" bIns="65010" anchor="ctr"/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04713-1748-4031-ACEC-C835434C2E31}" type="slidenum">
              <a:rPr lang="en-US">
                <a:solidFill>
                  <a:srgbClr val="000000"/>
                </a:solidFill>
              </a:rPr>
              <a:pPr/>
              <a:t>12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dirty="0" smtClean="0"/>
              <a:t>Geometric perspective</a:t>
            </a:r>
            <a:endParaRPr kumimoji="0" lang="en-US" sz="3600" dirty="0"/>
          </a:p>
        </p:txBody>
      </p:sp>
      <p:sp>
        <p:nvSpPr>
          <p:cNvPr id="3113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66986" y="1300480"/>
            <a:ext cx="11505636" cy="7694507"/>
          </a:xfrm>
        </p:spPr>
        <p:txBody>
          <a:bodyPr/>
          <a:lstStyle/>
          <a:p>
            <a:r>
              <a:rPr kumimoji="0" lang="en-US" sz="2400" dirty="0"/>
              <a:t>Theorem.  </a:t>
            </a:r>
            <a:r>
              <a:rPr kumimoji="0" lang="en-US" sz="2400" dirty="0">
                <a:solidFill>
                  <a:schemeClr val="tx1"/>
                </a:solidFill>
              </a:rPr>
              <a:t>If there exists an optimal solution to (P), then there exists one that is a vertex.</a:t>
            </a:r>
          </a:p>
          <a:p>
            <a:pPr lvl="1"/>
            <a:endParaRPr kumimoji="0" lang="en-US" sz="2400" dirty="0"/>
          </a:p>
          <a:p>
            <a:pPr lvl="1"/>
            <a:endParaRPr kumimoji="0" lang="en-US" sz="2400" dirty="0"/>
          </a:p>
          <a:p>
            <a:pPr lvl="1"/>
            <a:endParaRPr kumimoji="0" lang="en-US" sz="2400" dirty="0"/>
          </a:p>
          <a:p>
            <a:pPr lvl="1"/>
            <a:endParaRPr kumimoji="0" lang="en-US" sz="2400" dirty="0"/>
          </a:p>
          <a:p>
            <a:pPr lvl="1"/>
            <a:endParaRPr kumimoji="0" lang="en-US" sz="2400" dirty="0"/>
          </a:p>
          <a:p>
            <a:r>
              <a:rPr kumimoji="0" lang="en-US" sz="2400" dirty="0"/>
              <a:t>Intuition.  </a:t>
            </a:r>
            <a:r>
              <a:rPr kumimoji="0" lang="en-US" sz="2400" dirty="0">
                <a:solidFill>
                  <a:schemeClr val="tx1"/>
                </a:solidFill>
              </a:rPr>
              <a:t>If </a:t>
            </a:r>
            <a:r>
              <a:rPr kumimoji="0" lang="en-US" sz="2400" i="1" dirty="0">
                <a:solidFill>
                  <a:schemeClr val="tx1"/>
                </a:solidFill>
                <a:latin typeface="Times" pitchFamily="80" charset="0"/>
              </a:rPr>
              <a:t>x</a:t>
            </a:r>
            <a:r>
              <a:rPr kumimoji="0" lang="en-US" sz="2400" dirty="0">
                <a:solidFill>
                  <a:schemeClr val="tx1"/>
                </a:solidFill>
              </a:rPr>
              <a:t> is not a vertex, move in a non-decreasing direction until you reach a boundary. Repeat.</a:t>
            </a:r>
          </a:p>
        </p:txBody>
      </p:sp>
      <p:sp>
        <p:nvSpPr>
          <p:cNvPr id="311316" name="Freeform 20"/>
          <p:cNvSpPr>
            <a:spLocks/>
          </p:cNvSpPr>
          <p:nvPr/>
        </p:nvSpPr>
        <p:spPr bwMode="auto">
          <a:xfrm>
            <a:off x="4985173" y="6375964"/>
            <a:ext cx="3784036" cy="2449690"/>
          </a:xfrm>
          <a:custGeom>
            <a:avLst/>
            <a:gdLst/>
            <a:ahLst/>
            <a:cxnLst>
              <a:cxn ang="0">
                <a:pos x="0" y="1776"/>
              </a:cxn>
              <a:cxn ang="0">
                <a:pos x="0" y="0"/>
              </a:cxn>
              <a:cxn ang="0">
                <a:pos x="758" y="205"/>
              </a:cxn>
              <a:cxn ang="0">
                <a:pos x="1626" y="1000"/>
              </a:cxn>
              <a:cxn ang="0">
                <a:pos x="2064" y="1776"/>
              </a:cxn>
              <a:cxn ang="0">
                <a:pos x="0" y="1776"/>
              </a:cxn>
            </a:cxnLst>
            <a:rect l="0" t="0" r="r" b="b"/>
            <a:pathLst>
              <a:path w="2064" h="1776">
                <a:moveTo>
                  <a:pt x="0" y="1776"/>
                </a:moveTo>
                <a:lnTo>
                  <a:pt x="0" y="0"/>
                </a:lnTo>
                <a:lnTo>
                  <a:pt x="758" y="205"/>
                </a:lnTo>
                <a:lnTo>
                  <a:pt x="1626" y="1000"/>
                </a:lnTo>
                <a:lnTo>
                  <a:pt x="2064" y="1776"/>
                </a:lnTo>
                <a:lnTo>
                  <a:pt x="0" y="1776"/>
                </a:lnTo>
                <a:close/>
              </a:path>
            </a:pathLst>
          </a:cu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lIns="130921" tIns="65461" rIns="130921" bIns="65461" anchor="ctr"/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311321" name="Oval 25"/>
          <p:cNvSpPr>
            <a:spLocks noChangeAspect="1" noChangeArrowheads="1"/>
          </p:cNvSpPr>
          <p:nvPr/>
        </p:nvSpPr>
        <p:spPr bwMode="auto">
          <a:xfrm>
            <a:off x="4903900" y="6308237"/>
            <a:ext cx="194169" cy="194169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130921" tIns="65461" rIns="130921" bIns="65461" anchor="ctr"/>
          <a:lstStyle/>
          <a:p>
            <a:pPr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2000" kern="1200" dirty="0" smtClean="0">
              <a:solidFill>
                <a:srgbClr val="FFFFFF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311322" name="Oval 26"/>
          <p:cNvSpPr>
            <a:spLocks noChangeAspect="1" noChangeArrowheads="1"/>
          </p:cNvSpPr>
          <p:nvPr/>
        </p:nvSpPr>
        <p:spPr bwMode="auto">
          <a:xfrm>
            <a:off x="4912931" y="8701482"/>
            <a:ext cx="194169" cy="194169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130921" tIns="65461" rIns="130921" bIns="65461" anchor="ctr"/>
          <a:lstStyle/>
          <a:p>
            <a:pPr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2000" kern="1200" dirty="0" smtClean="0">
              <a:solidFill>
                <a:srgbClr val="FFFFFF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311323" name="Oval 27"/>
          <p:cNvSpPr>
            <a:spLocks noChangeAspect="1" noChangeArrowheads="1"/>
          </p:cNvSpPr>
          <p:nvPr/>
        </p:nvSpPr>
        <p:spPr bwMode="auto">
          <a:xfrm>
            <a:off x="6342105" y="6581429"/>
            <a:ext cx="194169" cy="194169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130921" tIns="65461" rIns="130921" bIns="65461" anchor="ctr"/>
          <a:lstStyle/>
          <a:p>
            <a:pPr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2000" kern="1200" dirty="0" smtClean="0">
              <a:solidFill>
                <a:srgbClr val="FFFFFF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311324" name="Oval 28"/>
          <p:cNvSpPr>
            <a:spLocks noChangeAspect="1" noChangeArrowheads="1"/>
          </p:cNvSpPr>
          <p:nvPr/>
        </p:nvSpPr>
        <p:spPr bwMode="auto">
          <a:xfrm>
            <a:off x="7879651" y="7640326"/>
            <a:ext cx="194169" cy="194169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130921" tIns="65461" rIns="130921" bIns="65461" anchor="ctr"/>
          <a:lstStyle/>
          <a:p>
            <a:pPr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2000" kern="1200" dirty="0" smtClean="0">
              <a:solidFill>
                <a:srgbClr val="FFFFFF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311325" name="Oval 29"/>
          <p:cNvSpPr>
            <a:spLocks noChangeAspect="1" noChangeArrowheads="1"/>
          </p:cNvSpPr>
          <p:nvPr/>
        </p:nvSpPr>
        <p:spPr bwMode="auto">
          <a:xfrm>
            <a:off x="8640523" y="8701482"/>
            <a:ext cx="194169" cy="194169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130921" tIns="65461" rIns="130921" bIns="65461" anchor="ctr"/>
          <a:lstStyle/>
          <a:p>
            <a:pPr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2000" kern="1200" dirty="0" smtClean="0">
              <a:solidFill>
                <a:srgbClr val="FFFFFF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311328" name="Rectangle 32"/>
          <p:cNvSpPr>
            <a:spLocks noChangeArrowheads="1"/>
          </p:cNvSpPr>
          <p:nvPr/>
        </p:nvSpPr>
        <p:spPr bwMode="auto">
          <a:xfrm>
            <a:off x="5816042" y="7665163"/>
            <a:ext cx="358987" cy="390595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none" lIns="130019" tIns="65010" rIns="130019" bIns="65010">
            <a:spAutoFit/>
          </a:bodyPr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1700" i="1" kern="1200" dirty="0" smtClean="0">
                <a:solidFill>
                  <a:srgbClr val="000000"/>
                </a:solidFill>
                <a:latin typeface="Times" pitchFamily="80" charset="0"/>
                <a:cs typeface="+mn-cs"/>
              </a:rPr>
              <a:t>x</a:t>
            </a:r>
          </a:p>
        </p:txBody>
      </p:sp>
      <p:sp>
        <p:nvSpPr>
          <p:cNvPr id="311312" name="Line 16"/>
          <p:cNvSpPr>
            <a:spLocks noChangeShapeType="1"/>
          </p:cNvSpPr>
          <p:nvPr/>
        </p:nvSpPr>
        <p:spPr bwMode="auto">
          <a:xfrm rot="20939732" flipH="1">
            <a:off x="5831841" y="7574845"/>
            <a:ext cx="767644" cy="684106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lIns="130921" tIns="65461" rIns="130921" bIns="65461"/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311330" name="Oval 34"/>
          <p:cNvSpPr>
            <a:spLocks noChangeAspect="1" noChangeArrowheads="1"/>
          </p:cNvSpPr>
          <p:nvPr/>
        </p:nvSpPr>
        <p:spPr bwMode="auto">
          <a:xfrm>
            <a:off x="6861394" y="7001376"/>
            <a:ext cx="65475" cy="65475"/>
          </a:xfrm>
          <a:prstGeom prst="ellipse">
            <a:avLst/>
          </a:prstGeom>
          <a:solidFill>
            <a:schemeClr val="bg2">
              <a:alpha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921" tIns="65461" rIns="130921" bIns="65461" anchor="ctr"/>
          <a:lstStyle/>
          <a:p>
            <a:pPr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FFFFFF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311331" name="Rectangle 35"/>
          <p:cNvSpPr>
            <a:spLocks noChangeArrowheads="1"/>
          </p:cNvSpPr>
          <p:nvPr/>
        </p:nvSpPr>
        <p:spPr bwMode="auto">
          <a:xfrm>
            <a:off x="6933641" y="6658190"/>
            <a:ext cx="1567422" cy="439066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none" lIns="130019" tIns="65010" rIns="130019" bIns="65010">
            <a:spAutoFit/>
          </a:bodyPr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2000" i="1" kern="1200" dirty="0" smtClean="0">
                <a:solidFill>
                  <a:srgbClr val="000000"/>
                </a:solidFill>
                <a:latin typeface="Times" pitchFamily="80" charset="0"/>
                <a:cs typeface="+mn-cs"/>
              </a:rPr>
              <a:t>x' = x + </a:t>
            </a:r>
            <a:r>
              <a:rPr lang="en-US" sz="2000" i="1" kern="1200" dirty="0" smtClean="0">
                <a:solidFill>
                  <a:srgbClr val="000000"/>
                </a:solidFill>
                <a:latin typeface="cmmi10"/>
                <a:ea typeface="cmmi10"/>
                <a:cs typeface="cmmi10"/>
              </a:rPr>
              <a:t>®</a:t>
            </a:r>
            <a:r>
              <a:rPr lang="en-US" sz="2000" i="1" kern="1200" baseline="30000" dirty="0" smtClean="0">
                <a:solidFill>
                  <a:srgbClr val="000000"/>
                </a:solidFill>
                <a:latin typeface="Times"/>
                <a:ea typeface="cmmi10"/>
                <a:cs typeface="cmmi10"/>
              </a:rPr>
              <a:t>*</a:t>
            </a:r>
            <a:r>
              <a:rPr lang="en-US" sz="2000" i="1" kern="1200" baseline="30000" dirty="0" smtClean="0">
                <a:solidFill>
                  <a:srgbClr val="000000"/>
                </a:solidFill>
                <a:latin typeface="Times" pitchFamily="80" charset="0"/>
                <a:cs typeface="+mn-cs"/>
                <a:sym typeface="Symbol" pitchFamily="80" charset="2"/>
              </a:rPr>
              <a:t> </a:t>
            </a:r>
            <a:r>
              <a:rPr lang="en-US" sz="2000" i="1" kern="1200" dirty="0" smtClean="0">
                <a:solidFill>
                  <a:srgbClr val="000000"/>
                </a:solidFill>
                <a:latin typeface="Times" pitchFamily="80" charset="0"/>
                <a:cs typeface="+mn-cs"/>
              </a:rPr>
              <a:t>d</a:t>
            </a:r>
          </a:p>
        </p:txBody>
      </p:sp>
      <p:sp>
        <p:nvSpPr>
          <p:cNvPr id="311333" name="Oval 37"/>
          <p:cNvSpPr>
            <a:spLocks noChangeAspect="1" noChangeArrowheads="1"/>
          </p:cNvSpPr>
          <p:nvPr/>
        </p:nvSpPr>
        <p:spPr bwMode="auto">
          <a:xfrm>
            <a:off x="6190827" y="7893191"/>
            <a:ext cx="65476" cy="65476"/>
          </a:xfrm>
          <a:prstGeom prst="ellipse">
            <a:avLst/>
          </a:prstGeom>
          <a:solidFill>
            <a:schemeClr val="accent1">
              <a:alpha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921" tIns="65461" rIns="130921" bIns="65461" anchor="ctr"/>
          <a:lstStyle/>
          <a:p>
            <a:pPr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FFFFFF"/>
              </a:solidFill>
              <a:latin typeface="Lucida Sans" pitchFamily="80" charset="0"/>
              <a:cs typeface="+mn-cs"/>
            </a:endParaRPr>
          </a:p>
        </p:txBody>
      </p:sp>
      <p:graphicFrame>
        <p:nvGraphicFramePr>
          <p:cNvPr id="311334" name="Object 38"/>
          <p:cNvGraphicFramePr>
            <a:graphicFrameLocks noChangeAspect="1"/>
          </p:cNvGraphicFramePr>
          <p:nvPr/>
        </p:nvGraphicFramePr>
        <p:xfrm>
          <a:off x="4445002" y="2133601"/>
          <a:ext cx="4371055" cy="2168752"/>
        </p:xfrm>
        <a:graphic>
          <a:graphicData uri="http://schemas.openxmlformats.org/presentationml/2006/ole">
            <p:oleObj spid="_x0000_s27686" name="Equation" r:id="rId4" imgW="2149061" imgH="978452" progId="Equation.3">
              <p:embed/>
            </p:oleObj>
          </a:graphicData>
        </a:graphic>
      </p:graphicFrame>
      <p:sp>
        <p:nvSpPr>
          <p:cNvPr id="311335" name="Rectangle 39"/>
          <p:cNvSpPr>
            <a:spLocks noChangeArrowheads="1"/>
          </p:cNvSpPr>
          <p:nvPr/>
        </p:nvSpPr>
        <p:spPr bwMode="auto">
          <a:xfrm>
            <a:off x="5816035" y="7177480"/>
            <a:ext cx="727706" cy="393948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none" lIns="130019" tIns="65010" rIns="130019" bIns="65010">
            <a:spAutoFit/>
          </a:bodyPr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1700" i="1" kern="1200" dirty="0" smtClean="0">
                <a:solidFill>
                  <a:srgbClr val="000000"/>
                </a:solidFill>
                <a:latin typeface="Times" pitchFamily="80" charset="0"/>
                <a:cs typeface="+mn-cs"/>
              </a:rPr>
              <a:t>x + d</a:t>
            </a:r>
          </a:p>
        </p:txBody>
      </p:sp>
      <p:sp>
        <p:nvSpPr>
          <p:cNvPr id="311336" name="Rectangle 40"/>
          <p:cNvSpPr>
            <a:spLocks noChangeArrowheads="1"/>
          </p:cNvSpPr>
          <p:nvPr/>
        </p:nvSpPr>
        <p:spPr bwMode="auto">
          <a:xfrm>
            <a:off x="5231272" y="8082845"/>
            <a:ext cx="647982" cy="390596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none" lIns="130019" tIns="65010" rIns="130019" bIns="65010">
            <a:spAutoFit/>
          </a:bodyPr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1700" i="1" kern="1200" dirty="0" smtClean="0">
                <a:solidFill>
                  <a:srgbClr val="000000"/>
                </a:solidFill>
                <a:latin typeface="Times" pitchFamily="80" charset="0"/>
                <a:cs typeface="+mn-cs"/>
              </a:rPr>
              <a:t>x - d</a:t>
            </a:r>
          </a:p>
        </p:txBody>
      </p:sp>
      <p:sp>
        <p:nvSpPr>
          <p:cNvPr id="311337" name="Oval 41"/>
          <p:cNvSpPr>
            <a:spLocks noChangeAspect="1" noChangeArrowheads="1"/>
          </p:cNvSpPr>
          <p:nvPr/>
        </p:nvSpPr>
        <p:spPr bwMode="auto">
          <a:xfrm>
            <a:off x="6529493" y="7437120"/>
            <a:ext cx="65476" cy="65476"/>
          </a:xfrm>
          <a:prstGeom prst="ellipse">
            <a:avLst/>
          </a:prstGeom>
          <a:solidFill>
            <a:schemeClr val="bg2">
              <a:alpha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921" tIns="65461" rIns="130921" bIns="65461" anchor="ctr"/>
          <a:lstStyle/>
          <a:p>
            <a:pPr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FFFFFF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311338" name="Oval 42"/>
          <p:cNvSpPr>
            <a:spLocks noChangeAspect="1" noChangeArrowheads="1"/>
          </p:cNvSpPr>
          <p:nvPr/>
        </p:nvSpPr>
        <p:spPr bwMode="auto">
          <a:xfrm>
            <a:off x="5861191" y="8322169"/>
            <a:ext cx="65476" cy="65476"/>
          </a:xfrm>
          <a:prstGeom prst="ellipse">
            <a:avLst/>
          </a:prstGeom>
          <a:solidFill>
            <a:schemeClr val="bg2">
              <a:alpha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921" tIns="65461" rIns="130921" bIns="65461" anchor="ctr"/>
          <a:lstStyle/>
          <a:p>
            <a:pPr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FFFFFF"/>
              </a:solidFill>
              <a:latin typeface="Lucida Sans" pitchFamily="80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EAC14-2F3A-4CD3-90E3-6B6E96A7A0BF}" type="slidenum">
              <a:rPr lang="en-US">
                <a:solidFill>
                  <a:srgbClr val="000000"/>
                </a:solidFill>
              </a:rPr>
              <a:pPr/>
              <a:t>13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/>
              <a:t>Geometric perspective</a:t>
            </a:r>
            <a:endParaRPr kumimoji="0" lang="en-US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6986" y="1300480"/>
            <a:ext cx="11505636" cy="7694507"/>
          </a:xfrm>
        </p:spPr>
        <p:txBody>
          <a:bodyPr/>
          <a:lstStyle/>
          <a:p>
            <a:r>
              <a:rPr kumimoji="0" lang="en-US" sz="2400" dirty="0"/>
              <a:t>Theorem.  </a:t>
            </a:r>
            <a:r>
              <a:rPr kumimoji="0" lang="en-US" sz="2400" dirty="0">
                <a:solidFill>
                  <a:schemeClr val="tx1"/>
                </a:solidFill>
              </a:rPr>
              <a:t>If there exists an optimal solution to (P), then there exists one that is a vertex.</a:t>
            </a:r>
          </a:p>
          <a:p>
            <a:pPr lvl="1"/>
            <a:endParaRPr kumimoji="0" lang="en-US" sz="2400" dirty="0"/>
          </a:p>
          <a:p>
            <a:r>
              <a:rPr kumimoji="0" lang="en-US" sz="2400" dirty="0"/>
              <a:t>Pf.</a:t>
            </a:r>
          </a:p>
          <a:p>
            <a:pPr lvl="1"/>
            <a:r>
              <a:rPr kumimoji="0" lang="en-US" sz="2400" dirty="0"/>
              <a:t>Suppose </a:t>
            </a:r>
            <a:r>
              <a:rPr kumimoji="0" lang="en-US" sz="2400" i="1" dirty="0">
                <a:latin typeface="Times" pitchFamily="80" charset="0"/>
              </a:rPr>
              <a:t>x</a:t>
            </a:r>
            <a:r>
              <a:rPr kumimoji="0" lang="en-US" sz="2400" dirty="0"/>
              <a:t> is an optimal solution that is not a vertex.</a:t>
            </a:r>
          </a:p>
          <a:p>
            <a:pPr lvl="1"/>
            <a:r>
              <a:rPr kumimoji="0" lang="en-US" sz="2400" dirty="0"/>
              <a:t>There exist direction </a:t>
            </a:r>
            <a:r>
              <a:rPr kumimoji="0" lang="en-US" sz="2400" i="1" dirty="0" smtClean="0">
                <a:latin typeface="Arial"/>
                <a:cs typeface="Arial"/>
              </a:rPr>
              <a:t>d</a:t>
            </a:r>
            <a:r>
              <a:rPr kumimoji="0" lang="en-US" sz="2400" dirty="0">
                <a:latin typeface="Arial"/>
                <a:cs typeface="Arial"/>
              </a:rPr>
              <a:t> </a:t>
            </a:r>
            <a:r>
              <a:rPr kumimoji="0" lang="en-US" sz="2400" dirty="0" smtClean="0">
                <a:latin typeface="Symbol"/>
                <a:cs typeface="Arial"/>
                <a:sym typeface="Symbol"/>
              </a:rPr>
              <a:t>not equal to</a:t>
            </a:r>
            <a:r>
              <a:rPr kumimoji="0" lang="en-US" sz="2400" dirty="0" smtClean="0">
                <a:latin typeface="Arial"/>
                <a:cs typeface="Arial"/>
              </a:rPr>
              <a:t> </a:t>
            </a:r>
            <a:r>
              <a:rPr kumimoji="0" lang="en-US" sz="2400" dirty="0">
                <a:latin typeface="Arial"/>
                <a:cs typeface="Arial"/>
              </a:rPr>
              <a:t>0 </a:t>
            </a:r>
            <a:r>
              <a:rPr kumimoji="0" lang="en-US" sz="2400" dirty="0"/>
              <a:t>such that </a:t>
            </a:r>
            <a:r>
              <a:rPr kumimoji="0" lang="en-US" sz="2400" i="1" dirty="0">
                <a:latin typeface="Times" pitchFamily="80" charset="0"/>
              </a:rPr>
              <a:t>x</a:t>
            </a:r>
            <a:r>
              <a:rPr kumimoji="0" lang="en-US" sz="2400" dirty="0">
                <a:latin typeface="Times" pitchFamily="80" charset="0"/>
              </a:rPr>
              <a:t> </a:t>
            </a:r>
            <a:r>
              <a:rPr kumimoji="0" lang="en-US" sz="2400" dirty="0">
                <a:latin typeface="Times" pitchFamily="80" charset="0"/>
                <a:ea typeface="ＭＳ Ｐゴシック" pitchFamily="80" charset="-128"/>
              </a:rPr>
              <a:t>±</a:t>
            </a:r>
            <a:r>
              <a:rPr kumimoji="0" lang="en-US" sz="2400" dirty="0">
                <a:latin typeface="Times" pitchFamily="80" charset="0"/>
              </a:rPr>
              <a:t> </a:t>
            </a:r>
            <a:r>
              <a:rPr kumimoji="0" lang="en-US" sz="2400" i="1" dirty="0">
                <a:latin typeface="Times" pitchFamily="80" charset="0"/>
              </a:rPr>
              <a:t>d</a:t>
            </a:r>
            <a:r>
              <a:rPr kumimoji="0" lang="en-US" sz="2400" dirty="0"/>
              <a:t> </a:t>
            </a:r>
            <a:r>
              <a:rPr kumimoji="0" lang="en-US" sz="2400" dirty="0" smtClean="0">
                <a:latin typeface="cmsy10"/>
                <a:ea typeface="cmsy10"/>
                <a:cs typeface="cmsy10"/>
              </a:rPr>
              <a:t>2</a:t>
            </a:r>
            <a:r>
              <a:rPr kumimoji="0" lang="en-US" sz="2400" dirty="0" smtClean="0"/>
              <a:t> </a:t>
            </a:r>
            <a:r>
              <a:rPr kumimoji="0" lang="en-US" sz="2400" i="1" dirty="0">
                <a:latin typeface="Times" pitchFamily="80" charset="0"/>
              </a:rPr>
              <a:t>P</a:t>
            </a:r>
            <a:r>
              <a:rPr kumimoji="0" lang="en-US" sz="2400" dirty="0"/>
              <a:t>.</a:t>
            </a:r>
          </a:p>
          <a:p>
            <a:pPr lvl="1"/>
            <a:r>
              <a:rPr kumimoji="0" lang="en-US" sz="2400" i="1" dirty="0">
                <a:latin typeface="Times" pitchFamily="80" charset="0"/>
              </a:rPr>
              <a:t>A</a:t>
            </a:r>
            <a:r>
              <a:rPr kumimoji="0" lang="en-US" sz="2400" i="1" baseline="-25000" dirty="0">
                <a:latin typeface="Times" pitchFamily="80" charset="0"/>
              </a:rPr>
              <a:t> </a:t>
            </a:r>
            <a:r>
              <a:rPr kumimoji="0" lang="en-US" sz="2400" i="1" dirty="0">
                <a:latin typeface="Times" pitchFamily="80" charset="0"/>
              </a:rPr>
              <a:t>d</a:t>
            </a:r>
            <a:r>
              <a:rPr kumimoji="0" lang="en-US" sz="2400" dirty="0">
                <a:latin typeface="Times" pitchFamily="80" charset="0"/>
              </a:rPr>
              <a:t> = 0</a:t>
            </a:r>
            <a:r>
              <a:rPr kumimoji="0" lang="en-US" sz="2400" dirty="0"/>
              <a:t> because </a:t>
            </a:r>
            <a:r>
              <a:rPr kumimoji="0" lang="en-US" sz="2400" i="1" dirty="0">
                <a:latin typeface="Times" pitchFamily="80" charset="0"/>
              </a:rPr>
              <a:t>A</a:t>
            </a:r>
            <a:r>
              <a:rPr kumimoji="0" lang="en-US" sz="2400" dirty="0">
                <a:latin typeface="Times" pitchFamily="80" charset="0"/>
              </a:rPr>
              <a:t>(</a:t>
            </a:r>
            <a:r>
              <a:rPr kumimoji="0" lang="en-US" sz="2400" i="1" dirty="0">
                <a:latin typeface="Times" pitchFamily="80" charset="0"/>
              </a:rPr>
              <a:t>x</a:t>
            </a:r>
            <a:r>
              <a:rPr kumimoji="0" lang="en-US" sz="2400" dirty="0">
                <a:latin typeface="Times" pitchFamily="80" charset="0"/>
              </a:rPr>
              <a:t> </a:t>
            </a:r>
            <a:r>
              <a:rPr kumimoji="0" lang="en-US" sz="2400" dirty="0">
                <a:latin typeface="Times" pitchFamily="80" charset="0"/>
                <a:ea typeface="ＭＳ Ｐゴシック" pitchFamily="80" charset="-128"/>
              </a:rPr>
              <a:t>±</a:t>
            </a:r>
            <a:r>
              <a:rPr kumimoji="0" lang="en-US" sz="2400" dirty="0">
                <a:latin typeface="Times" pitchFamily="80" charset="0"/>
              </a:rPr>
              <a:t> </a:t>
            </a:r>
            <a:r>
              <a:rPr kumimoji="0" lang="en-US" sz="2400" i="1" dirty="0">
                <a:latin typeface="Times" pitchFamily="80" charset="0"/>
              </a:rPr>
              <a:t>d</a:t>
            </a:r>
            <a:r>
              <a:rPr kumimoji="0" lang="en-US" sz="2400" dirty="0">
                <a:latin typeface="Times" pitchFamily="80" charset="0"/>
              </a:rPr>
              <a:t>) = </a:t>
            </a:r>
            <a:r>
              <a:rPr kumimoji="0" lang="en-US" sz="2400" i="1" dirty="0">
                <a:latin typeface="Times" pitchFamily="80" charset="0"/>
              </a:rPr>
              <a:t>b</a:t>
            </a:r>
            <a:r>
              <a:rPr kumimoji="0" lang="en-US" sz="2400" dirty="0">
                <a:latin typeface="Times" pitchFamily="80" charset="0"/>
              </a:rPr>
              <a:t>.</a:t>
            </a:r>
            <a:endParaRPr kumimoji="0" lang="en-US" sz="2400" dirty="0"/>
          </a:p>
          <a:p>
            <a:pPr lvl="1"/>
            <a:r>
              <a:rPr kumimoji="0" lang="en-US" sz="2400" dirty="0"/>
              <a:t>Assume </a:t>
            </a:r>
            <a:r>
              <a:rPr kumimoji="0" lang="en-US" sz="2400" i="1" err="1">
                <a:latin typeface="Times" pitchFamily="80" charset="0"/>
              </a:rPr>
              <a:t>c</a:t>
            </a:r>
            <a:r>
              <a:rPr kumimoji="0" lang="en-US" sz="2400" baseline="30000" err="1">
                <a:latin typeface="Times" pitchFamily="80" charset="0"/>
              </a:rPr>
              <a:t>T</a:t>
            </a:r>
            <a:r>
              <a:rPr kumimoji="0" lang="en-US" sz="2400" baseline="30000">
                <a:latin typeface="Times" pitchFamily="80" charset="0"/>
              </a:rPr>
              <a:t> </a:t>
            </a:r>
            <a:r>
              <a:rPr kumimoji="0" lang="en-US" sz="2400" i="1" smtClean="0">
                <a:latin typeface="Times" pitchFamily="80" charset="0"/>
              </a:rPr>
              <a:t>d</a:t>
            </a:r>
            <a:r>
              <a:rPr kumimoji="0" lang="en-US" sz="2400" i="1" smtClean="0">
                <a:latin typeface="cmsy10"/>
                <a:ea typeface="cmsy10"/>
                <a:cs typeface="cmsy10"/>
              </a:rPr>
              <a:t>¸</a:t>
            </a:r>
            <a:r>
              <a:rPr kumimoji="0" lang="en-US" sz="2400" smtClean="0">
                <a:latin typeface="Times" pitchFamily="80" charset="0"/>
              </a:rPr>
              <a:t> </a:t>
            </a:r>
            <a:r>
              <a:rPr kumimoji="0" lang="en-US" sz="2400" dirty="0">
                <a:latin typeface="Times" pitchFamily="80" charset="0"/>
              </a:rPr>
              <a:t>0</a:t>
            </a:r>
            <a:r>
              <a:rPr kumimoji="0" lang="en-US" sz="2400" dirty="0"/>
              <a:t>  (by taking either </a:t>
            </a:r>
            <a:r>
              <a:rPr kumimoji="0" lang="en-US" sz="2400" i="1" dirty="0">
                <a:latin typeface="Times" pitchFamily="80" charset="0"/>
              </a:rPr>
              <a:t>d</a:t>
            </a:r>
            <a:r>
              <a:rPr kumimoji="0" lang="en-US" sz="2400" dirty="0"/>
              <a:t> or </a:t>
            </a:r>
            <a:r>
              <a:rPr kumimoji="0" lang="en-US" sz="2400" dirty="0">
                <a:latin typeface="Times" pitchFamily="80" charset="0"/>
              </a:rPr>
              <a:t>–</a:t>
            </a:r>
            <a:r>
              <a:rPr kumimoji="0" lang="en-US" sz="2400" i="1" dirty="0">
                <a:latin typeface="Times" pitchFamily="80" charset="0"/>
              </a:rPr>
              <a:t>d</a:t>
            </a:r>
            <a:r>
              <a:rPr kumimoji="0" lang="en-US" sz="2400" dirty="0"/>
              <a:t>).</a:t>
            </a:r>
          </a:p>
          <a:p>
            <a:pPr lvl="1"/>
            <a:r>
              <a:rPr kumimoji="0" lang="en-US" sz="2400" dirty="0"/>
              <a:t>Consider </a:t>
            </a:r>
            <a:r>
              <a:rPr kumimoji="0" lang="en-US" sz="2400" i="1" dirty="0">
                <a:latin typeface="Times" pitchFamily="80" charset="0"/>
              </a:rPr>
              <a:t>x</a:t>
            </a:r>
            <a:r>
              <a:rPr kumimoji="0" lang="en-US" sz="2400" dirty="0">
                <a:latin typeface="Times" pitchFamily="80" charset="0"/>
              </a:rPr>
              <a:t> + </a:t>
            </a:r>
            <a:r>
              <a:rPr kumimoji="0" lang="en-US" sz="2400" dirty="0" smtClean="0">
                <a:latin typeface="cmmi10"/>
                <a:ea typeface="cmmi10"/>
                <a:cs typeface="cmmi10"/>
              </a:rPr>
              <a:t>¸</a:t>
            </a:r>
            <a:r>
              <a:rPr kumimoji="0" lang="en-US" sz="2400" i="1" dirty="0" smtClean="0">
                <a:latin typeface="Times" pitchFamily="80" charset="0"/>
              </a:rPr>
              <a:t>d</a:t>
            </a:r>
            <a:r>
              <a:rPr kumimoji="0" lang="en-US" sz="2400" dirty="0">
                <a:latin typeface="Times" pitchFamily="80" charset="0"/>
              </a:rPr>
              <a:t>,  </a:t>
            </a:r>
            <a:r>
              <a:rPr kumimoji="0" lang="en-US" sz="2400" dirty="0" smtClean="0">
                <a:latin typeface="cmmi10"/>
                <a:ea typeface="cmmi10"/>
                <a:cs typeface="cmmi10"/>
              </a:rPr>
              <a:t>¸</a:t>
            </a:r>
            <a:r>
              <a:rPr kumimoji="0" lang="en-US" sz="2400" dirty="0" smtClean="0">
                <a:latin typeface="Times" pitchFamily="80" charset="0"/>
              </a:rPr>
              <a:t> </a:t>
            </a:r>
            <a:r>
              <a:rPr kumimoji="0" lang="en-US" sz="2400" dirty="0">
                <a:latin typeface="Times" pitchFamily="80" charset="0"/>
              </a:rPr>
              <a:t>&gt; 0 :</a:t>
            </a:r>
          </a:p>
          <a:p>
            <a:pPr lvl="1"/>
            <a:endParaRPr kumimoji="0" lang="en-US" sz="2400" dirty="0"/>
          </a:p>
          <a:p>
            <a:r>
              <a:rPr kumimoji="0" lang="en-US" sz="2400" dirty="0"/>
              <a:t>Case 1.  </a:t>
            </a:r>
            <a:r>
              <a:rPr kumimoji="0" lang="en-US" sz="2400" dirty="0">
                <a:solidFill>
                  <a:schemeClr val="hlink"/>
                </a:solidFill>
              </a:rPr>
              <a:t>[ there exists </a:t>
            </a:r>
            <a:r>
              <a:rPr kumimoji="0" lang="en-US" sz="2400" i="1" dirty="0">
                <a:solidFill>
                  <a:schemeClr val="hlink"/>
                </a:solidFill>
                <a:latin typeface="Times" pitchFamily="80" charset="0"/>
              </a:rPr>
              <a:t>j</a:t>
            </a:r>
            <a:r>
              <a:rPr kumimoji="0" lang="en-US" sz="2400" dirty="0">
                <a:solidFill>
                  <a:schemeClr val="hlink"/>
                </a:solidFill>
              </a:rPr>
              <a:t> such that </a:t>
            </a:r>
            <a:r>
              <a:rPr kumimoji="0" lang="en-US" sz="2400" i="1" dirty="0" err="1">
                <a:solidFill>
                  <a:schemeClr val="hlink"/>
                </a:solidFill>
                <a:latin typeface="Times" pitchFamily="80" charset="0"/>
              </a:rPr>
              <a:t>d</a:t>
            </a:r>
            <a:r>
              <a:rPr kumimoji="0" lang="en-US" sz="2400" i="1" baseline="-25000" dirty="0" err="1">
                <a:solidFill>
                  <a:schemeClr val="hlink"/>
                </a:solidFill>
                <a:latin typeface="Times" pitchFamily="80" charset="0"/>
              </a:rPr>
              <a:t>j</a:t>
            </a:r>
            <a:r>
              <a:rPr kumimoji="0" lang="en-US" sz="2400" dirty="0">
                <a:solidFill>
                  <a:schemeClr val="hlink"/>
                </a:solidFill>
              </a:rPr>
              <a:t> </a:t>
            </a:r>
            <a:r>
              <a:rPr kumimoji="0" lang="en-US" sz="2400" dirty="0">
                <a:solidFill>
                  <a:schemeClr val="hlink"/>
                </a:solidFill>
                <a:latin typeface="Times" pitchFamily="80" charset="0"/>
              </a:rPr>
              <a:t>&lt; 0 </a:t>
            </a:r>
            <a:r>
              <a:rPr kumimoji="0" lang="en-US" sz="2400" dirty="0">
                <a:solidFill>
                  <a:schemeClr val="hlink"/>
                </a:solidFill>
              </a:rPr>
              <a:t>]</a:t>
            </a:r>
            <a:endParaRPr kumimoji="0" lang="en-US" sz="2400" dirty="0"/>
          </a:p>
          <a:p>
            <a:pPr lvl="1"/>
            <a:r>
              <a:rPr kumimoji="0" lang="en-US" sz="2400" dirty="0"/>
              <a:t>Increase </a:t>
            </a:r>
            <a:r>
              <a:rPr kumimoji="0" lang="en-US" sz="2400" dirty="0" smtClean="0">
                <a:latin typeface="cmmi10"/>
                <a:ea typeface="cmmi10"/>
                <a:cs typeface="cmmi10"/>
              </a:rPr>
              <a:t>¸</a:t>
            </a:r>
            <a:r>
              <a:rPr kumimoji="0" lang="en-US" sz="2400" dirty="0" smtClean="0"/>
              <a:t> </a:t>
            </a:r>
            <a:r>
              <a:rPr kumimoji="0" lang="en-US" sz="2400" dirty="0"/>
              <a:t>to </a:t>
            </a:r>
            <a:r>
              <a:rPr kumimoji="0" lang="en-US" sz="2400" dirty="0" smtClean="0">
                <a:latin typeface="cmmi10"/>
                <a:ea typeface="cmmi10"/>
                <a:cs typeface="cmmi10"/>
              </a:rPr>
              <a:t>¸</a:t>
            </a:r>
            <a:r>
              <a:rPr kumimoji="0" lang="en-US" sz="2400" baseline="30000" dirty="0" smtClean="0">
                <a:sym typeface="Symbol" pitchFamily="80" charset="2"/>
              </a:rPr>
              <a:t>*</a:t>
            </a:r>
            <a:r>
              <a:rPr kumimoji="0" lang="en-US" sz="2400" dirty="0" smtClean="0"/>
              <a:t> </a:t>
            </a:r>
            <a:r>
              <a:rPr kumimoji="0" lang="en-US" sz="2400" dirty="0"/>
              <a:t>until first new component of </a:t>
            </a:r>
            <a:r>
              <a:rPr kumimoji="0" lang="en-US" sz="2400" i="1" dirty="0">
                <a:latin typeface="Times" pitchFamily="80" charset="0"/>
              </a:rPr>
              <a:t>x</a:t>
            </a:r>
            <a:r>
              <a:rPr kumimoji="0" lang="en-US" sz="2400" dirty="0">
                <a:latin typeface="Times" pitchFamily="80" charset="0"/>
              </a:rPr>
              <a:t> + </a:t>
            </a:r>
            <a:r>
              <a:rPr kumimoji="0" lang="en-US" sz="2400" dirty="0" smtClean="0">
                <a:latin typeface="cmmi10"/>
                <a:ea typeface="cmmi10"/>
                <a:cs typeface="cmmi10"/>
              </a:rPr>
              <a:t>¸</a:t>
            </a:r>
            <a:r>
              <a:rPr kumimoji="0" lang="en-US" sz="2400" i="1" dirty="0" smtClean="0">
                <a:latin typeface="Times" pitchFamily="80" charset="0"/>
              </a:rPr>
              <a:t>d</a:t>
            </a:r>
            <a:r>
              <a:rPr kumimoji="0" lang="en-US" sz="2400" dirty="0" smtClean="0"/>
              <a:t> </a:t>
            </a:r>
            <a:r>
              <a:rPr kumimoji="0" lang="en-US" sz="2400" dirty="0"/>
              <a:t>hits </a:t>
            </a:r>
            <a:r>
              <a:rPr kumimoji="0" lang="en-US" sz="2400" dirty="0">
                <a:latin typeface="Times" pitchFamily="80" charset="0"/>
                <a:sym typeface="Symbol" pitchFamily="80" charset="2"/>
              </a:rPr>
              <a:t>0.</a:t>
            </a:r>
            <a:endParaRPr kumimoji="0" lang="en-US" sz="2400" i="1" dirty="0">
              <a:latin typeface="Times" pitchFamily="80" charset="0"/>
            </a:endParaRPr>
          </a:p>
          <a:p>
            <a:pPr lvl="1"/>
            <a:r>
              <a:rPr kumimoji="0" lang="en-US" sz="2400" i="1" dirty="0">
                <a:latin typeface="Times" pitchFamily="80" charset="0"/>
              </a:rPr>
              <a:t>x</a:t>
            </a:r>
            <a:r>
              <a:rPr kumimoji="0" lang="en-US" sz="2400" dirty="0">
                <a:latin typeface="Times" pitchFamily="80" charset="0"/>
              </a:rPr>
              <a:t> + </a:t>
            </a:r>
            <a:r>
              <a:rPr kumimoji="0" lang="en-US" sz="2400" dirty="0" smtClean="0">
                <a:latin typeface="cmmi10"/>
                <a:ea typeface="cmmi10"/>
                <a:cs typeface="cmmi10"/>
              </a:rPr>
              <a:t>¸</a:t>
            </a:r>
            <a:r>
              <a:rPr kumimoji="0" lang="en-US" sz="2400" baseline="30000" dirty="0" smtClean="0">
                <a:sym typeface="Symbol" pitchFamily="80" charset="2"/>
              </a:rPr>
              <a:t>*</a:t>
            </a:r>
            <a:r>
              <a:rPr kumimoji="0" lang="en-US" sz="2400" i="1" dirty="0">
                <a:latin typeface="Times" pitchFamily="80" charset="0"/>
              </a:rPr>
              <a:t>d</a:t>
            </a:r>
            <a:r>
              <a:rPr kumimoji="0" lang="en-US" sz="2400" dirty="0"/>
              <a:t> is feasible since </a:t>
            </a:r>
            <a:r>
              <a:rPr kumimoji="0" lang="en-US" sz="2400" i="1" dirty="0">
                <a:latin typeface="Times" pitchFamily="80" charset="0"/>
              </a:rPr>
              <a:t>A</a:t>
            </a:r>
            <a:r>
              <a:rPr kumimoji="0" lang="en-US" sz="2400" dirty="0">
                <a:latin typeface="Times" pitchFamily="80" charset="0"/>
              </a:rPr>
              <a:t>(</a:t>
            </a:r>
            <a:r>
              <a:rPr kumimoji="0" lang="en-US" sz="2400" i="1" dirty="0">
                <a:latin typeface="Times" pitchFamily="80" charset="0"/>
              </a:rPr>
              <a:t>x</a:t>
            </a:r>
            <a:r>
              <a:rPr kumimoji="0" lang="en-US" sz="2400" dirty="0">
                <a:latin typeface="Times" pitchFamily="80" charset="0"/>
              </a:rPr>
              <a:t> +</a:t>
            </a:r>
            <a:r>
              <a:rPr kumimoji="0" lang="en-US" sz="2400" dirty="0"/>
              <a:t> </a:t>
            </a:r>
            <a:r>
              <a:rPr kumimoji="0" lang="en-US" sz="2400" dirty="0" smtClean="0">
                <a:latin typeface="cmmi10"/>
                <a:ea typeface="cmmi10"/>
                <a:cs typeface="cmmi10"/>
              </a:rPr>
              <a:t>¸</a:t>
            </a:r>
            <a:r>
              <a:rPr kumimoji="0" lang="en-US" sz="2400" baseline="30000" dirty="0" smtClean="0">
                <a:sym typeface="Symbol" pitchFamily="80" charset="2"/>
              </a:rPr>
              <a:t>*</a:t>
            </a:r>
            <a:r>
              <a:rPr kumimoji="0" lang="en-US" sz="2400" i="1" dirty="0">
                <a:latin typeface="Times" pitchFamily="80" charset="0"/>
              </a:rPr>
              <a:t>d</a:t>
            </a:r>
            <a:r>
              <a:rPr kumimoji="0" lang="en-US" sz="2400" dirty="0">
                <a:latin typeface="Times" pitchFamily="80" charset="0"/>
              </a:rPr>
              <a:t>) = </a:t>
            </a:r>
            <a:r>
              <a:rPr kumimoji="0" lang="en-US" sz="2400" i="1" dirty="0">
                <a:latin typeface="Times" pitchFamily="80" charset="0"/>
              </a:rPr>
              <a:t>Ax </a:t>
            </a:r>
            <a:r>
              <a:rPr kumimoji="0" lang="en-US" sz="2400" dirty="0">
                <a:latin typeface="Times" pitchFamily="80" charset="0"/>
              </a:rPr>
              <a:t>= </a:t>
            </a:r>
            <a:r>
              <a:rPr kumimoji="0" lang="en-US" sz="2400" i="1" dirty="0">
                <a:latin typeface="Times" pitchFamily="80" charset="0"/>
              </a:rPr>
              <a:t>b </a:t>
            </a:r>
            <a:r>
              <a:rPr kumimoji="0" lang="en-US" sz="2400" dirty="0"/>
              <a:t>and </a:t>
            </a:r>
            <a:r>
              <a:rPr kumimoji="0" lang="en-US" sz="2400" i="1" dirty="0">
                <a:latin typeface="Times" pitchFamily="80" charset="0"/>
              </a:rPr>
              <a:t>x</a:t>
            </a:r>
            <a:r>
              <a:rPr kumimoji="0" lang="en-US" sz="2400" dirty="0"/>
              <a:t> + </a:t>
            </a:r>
            <a:r>
              <a:rPr kumimoji="0" lang="en-US" sz="2400" dirty="0" smtClean="0">
                <a:latin typeface="cmmi10"/>
                <a:ea typeface="cmmi10"/>
                <a:cs typeface="cmmi10"/>
              </a:rPr>
              <a:t>¸</a:t>
            </a:r>
            <a:r>
              <a:rPr kumimoji="0" lang="en-US" sz="2400" baseline="30000" dirty="0" smtClean="0">
                <a:sym typeface="Symbol" pitchFamily="80" charset="2"/>
              </a:rPr>
              <a:t>*</a:t>
            </a:r>
            <a:r>
              <a:rPr kumimoji="0" lang="en-US" sz="2400" i="1" dirty="0">
                <a:latin typeface="Times" pitchFamily="80" charset="0"/>
              </a:rPr>
              <a:t>y  </a:t>
            </a:r>
            <a:r>
              <a:rPr kumimoji="0" lang="en-US" sz="2400" i="1" dirty="0" smtClean="0">
                <a:latin typeface="cmsy10"/>
                <a:ea typeface="cmsy10"/>
                <a:cs typeface="cmsy10"/>
              </a:rPr>
              <a:t>¸</a:t>
            </a:r>
            <a:r>
              <a:rPr kumimoji="0" lang="en-US" sz="2400" dirty="0" smtClean="0">
                <a:latin typeface="Times" pitchFamily="80" charset="0"/>
                <a:sym typeface="Symbol" pitchFamily="80" charset="2"/>
              </a:rPr>
              <a:t>  </a:t>
            </a:r>
            <a:r>
              <a:rPr kumimoji="0" lang="en-US" sz="2400" dirty="0">
                <a:latin typeface="Times" pitchFamily="80" charset="0"/>
                <a:sym typeface="Symbol" pitchFamily="80" charset="2"/>
              </a:rPr>
              <a:t>0.</a:t>
            </a:r>
            <a:endParaRPr kumimoji="0" lang="en-US" sz="2400" dirty="0"/>
          </a:p>
          <a:p>
            <a:pPr lvl="1"/>
            <a:r>
              <a:rPr kumimoji="0" lang="en-US" sz="2400" i="1" dirty="0">
                <a:latin typeface="Times" pitchFamily="80" charset="0"/>
              </a:rPr>
              <a:t>x</a:t>
            </a:r>
            <a:r>
              <a:rPr kumimoji="0" lang="en-US" sz="2400" dirty="0">
                <a:latin typeface="Times" pitchFamily="80" charset="0"/>
              </a:rPr>
              <a:t> + </a:t>
            </a:r>
            <a:r>
              <a:rPr kumimoji="0" lang="en-US" sz="2400" dirty="0" smtClean="0">
                <a:latin typeface="cmmi10"/>
                <a:ea typeface="cmmi10"/>
                <a:cs typeface="cmmi10"/>
              </a:rPr>
              <a:t>¸</a:t>
            </a:r>
            <a:r>
              <a:rPr kumimoji="0" lang="en-US" sz="2400" baseline="30000" dirty="0" smtClean="0">
                <a:sym typeface="Symbol" pitchFamily="80" charset="2"/>
              </a:rPr>
              <a:t>*</a:t>
            </a:r>
            <a:r>
              <a:rPr kumimoji="0" lang="en-US" sz="2400" i="1" dirty="0">
                <a:latin typeface="Times" pitchFamily="80" charset="0"/>
              </a:rPr>
              <a:t>d</a:t>
            </a:r>
            <a:r>
              <a:rPr kumimoji="0" lang="en-US" sz="2400" dirty="0"/>
              <a:t> has one more zero component than </a:t>
            </a:r>
            <a:r>
              <a:rPr kumimoji="0" lang="en-US" sz="2400" i="1" dirty="0">
                <a:latin typeface="Times" pitchFamily="80" charset="0"/>
              </a:rPr>
              <a:t>x</a:t>
            </a:r>
            <a:r>
              <a:rPr kumimoji="0" lang="en-US" sz="2400" dirty="0">
                <a:latin typeface="Times" pitchFamily="80" charset="0"/>
                <a:sym typeface="Symbol" pitchFamily="80" charset="2"/>
              </a:rPr>
              <a:t>.</a:t>
            </a:r>
            <a:endParaRPr kumimoji="0" lang="en-US" sz="2400" i="1" dirty="0">
              <a:latin typeface="Times" pitchFamily="80" charset="0"/>
            </a:endParaRPr>
          </a:p>
          <a:p>
            <a:pPr lvl="1"/>
            <a:r>
              <a:rPr kumimoji="0" lang="en-US" sz="2400" i="1" dirty="0" err="1">
                <a:latin typeface="Times" pitchFamily="80" charset="0"/>
              </a:rPr>
              <a:t>c</a:t>
            </a:r>
            <a:r>
              <a:rPr kumimoji="0" lang="en-US" sz="2400" baseline="30000" dirty="0" err="1">
                <a:latin typeface="Times" pitchFamily="80" charset="0"/>
              </a:rPr>
              <a:t>T</a:t>
            </a:r>
            <a:r>
              <a:rPr kumimoji="0" lang="en-US" sz="2400" i="1" dirty="0" err="1">
                <a:latin typeface="Times" pitchFamily="80" charset="0"/>
              </a:rPr>
              <a:t>x</a:t>
            </a:r>
            <a:r>
              <a:rPr kumimoji="0" lang="en-US" sz="2400" i="1" dirty="0">
                <a:latin typeface="Times" pitchFamily="80" charset="0"/>
              </a:rPr>
              <a:t>' </a:t>
            </a:r>
            <a:r>
              <a:rPr kumimoji="0" lang="en-US" sz="2400" dirty="0">
                <a:latin typeface="Times" pitchFamily="80" charset="0"/>
              </a:rPr>
              <a:t>= </a:t>
            </a:r>
            <a:r>
              <a:rPr kumimoji="0" lang="en-US" sz="2400" i="1" dirty="0" err="1">
                <a:latin typeface="Times" pitchFamily="80" charset="0"/>
              </a:rPr>
              <a:t>c</a:t>
            </a:r>
            <a:r>
              <a:rPr kumimoji="0" lang="en-US" sz="2400" baseline="30000" dirty="0" err="1">
                <a:latin typeface="Times" pitchFamily="80" charset="0"/>
              </a:rPr>
              <a:t>T</a:t>
            </a:r>
            <a:r>
              <a:rPr kumimoji="0" lang="en-US" sz="2400" dirty="0">
                <a:latin typeface="Times" pitchFamily="80" charset="0"/>
              </a:rPr>
              <a:t> (</a:t>
            </a:r>
            <a:r>
              <a:rPr kumimoji="0" lang="en-US" sz="2400" i="1" dirty="0">
                <a:latin typeface="Times" pitchFamily="80" charset="0"/>
              </a:rPr>
              <a:t>x</a:t>
            </a:r>
            <a:r>
              <a:rPr kumimoji="0" lang="en-US" sz="2400" dirty="0">
                <a:latin typeface="Times" pitchFamily="80" charset="0"/>
              </a:rPr>
              <a:t> + </a:t>
            </a:r>
            <a:r>
              <a:rPr kumimoji="0" lang="en-US" sz="2400" dirty="0" smtClean="0">
                <a:latin typeface="cmmi10"/>
                <a:ea typeface="cmmi10"/>
                <a:cs typeface="cmmi10"/>
              </a:rPr>
              <a:t>¸</a:t>
            </a:r>
            <a:r>
              <a:rPr kumimoji="0" lang="en-US" sz="2400" baseline="30000" dirty="0" smtClean="0">
                <a:sym typeface="Symbol" pitchFamily="80" charset="2"/>
              </a:rPr>
              <a:t>*</a:t>
            </a:r>
            <a:r>
              <a:rPr kumimoji="0" lang="en-US" sz="2400" i="1" dirty="0">
                <a:latin typeface="Times" pitchFamily="80" charset="0"/>
              </a:rPr>
              <a:t>d</a:t>
            </a:r>
            <a:r>
              <a:rPr kumimoji="0" lang="en-US" sz="2400" dirty="0">
                <a:latin typeface="Times" pitchFamily="80" charset="0"/>
              </a:rPr>
              <a:t>) = </a:t>
            </a:r>
            <a:r>
              <a:rPr kumimoji="0" lang="en-US" sz="2400" i="1" dirty="0" err="1">
                <a:latin typeface="Times" pitchFamily="80" charset="0"/>
              </a:rPr>
              <a:t>c</a:t>
            </a:r>
            <a:r>
              <a:rPr kumimoji="0" lang="en-US" sz="2400" baseline="30000" dirty="0" err="1">
                <a:latin typeface="Times" pitchFamily="80" charset="0"/>
              </a:rPr>
              <a:t>T</a:t>
            </a:r>
            <a:r>
              <a:rPr kumimoji="0" lang="en-US" sz="2400" dirty="0">
                <a:latin typeface="Times" pitchFamily="80" charset="0"/>
              </a:rPr>
              <a:t> </a:t>
            </a:r>
            <a:r>
              <a:rPr kumimoji="0" lang="en-US" sz="2400" i="1" dirty="0">
                <a:latin typeface="Times" pitchFamily="80" charset="0"/>
              </a:rPr>
              <a:t>x</a:t>
            </a:r>
            <a:r>
              <a:rPr kumimoji="0" lang="en-US" sz="2400" dirty="0">
                <a:latin typeface="Times" pitchFamily="80" charset="0"/>
              </a:rPr>
              <a:t> + </a:t>
            </a:r>
            <a:r>
              <a:rPr kumimoji="0" lang="en-US" sz="2400" dirty="0" smtClean="0">
                <a:latin typeface="cmmi10"/>
                <a:ea typeface="cmmi10"/>
                <a:cs typeface="cmmi10"/>
              </a:rPr>
              <a:t>¸</a:t>
            </a:r>
            <a:r>
              <a:rPr kumimoji="0" lang="en-US" sz="2400" baseline="30000" dirty="0" smtClean="0">
                <a:sym typeface="Symbol" pitchFamily="80" charset="2"/>
              </a:rPr>
              <a:t>*</a:t>
            </a:r>
            <a:r>
              <a:rPr kumimoji="0" lang="en-US" sz="2400" dirty="0" smtClean="0">
                <a:latin typeface="Times" pitchFamily="80" charset="0"/>
              </a:rPr>
              <a:t> </a:t>
            </a:r>
            <a:r>
              <a:rPr kumimoji="0" lang="en-US" sz="2400" i="1" err="1">
                <a:latin typeface="Times" pitchFamily="80" charset="0"/>
              </a:rPr>
              <a:t>c</a:t>
            </a:r>
            <a:r>
              <a:rPr kumimoji="0" lang="en-US" sz="2400" baseline="30000" err="1">
                <a:latin typeface="Times" pitchFamily="80" charset="0"/>
              </a:rPr>
              <a:t>T</a:t>
            </a:r>
            <a:r>
              <a:rPr kumimoji="0" lang="en-US" sz="2400">
                <a:latin typeface="Times" pitchFamily="80" charset="0"/>
              </a:rPr>
              <a:t> </a:t>
            </a:r>
            <a:r>
              <a:rPr kumimoji="0" lang="en-US" sz="2400" i="1" smtClean="0">
                <a:latin typeface="Times" pitchFamily="80" charset="0"/>
              </a:rPr>
              <a:t>d</a:t>
            </a:r>
            <a:r>
              <a:rPr kumimoji="0" lang="en-US" sz="2400" i="1" smtClean="0">
                <a:latin typeface="cmsy10"/>
                <a:ea typeface="cmsy10"/>
                <a:cs typeface="cmsy10"/>
              </a:rPr>
              <a:t>¸</a:t>
            </a:r>
            <a:r>
              <a:rPr kumimoji="0" lang="en-US" sz="2400" smtClean="0">
                <a:latin typeface="Times" pitchFamily="80" charset="0"/>
              </a:rPr>
              <a:t> </a:t>
            </a:r>
            <a:r>
              <a:rPr kumimoji="0" lang="en-US" sz="2400" i="1" dirty="0" err="1">
                <a:latin typeface="Times" pitchFamily="80" charset="0"/>
              </a:rPr>
              <a:t>c</a:t>
            </a:r>
            <a:r>
              <a:rPr kumimoji="0" lang="en-US" sz="2400" baseline="30000" dirty="0" err="1">
                <a:latin typeface="Times" pitchFamily="80" charset="0"/>
              </a:rPr>
              <a:t>T</a:t>
            </a:r>
            <a:r>
              <a:rPr kumimoji="0" lang="en-US" sz="2400" dirty="0">
                <a:latin typeface="Times" pitchFamily="80" charset="0"/>
              </a:rPr>
              <a:t> </a:t>
            </a:r>
            <a:r>
              <a:rPr kumimoji="0" lang="en-US" sz="2400" i="1" dirty="0">
                <a:latin typeface="Times" pitchFamily="80" charset="0"/>
              </a:rPr>
              <a:t>x</a:t>
            </a:r>
            <a:r>
              <a:rPr kumimoji="0" lang="en-US" sz="2400" dirty="0">
                <a:latin typeface="Times" pitchFamily="80" charset="0"/>
                <a:sym typeface="Symbol" pitchFamily="80" charset="2"/>
              </a:rPr>
              <a:t>.</a:t>
            </a:r>
          </a:p>
        </p:txBody>
      </p:sp>
      <p:sp>
        <p:nvSpPr>
          <p:cNvPr id="528388" name="Rectangle 4"/>
          <p:cNvSpPr>
            <a:spLocks noChangeArrowheads="1"/>
          </p:cNvSpPr>
          <p:nvPr/>
        </p:nvSpPr>
        <p:spPr bwMode="auto">
          <a:xfrm>
            <a:off x="8046723" y="8116715"/>
            <a:ext cx="4226804" cy="392900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none" lIns="130019" tIns="65010" rIns="130019" bIns="65010">
            <a:spAutoFit/>
          </a:bodyPr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1700" i="1" kern="1200" dirty="0" err="1" smtClean="0">
                <a:solidFill>
                  <a:srgbClr val="CC0000"/>
                </a:solidFill>
                <a:latin typeface="Times" pitchFamily="80" charset="0"/>
                <a:cs typeface="+mn-cs"/>
              </a:rPr>
              <a:t>d</a:t>
            </a:r>
            <a:r>
              <a:rPr lang="en-US" sz="1700" i="1" kern="1200" baseline="-25000" dirty="0" err="1" smtClean="0">
                <a:solidFill>
                  <a:srgbClr val="CC0000"/>
                </a:solidFill>
                <a:latin typeface="Times" pitchFamily="80" charset="0"/>
                <a:cs typeface="+mn-cs"/>
              </a:rPr>
              <a:t>k</a:t>
            </a:r>
            <a:r>
              <a:rPr lang="en-US" sz="1700" i="1" kern="1200" baseline="-25000" dirty="0" smtClean="0">
                <a:solidFill>
                  <a:srgbClr val="CC0000"/>
                </a:solidFill>
                <a:latin typeface="Times" pitchFamily="80" charset="0"/>
                <a:cs typeface="+mn-cs"/>
              </a:rPr>
              <a:t> </a:t>
            </a:r>
            <a:r>
              <a:rPr lang="en-US" sz="1700" kern="1200" dirty="0" smtClean="0">
                <a:solidFill>
                  <a:srgbClr val="CC0000"/>
                </a:solidFill>
                <a:latin typeface="Times" pitchFamily="80" charset="0"/>
                <a:cs typeface="+mn-cs"/>
              </a:rPr>
              <a:t>= 0</a:t>
            </a:r>
            <a:r>
              <a:rPr lang="en-US" sz="1700" kern="1200" dirty="0" smtClean="0">
                <a:solidFill>
                  <a:srgbClr val="CC0000"/>
                </a:solidFill>
                <a:latin typeface="Lucida Sans" pitchFamily="80" charset="0"/>
                <a:cs typeface="+mn-cs"/>
              </a:rPr>
              <a:t> whenever </a:t>
            </a:r>
            <a:r>
              <a:rPr lang="en-US" sz="1700" i="1" kern="1200" dirty="0" err="1" smtClean="0">
                <a:solidFill>
                  <a:srgbClr val="CC0000"/>
                </a:solidFill>
                <a:latin typeface="Times" pitchFamily="80" charset="0"/>
                <a:cs typeface="+mn-cs"/>
              </a:rPr>
              <a:t>x</a:t>
            </a:r>
            <a:r>
              <a:rPr lang="en-US" sz="1700" i="1" kern="1200" baseline="-25000" dirty="0" err="1" smtClean="0">
                <a:solidFill>
                  <a:srgbClr val="CC0000"/>
                </a:solidFill>
                <a:latin typeface="Times" pitchFamily="80" charset="0"/>
                <a:cs typeface="+mn-cs"/>
              </a:rPr>
              <a:t>k</a:t>
            </a:r>
            <a:r>
              <a:rPr lang="en-US" sz="1700" kern="1200" dirty="0" smtClean="0">
                <a:solidFill>
                  <a:srgbClr val="CC0000"/>
                </a:solidFill>
                <a:latin typeface="Times" pitchFamily="80" charset="0"/>
                <a:cs typeface="+mn-cs"/>
              </a:rPr>
              <a:t> = 0 </a:t>
            </a:r>
            <a:r>
              <a:rPr lang="en-US" sz="1700" kern="1200" dirty="0" smtClean="0">
                <a:solidFill>
                  <a:srgbClr val="CC0000"/>
                </a:solidFill>
                <a:latin typeface="Lucida Sans" pitchFamily="80" charset="0"/>
                <a:cs typeface="+mn-cs"/>
              </a:rPr>
              <a:t>because </a:t>
            </a:r>
            <a:r>
              <a:rPr lang="en-US" sz="1700" i="1" kern="1200" dirty="0" smtClean="0">
                <a:solidFill>
                  <a:srgbClr val="CC0000"/>
                </a:solidFill>
                <a:latin typeface="Times" pitchFamily="80" charset="0"/>
                <a:cs typeface="+mn-cs"/>
              </a:rPr>
              <a:t>x</a:t>
            </a:r>
            <a:r>
              <a:rPr lang="en-US" sz="1700" kern="1200" dirty="0" smtClean="0">
                <a:solidFill>
                  <a:srgbClr val="CC0000"/>
                </a:solidFill>
                <a:latin typeface="Times" pitchFamily="80" charset="0"/>
                <a:cs typeface="+mn-cs"/>
              </a:rPr>
              <a:t> ± </a:t>
            </a:r>
            <a:r>
              <a:rPr lang="en-US" sz="1700" i="1" kern="1200" dirty="0" smtClean="0">
                <a:solidFill>
                  <a:srgbClr val="CC0000"/>
                </a:solidFill>
                <a:latin typeface="Times" pitchFamily="80" charset="0"/>
                <a:cs typeface="+mn-cs"/>
              </a:rPr>
              <a:t>d</a:t>
            </a:r>
            <a:r>
              <a:rPr lang="en-US" sz="1700" kern="1200" dirty="0" smtClean="0">
                <a:solidFill>
                  <a:srgbClr val="CC0000"/>
                </a:solidFill>
                <a:latin typeface="Times" pitchFamily="80" charset="0"/>
                <a:cs typeface="+mn-cs"/>
              </a:rPr>
              <a:t> </a:t>
            </a:r>
            <a:r>
              <a:rPr lang="en-US" sz="1700" kern="1200" dirty="0" smtClean="0">
                <a:solidFill>
                  <a:srgbClr val="CC0000"/>
                </a:solidFill>
                <a:latin typeface="cmsy10"/>
                <a:ea typeface="cmsy10"/>
                <a:cs typeface="cmsy10"/>
              </a:rPr>
              <a:t>2</a:t>
            </a:r>
            <a:r>
              <a:rPr lang="en-US" sz="1700" kern="1200" dirty="0" smtClean="0">
                <a:solidFill>
                  <a:srgbClr val="CC0000"/>
                </a:solidFill>
                <a:latin typeface="Times" pitchFamily="80" charset="0"/>
                <a:cs typeface="+mn-cs"/>
              </a:rPr>
              <a:t> </a:t>
            </a:r>
            <a:r>
              <a:rPr lang="en-US" sz="1700" i="1" kern="1200" dirty="0" smtClean="0">
                <a:solidFill>
                  <a:srgbClr val="CC0000"/>
                </a:solidFill>
                <a:latin typeface="Times" pitchFamily="80" charset="0"/>
                <a:cs typeface="+mn-cs"/>
              </a:rPr>
              <a:t>P</a:t>
            </a:r>
          </a:p>
        </p:txBody>
      </p:sp>
      <p:sp>
        <p:nvSpPr>
          <p:cNvPr id="528390" name="Line 6"/>
          <p:cNvSpPr>
            <a:spLocks noChangeShapeType="1"/>
          </p:cNvSpPr>
          <p:nvPr/>
        </p:nvSpPr>
        <p:spPr bwMode="auto">
          <a:xfrm flipH="1" flipV="1">
            <a:off x="7796107" y="7899972"/>
            <a:ext cx="307058" cy="2935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wrap="none" lIns="130019" tIns="65010" rIns="130019" bIns="65010" anchor="ctr"/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29CF2-EF2B-4E19-8AAA-14BA17C76E3A}" type="slidenum">
              <a:rPr lang="en-US">
                <a:solidFill>
                  <a:srgbClr val="000000"/>
                </a:solidFill>
              </a:rPr>
              <a:pPr/>
              <a:t>14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/>
              <a:t>Geometric perspective</a:t>
            </a:r>
            <a:endParaRPr kumimoji="0" lang="en-US" dirty="0"/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6990" y="1300480"/>
            <a:ext cx="11731412" cy="7694507"/>
          </a:xfrm>
        </p:spPr>
        <p:txBody>
          <a:bodyPr/>
          <a:lstStyle/>
          <a:p>
            <a:r>
              <a:rPr kumimoji="0" lang="en-US" sz="2400" dirty="0"/>
              <a:t>Theorem.  </a:t>
            </a:r>
            <a:r>
              <a:rPr kumimoji="0" lang="en-US" sz="2400" dirty="0">
                <a:solidFill>
                  <a:schemeClr val="tx1"/>
                </a:solidFill>
              </a:rPr>
              <a:t>If there exists an optimal solution to (P), then there </a:t>
            </a:r>
            <a:r>
              <a:rPr kumimoji="0" lang="en-US" sz="2400" dirty="0" smtClean="0">
                <a:solidFill>
                  <a:schemeClr val="tx1"/>
                </a:solidFill>
              </a:rPr>
              <a:t>exists one </a:t>
            </a:r>
            <a:r>
              <a:rPr kumimoji="0" lang="en-US" sz="2400" dirty="0">
                <a:solidFill>
                  <a:schemeClr val="tx1"/>
                </a:solidFill>
              </a:rPr>
              <a:t>that is a vertex.</a:t>
            </a:r>
          </a:p>
          <a:p>
            <a:pPr lvl="1"/>
            <a:endParaRPr kumimoji="0" lang="en-US" sz="2400" dirty="0"/>
          </a:p>
          <a:p>
            <a:r>
              <a:rPr kumimoji="0" lang="en-US" sz="2400" dirty="0"/>
              <a:t>Pf.</a:t>
            </a:r>
          </a:p>
          <a:p>
            <a:pPr lvl="1"/>
            <a:r>
              <a:rPr kumimoji="0" lang="en-US" sz="2400" dirty="0"/>
              <a:t>Suppose </a:t>
            </a:r>
            <a:r>
              <a:rPr kumimoji="0" lang="en-US" sz="2400" i="1" dirty="0">
                <a:latin typeface="Times" pitchFamily="80" charset="0"/>
              </a:rPr>
              <a:t>x</a:t>
            </a:r>
            <a:r>
              <a:rPr kumimoji="0" lang="en-US" sz="2400" dirty="0"/>
              <a:t> is an optimal solution that is not a vertex.</a:t>
            </a:r>
          </a:p>
          <a:p>
            <a:pPr lvl="1"/>
            <a:r>
              <a:rPr kumimoji="0" lang="en-US" sz="2400" dirty="0"/>
              <a:t>There exist direction </a:t>
            </a:r>
            <a:r>
              <a:rPr kumimoji="0" lang="en-US" sz="2400" i="1" dirty="0">
                <a:latin typeface="Arial"/>
                <a:cs typeface="Arial"/>
              </a:rPr>
              <a:t>d</a:t>
            </a:r>
            <a:r>
              <a:rPr kumimoji="0" lang="en-US" sz="2400" dirty="0">
                <a:latin typeface="Arial"/>
                <a:cs typeface="Arial"/>
              </a:rPr>
              <a:t> </a:t>
            </a:r>
            <a:r>
              <a:rPr kumimoji="0" lang="en-US" sz="2400" dirty="0">
                <a:latin typeface="Symbol"/>
                <a:cs typeface="Arial"/>
                <a:sym typeface="Symbol"/>
              </a:rPr>
              <a:t>not equal to</a:t>
            </a:r>
            <a:r>
              <a:rPr kumimoji="0" lang="en-US" sz="2400" dirty="0">
                <a:latin typeface="Arial"/>
                <a:cs typeface="Arial"/>
              </a:rPr>
              <a:t> 0 </a:t>
            </a:r>
            <a:r>
              <a:rPr kumimoji="0" lang="en-US" sz="2400" dirty="0"/>
              <a:t>such that </a:t>
            </a:r>
            <a:r>
              <a:rPr kumimoji="0" lang="en-US" sz="2400" i="1" dirty="0">
                <a:latin typeface="Times" pitchFamily="80" charset="0"/>
              </a:rPr>
              <a:t>x</a:t>
            </a:r>
            <a:r>
              <a:rPr kumimoji="0" lang="en-US" sz="2400" dirty="0">
                <a:latin typeface="Times" pitchFamily="80" charset="0"/>
              </a:rPr>
              <a:t> </a:t>
            </a:r>
            <a:r>
              <a:rPr kumimoji="0" lang="en-US" sz="2400" dirty="0">
                <a:latin typeface="Times" pitchFamily="80" charset="0"/>
                <a:ea typeface="ＭＳ Ｐゴシック" pitchFamily="80" charset="-128"/>
              </a:rPr>
              <a:t>±</a:t>
            </a:r>
            <a:r>
              <a:rPr kumimoji="0" lang="en-US" sz="2400" dirty="0">
                <a:latin typeface="Times" pitchFamily="80" charset="0"/>
              </a:rPr>
              <a:t> </a:t>
            </a:r>
            <a:r>
              <a:rPr kumimoji="0" lang="en-US" sz="2400" i="1" dirty="0">
                <a:latin typeface="Times" pitchFamily="80" charset="0"/>
              </a:rPr>
              <a:t>d</a:t>
            </a:r>
            <a:r>
              <a:rPr kumimoji="0" lang="en-US" sz="2400" dirty="0"/>
              <a:t> </a:t>
            </a:r>
            <a:r>
              <a:rPr kumimoji="0" lang="en-US" sz="2400" dirty="0">
                <a:latin typeface="cmsy10"/>
                <a:ea typeface="cmsy10"/>
                <a:cs typeface="cmsy10"/>
              </a:rPr>
              <a:t>2</a:t>
            </a:r>
            <a:r>
              <a:rPr kumimoji="0" lang="en-US" sz="2400" dirty="0"/>
              <a:t> </a:t>
            </a:r>
            <a:r>
              <a:rPr kumimoji="0" lang="en-US" sz="2400" i="1" dirty="0">
                <a:latin typeface="Times" pitchFamily="80" charset="0"/>
              </a:rPr>
              <a:t>P</a:t>
            </a:r>
            <a:r>
              <a:rPr kumimoji="0" lang="en-US" sz="2400" dirty="0"/>
              <a:t>.</a:t>
            </a:r>
          </a:p>
          <a:p>
            <a:pPr lvl="1"/>
            <a:r>
              <a:rPr kumimoji="0" lang="en-US" sz="2400" i="1" dirty="0">
                <a:latin typeface="Times" pitchFamily="80" charset="0"/>
              </a:rPr>
              <a:t>A</a:t>
            </a:r>
            <a:r>
              <a:rPr kumimoji="0" lang="en-US" sz="2400" i="1" baseline="-25000" dirty="0">
                <a:latin typeface="Times" pitchFamily="80" charset="0"/>
              </a:rPr>
              <a:t> </a:t>
            </a:r>
            <a:r>
              <a:rPr kumimoji="0" lang="en-US" sz="2400" i="1" dirty="0">
                <a:latin typeface="Times" pitchFamily="80" charset="0"/>
              </a:rPr>
              <a:t>d</a:t>
            </a:r>
            <a:r>
              <a:rPr kumimoji="0" lang="en-US" sz="2400" dirty="0">
                <a:latin typeface="Times" pitchFamily="80" charset="0"/>
              </a:rPr>
              <a:t> = 0</a:t>
            </a:r>
            <a:r>
              <a:rPr kumimoji="0" lang="en-US" sz="2400" dirty="0"/>
              <a:t> because </a:t>
            </a:r>
            <a:r>
              <a:rPr kumimoji="0" lang="en-US" sz="2400" i="1" dirty="0">
                <a:latin typeface="Times" pitchFamily="80" charset="0"/>
              </a:rPr>
              <a:t>A</a:t>
            </a:r>
            <a:r>
              <a:rPr kumimoji="0" lang="en-US" sz="2400" dirty="0">
                <a:latin typeface="Times" pitchFamily="80" charset="0"/>
              </a:rPr>
              <a:t>(</a:t>
            </a:r>
            <a:r>
              <a:rPr kumimoji="0" lang="en-US" sz="2400" i="1" dirty="0">
                <a:latin typeface="Times" pitchFamily="80" charset="0"/>
              </a:rPr>
              <a:t>x</a:t>
            </a:r>
            <a:r>
              <a:rPr kumimoji="0" lang="en-US" sz="2400" dirty="0">
                <a:latin typeface="Times" pitchFamily="80" charset="0"/>
              </a:rPr>
              <a:t> </a:t>
            </a:r>
            <a:r>
              <a:rPr kumimoji="0" lang="en-US" sz="2400" dirty="0">
                <a:latin typeface="Times" pitchFamily="80" charset="0"/>
                <a:ea typeface="ＭＳ Ｐゴシック" pitchFamily="80" charset="-128"/>
              </a:rPr>
              <a:t>±</a:t>
            </a:r>
            <a:r>
              <a:rPr kumimoji="0" lang="en-US" sz="2400" dirty="0">
                <a:latin typeface="Times" pitchFamily="80" charset="0"/>
              </a:rPr>
              <a:t> </a:t>
            </a:r>
            <a:r>
              <a:rPr kumimoji="0" lang="en-US" sz="2400" i="1" dirty="0">
                <a:latin typeface="Times" pitchFamily="80" charset="0"/>
              </a:rPr>
              <a:t>d</a:t>
            </a:r>
            <a:r>
              <a:rPr kumimoji="0" lang="en-US" sz="2400" dirty="0">
                <a:latin typeface="Times" pitchFamily="80" charset="0"/>
              </a:rPr>
              <a:t>) = </a:t>
            </a:r>
            <a:r>
              <a:rPr kumimoji="0" lang="en-US" sz="2400" i="1" dirty="0">
                <a:latin typeface="Times" pitchFamily="80" charset="0"/>
              </a:rPr>
              <a:t>b</a:t>
            </a:r>
            <a:r>
              <a:rPr kumimoji="0" lang="en-US" sz="2400" dirty="0">
                <a:latin typeface="Times" pitchFamily="80" charset="0"/>
              </a:rPr>
              <a:t>.</a:t>
            </a:r>
            <a:endParaRPr kumimoji="0" lang="en-US" sz="2400" dirty="0"/>
          </a:p>
          <a:p>
            <a:pPr lvl="1"/>
            <a:r>
              <a:rPr kumimoji="0" lang="en-US" sz="2400" dirty="0"/>
              <a:t>Assume </a:t>
            </a:r>
            <a:r>
              <a:rPr kumimoji="0" lang="en-US" sz="2400" i="1" dirty="0" err="1">
                <a:latin typeface="Times" pitchFamily="80" charset="0"/>
              </a:rPr>
              <a:t>c</a:t>
            </a:r>
            <a:r>
              <a:rPr kumimoji="0" lang="en-US" sz="2400" baseline="30000" dirty="0" err="1">
                <a:latin typeface="Times" pitchFamily="80" charset="0"/>
              </a:rPr>
              <a:t>T</a:t>
            </a:r>
            <a:r>
              <a:rPr kumimoji="0" lang="en-US" sz="2400" baseline="30000" dirty="0">
                <a:latin typeface="Times" pitchFamily="80" charset="0"/>
              </a:rPr>
              <a:t> </a:t>
            </a:r>
            <a:r>
              <a:rPr kumimoji="0" lang="en-US" sz="2400" i="1" dirty="0" smtClean="0">
                <a:latin typeface="Times" pitchFamily="80" charset="0"/>
              </a:rPr>
              <a:t>d</a:t>
            </a:r>
            <a:r>
              <a:rPr kumimoji="0" lang="en-US" sz="2400" i="1" dirty="0" smtClean="0">
                <a:latin typeface="cmsy10"/>
                <a:ea typeface="cmsy10"/>
                <a:cs typeface="cmsy10"/>
              </a:rPr>
              <a:t>¸</a:t>
            </a:r>
            <a:r>
              <a:rPr kumimoji="0" lang="en-US" sz="2400" dirty="0" smtClean="0">
                <a:latin typeface="Times" pitchFamily="80" charset="0"/>
              </a:rPr>
              <a:t> </a:t>
            </a:r>
            <a:r>
              <a:rPr kumimoji="0" lang="en-US" sz="2400" dirty="0">
                <a:latin typeface="Times" pitchFamily="80" charset="0"/>
              </a:rPr>
              <a:t>0</a:t>
            </a:r>
            <a:r>
              <a:rPr kumimoji="0" lang="en-US" sz="2400" dirty="0"/>
              <a:t>  (by taking either </a:t>
            </a:r>
            <a:r>
              <a:rPr kumimoji="0" lang="en-US" sz="2400" i="1" dirty="0">
                <a:latin typeface="Times" pitchFamily="80" charset="0"/>
              </a:rPr>
              <a:t>d</a:t>
            </a:r>
            <a:r>
              <a:rPr kumimoji="0" lang="en-US" sz="2400" dirty="0"/>
              <a:t> or </a:t>
            </a:r>
            <a:r>
              <a:rPr kumimoji="0" lang="en-US" sz="2400" dirty="0">
                <a:latin typeface="Times" pitchFamily="80" charset="0"/>
              </a:rPr>
              <a:t>–</a:t>
            </a:r>
            <a:r>
              <a:rPr kumimoji="0" lang="en-US" sz="2400" i="1" dirty="0">
                <a:latin typeface="Times" pitchFamily="80" charset="0"/>
              </a:rPr>
              <a:t>d</a:t>
            </a:r>
            <a:r>
              <a:rPr kumimoji="0" lang="en-US" sz="2400" dirty="0"/>
              <a:t>).</a:t>
            </a:r>
          </a:p>
          <a:p>
            <a:pPr lvl="1"/>
            <a:r>
              <a:rPr kumimoji="0" lang="en-US" sz="2400" dirty="0"/>
              <a:t>Consider </a:t>
            </a:r>
            <a:r>
              <a:rPr kumimoji="0" lang="en-US" sz="2400" i="1" dirty="0">
                <a:latin typeface="Times" pitchFamily="80" charset="0"/>
              </a:rPr>
              <a:t>x</a:t>
            </a:r>
            <a:r>
              <a:rPr kumimoji="0" lang="en-US" sz="2400" dirty="0">
                <a:latin typeface="Times" pitchFamily="80" charset="0"/>
              </a:rPr>
              <a:t> + </a:t>
            </a:r>
            <a:r>
              <a:rPr kumimoji="0" lang="en-US" sz="2400" dirty="0" smtClean="0">
                <a:latin typeface="cmmi10"/>
                <a:ea typeface="cmmi10"/>
                <a:cs typeface="cmmi10"/>
              </a:rPr>
              <a:t>¸</a:t>
            </a:r>
            <a:r>
              <a:rPr kumimoji="0" lang="en-US" sz="2400" i="1" dirty="0" smtClean="0">
                <a:latin typeface="Times" pitchFamily="80" charset="0"/>
              </a:rPr>
              <a:t>d</a:t>
            </a:r>
            <a:r>
              <a:rPr kumimoji="0" lang="en-US" sz="2400" dirty="0">
                <a:latin typeface="Times" pitchFamily="80" charset="0"/>
              </a:rPr>
              <a:t>,  </a:t>
            </a:r>
            <a:r>
              <a:rPr kumimoji="0" lang="en-US" sz="2400" dirty="0">
                <a:latin typeface="cmmi10"/>
                <a:ea typeface="cmmi10"/>
                <a:cs typeface="cmmi10"/>
              </a:rPr>
              <a:t>¸</a:t>
            </a:r>
            <a:r>
              <a:rPr kumimoji="0" lang="en-US" sz="2400" dirty="0">
                <a:latin typeface="Times" pitchFamily="80" charset="0"/>
              </a:rPr>
              <a:t> &gt; 0 :</a:t>
            </a:r>
          </a:p>
          <a:p>
            <a:endParaRPr kumimoji="0" lang="en-US" sz="2400" dirty="0" smtClean="0"/>
          </a:p>
          <a:p>
            <a:r>
              <a:rPr kumimoji="0" lang="en-US" sz="2400" dirty="0" smtClean="0"/>
              <a:t>Case </a:t>
            </a:r>
            <a:r>
              <a:rPr kumimoji="0" lang="en-US" sz="2400" dirty="0"/>
              <a:t>2.  </a:t>
            </a:r>
            <a:r>
              <a:rPr kumimoji="0" lang="en-US" sz="2400" dirty="0">
                <a:solidFill>
                  <a:schemeClr val="hlink"/>
                </a:solidFill>
              </a:rPr>
              <a:t>[</a:t>
            </a:r>
            <a:r>
              <a:rPr kumimoji="0" lang="en-US" sz="2400" i="1" dirty="0" err="1">
                <a:solidFill>
                  <a:schemeClr val="hlink"/>
                </a:solidFill>
                <a:latin typeface="Times" pitchFamily="80" charset="0"/>
              </a:rPr>
              <a:t>d</a:t>
            </a:r>
            <a:r>
              <a:rPr kumimoji="0" lang="en-US" sz="2400" i="1" baseline="-25000" dirty="0" err="1">
                <a:solidFill>
                  <a:schemeClr val="hlink"/>
                </a:solidFill>
                <a:latin typeface="Times" pitchFamily="80" charset="0"/>
              </a:rPr>
              <a:t>j</a:t>
            </a:r>
            <a:r>
              <a:rPr kumimoji="0" lang="en-US" sz="2400" dirty="0">
                <a:solidFill>
                  <a:schemeClr val="hlink"/>
                </a:solidFill>
              </a:rPr>
              <a:t> </a:t>
            </a:r>
            <a:r>
              <a:rPr kumimoji="0" lang="en-US" sz="2400" dirty="0" smtClean="0">
                <a:solidFill>
                  <a:schemeClr val="hlink"/>
                </a:solidFill>
                <a:latin typeface="cmsy10"/>
                <a:ea typeface="cmsy10"/>
                <a:cs typeface="cmsy10"/>
              </a:rPr>
              <a:t>¸</a:t>
            </a:r>
            <a:r>
              <a:rPr kumimoji="0" lang="en-US" sz="2400" dirty="0" smtClean="0">
                <a:solidFill>
                  <a:schemeClr val="hlink"/>
                </a:solidFill>
                <a:latin typeface="Times" pitchFamily="80" charset="0"/>
              </a:rPr>
              <a:t> </a:t>
            </a:r>
            <a:r>
              <a:rPr kumimoji="0" lang="en-US" sz="2400" dirty="0">
                <a:solidFill>
                  <a:schemeClr val="hlink"/>
                </a:solidFill>
                <a:latin typeface="Times" pitchFamily="80" charset="0"/>
              </a:rPr>
              <a:t>0</a:t>
            </a:r>
            <a:r>
              <a:rPr kumimoji="0" lang="en-US" sz="2400" dirty="0">
                <a:solidFill>
                  <a:schemeClr val="hlink"/>
                </a:solidFill>
              </a:rPr>
              <a:t> for all </a:t>
            </a:r>
            <a:r>
              <a:rPr kumimoji="0" lang="en-US" sz="2400" i="1" dirty="0">
                <a:solidFill>
                  <a:schemeClr val="hlink"/>
                </a:solidFill>
                <a:latin typeface="Times" pitchFamily="80" charset="0"/>
              </a:rPr>
              <a:t>j</a:t>
            </a:r>
            <a:r>
              <a:rPr kumimoji="0" lang="en-US" sz="2400" dirty="0">
                <a:solidFill>
                  <a:schemeClr val="hlink"/>
                </a:solidFill>
              </a:rPr>
              <a:t> ]</a:t>
            </a:r>
            <a:endParaRPr kumimoji="0" lang="en-US" sz="2400" dirty="0"/>
          </a:p>
          <a:p>
            <a:pPr lvl="1"/>
            <a:r>
              <a:rPr kumimoji="0" lang="en-US" sz="2400" i="1" dirty="0">
                <a:latin typeface="Times" pitchFamily="80" charset="0"/>
              </a:rPr>
              <a:t>x</a:t>
            </a:r>
            <a:r>
              <a:rPr kumimoji="0" lang="en-US" sz="2400" dirty="0"/>
              <a:t> + </a:t>
            </a:r>
            <a:r>
              <a:rPr kumimoji="0" lang="en-US" sz="2400" dirty="0" smtClean="0">
                <a:latin typeface="cmmi10"/>
                <a:ea typeface="cmmi10"/>
                <a:cs typeface="cmmi10"/>
              </a:rPr>
              <a:t>¸</a:t>
            </a:r>
            <a:r>
              <a:rPr kumimoji="0" lang="en-US" sz="2400" dirty="0" smtClean="0">
                <a:sym typeface="Symbol" pitchFamily="80" charset="2"/>
              </a:rPr>
              <a:t> </a:t>
            </a:r>
            <a:r>
              <a:rPr kumimoji="0" lang="en-US" sz="2400" i="1" dirty="0" smtClean="0">
                <a:latin typeface="Times" pitchFamily="80" charset="0"/>
              </a:rPr>
              <a:t>d</a:t>
            </a:r>
            <a:r>
              <a:rPr kumimoji="0" lang="en-US" sz="2400" dirty="0" smtClean="0"/>
              <a:t> </a:t>
            </a:r>
            <a:r>
              <a:rPr kumimoji="0" lang="en-US" sz="2400" dirty="0"/>
              <a:t>is feasible for all </a:t>
            </a:r>
            <a:r>
              <a:rPr kumimoji="0" lang="en-US" sz="2400" dirty="0" smtClean="0">
                <a:latin typeface="cmmi10"/>
                <a:ea typeface="cmmi10"/>
                <a:cs typeface="cmmi10"/>
              </a:rPr>
              <a:t>¸</a:t>
            </a:r>
            <a:r>
              <a:rPr kumimoji="0" lang="en-US" sz="2400" dirty="0" smtClean="0">
                <a:sym typeface="Symbol" pitchFamily="80" charset="2"/>
              </a:rPr>
              <a:t> </a:t>
            </a:r>
            <a:r>
              <a:rPr kumimoji="0" lang="en-US" sz="2400" dirty="0" smtClean="0">
                <a:latin typeface="cmsy10"/>
                <a:ea typeface="cmsy10"/>
                <a:cs typeface="cmsy10"/>
                <a:sym typeface="Symbol" pitchFamily="80" charset="2"/>
              </a:rPr>
              <a:t>¸</a:t>
            </a:r>
            <a:r>
              <a:rPr kumimoji="0" lang="en-US" sz="2400" dirty="0" smtClean="0"/>
              <a:t> </a:t>
            </a:r>
            <a:r>
              <a:rPr kumimoji="0" lang="en-US" sz="2400" dirty="0">
                <a:latin typeface="Times" pitchFamily="80" charset="0"/>
              </a:rPr>
              <a:t>0</a:t>
            </a:r>
            <a:r>
              <a:rPr kumimoji="0" lang="en-US" sz="2400" dirty="0"/>
              <a:t> since </a:t>
            </a:r>
            <a:r>
              <a:rPr kumimoji="0" lang="en-US" sz="2400" i="1" dirty="0">
                <a:latin typeface="Times" pitchFamily="80" charset="0"/>
              </a:rPr>
              <a:t>A</a:t>
            </a:r>
            <a:r>
              <a:rPr kumimoji="0" lang="en-US" sz="2400" dirty="0">
                <a:latin typeface="Times" pitchFamily="80" charset="0"/>
              </a:rPr>
              <a:t>(</a:t>
            </a:r>
            <a:r>
              <a:rPr kumimoji="0" lang="en-US" sz="2400" i="1" dirty="0">
                <a:latin typeface="Times" pitchFamily="80" charset="0"/>
              </a:rPr>
              <a:t>x</a:t>
            </a:r>
            <a:r>
              <a:rPr kumimoji="0" lang="en-US" sz="2400" dirty="0">
                <a:latin typeface="Times" pitchFamily="80" charset="0"/>
              </a:rPr>
              <a:t> +</a:t>
            </a:r>
            <a:r>
              <a:rPr kumimoji="0" lang="en-US" sz="2400" dirty="0"/>
              <a:t> </a:t>
            </a:r>
            <a:r>
              <a:rPr kumimoji="0" lang="en-US" sz="2400" dirty="0" smtClean="0">
                <a:latin typeface="cmmi10"/>
                <a:ea typeface="cmmi10"/>
                <a:cs typeface="cmmi10"/>
              </a:rPr>
              <a:t>¸</a:t>
            </a:r>
            <a:r>
              <a:rPr kumimoji="0" lang="en-US" sz="2400" dirty="0" smtClean="0">
                <a:sym typeface="Symbol" pitchFamily="80" charset="2"/>
              </a:rPr>
              <a:t> </a:t>
            </a:r>
            <a:r>
              <a:rPr kumimoji="0" lang="en-US" sz="2400" i="1" dirty="0" smtClean="0">
                <a:latin typeface="Times" pitchFamily="80" charset="0"/>
              </a:rPr>
              <a:t>d</a:t>
            </a:r>
            <a:r>
              <a:rPr kumimoji="0" lang="en-US" sz="2400" dirty="0">
                <a:latin typeface="Times" pitchFamily="80" charset="0"/>
              </a:rPr>
              <a:t>) = </a:t>
            </a:r>
            <a:r>
              <a:rPr kumimoji="0" lang="en-US" sz="2400" i="1" dirty="0">
                <a:latin typeface="Times" pitchFamily="80" charset="0"/>
              </a:rPr>
              <a:t>b </a:t>
            </a:r>
            <a:r>
              <a:rPr kumimoji="0" lang="en-US" sz="2400" dirty="0"/>
              <a:t>and </a:t>
            </a:r>
            <a:r>
              <a:rPr kumimoji="0" lang="en-US" sz="2400" i="1" dirty="0">
                <a:latin typeface="Times" pitchFamily="80" charset="0"/>
              </a:rPr>
              <a:t>x</a:t>
            </a:r>
            <a:r>
              <a:rPr kumimoji="0" lang="en-US" sz="2400" dirty="0"/>
              <a:t> + </a:t>
            </a:r>
            <a:r>
              <a:rPr kumimoji="0" lang="en-US" sz="2400" dirty="0" smtClean="0">
                <a:latin typeface="cmmi10"/>
                <a:ea typeface="cmmi10"/>
                <a:cs typeface="cmmi10"/>
              </a:rPr>
              <a:t>¸</a:t>
            </a:r>
            <a:r>
              <a:rPr kumimoji="0" lang="en-US" sz="2400" dirty="0" smtClean="0">
                <a:sym typeface="Symbol" pitchFamily="80" charset="2"/>
              </a:rPr>
              <a:t> </a:t>
            </a:r>
            <a:r>
              <a:rPr kumimoji="0" lang="en-US" sz="2400" i="1" dirty="0" smtClean="0">
                <a:latin typeface="Times" pitchFamily="80" charset="0"/>
              </a:rPr>
              <a:t>d</a:t>
            </a:r>
            <a:r>
              <a:rPr kumimoji="0" lang="en-US" sz="2400" dirty="0" smtClean="0"/>
              <a:t> </a:t>
            </a:r>
            <a:r>
              <a:rPr kumimoji="0" lang="en-US" sz="2400" dirty="0" smtClean="0">
                <a:latin typeface="cmsy10"/>
                <a:ea typeface="cmsy10"/>
                <a:cs typeface="cmsy10"/>
              </a:rPr>
              <a:t>¸</a:t>
            </a:r>
            <a:r>
              <a:rPr kumimoji="0" lang="en-US" sz="2400" dirty="0" smtClean="0"/>
              <a:t> </a:t>
            </a:r>
            <a:r>
              <a:rPr kumimoji="0" lang="en-US" sz="2400" i="1" dirty="0">
                <a:latin typeface="Times" pitchFamily="80" charset="0"/>
              </a:rPr>
              <a:t>x </a:t>
            </a:r>
            <a:r>
              <a:rPr kumimoji="0" lang="en-US" sz="2400" i="1" dirty="0" smtClean="0">
                <a:latin typeface="cmsy10"/>
                <a:ea typeface="cmsy10"/>
                <a:cs typeface="cmsy10"/>
              </a:rPr>
              <a:t>¸</a:t>
            </a:r>
            <a:r>
              <a:rPr kumimoji="0" lang="en-US" sz="2400" dirty="0" smtClean="0"/>
              <a:t> </a:t>
            </a:r>
            <a:r>
              <a:rPr kumimoji="0" lang="en-US" sz="2400" dirty="0">
                <a:latin typeface="Times" pitchFamily="80" charset="0"/>
              </a:rPr>
              <a:t>0.</a:t>
            </a:r>
          </a:p>
          <a:p>
            <a:pPr lvl="1"/>
            <a:r>
              <a:rPr kumimoji="0" lang="en-US" sz="2400" dirty="0"/>
              <a:t>As </a:t>
            </a:r>
            <a:r>
              <a:rPr kumimoji="0" lang="en-US" sz="2400" dirty="0" smtClean="0">
                <a:latin typeface="cmmi10"/>
                <a:ea typeface="cmmi10"/>
                <a:cs typeface="cmmi10"/>
              </a:rPr>
              <a:t>¸</a:t>
            </a:r>
            <a:r>
              <a:rPr kumimoji="0" lang="en-US" sz="2400" dirty="0" smtClean="0">
                <a:sym typeface="Symbol" pitchFamily="80" charset="2"/>
              </a:rPr>
              <a:t> </a:t>
            </a:r>
            <a:r>
              <a:rPr kumimoji="0" lang="en-US" sz="2400" dirty="0" smtClean="0">
                <a:latin typeface="cmsy10"/>
                <a:ea typeface="cmsy10"/>
                <a:cs typeface="cmsy10"/>
                <a:sym typeface="Symbol" pitchFamily="80" charset="2"/>
              </a:rPr>
              <a:t>!</a:t>
            </a:r>
            <a:r>
              <a:rPr kumimoji="0" lang="en-US" sz="2400" dirty="0" smtClean="0">
                <a:sym typeface="Symbol" pitchFamily="80" charset="2"/>
              </a:rPr>
              <a:t> </a:t>
            </a:r>
            <a:r>
              <a:rPr kumimoji="0" lang="en-US" sz="2400" dirty="0" smtClean="0">
                <a:latin typeface="cmsy10"/>
                <a:ea typeface="cmsy10"/>
                <a:cs typeface="cmsy10"/>
                <a:sym typeface="Symbol" pitchFamily="80" charset="2"/>
              </a:rPr>
              <a:t>1</a:t>
            </a:r>
            <a:r>
              <a:rPr kumimoji="0" lang="en-US" sz="2400" dirty="0" smtClean="0">
                <a:latin typeface="Times" pitchFamily="80" charset="0"/>
              </a:rPr>
              <a:t>, </a:t>
            </a:r>
            <a:r>
              <a:rPr kumimoji="0" lang="en-US" sz="2400" dirty="0" smtClean="0">
                <a:sym typeface="Symbol" pitchFamily="80" charset="2"/>
              </a:rPr>
              <a:t> </a:t>
            </a:r>
            <a:r>
              <a:rPr kumimoji="0" lang="en-US" sz="2400" i="1" dirty="0" err="1">
                <a:latin typeface="Times" pitchFamily="80" charset="0"/>
              </a:rPr>
              <a:t>c</a:t>
            </a:r>
            <a:r>
              <a:rPr kumimoji="0" lang="en-US" sz="2400" baseline="30000" dirty="0" err="1">
                <a:latin typeface="Times" pitchFamily="80" charset="0"/>
              </a:rPr>
              <a:t>T</a:t>
            </a:r>
            <a:r>
              <a:rPr kumimoji="0" lang="en-US" sz="2400" dirty="0">
                <a:latin typeface="Times" pitchFamily="80" charset="0"/>
              </a:rPr>
              <a:t>(</a:t>
            </a:r>
            <a:r>
              <a:rPr kumimoji="0" lang="en-US" sz="2400" i="1" dirty="0">
                <a:latin typeface="Times" pitchFamily="80" charset="0"/>
              </a:rPr>
              <a:t>x</a:t>
            </a:r>
            <a:r>
              <a:rPr kumimoji="0" lang="en-US" sz="2400" dirty="0"/>
              <a:t> + </a:t>
            </a:r>
            <a:r>
              <a:rPr kumimoji="0" lang="en-US" sz="2400" dirty="0" smtClean="0">
                <a:latin typeface="cmmi10"/>
                <a:ea typeface="cmmi10"/>
                <a:cs typeface="cmmi10"/>
              </a:rPr>
              <a:t>¸</a:t>
            </a:r>
            <a:r>
              <a:rPr kumimoji="0" lang="en-US" sz="2400" dirty="0" smtClean="0">
                <a:sym typeface="Symbol" pitchFamily="80" charset="2"/>
              </a:rPr>
              <a:t> </a:t>
            </a:r>
            <a:r>
              <a:rPr kumimoji="0" lang="en-US" sz="2400" i="1" dirty="0" smtClean="0">
                <a:latin typeface="Times" pitchFamily="80" charset="0"/>
              </a:rPr>
              <a:t>d</a:t>
            </a:r>
            <a:r>
              <a:rPr kumimoji="0" lang="en-US" sz="2400" dirty="0">
                <a:latin typeface="Times" pitchFamily="80" charset="0"/>
              </a:rPr>
              <a:t>)</a:t>
            </a:r>
            <a:r>
              <a:rPr kumimoji="0" lang="en-US" sz="2400" dirty="0"/>
              <a:t> </a:t>
            </a:r>
            <a:r>
              <a:rPr kumimoji="0" lang="en-US" sz="2400" dirty="0" smtClean="0">
                <a:latin typeface="cmsy10"/>
                <a:ea typeface="cmsy10"/>
                <a:cs typeface="cmsy10"/>
              </a:rPr>
              <a:t>!</a:t>
            </a:r>
            <a:r>
              <a:rPr kumimoji="0" lang="en-US" sz="2400" dirty="0" smtClean="0">
                <a:sym typeface="Symbol" pitchFamily="80" charset="2"/>
              </a:rPr>
              <a:t> </a:t>
            </a:r>
            <a:r>
              <a:rPr kumimoji="0" lang="en-US" sz="2400" dirty="0" smtClean="0">
                <a:latin typeface="cmsy10"/>
                <a:ea typeface="cmsy10"/>
                <a:cs typeface="cmsy10"/>
                <a:sym typeface="Symbol" pitchFamily="80" charset="2"/>
              </a:rPr>
              <a:t>1</a:t>
            </a:r>
            <a:r>
              <a:rPr kumimoji="0" lang="en-US" sz="2400" dirty="0" smtClean="0"/>
              <a:t> </a:t>
            </a:r>
            <a:r>
              <a:rPr kumimoji="0" lang="en-US" sz="2400" dirty="0"/>
              <a:t>because </a:t>
            </a:r>
            <a:r>
              <a:rPr kumimoji="0" lang="en-US" sz="2400" i="1" dirty="0" err="1">
                <a:latin typeface="Times" pitchFamily="80" charset="0"/>
              </a:rPr>
              <a:t>c</a:t>
            </a:r>
            <a:r>
              <a:rPr kumimoji="0" lang="en-US" sz="2400" baseline="30000" dirty="0" err="1">
                <a:latin typeface="Times" pitchFamily="80" charset="0"/>
              </a:rPr>
              <a:t>T</a:t>
            </a:r>
            <a:r>
              <a:rPr kumimoji="0" lang="en-US" sz="2400" baseline="30000" dirty="0">
                <a:latin typeface="Times" pitchFamily="80" charset="0"/>
              </a:rPr>
              <a:t> </a:t>
            </a:r>
            <a:r>
              <a:rPr kumimoji="0" lang="en-US" sz="2400" i="1" dirty="0">
                <a:latin typeface="Times" pitchFamily="80" charset="0"/>
              </a:rPr>
              <a:t>d</a:t>
            </a:r>
            <a:r>
              <a:rPr kumimoji="0" lang="en-US" sz="2400" dirty="0">
                <a:latin typeface="Times" pitchFamily="80" charset="0"/>
              </a:rPr>
              <a:t> </a:t>
            </a:r>
            <a:r>
              <a:rPr kumimoji="0" lang="en-US" sz="2400" dirty="0" smtClean="0">
                <a:latin typeface="Times" pitchFamily="80" charset="0"/>
              </a:rPr>
              <a:t>&gt; </a:t>
            </a:r>
            <a:r>
              <a:rPr kumimoji="0" lang="en-US" sz="2400" dirty="0">
                <a:latin typeface="Times" pitchFamily="80" charset="0"/>
              </a:rPr>
              <a:t>0.    </a:t>
            </a:r>
            <a:endParaRPr lang="en-US" sz="2400" dirty="0">
              <a:sym typeface="Symbol" pitchFamily="80" charset="2"/>
            </a:endParaRPr>
          </a:p>
        </p:txBody>
      </p:sp>
      <p:sp>
        <p:nvSpPr>
          <p:cNvPr id="506885" name="Rectangle 5"/>
          <p:cNvSpPr>
            <a:spLocks noChangeArrowheads="1"/>
          </p:cNvSpPr>
          <p:nvPr/>
        </p:nvSpPr>
        <p:spPr bwMode="auto">
          <a:xfrm>
            <a:off x="7448416" y="7981247"/>
            <a:ext cx="4545801" cy="392900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none" lIns="130019" tIns="65010" rIns="130019" bIns="65010">
            <a:spAutoFit/>
          </a:bodyPr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1700" kern="1200" dirty="0" smtClean="0">
                <a:solidFill>
                  <a:srgbClr val="4D4D4D"/>
                </a:solidFill>
                <a:latin typeface="Lucida Sans" pitchFamily="80" charset="0"/>
                <a:cs typeface="+mn-cs"/>
              </a:rPr>
              <a:t>if </a:t>
            </a:r>
            <a:r>
              <a:rPr lang="en-US" sz="1700" i="1" kern="1200" dirty="0" err="1" smtClean="0">
                <a:solidFill>
                  <a:srgbClr val="4D4D4D"/>
                </a:solidFill>
                <a:latin typeface="Times" pitchFamily="80" charset="0"/>
                <a:cs typeface="+mn-cs"/>
              </a:rPr>
              <a:t>c</a:t>
            </a:r>
            <a:r>
              <a:rPr lang="en-US" sz="1700" b="1" kern="1200" baseline="30000" dirty="0" err="1" smtClean="0">
                <a:solidFill>
                  <a:srgbClr val="4D4D4D"/>
                </a:solidFill>
                <a:latin typeface="Times" pitchFamily="80" charset="0"/>
                <a:cs typeface="+mn-cs"/>
              </a:rPr>
              <a:t>T</a:t>
            </a:r>
            <a:r>
              <a:rPr lang="en-US" sz="1700" i="1" kern="1200" dirty="0" err="1" smtClean="0">
                <a:solidFill>
                  <a:srgbClr val="4D4D4D"/>
                </a:solidFill>
                <a:latin typeface="Times" pitchFamily="80" charset="0"/>
                <a:cs typeface="+mn-cs"/>
              </a:rPr>
              <a:t>d</a:t>
            </a:r>
            <a:r>
              <a:rPr lang="en-US" sz="17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 = 0</a:t>
            </a:r>
            <a:r>
              <a:rPr lang="en-US" sz="1700" kern="1200" dirty="0" smtClean="0">
                <a:solidFill>
                  <a:srgbClr val="4D4D4D"/>
                </a:solidFill>
                <a:latin typeface="Lucida Sans" pitchFamily="80" charset="0"/>
                <a:cs typeface="+mn-cs"/>
              </a:rPr>
              <a:t>, choose </a:t>
            </a:r>
            <a:r>
              <a:rPr lang="en-US" sz="1700" i="1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d</a:t>
            </a:r>
            <a:r>
              <a:rPr lang="en-US" sz="1700" kern="1200" dirty="0" smtClean="0">
                <a:solidFill>
                  <a:srgbClr val="4D4D4D"/>
                </a:solidFill>
                <a:latin typeface="Lucida Sans" pitchFamily="80" charset="0"/>
                <a:cs typeface="+mn-cs"/>
              </a:rPr>
              <a:t> so that case 1 applies</a:t>
            </a:r>
          </a:p>
        </p:txBody>
      </p:sp>
      <p:sp>
        <p:nvSpPr>
          <p:cNvPr id="506886" name="Line 6"/>
          <p:cNvSpPr>
            <a:spLocks noChangeShapeType="1"/>
          </p:cNvSpPr>
          <p:nvPr/>
        </p:nvSpPr>
        <p:spPr bwMode="auto">
          <a:xfrm flipH="1" flipV="1">
            <a:off x="7644842" y="7504853"/>
            <a:ext cx="241583" cy="3702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wrap="none" lIns="130019" tIns="65010" rIns="130019" bIns="65010" anchor="ctr"/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" y="1143000"/>
            <a:ext cx="11704320" cy="7569769"/>
          </a:xfrm>
        </p:spPr>
        <p:txBody>
          <a:bodyPr/>
          <a:lstStyle/>
          <a:p>
            <a:pPr>
              <a:buNone/>
            </a:pPr>
            <a:endParaRPr lang="en-US" dirty="0" smtClean="0">
              <a:latin typeface="Arial" charset="0"/>
            </a:endParaRPr>
          </a:p>
          <a:p>
            <a:pPr algn="ctr">
              <a:buNone/>
            </a:pPr>
            <a:endParaRPr lang="en-US" sz="6000" dirty="0" smtClean="0">
              <a:latin typeface="Arial" charset="0"/>
            </a:endParaRPr>
          </a:p>
          <a:p>
            <a:pPr algn="ctr">
              <a:buNone/>
            </a:pPr>
            <a:r>
              <a:rPr lang="en-US" sz="6000" dirty="0" smtClean="0">
                <a:latin typeface="Arial" charset="0"/>
              </a:rPr>
              <a:t>Linear programming </a:t>
            </a:r>
          </a:p>
          <a:p>
            <a:pPr algn="ctr">
              <a:buNone/>
            </a:pPr>
            <a:r>
              <a:rPr lang="en-US" sz="6000" dirty="0" smtClean="0">
                <a:latin typeface="Arial" charset="0"/>
              </a:rPr>
              <a:t>linear algebraic perspective</a:t>
            </a:r>
            <a:endParaRPr lang="en-US" sz="6000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20, 2014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15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34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1056299" indent="-406268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625073" indent="-325014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2275105" indent="-325014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925138" indent="-325014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3575169" indent="-325014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4225197" indent="-325014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4875229" indent="-325014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5525256" indent="-325014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55C0258-400D-A245-AD43-A4FB815DD137}" type="slidenum">
              <a:rPr lang="en-US" sz="2000">
                <a:solidFill>
                  <a:srgbClr val="000000"/>
                </a:solidFill>
              </a:rPr>
              <a:pPr eaLnBrk="1" hangingPunct="1"/>
              <a:t>15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9781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644AB-695E-45D6-85E5-91F0CC15821C}" type="slidenum">
              <a:rPr lang="en-US">
                <a:solidFill>
                  <a:srgbClr val="000000"/>
                </a:solidFill>
              </a:rPr>
              <a:pPr/>
              <a:t>16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dirty="0"/>
              <a:t>Intuition</a:t>
            </a:r>
          </a:p>
        </p:txBody>
      </p:sp>
      <p:sp>
        <p:nvSpPr>
          <p:cNvPr id="4782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66986" y="1300480"/>
            <a:ext cx="11505636" cy="7694507"/>
          </a:xfrm>
        </p:spPr>
        <p:txBody>
          <a:bodyPr/>
          <a:lstStyle/>
          <a:p>
            <a:r>
              <a:rPr kumimoji="0" lang="en-US" sz="2400" dirty="0"/>
              <a:t>Intuition.  </a:t>
            </a:r>
            <a:r>
              <a:rPr kumimoji="0" lang="en-US" sz="2400" dirty="0">
                <a:solidFill>
                  <a:schemeClr val="tx1"/>
                </a:solidFill>
              </a:rPr>
              <a:t>A vertex in </a:t>
            </a:r>
            <a:r>
              <a:rPr kumimoji="0" lang="en-US" sz="2400" dirty="0" err="1">
                <a:solidFill>
                  <a:schemeClr val="tx1"/>
                </a:solidFill>
                <a:sym typeface="Symbol" pitchFamily="80" charset="2"/>
              </a:rPr>
              <a:t>R</a:t>
            </a:r>
            <a:r>
              <a:rPr kumimoji="0" lang="en-US" sz="2400" i="1" baseline="30000" dirty="0" err="1" smtClean="0">
                <a:solidFill>
                  <a:schemeClr val="tx1"/>
                </a:solidFill>
                <a:latin typeface="Times" pitchFamily="80" charset="0"/>
              </a:rPr>
              <a:t>m</a:t>
            </a:r>
            <a:r>
              <a:rPr kumimoji="0" lang="en-US" sz="2400" dirty="0" smtClean="0">
                <a:solidFill>
                  <a:schemeClr val="tx1"/>
                </a:solidFill>
              </a:rPr>
              <a:t> </a:t>
            </a:r>
            <a:r>
              <a:rPr kumimoji="0" lang="en-US" sz="2400" dirty="0">
                <a:solidFill>
                  <a:schemeClr val="tx1"/>
                </a:solidFill>
              </a:rPr>
              <a:t>is uniquely specified by </a:t>
            </a:r>
            <a:r>
              <a:rPr kumimoji="0" lang="en-US" sz="2400" i="1" dirty="0">
                <a:solidFill>
                  <a:schemeClr val="tx1"/>
                </a:solidFill>
                <a:latin typeface="Times" pitchFamily="80" charset="0"/>
              </a:rPr>
              <a:t>m</a:t>
            </a:r>
            <a:r>
              <a:rPr kumimoji="0" lang="en-US" sz="2400" dirty="0">
                <a:solidFill>
                  <a:schemeClr val="tx1"/>
                </a:solidFill>
              </a:rPr>
              <a:t> linearly independent equations.</a:t>
            </a:r>
            <a:endParaRPr kumimoji="0" lang="en-US" sz="2400" dirty="0"/>
          </a:p>
          <a:p>
            <a:endParaRPr kumimoji="0" lang="en-US" sz="2400" dirty="0"/>
          </a:p>
          <a:p>
            <a:endParaRPr kumimoji="0" lang="en-US" sz="2400" dirty="0"/>
          </a:p>
          <a:p>
            <a:endParaRPr kumimoji="0" lang="en-US" sz="2400" dirty="0"/>
          </a:p>
          <a:p>
            <a:endParaRPr kumimoji="0" lang="en-US" sz="2400" dirty="0"/>
          </a:p>
        </p:txBody>
      </p:sp>
      <p:sp>
        <p:nvSpPr>
          <p:cNvPr id="478258" name="Freeform 50"/>
          <p:cNvSpPr>
            <a:spLocks/>
          </p:cNvSpPr>
          <p:nvPr/>
        </p:nvSpPr>
        <p:spPr bwMode="auto">
          <a:xfrm>
            <a:off x="3673406" y="5256106"/>
            <a:ext cx="3978204" cy="3425050"/>
          </a:xfrm>
          <a:custGeom>
            <a:avLst/>
            <a:gdLst/>
            <a:ahLst/>
            <a:cxnLst>
              <a:cxn ang="0">
                <a:pos x="0" y="1776"/>
              </a:cxn>
              <a:cxn ang="0">
                <a:pos x="0" y="0"/>
              </a:cxn>
              <a:cxn ang="0">
                <a:pos x="758" y="205"/>
              </a:cxn>
              <a:cxn ang="0">
                <a:pos x="1626" y="1000"/>
              </a:cxn>
              <a:cxn ang="0">
                <a:pos x="2064" y="1776"/>
              </a:cxn>
              <a:cxn ang="0">
                <a:pos x="0" y="1776"/>
              </a:cxn>
            </a:cxnLst>
            <a:rect l="0" t="0" r="r" b="b"/>
            <a:pathLst>
              <a:path w="2064" h="1776">
                <a:moveTo>
                  <a:pt x="0" y="1776"/>
                </a:moveTo>
                <a:lnTo>
                  <a:pt x="0" y="0"/>
                </a:lnTo>
                <a:lnTo>
                  <a:pt x="758" y="205"/>
                </a:lnTo>
                <a:lnTo>
                  <a:pt x="1626" y="1000"/>
                </a:lnTo>
                <a:lnTo>
                  <a:pt x="2064" y="1776"/>
                </a:lnTo>
                <a:lnTo>
                  <a:pt x="0" y="1776"/>
                </a:lnTo>
                <a:close/>
              </a:path>
            </a:pathLst>
          </a:cu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lIns="130921" tIns="65461" rIns="130921" bIns="65461" anchor="ctr"/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478259" name="Line 51"/>
          <p:cNvSpPr>
            <a:spLocks noChangeShapeType="1"/>
          </p:cNvSpPr>
          <p:nvPr/>
        </p:nvSpPr>
        <p:spPr bwMode="auto">
          <a:xfrm flipV="1">
            <a:off x="3316677" y="8669873"/>
            <a:ext cx="6660444" cy="158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 wrap="none" lIns="130921" tIns="65461" rIns="130921" bIns="65461" anchor="ctr"/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478260" name="Line 52"/>
          <p:cNvSpPr>
            <a:spLocks noChangeShapeType="1"/>
          </p:cNvSpPr>
          <p:nvPr/>
        </p:nvSpPr>
        <p:spPr bwMode="auto">
          <a:xfrm rot="-5400000">
            <a:off x="1394180" y="6720276"/>
            <a:ext cx="455845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 wrap="none" lIns="130921" tIns="65461" rIns="130921" bIns="65461" anchor="ctr"/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478263" name="Line 55"/>
          <p:cNvSpPr>
            <a:spLocks noChangeShapeType="1"/>
          </p:cNvSpPr>
          <p:nvPr/>
        </p:nvSpPr>
        <p:spPr bwMode="auto">
          <a:xfrm rot="5400000" flipH="1">
            <a:off x="3884507" y="4900507"/>
            <a:ext cx="4761654" cy="2799644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/>
          </a:ln>
          <a:effectLst/>
        </p:spPr>
        <p:txBody>
          <a:bodyPr wrap="none" lIns="130921" tIns="65461" rIns="130921" bIns="65461" anchor="ctr"/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478265" name="Line 57"/>
          <p:cNvSpPr>
            <a:spLocks noChangeShapeType="1"/>
          </p:cNvSpPr>
          <p:nvPr/>
        </p:nvSpPr>
        <p:spPr bwMode="auto">
          <a:xfrm rot="5400000" flipH="1">
            <a:off x="3557130" y="3864188"/>
            <a:ext cx="4669084" cy="4951306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/>
          </a:ln>
          <a:effectLst/>
        </p:spPr>
        <p:txBody>
          <a:bodyPr wrap="none" lIns="130921" tIns="65461" rIns="130921" bIns="65461" anchor="ctr"/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478267" name="Oval 59"/>
          <p:cNvSpPr>
            <a:spLocks noChangeAspect="1" noChangeArrowheads="1"/>
          </p:cNvSpPr>
          <p:nvPr/>
        </p:nvSpPr>
        <p:spPr bwMode="auto">
          <a:xfrm>
            <a:off x="6676251" y="7057813"/>
            <a:ext cx="234809" cy="234809"/>
          </a:xfrm>
          <a:prstGeom prst="ellipse">
            <a:avLst/>
          </a:prstGeom>
          <a:solidFill>
            <a:srgbClr val="003399">
              <a:alpha val="50000"/>
            </a:srgbClr>
          </a:solidFill>
          <a:ln w="15875">
            <a:noFill/>
            <a:round/>
            <a:headEnd/>
            <a:tailEnd/>
          </a:ln>
          <a:effectLst/>
        </p:spPr>
        <p:txBody>
          <a:bodyPr wrap="none" lIns="130921" tIns="65461" rIns="130921" bIns="65461" anchor="ctr"/>
          <a:lstStyle/>
          <a:p>
            <a:pPr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2000" kern="1200" dirty="0" smtClean="0">
              <a:solidFill>
                <a:srgbClr val="FFFFFF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478273" name="Text Box 65"/>
          <p:cNvSpPr txBox="1">
            <a:spLocks noChangeArrowheads="1"/>
          </p:cNvSpPr>
          <p:nvPr/>
        </p:nvSpPr>
        <p:spPr bwMode="auto">
          <a:xfrm>
            <a:off x="1943947" y="3312167"/>
            <a:ext cx="1957493" cy="56899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95029" tIns="130019" rIns="195029" bIns="130019">
            <a:spAutoFit/>
          </a:bodyPr>
          <a:lstStyle/>
          <a:p>
            <a:pPr defTabSz="1300259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2000" kern="1200" dirty="0" smtClean="0">
                <a:solidFill>
                  <a:srgbClr val="000000"/>
                </a:solidFill>
                <a:latin typeface="Times" pitchFamily="80" charset="0"/>
                <a:cs typeface="+mn-cs"/>
              </a:rPr>
              <a:t>4</a:t>
            </a:r>
            <a:r>
              <a:rPr kumimoji="1" lang="en-US" sz="2000" i="1" kern="1200" dirty="0" smtClean="0">
                <a:solidFill>
                  <a:srgbClr val="000000"/>
                </a:solidFill>
                <a:latin typeface="Times" pitchFamily="80" charset="0"/>
                <a:cs typeface="+mn-cs"/>
              </a:rPr>
              <a:t>A</a:t>
            </a:r>
            <a:r>
              <a:rPr kumimoji="1" lang="en-US" sz="2000" kern="1200" dirty="0" smtClean="0">
                <a:solidFill>
                  <a:srgbClr val="000000"/>
                </a:solidFill>
                <a:latin typeface="Times" pitchFamily="80" charset="0"/>
                <a:cs typeface="+mn-cs"/>
              </a:rPr>
              <a:t> + 4</a:t>
            </a:r>
            <a:r>
              <a:rPr kumimoji="1" lang="en-US" sz="2000" i="1" kern="1200" dirty="0" smtClean="0">
                <a:solidFill>
                  <a:srgbClr val="000000"/>
                </a:solidFill>
                <a:latin typeface="Times" pitchFamily="80" charset="0"/>
                <a:cs typeface="+mn-cs"/>
              </a:rPr>
              <a:t>B</a:t>
            </a:r>
            <a:r>
              <a:rPr kumimoji="1" lang="en-US" sz="2000" kern="1200" dirty="0" smtClean="0">
                <a:solidFill>
                  <a:srgbClr val="000000"/>
                </a:solidFill>
                <a:latin typeface="Lucida Sans" pitchFamily="80" charset="0"/>
                <a:cs typeface="+mn-cs"/>
              </a:rPr>
              <a:t> </a:t>
            </a:r>
            <a:r>
              <a:rPr kumimoji="1" lang="en-US" sz="2000" kern="1200" dirty="0" smtClean="0">
                <a:solidFill>
                  <a:srgbClr val="000000"/>
                </a:solidFill>
                <a:latin typeface="cmsy10"/>
                <a:ea typeface="cmsy10"/>
                <a:cs typeface="cmsy10"/>
              </a:rPr>
              <a:t>·</a:t>
            </a:r>
            <a:r>
              <a:rPr kumimoji="1" lang="en-US" sz="2000" kern="1200" dirty="0" smtClean="0">
                <a:solidFill>
                  <a:srgbClr val="000000"/>
                </a:solidFill>
                <a:latin typeface="Times" pitchFamily="80" charset="0"/>
                <a:cs typeface="+mn-cs"/>
              </a:rPr>
              <a:t> 160</a:t>
            </a:r>
          </a:p>
        </p:txBody>
      </p:sp>
      <p:sp>
        <p:nvSpPr>
          <p:cNvPr id="478274" name="Text Box 66"/>
          <p:cNvSpPr txBox="1">
            <a:spLocks noChangeArrowheads="1"/>
          </p:cNvSpPr>
          <p:nvPr/>
        </p:nvSpPr>
        <p:spPr bwMode="auto">
          <a:xfrm>
            <a:off x="4519918" y="3312167"/>
            <a:ext cx="2341644" cy="5703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195029" tIns="130019" rIns="195029" bIns="130019">
            <a:spAutoFit/>
          </a:bodyPr>
          <a:lstStyle/>
          <a:p>
            <a:pPr defTabSz="1300259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2000" kern="1200" dirty="0" smtClean="0">
                <a:solidFill>
                  <a:srgbClr val="000000"/>
                </a:solidFill>
                <a:latin typeface="Times" pitchFamily="80" charset="0"/>
                <a:cs typeface="+mn-cs"/>
              </a:rPr>
              <a:t>35</a:t>
            </a:r>
            <a:r>
              <a:rPr kumimoji="1" lang="en-US" sz="2000" i="1" kern="1200" dirty="0" smtClean="0">
                <a:solidFill>
                  <a:srgbClr val="000000"/>
                </a:solidFill>
                <a:latin typeface="Times" pitchFamily="80" charset="0"/>
                <a:cs typeface="+mn-cs"/>
              </a:rPr>
              <a:t>A</a:t>
            </a:r>
            <a:r>
              <a:rPr kumimoji="1" lang="en-US" sz="2000" kern="1200" dirty="0" smtClean="0">
                <a:solidFill>
                  <a:srgbClr val="000000"/>
                </a:solidFill>
                <a:latin typeface="Times" pitchFamily="80" charset="0"/>
                <a:cs typeface="+mn-cs"/>
              </a:rPr>
              <a:t> + 20</a:t>
            </a:r>
            <a:r>
              <a:rPr kumimoji="1" lang="en-US" sz="2000" i="1" kern="1200" dirty="0" smtClean="0">
                <a:solidFill>
                  <a:srgbClr val="000000"/>
                </a:solidFill>
                <a:latin typeface="Times" pitchFamily="80" charset="0"/>
                <a:cs typeface="+mn-cs"/>
              </a:rPr>
              <a:t>B</a:t>
            </a:r>
            <a:r>
              <a:rPr kumimoji="1" lang="en-US" sz="2000" kern="1200" dirty="0" smtClean="0">
                <a:solidFill>
                  <a:srgbClr val="000000"/>
                </a:solidFill>
                <a:latin typeface="Lucida Sans" pitchFamily="80" charset="0"/>
                <a:cs typeface="+mn-cs"/>
              </a:rPr>
              <a:t> </a:t>
            </a:r>
            <a:r>
              <a:rPr kumimoji="1" lang="en-US" sz="2000" kern="1200" dirty="0" smtClean="0">
                <a:solidFill>
                  <a:srgbClr val="000000"/>
                </a:solidFill>
                <a:latin typeface="cmsy10"/>
                <a:ea typeface="cmsy10"/>
                <a:cs typeface="cmsy10"/>
              </a:rPr>
              <a:t>·</a:t>
            </a:r>
            <a:r>
              <a:rPr kumimoji="1" lang="en-US" sz="2000" kern="1200" dirty="0" smtClean="0">
                <a:solidFill>
                  <a:srgbClr val="000000"/>
                </a:solidFill>
                <a:latin typeface="Times" pitchFamily="80" charset="0"/>
                <a:cs typeface="+mn-cs"/>
              </a:rPr>
              <a:t> 1190</a:t>
            </a:r>
            <a:endParaRPr kumimoji="1" lang="en-US" sz="20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478277" name="Text Box 69"/>
          <p:cNvSpPr txBox="1">
            <a:spLocks noChangeArrowheads="1"/>
          </p:cNvSpPr>
          <p:nvPr/>
        </p:nvSpPr>
        <p:spPr bwMode="auto">
          <a:xfrm>
            <a:off x="5355449" y="7213601"/>
            <a:ext cx="1514970" cy="44000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30921" tIns="65461" rIns="130921" bIns="65461">
            <a:spAutoFit/>
          </a:bodyPr>
          <a:lstStyle/>
          <a:p>
            <a:pPr defTabSz="1300259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20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(26, 14)</a:t>
            </a:r>
          </a:p>
        </p:txBody>
      </p:sp>
      <p:sp>
        <p:nvSpPr>
          <p:cNvPr id="478280" name="Text Box 72"/>
          <p:cNvSpPr txBox="1">
            <a:spLocks noChangeArrowheads="1"/>
          </p:cNvSpPr>
          <p:nvPr/>
        </p:nvSpPr>
        <p:spPr bwMode="auto">
          <a:xfrm>
            <a:off x="7437120" y="6355650"/>
            <a:ext cx="2605476" cy="87813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95029" tIns="130019" rIns="195029" bIns="130019">
            <a:spAutoFit/>
          </a:bodyPr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2000" kern="1200" dirty="0" smtClean="0">
                <a:solidFill>
                  <a:srgbClr val="CC0000"/>
                </a:solidFill>
                <a:latin typeface="Times" pitchFamily="80" charset="0"/>
                <a:cs typeface="+mn-cs"/>
              </a:rPr>
              <a:t>  4</a:t>
            </a:r>
            <a:r>
              <a:rPr kumimoji="1" lang="en-US" sz="2000" i="1" kern="1200" dirty="0" smtClean="0">
                <a:solidFill>
                  <a:srgbClr val="CC0000"/>
                </a:solidFill>
                <a:latin typeface="Times" pitchFamily="80" charset="0"/>
                <a:cs typeface="+mn-cs"/>
              </a:rPr>
              <a:t>A </a:t>
            </a:r>
            <a:r>
              <a:rPr kumimoji="1" lang="en-US" sz="2000" kern="1200" dirty="0" smtClean="0">
                <a:solidFill>
                  <a:srgbClr val="CC0000"/>
                </a:solidFill>
                <a:latin typeface="Times" pitchFamily="80" charset="0"/>
                <a:cs typeface="+mn-cs"/>
              </a:rPr>
              <a:t>+   4</a:t>
            </a:r>
            <a:r>
              <a:rPr kumimoji="1" lang="en-US" sz="2000" i="1" kern="1200" dirty="0" smtClean="0">
                <a:solidFill>
                  <a:srgbClr val="CC0000"/>
                </a:solidFill>
                <a:latin typeface="Times" pitchFamily="80" charset="0"/>
                <a:cs typeface="+mn-cs"/>
              </a:rPr>
              <a:t>B</a:t>
            </a:r>
            <a:r>
              <a:rPr kumimoji="1" lang="en-US" sz="2000" kern="1200" dirty="0" smtClean="0">
                <a:solidFill>
                  <a:srgbClr val="CC0000"/>
                </a:solidFill>
                <a:latin typeface="Lucida Sans" pitchFamily="80" charset="0"/>
                <a:cs typeface="+mn-cs"/>
              </a:rPr>
              <a:t>  </a:t>
            </a:r>
            <a:r>
              <a:rPr kumimoji="1" lang="en-US" sz="2000" kern="1200" dirty="0" smtClean="0">
                <a:solidFill>
                  <a:srgbClr val="CC0000"/>
                </a:solidFill>
                <a:latin typeface="Lucida Sans" pitchFamily="80" charset="0"/>
                <a:cs typeface="+mn-cs"/>
                <a:sym typeface="Symbol" pitchFamily="80" charset="2"/>
              </a:rPr>
              <a:t>=</a:t>
            </a:r>
            <a:r>
              <a:rPr kumimoji="1" lang="en-US" sz="2000" kern="1200" dirty="0" smtClean="0">
                <a:solidFill>
                  <a:srgbClr val="CC0000"/>
                </a:solidFill>
                <a:latin typeface="Times" pitchFamily="80" charset="0"/>
                <a:cs typeface="+mn-cs"/>
              </a:rPr>
              <a:t>  160</a:t>
            </a:r>
            <a:br>
              <a:rPr kumimoji="1" lang="en-US" sz="2000" kern="1200" dirty="0" smtClean="0">
                <a:solidFill>
                  <a:srgbClr val="CC0000"/>
                </a:solidFill>
                <a:latin typeface="Times" pitchFamily="80" charset="0"/>
                <a:cs typeface="+mn-cs"/>
              </a:rPr>
            </a:br>
            <a:r>
              <a:rPr kumimoji="1" lang="en-US" sz="2000" kern="1200" dirty="0" smtClean="0">
                <a:solidFill>
                  <a:srgbClr val="CC0000"/>
                </a:solidFill>
                <a:latin typeface="Times" pitchFamily="80" charset="0"/>
                <a:cs typeface="+mn-cs"/>
              </a:rPr>
              <a:t>35</a:t>
            </a:r>
            <a:r>
              <a:rPr kumimoji="1" lang="en-US" sz="2000" i="1" kern="1200" dirty="0" smtClean="0">
                <a:solidFill>
                  <a:srgbClr val="CC0000"/>
                </a:solidFill>
                <a:latin typeface="Times" pitchFamily="80" charset="0"/>
                <a:cs typeface="+mn-cs"/>
              </a:rPr>
              <a:t>A</a:t>
            </a:r>
            <a:r>
              <a:rPr kumimoji="1" lang="en-US" sz="2000" kern="1200" dirty="0" smtClean="0">
                <a:solidFill>
                  <a:srgbClr val="CC0000"/>
                </a:solidFill>
                <a:latin typeface="Times" pitchFamily="80" charset="0"/>
                <a:cs typeface="+mn-cs"/>
              </a:rPr>
              <a:t> + 20</a:t>
            </a:r>
            <a:r>
              <a:rPr kumimoji="1" lang="en-US" sz="2000" i="1" kern="1200" dirty="0" smtClean="0">
                <a:solidFill>
                  <a:srgbClr val="CC0000"/>
                </a:solidFill>
                <a:latin typeface="Times" pitchFamily="80" charset="0"/>
                <a:cs typeface="+mn-cs"/>
              </a:rPr>
              <a:t>B</a:t>
            </a:r>
            <a:r>
              <a:rPr kumimoji="1" lang="en-US" sz="2000" kern="1200" dirty="0" smtClean="0">
                <a:solidFill>
                  <a:srgbClr val="CC0000"/>
                </a:solidFill>
                <a:latin typeface="Lucida Sans" pitchFamily="80" charset="0"/>
                <a:cs typeface="+mn-cs"/>
              </a:rPr>
              <a:t>  </a:t>
            </a:r>
            <a:r>
              <a:rPr kumimoji="1" lang="en-US" sz="2000" kern="1200" dirty="0" smtClean="0">
                <a:solidFill>
                  <a:srgbClr val="CC0000"/>
                </a:solidFill>
                <a:latin typeface="Lucida Sans" pitchFamily="80" charset="0"/>
                <a:cs typeface="+mn-cs"/>
                <a:sym typeface="Symbol" pitchFamily="80" charset="2"/>
              </a:rPr>
              <a:t>=</a:t>
            </a:r>
            <a:r>
              <a:rPr kumimoji="1" lang="en-US" sz="2000" kern="1200" dirty="0" smtClean="0">
                <a:solidFill>
                  <a:srgbClr val="CC0000"/>
                </a:solidFill>
                <a:latin typeface="Times" pitchFamily="80" charset="0"/>
                <a:cs typeface="+mn-cs"/>
              </a:rPr>
              <a:t> 1190</a:t>
            </a:r>
          </a:p>
        </p:txBody>
      </p:sp>
      <p:sp>
        <p:nvSpPr>
          <p:cNvPr id="478282" name="AutoShape 74"/>
          <p:cNvSpPr>
            <a:spLocks/>
          </p:cNvSpPr>
          <p:nvPr/>
        </p:nvSpPr>
        <p:spPr bwMode="auto">
          <a:xfrm>
            <a:off x="7263272" y="6384995"/>
            <a:ext cx="178364" cy="751841"/>
          </a:xfrm>
          <a:prstGeom prst="leftBrace">
            <a:avLst>
              <a:gd name="adj1" fmla="val 35127"/>
              <a:gd name="adj2" fmla="val 50000"/>
            </a:avLst>
          </a:prstGeom>
          <a:noFill/>
          <a:ln w="9525">
            <a:solidFill>
              <a:schemeClr val="accent1"/>
            </a:solidFill>
            <a:round/>
            <a:headEnd/>
            <a:tailEnd type="none" w="sm" len="sm"/>
          </a:ln>
        </p:spPr>
        <p:txBody>
          <a:bodyPr wrap="none" lIns="130019" tIns="65010" rIns="130019" bIns="65010" anchor="ctr"/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12154-AB85-42CF-B51C-EC9BE7FD9921}" type="slidenum">
              <a:rPr lang="en-US">
                <a:solidFill>
                  <a:srgbClr val="000000"/>
                </a:solidFill>
              </a:rPr>
              <a:pPr/>
              <a:t>17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dirty="0"/>
              <a:t>Basic Feasible Solution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6986" y="1300480"/>
            <a:ext cx="11505636" cy="7694507"/>
          </a:xfrm>
        </p:spPr>
        <p:txBody>
          <a:bodyPr/>
          <a:lstStyle/>
          <a:p>
            <a:r>
              <a:rPr kumimoji="0" lang="en-US" sz="2400" dirty="0"/>
              <a:t>Theorem.  </a:t>
            </a:r>
            <a:r>
              <a:rPr kumimoji="0" lang="en-US" sz="2400" dirty="0">
                <a:solidFill>
                  <a:schemeClr val="tx1"/>
                </a:solidFill>
              </a:rPr>
              <a:t>Let </a:t>
            </a:r>
            <a:r>
              <a:rPr kumimoji="0" lang="en-US" sz="2400" i="1" dirty="0">
                <a:solidFill>
                  <a:schemeClr val="tx1"/>
                </a:solidFill>
                <a:latin typeface="Times" pitchFamily="80" charset="0"/>
              </a:rPr>
              <a:t>P </a:t>
            </a:r>
            <a:r>
              <a:rPr kumimoji="0" lang="en-US" sz="2400" dirty="0">
                <a:solidFill>
                  <a:schemeClr val="tx1"/>
                </a:solidFill>
                <a:latin typeface="Times" pitchFamily="80" charset="0"/>
              </a:rPr>
              <a:t>=</a:t>
            </a:r>
            <a:r>
              <a:rPr kumimoji="0" lang="en-US" sz="2400" i="1" dirty="0">
                <a:solidFill>
                  <a:schemeClr val="tx1"/>
                </a:solidFill>
                <a:latin typeface="Times" pitchFamily="80" charset="0"/>
              </a:rPr>
              <a:t> </a:t>
            </a:r>
            <a:r>
              <a:rPr kumimoji="0" lang="en-US" sz="2400" dirty="0">
                <a:solidFill>
                  <a:schemeClr val="tx1"/>
                </a:solidFill>
                <a:latin typeface="Times" pitchFamily="80" charset="0"/>
              </a:rPr>
              <a:t>{ </a:t>
            </a:r>
            <a:r>
              <a:rPr kumimoji="0" lang="en-US" sz="2400" i="1" dirty="0">
                <a:solidFill>
                  <a:schemeClr val="tx1"/>
                </a:solidFill>
                <a:latin typeface="Times" pitchFamily="80" charset="0"/>
              </a:rPr>
              <a:t>x </a:t>
            </a:r>
            <a:r>
              <a:rPr kumimoji="0" lang="en-US" sz="2400" dirty="0">
                <a:solidFill>
                  <a:schemeClr val="tx1"/>
                </a:solidFill>
                <a:latin typeface="Times" pitchFamily="80" charset="0"/>
              </a:rPr>
              <a:t>: </a:t>
            </a:r>
            <a:r>
              <a:rPr kumimoji="0" lang="en-US" sz="2400" i="1" dirty="0">
                <a:solidFill>
                  <a:schemeClr val="tx1"/>
                </a:solidFill>
                <a:latin typeface="Times" pitchFamily="80" charset="0"/>
              </a:rPr>
              <a:t>Ax</a:t>
            </a:r>
            <a:r>
              <a:rPr kumimoji="0" lang="en-US" sz="2400" dirty="0">
                <a:solidFill>
                  <a:schemeClr val="tx1"/>
                </a:solidFill>
                <a:latin typeface="Times" pitchFamily="80" charset="0"/>
              </a:rPr>
              <a:t> = </a:t>
            </a:r>
            <a:r>
              <a:rPr kumimoji="0" lang="en-US" sz="2400" i="1" dirty="0">
                <a:solidFill>
                  <a:schemeClr val="tx1"/>
                </a:solidFill>
                <a:latin typeface="Times" pitchFamily="80" charset="0"/>
              </a:rPr>
              <a:t>b</a:t>
            </a:r>
            <a:r>
              <a:rPr kumimoji="0" lang="en-US" sz="2400" dirty="0">
                <a:solidFill>
                  <a:schemeClr val="tx1"/>
                </a:solidFill>
                <a:latin typeface="Times" pitchFamily="80" charset="0"/>
              </a:rPr>
              <a:t>, </a:t>
            </a:r>
            <a:r>
              <a:rPr kumimoji="0" lang="en-US" sz="2400" i="1" dirty="0">
                <a:solidFill>
                  <a:schemeClr val="tx1"/>
                </a:solidFill>
                <a:latin typeface="Times" pitchFamily="80" charset="0"/>
              </a:rPr>
              <a:t>x </a:t>
            </a:r>
            <a:r>
              <a:rPr kumimoji="0" lang="en-US" sz="2400" i="1" dirty="0" smtClean="0">
                <a:solidFill>
                  <a:schemeClr val="tx1"/>
                </a:solidFill>
                <a:latin typeface="cmsy10"/>
                <a:ea typeface="cmsy10"/>
                <a:cs typeface="cmsy10"/>
              </a:rPr>
              <a:t>¸</a:t>
            </a:r>
            <a:r>
              <a:rPr kumimoji="0" lang="en-US" sz="2400" i="1" dirty="0" smtClean="0">
                <a:solidFill>
                  <a:schemeClr val="tx1"/>
                </a:solidFill>
                <a:latin typeface="Times" pitchFamily="80" charset="0"/>
                <a:sym typeface="Symbol" pitchFamily="80" charset="2"/>
              </a:rPr>
              <a:t> </a:t>
            </a:r>
            <a:r>
              <a:rPr kumimoji="0" lang="en-US" sz="2400" dirty="0">
                <a:solidFill>
                  <a:schemeClr val="tx1"/>
                </a:solidFill>
                <a:latin typeface="Times" pitchFamily="80" charset="0"/>
              </a:rPr>
              <a:t>0 }.</a:t>
            </a:r>
            <a:r>
              <a:rPr kumimoji="0" lang="en-US" sz="2400" dirty="0">
                <a:solidFill>
                  <a:schemeClr val="tx1"/>
                </a:solidFill>
              </a:rPr>
              <a:t> For </a:t>
            </a:r>
            <a:r>
              <a:rPr kumimoji="0" lang="en-US" sz="2400" i="1" dirty="0">
                <a:solidFill>
                  <a:schemeClr val="tx1"/>
                </a:solidFill>
                <a:latin typeface="Times" pitchFamily="80" charset="0"/>
              </a:rPr>
              <a:t>x</a:t>
            </a:r>
            <a:r>
              <a:rPr kumimoji="0" lang="en-US" sz="2400" dirty="0">
                <a:solidFill>
                  <a:schemeClr val="tx1"/>
                </a:solidFill>
                <a:latin typeface="Times" pitchFamily="80" charset="0"/>
              </a:rPr>
              <a:t>  </a:t>
            </a:r>
            <a:r>
              <a:rPr kumimoji="0" lang="en-US" sz="2400" dirty="0" smtClean="0">
                <a:solidFill>
                  <a:schemeClr val="tx1"/>
                </a:solidFill>
                <a:latin typeface="cmsy10"/>
                <a:ea typeface="cmsy10"/>
                <a:cs typeface="cmsy10"/>
              </a:rPr>
              <a:t>2</a:t>
            </a:r>
            <a:r>
              <a:rPr kumimoji="0" lang="en-US" sz="2400" dirty="0" smtClean="0">
                <a:solidFill>
                  <a:schemeClr val="tx1"/>
                </a:solidFill>
              </a:rPr>
              <a:t> </a:t>
            </a:r>
            <a:r>
              <a:rPr kumimoji="0" lang="en-US" sz="2400" i="1" dirty="0">
                <a:solidFill>
                  <a:schemeClr val="tx1"/>
                </a:solidFill>
                <a:latin typeface="Times" pitchFamily="80" charset="0"/>
              </a:rPr>
              <a:t>P</a:t>
            </a:r>
            <a:r>
              <a:rPr kumimoji="0" lang="en-US" sz="2400" dirty="0">
                <a:solidFill>
                  <a:schemeClr val="tx1"/>
                </a:solidFill>
                <a:latin typeface="Times" pitchFamily="80" charset="0"/>
              </a:rPr>
              <a:t>,</a:t>
            </a:r>
            <a:r>
              <a:rPr kumimoji="0" lang="en-US" sz="2400" dirty="0">
                <a:solidFill>
                  <a:schemeClr val="tx1"/>
                </a:solidFill>
              </a:rPr>
              <a:t> define </a:t>
            </a:r>
            <a:r>
              <a:rPr kumimoji="0" lang="en-US" sz="2400" i="1" dirty="0">
                <a:solidFill>
                  <a:schemeClr val="tx1"/>
                </a:solidFill>
                <a:latin typeface="Times" pitchFamily="80" charset="0"/>
              </a:rPr>
              <a:t>B </a:t>
            </a:r>
            <a:r>
              <a:rPr kumimoji="0" lang="en-US" sz="2400" dirty="0">
                <a:solidFill>
                  <a:schemeClr val="tx1"/>
                </a:solidFill>
                <a:latin typeface="Times" pitchFamily="80" charset="0"/>
              </a:rPr>
              <a:t>= {</a:t>
            </a:r>
            <a:r>
              <a:rPr kumimoji="0" lang="en-US" sz="2400" i="1" dirty="0">
                <a:solidFill>
                  <a:schemeClr val="tx1"/>
                </a:solidFill>
                <a:latin typeface="Times" pitchFamily="80" charset="0"/>
              </a:rPr>
              <a:t> j </a:t>
            </a:r>
            <a:r>
              <a:rPr kumimoji="0" lang="en-US" sz="2400" dirty="0">
                <a:solidFill>
                  <a:schemeClr val="tx1"/>
                </a:solidFill>
                <a:latin typeface="Times" pitchFamily="80" charset="0"/>
              </a:rPr>
              <a:t>: </a:t>
            </a:r>
            <a:r>
              <a:rPr kumimoji="0" lang="en-US" sz="2400" dirty="0">
                <a:solidFill>
                  <a:schemeClr val="tx1"/>
                </a:solidFill>
              </a:rPr>
              <a:t> </a:t>
            </a:r>
            <a:r>
              <a:rPr kumimoji="0" lang="en-US" sz="2400" i="1" dirty="0" err="1">
                <a:solidFill>
                  <a:schemeClr val="tx1"/>
                </a:solidFill>
                <a:latin typeface="Times" pitchFamily="80" charset="0"/>
              </a:rPr>
              <a:t>x</a:t>
            </a:r>
            <a:r>
              <a:rPr kumimoji="0" lang="en-US" sz="2400" i="1" baseline="-25000" dirty="0" err="1">
                <a:solidFill>
                  <a:schemeClr val="tx1"/>
                </a:solidFill>
                <a:latin typeface="Times" pitchFamily="80" charset="0"/>
              </a:rPr>
              <a:t>j</a:t>
            </a:r>
            <a:r>
              <a:rPr kumimoji="0" lang="en-US" sz="2400" i="1" dirty="0">
                <a:solidFill>
                  <a:schemeClr val="tx1"/>
                </a:solidFill>
                <a:latin typeface="Times" pitchFamily="80" charset="0"/>
              </a:rPr>
              <a:t> </a:t>
            </a:r>
            <a:r>
              <a:rPr kumimoji="0" lang="en-US" sz="2400" dirty="0">
                <a:solidFill>
                  <a:schemeClr val="tx1"/>
                </a:solidFill>
                <a:latin typeface="Times" pitchFamily="80" charset="0"/>
                <a:sym typeface="Symbol" pitchFamily="80" charset="2"/>
              </a:rPr>
              <a:t>&gt;</a:t>
            </a:r>
            <a:r>
              <a:rPr kumimoji="0" lang="en-US" sz="2400" i="1" dirty="0">
                <a:solidFill>
                  <a:schemeClr val="tx1"/>
                </a:solidFill>
                <a:latin typeface="Times" pitchFamily="80" charset="0"/>
                <a:sym typeface="Symbol" pitchFamily="80" charset="2"/>
              </a:rPr>
              <a:t> </a:t>
            </a:r>
            <a:r>
              <a:rPr kumimoji="0" lang="en-US" sz="2400" dirty="0">
                <a:solidFill>
                  <a:schemeClr val="tx1"/>
                </a:solidFill>
                <a:latin typeface="Times" pitchFamily="80" charset="0"/>
              </a:rPr>
              <a:t>0 }. </a:t>
            </a:r>
            <a:r>
              <a:rPr kumimoji="0" lang="en-US" sz="2400" dirty="0">
                <a:solidFill>
                  <a:schemeClr val="tx1"/>
                </a:solidFill>
              </a:rPr>
              <a:t>Then </a:t>
            </a:r>
            <a:r>
              <a:rPr kumimoji="0" lang="en-US" sz="2400" i="1" dirty="0">
                <a:solidFill>
                  <a:schemeClr val="tx1"/>
                </a:solidFill>
                <a:latin typeface="Times" pitchFamily="80" charset="0"/>
              </a:rPr>
              <a:t>x</a:t>
            </a:r>
            <a:r>
              <a:rPr kumimoji="0" lang="en-US" sz="2400" dirty="0">
                <a:solidFill>
                  <a:schemeClr val="tx1"/>
                </a:solidFill>
              </a:rPr>
              <a:t> is a vertex </a:t>
            </a:r>
            <a:r>
              <a:rPr kumimoji="0" lang="en-US" sz="2400" dirty="0" err="1">
                <a:solidFill>
                  <a:schemeClr val="tx1"/>
                </a:solidFill>
              </a:rPr>
              <a:t>iff</a:t>
            </a:r>
            <a:r>
              <a:rPr kumimoji="0" lang="en-US" sz="2400" dirty="0">
                <a:solidFill>
                  <a:schemeClr val="tx1"/>
                </a:solidFill>
              </a:rPr>
              <a:t> </a:t>
            </a:r>
            <a:r>
              <a:rPr kumimoji="0" lang="en-US" sz="2400" i="1" dirty="0">
                <a:solidFill>
                  <a:schemeClr val="tx1"/>
                </a:solidFill>
                <a:latin typeface="Times" pitchFamily="80" charset="0"/>
              </a:rPr>
              <a:t>A</a:t>
            </a:r>
            <a:r>
              <a:rPr kumimoji="0" lang="en-US" sz="2400" i="1" baseline="-25000" dirty="0">
                <a:solidFill>
                  <a:schemeClr val="tx1"/>
                </a:solidFill>
                <a:latin typeface="Times" pitchFamily="80" charset="0"/>
              </a:rPr>
              <a:t>B</a:t>
            </a:r>
            <a:r>
              <a:rPr kumimoji="0" lang="en-US" sz="2400" dirty="0">
                <a:solidFill>
                  <a:schemeClr val="tx1"/>
                </a:solidFill>
              </a:rPr>
              <a:t> has linearly independent columns.</a:t>
            </a:r>
          </a:p>
          <a:p>
            <a:pPr lvl="1"/>
            <a:endParaRPr kumimoji="0" lang="en-US" sz="2400" dirty="0"/>
          </a:p>
          <a:p>
            <a:r>
              <a:rPr kumimoji="0" lang="en-US" sz="2400" dirty="0"/>
              <a:t>Notation.  </a:t>
            </a:r>
            <a:r>
              <a:rPr kumimoji="0" lang="en-US" sz="2400" dirty="0">
                <a:solidFill>
                  <a:schemeClr val="tx1"/>
                </a:solidFill>
              </a:rPr>
              <a:t>Let </a:t>
            </a:r>
            <a:r>
              <a:rPr kumimoji="0" lang="en-US" sz="2400" i="1" dirty="0">
                <a:solidFill>
                  <a:schemeClr val="tx1"/>
                </a:solidFill>
                <a:latin typeface="Times" pitchFamily="80" charset="0"/>
              </a:rPr>
              <a:t>B </a:t>
            </a:r>
            <a:r>
              <a:rPr kumimoji="0" lang="en-US" sz="2400" dirty="0">
                <a:solidFill>
                  <a:schemeClr val="tx1"/>
                </a:solidFill>
                <a:latin typeface="Times" pitchFamily="80" charset="0"/>
              </a:rPr>
              <a:t>=</a:t>
            </a:r>
            <a:r>
              <a:rPr kumimoji="0" lang="en-US" sz="2400" i="1" dirty="0">
                <a:solidFill>
                  <a:schemeClr val="tx1"/>
                </a:solidFill>
                <a:latin typeface="Times" pitchFamily="80" charset="0"/>
              </a:rPr>
              <a:t> </a:t>
            </a:r>
            <a:r>
              <a:rPr kumimoji="0" lang="en-US" sz="2400" dirty="0">
                <a:solidFill>
                  <a:schemeClr val="tx1"/>
                </a:solidFill>
              </a:rPr>
              <a:t>set of column indices. Define </a:t>
            </a:r>
            <a:r>
              <a:rPr kumimoji="0" lang="en-US" sz="2400" i="1" dirty="0">
                <a:solidFill>
                  <a:schemeClr val="tx1"/>
                </a:solidFill>
                <a:latin typeface="Times" pitchFamily="80" charset="0"/>
              </a:rPr>
              <a:t>A</a:t>
            </a:r>
            <a:r>
              <a:rPr kumimoji="0" lang="en-US" sz="2400" i="1" baseline="-25000" dirty="0">
                <a:solidFill>
                  <a:schemeClr val="tx1"/>
                </a:solidFill>
                <a:latin typeface="Times" pitchFamily="80" charset="0"/>
              </a:rPr>
              <a:t>B</a:t>
            </a:r>
            <a:r>
              <a:rPr kumimoji="0" lang="en-US" sz="2400" dirty="0">
                <a:solidFill>
                  <a:schemeClr val="tx1"/>
                </a:solidFill>
                <a:latin typeface="Times" pitchFamily="80" charset="0"/>
              </a:rPr>
              <a:t>  </a:t>
            </a:r>
            <a:r>
              <a:rPr kumimoji="0" lang="en-US" sz="2400" dirty="0">
                <a:solidFill>
                  <a:schemeClr val="tx1"/>
                </a:solidFill>
                <a:sym typeface="Symbol" pitchFamily="80" charset="2"/>
              </a:rPr>
              <a:t>to be the subset</a:t>
            </a:r>
            <a:br>
              <a:rPr kumimoji="0" lang="en-US" sz="2400" dirty="0">
                <a:solidFill>
                  <a:schemeClr val="tx1"/>
                </a:solidFill>
                <a:sym typeface="Symbol" pitchFamily="80" charset="2"/>
              </a:rPr>
            </a:br>
            <a:r>
              <a:rPr kumimoji="0" lang="en-US" sz="2400" dirty="0">
                <a:solidFill>
                  <a:schemeClr val="tx1"/>
                </a:solidFill>
                <a:sym typeface="Symbol" pitchFamily="80" charset="2"/>
              </a:rPr>
              <a:t>of columns of </a:t>
            </a:r>
            <a:r>
              <a:rPr kumimoji="0" lang="en-US" sz="2400" i="1" dirty="0">
                <a:solidFill>
                  <a:schemeClr val="tx1"/>
                </a:solidFill>
                <a:latin typeface="Times" pitchFamily="80" charset="0"/>
              </a:rPr>
              <a:t>A</a:t>
            </a:r>
            <a:r>
              <a:rPr kumimoji="0" lang="en-US" sz="2400" dirty="0">
                <a:solidFill>
                  <a:schemeClr val="tx1"/>
                </a:solidFill>
              </a:rPr>
              <a:t> indexed by </a:t>
            </a:r>
            <a:r>
              <a:rPr kumimoji="0" lang="en-US" sz="2400" i="1" dirty="0">
                <a:solidFill>
                  <a:schemeClr val="tx1"/>
                </a:solidFill>
                <a:latin typeface="Times" pitchFamily="80" charset="0"/>
              </a:rPr>
              <a:t>B</a:t>
            </a:r>
            <a:r>
              <a:rPr kumimoji="0" lang="en-US" sz="2400" dirty="0">
                <a:solidFill>
                  <a:schemeClr val="tx1"/>
                </a:solidFill>
                <a:latin typeface="Times" pitchFamily="80" charset="0"/>
              </a:rPr>
              <a:t>.</a:t>
            </a:r>
          </a:p>
          <a:p>
            <a:endParaRPr kumimoji="0" lang="en-US" sz="2400" dirty="0"/>
          </a:p>
          <a:p>
            <a:endParaRPr kumimoji="0" lang="en-US" sz="2400" dirty="0"/>
          </a:p>
          <a:p>
            <a:endParaRPr kumimoji="0" lang="en-US" sz="2400" dirty="0"/>
          </a:p>
          <a:p>
            <a:endParaRPr kumimoji="0" lang="en-US" sz="2400" dirty="0"/>
          </a:p>
          <a:p>
            <a:r>
              <a:rPr kumimoji="0" lang="en-US" sz="2400" dirty="0"/>
              <a:t>Ex.</a:t>
            </a:r>
          </a:p>
          <a:p>
            <a:endParaRPr kumimoji="0" lang="en-US" sz="2400" dirty="0"/>
          </a:p>
          <a:p>
            <a:endParaRPr kumimoji="0" lang="en-US" sz="2400" dirty="0"/>
          </a:p>
          <a:p>
            <a:endParaRPr kumimoji="0" lang="en-US" sz="2400" dirty="0"/>
          </a:p>
          <a:p>
            <a:endParaRPr kumimoji="0" lang="en-US" sz="2400" dirty="0"/>
          </a:p>
          <a:p>
            <a:endParaRPr kumimoji="0" lang="en-US" sz="2400" dirty="0"/>
          </a:p>
          <a:p>
            <a:endParaRPr kumimoji="0" lang="en-US" sz="2400" dirty="0"/>
          </a:p>
        </p:txBody>
      </p:sp>
      <p:graphicFrame>
        <p:nvGraphicFramePr>
          <p:cNvPr id="592900" name="Object 4"/>
          <p:cNvGraphicFramePr>
            <a:graphicFrameLocks noChangeAspect="1"/>
          </p:cNvGraphicFramePr>
          <p:nvPr/>
        </p:nvGraphicFramePr>
        <p:xfrm>
          <a:off x="3833707" y="5023556"/>
          <a:ext cx="3919502" cy="1246293"/>
        </p:xfrm>
        <a:graphic>
          <a:graphicData uri="http://schemas.openxmlformats.org/presentationml/2006/ole">
            <p:oleObj spid="_x0000_s28742" name="Equation" r:id="rId4" imgW="2754217" imgH="874739" progId="Equation.3">
              <p:embed/>
            </p:oleObj>
          </a:graphicData>
        </a:graphic>
      </p:graphicFrame>
      <p:graphicFrame>
        <p:nvGraphicFramePr>
          <p:cNvPr id="592901" name="Object 5"/>
          <p:cNvGraphicFramePr>
            <a:graphicFrameLocks noChangeAspect="1"/>
          </p:cNvGraphicFramePr>
          <p:nvPr/>
        </p:nvGraphicFramePr>
        <p:xfrm>
          <a:off x="3434081" y="6944924"/>
          <a:ext cx="4912924" cy="1679787"/>
        </p:xfrm>
        <a:graphic>
          <a:graphicData uri="http://schemas.openxmlformats.org/presentationml/2006/ole">
            <p:oleObj spid="_x0000_s28743" name="Equation" r:id="rId5" imgW="3452686" imgH="1181008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8F93F-1C36-45D4-B106-0D7B2717809D}" type="slidenum">
              <a:rPr lang="en-US">
                <a:solidFill>
                  <a:srgbClr val="000000"/>
                </a:solidFill>
              </a:rPr>
              <a:pPr/>
              <a:t>18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dirty="0"/>
              <a:t>Basic Feasible Solution</a:t>
            </a:r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6987" y="1300480"/>
            <a:ext cx="11670454" cy="7694507"/>
          </a:xfrm>
        </p:spPr>
        <p:txBody>
          <a:bodyPr/>
          <a:lstStyle/>
          <a:p>
            <a:r>
              <a:rPr kumimoji="0" lang="en-US" sz="2400" dirty="0"/>
              <a:t>Theorem.  </a:t>
            </a:r>
            <a:r>
              <a:rPr kumimoji="0" lang="en-US" sz="2400" dirty="0">
                <a:solidFill>
                  <a:schemeClr val="tx1"/>
                </a:solidFill>
              </a:rPr>
              <a:t>Let </a:t>
            </a:r>
            <a:r>
              <a:rPr kumimoji="0" lang="en-US" sz="2400" i="1" dirty="0">
                <a:solidFill>
                  <a:schemeClr val="tx1"/>
                </a:solidFill>
                <a:latin typeface="Times" pitchFamily="80" charset="0"/>
              </a:rPr>
              <a:t>P </a:t>
            </a:r>
            <a:r>
              <a:rPr kumimoji="0" lang="en-US" sz="2400" dirty="0">
                <a:solidFill>
                  <a:schemeClr val="tx1"/>
                </a:solidFill>
                <a:latin typeface="Times" pitchFamily="80" charset="0"/>
              </a:rPr>
              <a:t>=</a:t>
            </a:r>
            <a:r>
              <a:rPr kumimoji="0" lang="en-US" sz="2400" i="1" dirty="0">
                <a:solidFill>
                  <a:schemeClr val="tx1"/>
                </a:solidFill>
                <a:latin typeface="Times" pitchFamily="80" charset="0"/>
              </a:rPr>
              <a:t> </a:t>
            </a:r>
            <a:r>
              <a:rPr kumimoji="0" lang="en-US" sz="2400" dirty="0">
                <a:solidFill>
                  <a:schemeClr val="tx1"/>
                </a:solidFill>
                <a:latin typeface="Times" pitchFamily="80" charset="0"/>
              </a:rPr>
              <a:t>{ </a:t>
            </a:r>
            <a:r>
              <a:rPr kumimoji="0" lang="en-US" sz="2400" i="1" dirty="0">
                <a:solidFill>
                  <a:schemeClr val="tx1"/>
                </a:solidFill>
                <a:latin typeface="Times" pitchFamily="80" charset="0"/>
              </a:rPr>
              <a:t>x </a:t>
            </a:r>
            <a:r>
              <a:rPr kumimoji="0" lang="en-US" sz="2400" dirty="0">
                <a:solidFill>
                  <a:schemeClr val="tx1"/>
                </a:solidFill>
                <a:latin typeface="Times" pitchFamily="80" charset="0"/>
              </a:rPr>
              <a:t>: </a:t>
            </a:r>
            <a:r>
              <a:rPr kumimoji="0" lang="en-US" sz="2400" i="1" dirty="0">
                <a:solidFill>
                  <a:schemeClr val="tx1"/>
                </a:solidFill>
                <a:latin typeface="Times" pitchFamily="80" charset="0"/>
              </a:rPr>
              <a:t>Ax</a:t>
            </a:r>
            <a:r>
              <a:rPr kumimoji="0" lang="en-US" sz="2400" dirty="0">
                <a:solidFill>
                  <a:schemeClr val="tx1"/>
                </a:solidFill>
                <a:latin typeface="Times" pitchFamily="80" charset="0"/>
              </a:rPr>
              <a:t> = </a:t>
            </a:r>
            <a:r>
              <a:rPr kumimoji="0" lang="en-US" sz="2400" i="1" dirty="0">
                <a:solidFill>
                  <a:schemeClr val="tx1"/>
                </a:solidFill>
                <a:latin typeface="Times" pitchFamily="80" charset="0"/>
              </a:rPr>
              <a:t>b</a:t>
            </a:r>
            <a:r>
              <a:rPr kumimoji="0" lang="en-US" sz="2400" dirty="0">
                <a:solidFill>
                  <a:schemeClr val="tx1"/>
                </a:solidFill>
                <a:latin typeface="Times" pitchFamily="80" charset="0"/>
              </a:rPr>
              <a:t>, </a:t>
            </a:r>
            <a:r>
              <a:rPr kumimoji="0" lang="en-US" sz="2400" i="1" dirty="0">
                <a:solidFill>
                  <a:schemeClr val="tx1"/>
                </a:solidFill>
                <a:latin typeface="Times" pitchFamily="80" charset="0"/>
              </a:rPr>
              <a:t>x </a:t>
            </a:r>
            <a:r>
              <a:rPr kumimoji="0" lang="en-US" sz="2400" i="1" dirty="0" smtClean="0">
                <a:solidFill>
                  <a:schemeClr val="tx1"/>
                </a:solidFill>
                <a:latin typeface="cmsy10"/>
                <a:ea typeface="cmsy10"/>
                <a:cs typeface="cmsy10"/>
              </a:rPr>
              <a:t>¸</a:t>
            </a:r>
            <a:r>
              <a:rPr kumimoji="0" lang="en-US" sz="2400" i="1" dirty="0" smtClean="0">
                <a:solidFill>
                  <a:schemeClr val="tx1"/>
                </a:solidFill>
                <a:latin typeface="Times" pitchFamily="80" charset="0"/>
                <a:sym typeface="Symbol" pitchFamily="80" charset="2"/>
              </a:rPr>
              <a:t> </a:t>
            </a:r>
            <a:r>
              <a:rPr kumimoji="0" lang="en-US" sz="2400" dirty="0">
                <a:solidFill>
                  <a:schemeClr val="tx1"/>
                </a:solidFill>
                <a:latin typeface="Times" pitchFamily="80" charset="0"/>
              </a:rPr>
              <a:t>0 }.</a:t>
            </a:r>
            <a:r>
              <a:rPr kumimoji="0" lang="en-US" sz="2400" dirty="0">
                <a:solidFill>
                  <a:schemeClr val="tx1"/>
                </a:solidFill>
              </a:rPr>
              <a:t> For </a:t>
            </a:r>
            <a:r>
              <a:rPr kumimoji="0" lang="en-US" sz="2400" i="1" dirty="0">
                <a:solidFill>
                  <a:schemeClr val="tx1"/>
                </a:solidFill>
                <a:latin typeface="Times" pitchFamily="80" charset="0"/>
              </a:rPr>
              <a:t>x</a:t>
            </a:r>
            <a:r>
              <a:rPr kumimoji="0" lang="en-US" sz="2400" dirty="0">
                <a:solidFill>
                  <a:schemeClr val="tx1"/>
                </a:solidFill>
                <a:latin typeface="Times" pitchFamily="80" charset="0"/>
              </a:rPr>
              <a:t>  </a:t>
            </a:r>
            <a:r>
              <a:rPr kumimoji="0" lang="en-US" sz="2400" dirty="0" smtClean="0">
                <a:solidFill>
                  <a:schemeClr val="tx1"/>
                </a:solidFill>
                <a:latin typeface="cmsy10"/>
                <a:ea typeface="cmsy10"/>
                <a:cs typeface="cmsy10"/>
              </a:rPr>
              <a:t>2</a:t>
            </a:r>
            <a:r>
              <a:rPr kumimoji="0" lang="en-US" sz="2400" dirty="0" smtClean="0">
                <a:solidFill>
                  <a:schemeClr val="tx1"/>
                </a:solidFill>
              </a:rPr>
              <a:t> </a:t>
            </a:r>
            <a:r>
              <a:rPr kumimoji="0" lang="en-US" sz="2400" i="1" dirty="0">
                <a:solidFill>
                  <a:schemeClr val="tx1"/>
                </a:solidFill>
                <a:latin typeface="Times" pitchFamily="80" charset="0"/>
              </a:rPr>
              <a:t>P</a:t>
            </a:r>
            <a:r>
              <a:rPr kumimoji="0" lang="en-US" sz="2400" dirty="0">
                <a:solidFill>
                  <a:schemeClr val="tx1"/>
                </a:solidFill>
                <a:latin typeface="Times" pitchFamily="80" charset="0"/>
              </a:rPr>
              <a:t>,</a:t>
            </a:r>
            <a:r>
              <a:rPr kumimoji="0" lang="en-US" sz="2400" dirty="0">
                <a:solidFill>
                  <a:schemeClr val="tx1"/>
                </a:solidFill>
              </a:rPr>
              <a:t> define </a:t>
            </a:r>
            <a:r>
              <a:rPr kumimoji="0" lang="en-US" sz="2400" i="1" dirty="0">
                <a:solidFill>
                  <a:schemeClr val="tx1"/>
                </a:solidFill>
                <a:latin typeface="Times" pitchFamily="80" charset="0"/>
              </a:rPr>
              <a:t>B </a:t>
            </a:r>
            <a:r>
              <a:rPr kumimoji="0" lang="en-US" sz="2400" dirty="0">
                <a:solidFill>
                  <a:schemeClr val="tx1"/>
                </a:solidFill>
                <a:latin typeface="Times" pitchFamily="80" charset="0"/>
              </a:rPr>
              <a:t>= {</a:t>
            </a:r>
            <a:r>
              <a:rPr kumimoji="0" lang="en-US" sz="2400" i="1" dirty="0">
                <a:solidFill>
                  <a:schemeClr val="tx1"/>
                </a:solidFill>
                <a:latin typeface="Times" pitchFamily="80" charset="0"/>
              </a:rPr>
              <a:t> j </a:t>
            </a:r>
            <a:r>
              <a:rPr kumimoji="0" lang="en-US" sz="2400" dirty="0">
                <a:solidFill>
                  <a:schemeClr val="tx1"/>
                </a:solidFill>
                <a:latin typeface="Times" pitchFamily="80" charset="0"/>
              </a:rPr>
              <a:t>: </a:t>
            </a:r>
            <a:r>
              <a:rPr kumimoji="0" lang="en-US" sz="2400" dirty="0">
                <a:solidFill>
                  <a:schemeClr val="tx1"/>
                </a:solidFill>
              </a:rPr>
              <a:t> </a:t>
            </a:r>
            <a:r>
              <a:rPr kumimoji="0" lang="en-US" sz="2400" i="1" dirty="0" err="1">
                <a:solidFill>
                  <a:schemeClr val="tx1"/>
                </a:solidFill>
                <a:latin typeface="Times" pitchFamily="80" charset="0"/>
              </a:rPr>
              <a:t>x</a:t>
            </a:r>
            <a:r>
              <a:rPr kumimoji="0" lang="en-US" sz="2400" i="1" baseline="-25000" dirty="0" err="1">
                <a:solidFill>
                  <a:schemeClr val="tx1"/>
                </a:solidFill>
                <a:latin typeface="Times" pitchFamily="80" charset="0"/>
              </a:rPr>
              <a:t>j</a:t>
            </a:r>
            <a:r>
              <a:rPr kumimoji="0" lang="en-US" sz="2400" i="1" dirty="0">
                <a:solidFill>
                  <a:schemeClr val="tx1"/>
                </a:solidFill>
                <a:latin typeface="Times" pitchFamily="80" charset="0"/>
              </a:rPr>
              <a:t> </a:t>
            </a:r>
            <a:r>
              <a:rPr kumimoji="0" lang="en-US" sz="2400" dirty="0">
                <a:solidFill>
                  <a:schemeClr val="tx1"/>
                </a:solidFill>
                <a:latin typeface="Times" pitchFamily="80" charset="0"/>
                <a:sym typeface="Symbol" pitchFamily="80" charset="2"/>
              </a:rPr>
              <a:t>&gt;</a:t>
            </a:r>
            <a:r>
              <a:rPr kumimoji="0" lang="en-US" sz="2400" i="1" dirty="0">
                <a:solidFill>
                  <a:schemeClr val="tx1"/>
                </a:solidFill>
                <a:latin typeface="Times" pitchFamily="80" charset="0"/>
                <a:sym typeface="Symbol" pitchFamily="80" charset="2"/>
              </a:rPr>
              <a:t> </a:t>
            </a:r>
            <a:r>
              <a:rPr kumimoji="0" lang="en-US" sz="2400" dirty="0">
                <a:solidFill>
                  <a:schemeClr val="tx1"/>
                </a:solidFill>
                <a:latin typeface="Times" pitchFamily="80" charset="0"/>
              </a:rPr>
              <a:t>0 }.</a:t>
            </a:r>
            <a:br>
              <a:rPr kumimoji="0" lang="en-US" sz="2400" dirty="0">
                <a:solidFill>
                  <a:schemeClr val="tx1"/>
                </a:solidFill>
                <a:latin typeface="Times" pitchFamily="80" charset="0"/>
              </a:rPr>
            </a:br>
            <a:r>
              <a:rPr kumimoji="0" lang="en-US" sz="2400" dirty="0">
                <a:solidFill>
                  <a:schemeClr val="tx1"/>
                </a:solidFill>
              </a:rPr>
              <a:t>Then </a:t>
            </a:r>
            <a:r>
              <a:rPr kumimoji="0" lang="en-US" sz="2400" i="1" dirty="0">
                <a:solidFill>
                  <a:schemeClr val="tx1"/>
                </a:solidFill>
                <a:latin typeface="Times" pitchFamily="80" charset="0"/>
              </a:rPr>
              <a:t>x</a:t>
            </a:r>
            <a:r>
              <a:rPr kumimoji="0" lang="en-US" sz="2400" dirty="0">
                <a:solidFill>
                  <a:schemeClr val="tx1"/>
                </a:solidFill>
              </a:rPr>
              <a:t> is a vertex </a:t>
            </a:r>
            <a:r>
              <a:rPr kumimoji="0" lang="en-US" sz="2400" dirty="0" err="1">
                <a:solidFill>
                  <a:schemeClr val="tx1"/>
                </a:solidFill>
              </a:rPr>
              <a:t>iff</a:t>
            </a:r>
            <a:r>
              <a:rPr kumimoji="0" lang="en-US" sz="2400" dirty="0">
                <a:solidFill>
                  <a:schemeClr val="tx1"/>
                </a:solidFill>
              </a:rPr>
              <a:t> </a:t>
            </a:r>
            <a:r>
              <a:rPr kumimoji="0" lang="en-US" sz="2400" i="1" dirty="0">
                <a:solidFill>
                  <a:schemeClr val="tx1"/>
                </a:solidFill>
                <a:latin typeface="Times" pitchFamily="80" charset="0"/>
              </a:rPr>
              <a:t>A</a:t>
            </a:r>
            <a:r>
              <a:rPr kumimoji="0" lang="en-US" sz="2400" i="1" baseline="-25000" dirty="0">
                <a:solidFill>
                  <a:schemeClr val="tx1"/>
                </a:solidFill>
                <a:latin typeface="Times" pitchFamily="80" charset="0"/>
              </a:rPr>
              <a:t>B</a:t>
            </a:r>
            <a:r>
              <a:rPr kumimoji="0" lang="en-US" sz="2400" dirty="0">
                <a:solidFill>
                  <a:schemeClr val="tx1"/>
                </a:solidFill>
              </a:rPr>
              <a:t> has linearly independent columns.</a:t>
            </a:r>
          </a:p>
          <a:p>
            <a:pPr lvl="1"/>
            <a:endParaRPr kumimoji="0" lang="en-US" sz="2400" dirty="0"/>
          </a:p>
          <a:p>
            <a:r>
              <a:rPr kumimoji="0" lang="en-US" sz="2400" dirty="0"/>
              <a:t>Pf.  </a:t>
            </a:r>
            <a:r>
              <a:rPr kumimoji="0" lang="en-US" sz="2400" dirty="0" smtClean="0">
                <a:latin typeface="cmsy10"/>
                <a:ea typeface="cmsy10"/>
                <a:cs typeface="cmsy10"/>
              </a:rPr>
              <a:t>(</a:t>
            </a:r>
            <a:r>
              <a:rPr kumimoji="0" lang="en-US" sz="2400" dirty="0" smtClean="0"/>
              <a:t> </a:t>
            </a:r>
            <a:endParaRPr kumimoji="0" lang="en-US" sz="2400" dirty="0"/>
          </a:p>
          <a:p>
            <a:pPr lvl="1"/>
            <a:r>
              <a:rPr kumimoji="0" lang="en-US" sz="2400" dirty="0"/>
              <a:t>Assume </a:t>
            </a:r>
            <a:r>
              <a:rPr kumimoji="0" lang="en-US" sz="2400" i="1" dirty="0">
                <a:latin typeface="Times" pitchFamily="80" charset="0"/>
              </a:rPr>
              <a:t>x</a:t>
            </a:r>
            <a:r>
              <a:rPr kumimoji="0" lang="en-US" sz="2400" dirty="0"/>
              <a:t> is not a vertex.</a:t>
            </a:r>
          </a:p>
          <a:p>
            <a:pPr lvl="1"/>
            <a:r>
              <a:rPr kumimoji="0" lang="en-US" sz="2400" dirty="0"/>
              <a:t>There exist direction </a:t>
            </a:r>
            <a:r>
              <a:rPr kumimoji="0" lang="en-US" sz="2400" i="1" dirty="0">
                <a:latin typeface="Times" pitchFamily="80" charset="0"/>
              </a:rPr>
              <a:t>d</a:t>
            </a:r>
            <a:r>
              <a:rPr kumimoji="0" lang="en-US" sz="2400" dirty="0">
                <a:latin typeface="Times" pitchFamily="80" charset="0"/>
              </a:rPr>
              <a:t> </a:t>
            </a:r>
            <a:r>
              <a:rPr kumimoji="0" lang="en-US" sz="2800" dirty="0" smtClean="0">
                <a:latin typeface="Times" pitchFamily="80" charset="0"/>
                <a:sym typeface="Symbol" pitchFamily="80" charset="2"/>
              </a:rPr>
              <a:t>not equal to</a:t>
            </a:r>
            <a:r>
              <a:rPr kumimoji="0" lang="en-US" sz="2800" dirty="0" smtClean="0">
                <a:latin typeface="Times" pitchFamily="80" charset="0"/>
              </a:rPr>
              <a:t> </a:t>
            </a:r>
            <a:r>
              <a:rPr kumimoji="0" lang="en-US" sz="2400" dirty="0">
                <a:latin typeface="Times" pitchFamily="80" charset="0"/>
              </a:rPr>
              <a:t>0</a:t>
            </a:r>
            <a:r>
              <a:rPr kumimoji="0" lang="en-US" sz="2400" dirty="0"/>
              <a:t> such that </a:t>
            </a:r>
            <a:r>
              <a:rPr kumimoji="0" lang="en-US" sz="2400" i="1" dirty="0">
                <a:latin typeface="Times" pitchFamily="80" charset="0"/>
              </a:rPr>
              <a:t>x</a:t>
            </a:r>
            <a:r>
              <a:rPr kumimoji="0" lang="en-US" sz="2400" dirty="0">
                <a:latin typeface="Times" pitchFamily="80" charset="0"/>
              </a:rPr>
              <a:t> </a:t>
            </a:r>
            <a:r>
              <a:rPr kumimoji="0" lang="en-US" sz="2400" dirty="0">
                <a:latin typeface="Times" pitchFamily="80" charset="0"/>
                <a:ea typeface="ＭＳ Ｐゴシック" pitchFamily="80" charset="-128"/>
              </a:rPr>
              <a:t>±</a:t>
            </a:r>
            <a:r>
              <a:rPr kumimoji="0" lang="en-US" sz="2400" dirty="0">
                <a:latin typeface="Times" pitchFamily="80" charset="0"/>
              </a:rPr>
              <a:t> </a:t>
            </a:r>
            <a:r>
              <a:rPr kumimoji="0" lang="en-US" sz="2400" i="1" dirty="0">
                <a:latin typeface="Times" pitchFamily="80" charset="0"/>
              </a:rPr>
              <a:t>d</a:t>
            </a:r>
            <a:r>
              <a:rPr kumimoji="0" lang="en-US" sz="2400" dirty="0"/>
              <a:t> </a:t>
            </a:r>
            <a:r>
              <a:rPr kumimoji="0" lang="en-US" sz="2400" dirty="0" smtClean="0">
                <a:latin typeface="cmsy10"/>
                <a:ea typeface="cmsy10"/>
                <a:cs typeface="cmsy10"/>
              </a:rPr>
              <a:t>2</a:t>
            </a:r>
            <a:r>
              <a:rPr kumimoji="0" lang="en-US" sz="2400" dirty="0" smtClean="0"/>
              <a:t> </a:t>
            </a:r>
            <a:r>
              <a:rPr kumimoji="0" lang="en-US" sz="2400" i="1" dirty="0">
                <a:latin typeface="Times" pitchFamily="80" charset="0"/>
              </a:rPr>
              <a:t>P</a:t>
            </a:r>
            <a:r>
              <a:rPr kumimoji="0" lang="en-US" sz="2400" dirty="0"/>
              <a:t>.</a:t>
            </a:r>
          </a:p>
          <a:p>
            <a:pPr lvl="1"/>
            <a:r>
              <a:rPr kumimoji="0" lang="en-US" sz="2400" i="1" dirty="0">
                <a:latin typeface="Times" pitchFamily="80" charset="0"/>
              </a:rPr>
              <a:t>A</a:t>
            </a:r>
            <a:r>
              <a:rPr kumimoji="0" lang="en-US" sz="2400" i="1" baseline="-25000" dirty="0">
                <a:latin typeface="Times" pitchFamily="80" charset="0"/>
              </a:rPr>
              <a:t> </a:t>
            </a:r>
            <a:r>
              <a:rPr kumimoji="0" lang="en-US" sz="2400" i="1" dirty="0">
                <a:latin typeface="Times" pitchFamily="80" charset="0"/>
              </a:rPr>
              <a:t>d</a:t>
            </a:r>
            <a:r>
              <a:rPr kumimoji="0" lang="en-US" sz="2400" dirty="0">
                <a:latin typeface="Times" pitchFamily="80" charset="0"/>
              </a:rPr>
              <a:t> = 0</a:t>
            </a:r>
            <a:r>
              <a:rPr kumimoji="0" lang="en-US" sz="2400" dirty="0"/>
              <a:t> because </a:t>
            </a:r>
            <a:r>
              <a:rPr kumimoji="0" lang="en-US" sz="2400" i="1" dirty="0">
                <a:latin typeface="Times" pitchFamily="80" charset="0"/>
              </a:rPr>
              <a:t>A</a:t>
            </a:r>
            <a:r>
              <a:rPr kumimoji="0" lang="en-US" sz="2400" dirty="0">
                <a:latin typeface="Times" pitchFamily="80" charset="0"/>
              </a:rPr>
              <a:t>(</a:t>
            </a:r>
            <a:r>
              <a:rPr kumimoji="0" lang="en-US" sz="2400" i="1" dirty="0">
                <a:latin typeface="Times" pitchFamily="80" charset="0"/>
              </a:rPr>
              <a:t>x</a:t>
            </a:r>
            <a:r>
              <a:rPr kumimoji="0" lang="en-US" sz="2400" dirty="0">
                <a:latin typeface="Times" pitchFamily="80" charset="0"/>
              </a:rPr>
              <a:t> </a:t>
            </a:r>
            <a:r>
              <a:rPr kumimoji="0" lang="en-US" sz="2400" dirty="0">
                <a:latin typeface="Times" pitchFamily="80" charset="0"/>
                <a:ea typeface="ＭＳ Ｐゴシック" pitchFamily="80" charset="-128"/>
              </a:rPr>
              <a:t>±</a:t>
            </a:r>
            <a:r>
              <a:rPr kumimoji="0" lang="en-US" sz="2400" dirty="0">
                <a:latin typeface="Times" pitchFamily="80" charset="0"/>
              </a:rPr>
              <a:t> </a:t>
            </a:r>
            <a:r>
              <a:rPr kumimoji="0" lang="en-US" sz="2400" i="1" dirty="0">
                <a:latin typeface="Times" pitchFamily="80" charset="0"/>
              </a:rPr>
              <a:t>d</a:t>
            </a:r>
            <a:r>
              <a:rPr kumimoji="0" lang="en-US" sz="2400" dirty="0">
                <a:latin typeface="Times" pitchFamily="80" charset="0"/>
              </a:rPr>
              <a:t>) = </a:t>
            </a:r>
            <a:r>
              <a:rPr kumimoji="0" lang="en-US" sz="2400" i="1" dirty="0">
                <a:latin typeface="Times" pitchFamily="80" charset="0"/>
              </a:rPr>
              <a:t>b</a:t>
            </a:r>
            <a:r>
              <a:rPr kumimoji="0" lang="en-US" sz="2400" dirty="0">
                <a:latin typeface="Times" pitchFamily="80" charset="0"/>
              </a:rPr>
              <a:t>.</a:t>
            </a:r>
            <a:endParaRPr kumimoji="0" lang="en-US" sz="2400" dirty="0"/>
          </a:p>
          <a:p>
            <a:pPr lvl="1"/>
            <a:r>
              <a:rPr kumimoji="0" lang="en-US" sz="2400" dirty="0"/>
              <a:t>Define </a:t>
            </a:r>
            <a:r>
              <a:rPr kumimoji="0" lang="en-US" sz="2400" i="1" dirty="0">
                <a:latin typeface="Times" pitchFamily="80" charset="0"/>
              </a:rPr>
              <a:t>B' </a:t>
            </a:r>
            <a:r>
              <a:rPr kumimoji="0" lang="en-US" sz="2400" dirty="0">
                <a:latin typeface="Times" pitchFamily="80" charset="0"/>
              </a:rPr>
              <a:t>= {</a:t>
            </a:r>
            <a:r>
              <a:rPr kumimoji="0" lang="en-US" sz="2400" i="1" dirty="0">
                <a:latin typeface="Times" pitchFamily="80" charset="0"/>
              </a:rPr>
              <a:t> j </a:t>
            </a:r>
            <a:r>
              <a:rPr kumimoji="0" lang="en-US" sz="2400" dirty="0">
                <a:latin typeface="Times" pitchFamily="80" charset="0"/>
              </a:rPr>
              <a:t>: </a:t>
            </a:r>
            <a:r>
              <a:rPr kumimoji="0" lang="en-US" sz="2400" dirty="0"/>
              <a:t> </a:t>
            </a:r>
            <a:r>
              <a:rPr kumimoji="0" lang="en-US" sz="2400" i="1" dirty="0" err="1">
                <a:latin typeface="Times" pitchFamily="80" charset="0"/>
              </a:rPr>
              <a:t>d</a:t>
            </a:r>
            <a:r>
              <a:rPr kumimoji="0" lang="en-US" sz="2400" i="1" baseline="-25000" dirty="0" err="1">
                <a:latin typeface="Times" pitchFamily="80" charset="0"/>
              </a:rPr>
              <a:t>j</a:t>
            </a:r>
            <a:r>
              <a:rPr kumimoji="0" lang="en-US" sz="2400" i="1" dirty="0">
                <a:latin typeface="Times" pitchFamily="80" charset="0"/>
              </a:rPr>
              <a:t> </a:t>
            </a:r>
            <a:r>
              <a:rPr kumimoji="0" lang="en-US" sz="2400" i="1" dirty="0" smtClean="0">
                <a:latin typeface="Symbol"/>
                <a:sym typeface="Symbol"/>
              </a:rPr>
              <a:t>not equal to </a:t>
            </a:r>
            <a:r>
              <a:rPr kumimoji="0" lang="en-US" sz="2400" i="1" dirty="0" smtClean="0">
                <a:latin typeface="Times" pitchFamily="80" charset="0"/>
                <a:sym typeface="Symbol" pitchFamily="80" charset="2"/>
              </a:rPr>
              <a:t> </a:t>
            </a:r>
            <a:r>
              <a:rPr kumimoji="0" lang="en-US" sz="2400" dirty="0">
                <a:latin typeface="Times" pitchFamily="80" charset="0"/>
              </a:rPr>
              <a:t>0 }.</a:t>
            </a:r>
            <a:endParaRPr kumimoji="0" lang="en-US" sz="2400" dirty="0"/>
          </a:p>
          <a:p>
            <a:pPr lvl="1"/>
            <a:r>
              <a:rPr kumimoji="0" lang="en-US" sz="2400" i="1" dirty="0">
                <a:latin typeface="Times" pitchFamily="80" charset="0"/>
              </a:rPr>
              <a:t>A</a:t>
            </a:r>
            <a:r>
              <a:rPr kumimoji="0" lang="en-US" sz="2400" i="1" baseline="-25000" dirty="0">
                <a:latin typeface="Times" pitchFamily="80" charset="0"/>
              </a:rPr>
              <a:t>B'</a:t>
            </a:r>
            <a:r>
              <a:rPr kumimoji="0" lang="en-US" sz="2400" dirty="0">
                <a:latin typeface="Times" pitchFamily="80" charset="0"/>
              </a:rPr>
              <a:t> </a:t>
            </a:r>
            <a:r>
              <a:rPr kumimoji="0" lang="en-US" sz="2400" dirty="0"/>
              <a:t>has linearly dependent columns since </a:t>
            </a:r>
            <a:r>
              <a:rPr kumimoji="0" lang="en-US" sz="2400" i="1" dirty="0">
                <a:latin typeface="Times" pitchFamily="80" charset="0"/>
              </a:rPr>
              <a:t>d</a:t>
            </a:r>
            <a:r>
              <a:rPr kumimoji="0" lang="en-US" sz="2400" dirty="0">
                <a:latin typeface="Times" pitchFamily="80" charset="0"/>
              </a:rPr>
              <a:t> </a:t>
            </a:r>
            <a:r>
              <a:rPr kumimoji="0" lang="en-US" sz="2800" dirty="0" smtClean="0">
                <a:latin typeface="Times" pitchFamily="80" charset="0"/>
                <a:sym typeface="Symbol" pitchFamily="80" charset="2"/>
              </a:rPr>
              <a:t>not equal to</a:t>
            </a:r>
            <a:r>
              <a:rPr kumimoji="0" lang="en-US" sz="2800" dirty="0" smtClean="0">
                <a:latin typeface="Times" pitchFamily="80" charset="0"/>
              </a:rPr>
              <a:t> </a:t>
            </a:r>
            <a:r>
              <a:rPr kumimoji="0" lang="en-US" sz="2400" dirty="0">
                <a:latin typeface="Times" pitchFamily="80" charset="0"/>
              </a:rPr>
              <a:t>0</a:t>
            </a:r>
            <a:r>
              <a:rPr kumimoji="0" lang="en-US" sz="2400" dirty="0"/>
              <a:t>.</a:t>
            </a:r>
          </a:p>
          <a:p>
            <a:pPr lvl="1"/>
            <a:r>
              <a:rPr kumimoji="0" lang="en-US" sz="2400" dirty="0"/>
              <a:t>Moreover, </a:t>
            </a:r>
            <a:r>
              <a:rPr kumimoji="0" lang="en-US" sz="2400" i="1" dirty="0" err="1">
                <a:latin typeface="Times" pitchFamily="80" charset="0"/>
                <a:ea typeface="ＭＳ Ｐゴシック" pitchFamily="80" charset="-128"/>
              </a:rPr>
              <a:t>d</a:t>
            </a:r>
            <a:r>
              <a:rPr kumimoji="0" lang="en-US" sz="2400" i="1" baseline="-25000" dirty="0" err="1">
                <a:latin typeface="Times" pitchFamily="80" charset="0"/>
                <a:ea typeface="ＭＳ Ｐゴシック" pitchFamily="80" charset="-128"/>
              </a:rPr>
              <a:t>j</a:t>
            </a:r>
            <a:r>
              <a:rPr kumimoji="0" lang="en-US" sz="2400" i="1" baseline="-25000" dirty="0">
                <a:latin typeface="Times" pitchFamily="80" charset="0"/>
                <a:ea typeface="ＭＳ Ｐゴシック" pitchFamily="80" charset="-128"/>
              </a:rPr>
              <a:t> </a:t>
            </a:r>
            <a:r>
              <a:rPr kumimoji="0" lang="en-US" sz="2400" dirty="0">
                <a:latin typeface="Times" pitchFamily="80" charset="0"/>
                <a:ea typeface="ＭＳ Ｐゴシック" pitchFamily="80" charset="-128"/>
              </a:rPr>
              <a:t>= 0 </a:t>
            </a:r>
            <a:r>
              <a:rPr kumimoji="0" lang="en-US" sz="2400" dirty="0"/>
              <a:t>whenever</a:t>
            </a:r>
            <a:r>
              <a:rPr kumimoji="0" lang="en-US" sz="2400" dirty="0">
                <a:ea typeface="ＭＳ Ｐゴシック" pitchFamily="80" charset="-128"/>
              </a:rPr>
              <a:t> </a:t>
            </a:r>
            <a:r>
              <a:rPr kumimoji="0" lang="en-US" sz="2400" i="1" dirty="0" err="1">
                <a:latin typeface="Times" pitchFamily="80" charset="0"/>
                <a:ea typeface="ＭＳ Ｐゴシック" pitchFamily="80" charset="-128"/>
              </a:rPr>
              <a:t>x</a:t>
            </a:r>
            <a:r>
              <a:rPr kumimoji="0" lang="en-US" sz="2400" i="1" baseline="-25000" dirty="0" err="1">
                <a:latin typeface="Times" pitchFamily="80" charset="0"/>
                <a:ea typeface="ＭＳ Ｐゴシック" pitchFamily="80" charset="-128"/>
              </a:rPr>
              <a:t>j</a:t>
            </a:r>
            <a:r>
              <a:rPr kumimoji="0" lang="en-US" sz="2400" dirty="0">
                <a:latin typeface="Times" pitchFamily="80" charset="0"/>
                <a:ea typeface="ＭＳ Ｐゴシック" pitchFamily="80" charset="-128"/>
              </a:rPr>
              <a:t> = 0</a:t>
            </a:r>
            <a:r>
              <a:rPr kumimoji="0" lang="en-US" sz="2400" dirty="0">
                <a:ea typeface="ＭＳ Ｐゴシック" pitchFamily="80" charset="-128"/>
              </a:rPr>
              <a:t> because </a:t>
            </a:r>
            <a:r>
              <a:rPr kumimoji="0" lang="en-US" sz="2400" i="1" dirty="0">
                <a:latin typeface="Times" pitchFamily="80" charset="0"/>
                <a:ea typeface="ＭＳ Ｐゴシック" pitchFamily="80" charset="-128"/>
              </a:rPr>
              <a:t>x</a:t>
            </a:r>
            <a:r>
              <a:rPr kumimoji="0" lang="en-US" sz="2400" dirty="0">
                <a:latin typeface="Times" pitchFamily="80" charset="0"/>
                <a:ea typeface="ＭＳ Ｐゴシック" pitchFamily="80" charset="-128"/>
              </a:rPr>
              <a:t> ± </a:t>
            </a:r>
            <a:r>
              <a:rPr kumimoji="0" lang="en-US" sz="2400" i="1" dirty="0">
                <a:latin typeface="Times" pitchFamily="80" charset="0"/>
                <a:ea typeface="ＭＳ Ｐゴシック" pitchFamily="80" charset="-128"/>
              </a:rPr>
              <a:t>d</a:t>
            </a:r>
            <a:r>
              <a:rPr kumimoji="0" lang="en-US" sz="2400" dirty="0">
                <a:latin typeface="Times" pitchFamily="80" charset="0"/>
                <a:ea typeface="ＭＳ Ｐゴシック" pitchFamily="80" charset="-128"/>
              </a:rPr>
              <a:t> </a:t>
            </a:r>
            <a:r>
              <a:rPr kumimoji="0" lang="en-US" sz="2400" dirty="0" smtClean="0">
                <a:latin typeface="cmsy10"/>
                <a:ea typeface="cmsy10"/>
                <a:cs typeface="cmsy10"/>
              </a:rPr>
              <a:t>¸</a:t>
            </a:r>
            <a:r>
              <a:rPr kumimoji="0" lang="en-US" sz="2400" i="1" dirty="0" smtClean="0">
                <a:latin typeface="Times" pitchFamily="80" charset="0"/>
                <a:sym typeface="Symbol" pitchFamily="80" charset="2"/>
              </a:rPr>
              <a:t> </a:t>
            </a:r>
            <a:r>
              <a:rPr kumimoji="0" lang="en-US" sz="2400" dirty="0">
                <a:latin typeface="Times" pitchFamily="80" charset="0"/>
              </a:rPr>
              <a:t>0.</a:t>
            </a:r>
          </a:p>
          <a:p>
            <a:pPr lvl="1"/>
            <a:r>
              <a:rPr kumimoji="0" lang="en-US" sz="2400" dirty="0"/>
              <a:t>Thus</a:t>
            </a:r>
            <a:r>
              <a:rPr kumimoji="0" lang="en-US" sz="2400" dirty="0">
                <a:latin typeface="Times" pitchFamily="80" charset="0"/>
              </a:rPr>
              <a:t> </a:t>
            </a:r>
            <a:r>
              <a:rPr kumimoji="0" lang="en-US" sz="2400" dirty="0">
                <a:sym typeface="Symbol" pitchFamily="80" charset="2"/>
              </a:rPr>
              <a:t> </a:t>
            </a:r>
            <a:r>
              <a:rPr kumimoji="0" lang="en-US" sz="2400" i="1" dirty="0" smtClean="0">
                <a:latin typeface="Times" pitchFamily="80" charset="0"/>
              </a:rPr>
              <a:t>B’ </a:t>
            </a:r>
            <a:r>
              <a:rPr kumimoji="0" lang="en-US" sz="2400" i="1" dirty="0" smtClean="0">
                <a:latin typeface="cmsy10"/>
                <a:ea typeface="cmsy10"/>
                <a:cs typeface="cmsy10"/>
              </a:rPr>
              <a:t>µ</a:t>
            </a:r>
            <a:r>
              <a:rPr kumimoji="0" lang="en-US" sz="2400" dirty="0" smtClean="0"/>
              <a:t> </a:t>
            </a:r>
            <a:r>
              <a:rPr kumimoji="0" lang="en-US" sz="2400" i="1" dirty="0">
                <a:latin typeface="Times" pitchFamily="80" charset="0"/>
              </a:rPr>
              <a:t>B</a:t>
            </a:r>
            <a:r>
              <a:rPr kumimoji="0" lang="en-US" sz="2400" dirty="0"/>
              <a:t>, so </a:t>
            </a:r>
            <a:r>
              <a:rPr kumimoji="0" lang="en-US" sz="2400" i="1" dirty="0">
                <a:latin typeface="Times" pitchFamily="80" charset="0"/>
              </a:rPr>
              <a:t>A</a:t>
            </a:r>
            <a:r>
              <a:rPr kumimoji="0" lang="en-US" sz="2400" i="1" baseline="-25000" dirty="0">
                <a:latin typeface="Times" pitchFamily="80" charset="0"/>
              </a:rPr>
              <a:t>B'</a:t>
            </a:r>
            <a:r>
              <a:rPr kumimoji="0" lang="en-US" sz="2400" dirty="0"/>
              <a:t> is a </a:t>
            </a:r>
            <a:r>
              <a:rPr kumimoji="0" lang="en-US" sz="2400" dirty="0" err="1"/>
              <a:t>submatrix</a:t>
            </a:r>
            <a:r>
              <a:rPr kumimoji="0" lang="en-US" sz="2400" dirty="0"/>
              <a:t> of </a:t>
            </a:r>
            <a:r>
              <a:rPr kumimoji="0" lang="en-US" sz="2400" i="1" dirty="0">
                <a:latin typeface="Times" pitchFamily="80" charset="0"/>
              </a:rPr>
              <a:t>A</a:t>
            </a:r>
            <a:r>
              <a:rPr kumimoji="0" lang="en-US" sz="2400" i="1" baseline="-25000" dirty="0">
                <a:latin typeface="Times" pitchFamily="80" charset="0"/>
              </a:rPr>
              <a:t>B</a:t>
            </a:r>
            <a:r>
              <a:rPr kumimoji="0" lang="en-US" sz="2400" dirty="0"/>
              <a:t>.</a:t>
            </a:r>
          </a:p>
          <a:p>
            <a:pPr lvl="1"/>
            <a:r>
              <a:rPr kumimoji="0" lang="en-US" sz="2400" dirty="0"/>
              <a:t>Therefore,</a:t>
            </a:r>
            <a:r>
              <a:rPr kumimoji="0" lang="en-US" sz="2400" i="1" dirty="0">
                <a:latin typeface="Times" pitchFamily="80" charset="0"/>
              </a:rPr>
              <a:t> A</a:t>
            </a:r>
            <a:r>
              <a:rPr kumimoji="0" lang="en-US" sz="2400" i="1" baseline="-25000" dirty="0">
                <a:latin typeface="Times" pitchFamily="80" charset="0"/>
              </a:rPr>
              <a:t>B</a:t>
            </a:r>
            <a:r>
              <a:rPr kumimoji="0" lang="en-US" sz="2400" dirty="0"/>
              <a:t> has linearly dependent columns.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88750-C422-4000-8EC1-98E587C0C4C7}" type="slidenum">
              <a:rPr lang="en-US">
                <a:solidFill>
                  <a:srgbClr val="000000"/>
                </a:solidFill>
              </a:rPr>
              <a:pPr/>
              <a:t>19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dirty="0"/>
              <a:t>Basic Feasible Solution</a:t>
            </a:r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6986" y="1300480"/>
            <a:ext cx="11505636" cy="7694507"/>
          </a:xfrm>
        </p:spPr>
        <p:txBody>
          <a:bodyPr/>
          <a:lstStyle/>
          <a:p>
            <a:r>
              <a:rPr kumimoji="0" lang="en-US" sz="2400" dirty="0"/>
              <a:t>Theorem.  </a:t>
            </a:r>
            <a:r>
              <a:rPr kumimoji="0" lang="en-US" sz="2400" dirty="0">
                <a:solidFill>
                  <a:schemeClr val="tx1"/>
                </a:solidFill>
              </a:rPr>
              <a:t>Let </a:t>
            </a:r>
            <a:r>
              <a:rPr kumimoji="0" lang="en-US" sz="2400" i="1" dirty="0">
                <a:solidFill>
                  <a:schemeClr val="tx1"/>
                </a:solidFill>
                <a:latin typeface="Times" pitchFamily="80" charset="0"/>
              </a:rPr>
              <a:t>P </a:t>
            </a:r>
            <a:r>
              <a:rPr kumimoji="0" lang="en-US" sz="2400" dirty="0">
                <a:solidFill>
                  <a:schemeClr val="tx1"/>
                </a:solidFill>
                <a:latin typeface="Times" pitchFamily="80" charset="0"/>
              </a:rPr>
              <a:t>=</a:t>
            </a:r>
            <a:r>
              <a:rPr kumimoji="0" lang="en-US" sz="2400" i="1" dirty="0">
                <a:solidFill>
                  <a:schemeClr val="tx1"/>
                </a:solidFill>
                <a:latin typeface="Times" pitchFamily="80" charset="0"/>
              </a:rPr>
              <a:t> </a:t>
            </a:r>
            <a:r>
              <a:rPr kumimoji="0" lang="en-US" sz="2400" dirty="0">
                <a:solidFill>
                  <a:schemeClr val="tx1"/>
                </a:solidFill>
                <a:latin typeface="Times" pitchFamily="80" charset="0"/>
              </a:rPr>
              <a:t>{ </a:t>
            </a:r>
            <a:r>
              <a:rPr kumimoji="0" lang="en-US" sz="2400" i="1" dirty="0">
                <a:solidFill>
                  <a:schemeClr val="tx1"/>
                </a:solidFill>
                <a:latin typeface="Times" pitchFamily="80" charset="0"/>
              </a:rPr>
              <a:t>x </a:t>
            </a:r>
            <a:r>
              <a:rPr kumimoji="0" lang="en-US" sz="2400" dirty="0">
                <a:solidFill>
                  <a:schemeClr val="tx1"/>
                </a:solidFill>
                <a:latin typeface="Times" pitchFamily="80" charset="0"/>
              </a:rPr>
              <a:t>: </a:t>
            </a:r>
            <a:r>
              <a:rPr kumimoji="0" lang="en-US" sz="2400" i="1" dirty="0">
                <a:solidFill>
                  <a:schemeClr val="tx1"/>
                </a:solidFill>
                <a:latin typeface="Times" pitchFamily="80" charset="0"/>
              </a:rPr>
              <a:t>Ax</a:t>
            </a:r>
            <a:r>
              <a:rPr kumimoji="0" lang="en-US" sz="2400" dirty="0">
                <a:solidFill>
                  <a:schemeClr val="tx1"/>
                </a:solidFill>
                <a:latin typeface="Times" pitchFamily="80" charset="0"/>
              </a:rPr>
              <a:t> = </a:t>
            </a:r>
            <a:r>
              <a:rPr kumimoji="0" lang="en-US" sz="2400" i="1" dirty="0">
                <a:solidFill>
                  <a:schemeClr val="tx1"/>
                </a:solidFill>
                <a:latin typeface="Times" pitchFamily="80" charset="0"/>
              </a:rPr>
              <a:t>b</a:t>
            </a:r>
            <a:r>
              <a:rPr kumimoji="0" lang="en-US" sz="2400" dirty="0">
                <a:solidFill>
                  <a:schemeClr val="tx1"/>
                </a:solidFill>
                <a:latin typeface="Times" pitchFamily="80" charset="0"/>
              </a:rPr>
              <a:t>, </a:t>
            </a:r>
            <a:r>
              <a:rPr kumimoji="0" lang="en-US" sz="2400" i="1" dirty="0">
                <a:solidFill>
                  <a:schemeClr val="tx1"/>
                </a:solidFill>
                <a:latin typeface="Times" pitchFamily="80" charset="0"/>
              </a:rPr>
              <a:t>x </a:t>
            </a:r>
            <a:r>
              <a:rPr kumimoji="0" lang="en-US" sz="2400" i="1" dirty="0" smtClean="0">
                <a:solidFill>
                  <a:schemeClr val="tx1"/>
                </a:solidFill>
                <a:latin typeface="cmsy10"/>
                <a:ea typeface="cmsy10"/>
                <a:cs typeface="cmsy10"/>
              </a:rPr>
              <a:t>¸</a:t>
            </a:r>
            <a:r>
              <a:rPr kumimoji="0" lang="en-US" sz="2400" i="1" dirty="0" smtClean="0">
                <a:solidFill>
                  <a:schemeClr val="tx1"/>
                </a:solidFill>
                <a:latin typeface="Times" pitchFamily="80" charset="0"/>
                <a:sym typeface="Symbol" pitchFamily="80" charset="2"/>
              </a:rPr>
              <a:t> </a:t>
            </a:r>
            <a:r>
              <a:rPr kumimoji="0" lang="en-US" sz="2400" dirty="0">
                <a:solidFill>
                  <a:schemeClr val="tx1"/>
                </a:solidFill>
                <a:latin typeface="Times" pitchFamily="80" charset="0"/>
              </a:rPr>
              <a:t>0 }.</a:t>
            </a:r>
            <a:r>
              <a:rPr kumimoji="0" lang="en-US" sz="2400" dirty="0">
                <a:solidFill>
                  <a:schemeClr val="tx1"/>
                </a:solidFill>
              </a:rPr>
              <a:t> For </a:t>
            </a:r>
            <a:r>
              <a:rPr kumimoji="0" lang="en-US" sz="2400" i="1" dirty="0">
                <a:solidFill>
                  <a:schemeClr val="tx1"/>
                </a:solidFill>
                <a:latin typeface="Times" pitchFamily="80" charset="0"/>
              </a:rPr>
              <a:t>x</a:t>
            </a:r>
            <a:r>
              <a:rPr kumimoji="0" lang="en-US" sz="2400" dirty="0">
                <a:solidFill>
                  <a:schemeClr val="tx1"/>
                </a:solidFill>
                <a:latin typeface="Times" pitchFamily="80" charset="0"/>
              </a:rPr>
              <a:t>  </a:t>
            </a:r>
            <a:r>
              <a:rPr kumimoji="0" lang="en-US" sz="2400" dirty="0" smtClean="0">
                <a:solidFill>
                  <a:schemeClr val="tx1"/>
                </a:solidFill>
                <a:latin typeface="cmsy10"/>
                <a:ea typeface="cmsy10"/>
                <a:cs typeface="cmsy10"/>
              </a:rPr>
              <a:t>2</a:t>
            </a:r>
            <a:r>
              <a:rPr kumimoji="0" lang="en-US" sz="2400" dirty="0" smtClean="0">
                <a:solidFill>
                  <a:schemeClr val="tx1"/>
                </a:solidFill>
              </a:rPr>
              <a:t> </a:t>
            </a:r>
            <a:r>
              <a:rPr kumimoji="0" lang="en-US" sz="2400" i="1" dirty="0">
                <a:solidFill>
                  <a:schemeClr val="tx1"/>
                </a:solidFill>
                <a:latin typeface="Times" pitchFamily="80" charset="0"/>
              </a:rPr>
              <a:t>P</a:t>
            </a:r>
            <a:r>
              <a:rPr kumimoji="0" lang="en-US" sz="2400" dirty="0">
                <a:solidFill>
                  <a:schemeClr val="tx1"/>
                </a:solidFill>
                <a:latin typeface="Times" pitchFamily="80" charset="0"/>
              </a:rPr>
              <a:t>,</a:t>
            </a:r>
            <a:r>
              <a:rPr kumimoji="0" lang="en-US" sz="2400" dirty="0">
                <a:solidFill>
                  <a:schemeClr val="tx1"/>
                </a:solidFill>
              </a:rPr>
              <a:t> define </a:t>
            </a:r>
            <a:r>
              <a:rPr kumimoji="0" lang="en-US" sz="2400" i="1" dirty="0">
                <a:solidFill>
                  <a:schemeClr val="tx1"/>
                </a:solidFill>
                <a:latin typeface="Times" pitchFamily="80" charset="0"/>
              </a:rPr>
              <a:t>B </a:t>
            </a:r>
            <a:r>
              <a:rPr kumimoji="0" lang="en-US" sz="2400" dirty="0">
                <a:solidFill>
                  <a:schemeClr val="tx1"/>
                </a:solidFill>
                <a:latin typeface="Times" pitchFamily="80" charset="0"/>
              </a:rPr>
              <a:t>= {</a:t>
            </a:r>
            <a:r>
              <a:rPr kumimoji="0" lang="en-US" sz="2400" i="1" dirty="0">
                <a:solidFill>
                  <a:schemeClr val="tx1"/>
                </a:solidFill>
                <a:latin typeface="Times" pitchFamily="80" charset="0"/>
              </a:rPr>
              <a:t> j </a:t>
            </a:r>
            <a:r>
              <a:rPr kumimoji="0" lang="en-US" sz="2400" dirty="0">
                <a:solidFill>
                  <a:schemeClr val="tx1"/>
                </a:solidFill>
                <a:latin typeface="Times" pitchFamily="80" charset="0"/>
              </a:rPr>
              <a:t>: </a:t>
            </a:r>
            <a:r>
              <a:rPr kumimoji="0" lang="en-US" sz="2400" dirty="0">
                <a:solidFill>
                  <a:schemeClr val="tx1"/>
                </a:solidFill>
              </a:rPr>
              <a:t> </a:t>
            </a:r>
            <a:r>
              <a:rPr kumimoji="0" lang="en-US" sz="2400" i="1" dirty="0" err="1">
                <a:solidFill>
                  <a:schemeClr val="tx1"/>
                </a:solidFill>
                <a:latin typeface="Times" pitchFamily="80" charset="0"/>
              </a:rPr>
              <a:t>x</a:t>
            </a:r>
            <a:r>
              <a:rPr kumimoji="0" lang="en-US" sz="2400" i="1" baseline="-25000" dirty="0" err="1">
                <a:solidFill>
                  <a:schemeClr val="tx1"/>
                </a:solidFill>
                <a:latin typeface="Times" pitchFamily="80" charset="0"/>
              </a:rPr>
              <a:t>j</a:t>
            </a:r>
            <a:r>
              <a:rPr kumimoji="0" lang="en-US" sz="2400" i="1" dirty="0">
                <a:solidFill>
                  <a:schemeClr val="tx1"/>
                </a:solidFill>
                <a:latin typeface="Times" pitchFamily="80" charset="0"/>
              </a:rPr>
              <a:t> </a:t>
            </a:r>
            <a:r>
              <a:rPr kumimoji="0" lang="en-US" sz="2400" dirty="0">
                <a:solidFill>
                  <a:schemeClr val="tx1"/>
                </a:solidFill>
                <a:latin typeface="Times" pitchFamily="80" charset="0"/>
                <a:sym typeface="Symbol" pitchFamily="80" charset="2"/>
              </a:rPr>
              <a:t>&gt;</a:t>
            </a:r>
            <a:r>
              <a:rPr kumimoji="0" lang="en-US" sz="2400" i="1" dirty="0">
                <a:solidFill>
                  <a:schemeClr val="tx1"/>
                </a:solidFill>
                <a:latin typeface="Times" pitchFamily="80" charset="0"/>
                <a:sym typeface="Symbol" pitchFamily="80" charset="2"/>
              </a:rPr>
              <a:t> </a:t>
            </a:r>
            <a:r>
              <a:rPr kumimoji="0" lang="en-US" sz="2400" dirty="0">
                <a:solidFill>
                  <a:schemeClr val="tx1"/>
                </a:solidFill>
                <a:latin typeface="Times" pitchFamily="80" charset="0"/>
              </a:rPr>
              <a:t>0 }. </a:t>
            </a:r>
            <a:endParaRPr kumimoji="0" lang="en-US" sz="2400" dirty="0" smtClean="0">
              <a:solidFill>
                <a:schemeClr val="tx1"/>
              </a:solidFill>
              <a:latin typeface="Times" pitchFamily="80" charset="0"/>
            </a:endParaRPr>
          </a:p>
          <a:p>
            <a:r>
              <a:rPr kumimoji="0" lang="en-US" sz="2400" dirty="0" smtClean="0">
                <a:solidFill>
                  <a:schemeClr val="tx1"/>
                </a:solidFill>
              </a:rPr>
              <a:t>Then </a:t>
            </a:r>
            <a:r>
              <a:rPr kumimoji="0" lang="en-US" sz="2400" i="1" dirty="0">
                <a:solidFill>
                  <a:schemeClr val="tx1"/>
                </a:solidFill>
                <a:latin typeface="Times" pitchFamily="80" charset="0"/>
              </a:rPr>
              <a:t>x</a:t>
            </a:r>
            <a:r>
              <a:rPr kumimoji="0" lang="en-US" sz="2400" dirty="0">
                <a:solidFill>
                  <a:schemeClr val="tx1"/>
                </a:solidFill>
              </a:rPr>
              <a:t> is a vertex </a:t>
            </a:r>
            <a:r>
              <a:rPr kumimoji="0" lang="en-US" sz="2400" dirty="0" err="1">
                <a:solidFill>
                  <a:schemeClr val="tx1"/>
                </a:solidFill>
              </a:rPr>
              <a:t>iff</a:t>
            </a:r>
            <a:r>
              <a:rPr kumimoji="0" lang="en-US" sz="2400" dirty="0">
                <a:solidFill>
                  <a:schemeClr val="tx1"/>
                </a:solidFill>
              </a:rPr>
              <a:t> </a:t>
            </a:r>
            <a:r>
              <a:rPr kumimoji="0" lang="en-US" sz="2400" i="1" dirty="0">
                <a:solidFill>
                  <a:schemeClr val="tx1"/>
                </a:solidFill>
                <a:latin typeface="Times" pitchFamily="80" charset="0"/>
              </a:rPr>
              <a:t>A</a:t>
            </a:r>
            <a:r>
              <a:rPr kumimoji="0" lang="en-US" sz="2400" i="1" baseline="-25000" dirty="0">
                <a:solidFill>
                  <a:schemeClr val="tx1"/>
                </a:solidFill>
                <a:latin typeface="Times" pitchFamily="80" charset="0"/>
              </a:rPr>
              <a:t>B</a:t>
            </a:r>
            <a:r>
              <a:rPr kumimoji="0" lang="en-US" sz="2400" dirty="0">
                <a:solidFill>
                  <a:schemeClr val="tx1"/>
                </a:solidFill>
              </a:rPr>
              <a:t> has linearly independent columns.</a:t>
            </a:r>
          </a:p>
          <a:p>
            <a:pPr lvl="1"/>
            <a:endParaRPr kumimoji="0" lang="en-US" sz="2400" dirty="0"/>
          </a:p>
          <a:p>
            <a:r>
              <a:rPr kumimoji="0" lang="en-US" sz="2400" dirty="0"/>
              <a:t>Pf.   </a:t>
            </a:r>
            <a:r>
              <a:rPr kumimoji="0" lang="en-US" sz="2400" dirty="0" smtClean="0">
                <a:latin typeface="cmsy10"/>
                <a:ea typeface="cmsy10"/>
                <a:cs typeface="cmsy10"/>
              </a:rPr>
              <a:t>)</a:t>
            </a:r>
            <a:endParaRPr kumimoji="0" lang="en-US" sz="2400" dirty="0">
              <a:latin typeface="cmsy10"/>
            </a:endParaRPr>
          </a:p>
          <a:p>
            <a:pPr lvl="1"/>
            <a:r>
              <a:rPr kumimoji="0" lang="en-US" sz="2400" dirty="0"/>
              <a:t>Assume </a:t>
            </a:r>
            <a:r>
              <a:rPr kumimoji="0" lang="en-US" sz="2400" i="1" dirty="0">
                <a:latin typeface="Times" pitchFamily="80" charset="0"/>
              </a:rPr>
              <a:t>A</a:t>
            </a:r>
            <a:r>
              <a:rPr kumimoji="0" lang="en-US" sz="2400" i="1" baseline="-25000" dirty="0">
                <a:latin typeface="Times" pitchFamily="80" charset="0"/>
              </a:rPr>
              <a:t>B</a:t>
            </a:r>
            <a:r>
              <a:rPr kumimoji="0" lang="en-US" sz="2400" dirty="0"/>
              <a:t> has linearly dependent columns.</a:t>
            </a:r>
          </a:p>
          <a:p>
            <a:pPr lvl="1"/>
            <a:r>
              <a:rPr kumimoji="0" lang="en-US" sz="2400" dirty="0"/>
              <a:t>There exist </a:t>
            </a:r>
            <a:r>
              <a:rPr kumimoji="0" lang="en-US" sz="2400" i="1" dirty="0">
                <a:latin typeface="Times" pitchFamily="80" charset="0"/>
              </a:rPr>
              <a:t>d</a:t>
            </a:r>
            <a:r>
              <a:rPr kumimoji="0" lang="en-US" sz="2400" dirty="0">
                <a:latin typeface="Times" pitchFamily="80" charset="0"/>
              </a:rPr>
              <a:t> </a:t>
            </a:r>
            <a:r>
              <a:rPr kumimoji="0" lang="en-US" sz="2800" dirty="0" smtClean="0">
                <a:latin typeface="Times" pitchFamily="80" charset="0"/>
                <a:sym typeface="Symbol" pitchFamily="80" charset="2"/>
              </a:rPr>
              <a:t>not equal to</a:t>
            </a:r>
            <a:r>
              <a:rPr kumimoji="0" lang="en-US" sz="2800" dirty="0" smtClean="0">
                <a:latin typeface="Times" pitchFamily="80" charset="0"/>
              </a:rPr>
              <a:t> </a:t>
            </a:r>
            <a:r>
              <a:rPr kumimoji="0" lang="en-US" sz="2400" dirty="0">
                <a:latin typeface="Times" pitchFamily="80" charset="0"/>
              </a:rPr>
              <a:t>0</a:t>
            </a:r>
            <a:r>
              <a:rPr kumimoji="0" lang="en-US" sz="2400" dirty="0"/>
              <a:t> such that </a:t>
            </a:r>
            <a:r>
              <a:rPr kumimoji="0" lang="en-US" sz="2400" i="1" dirty="0">
                <a:latin typeface="Times" pitchFamily="80" charset="0"/>
              </a:rPr>
              <a:t>A</a:t>
            </a:r>
            <a:r>
              <a:rPr kumimoji="0" lang="en-US" sz="2400" i="1" baseline="-25000" dirty="0">
                <a:latin typeface="Times" pitchFamily="80" charset="0"/>
              </a:rPr>
              <a:t>B</a:t>
            </a:r>
            <a:r>
              <a:rPr kumimoji="0" lang="en-US" sz="2400" dirty="0">
                <a:latin typeface="Times" pitchFamily="80" charset="0"/>
              </a:rPr>
              <a:t> </a:t>
            </a:r>
            <a:r>
              <a:rPr kumimoji="0" lang="en-US" sz="2400" i="1" dirty="0">
                <a:latin typeface="Times" pitchFamily="80" charset="0"/>
              </a:rPr>
              <a:t>d </a:t>
            </a:r>
            <a:r>
              <a:rPr kumimoji="0" lang="en-US" sz="2400" dirty="0">
                <a:latin typeface="Times" pitchFamily="80" charset="0"/>
              </a:rPr>
              <a:t>= 0.</a:t>
            </a:r>
          </a:p>
          <a:p>
            <a:pPr lvl="1"/>
            <a:r>
              <a:rPr kumimoji="0" lang="en-US" sz="2400" dirty="0"/>
              <a:t>Extend </a:t>
            </a:r>
            <a:r>
              <a:rPr kumimoji="0" lang="en-US" sz="2400" i="1" dirty="0">
                <a:latin typeface="Times" pitchFamily="80" charset="0"/>
              </a:rPr>
              <a:t>d</a:t>
            </a:r>
            <a:r>
              <a:rPr kumimoji="0" lang="en-US" sz="2400" dirty="0"/>
              <a:t> to </a:t>
            </a:r>
            <a:r>
              <a:rPr lang="en-US" sz="2400" dirty="0" err="1">
                <a:sym typeface="Symbol" pitchFamily="80" charset="2"/>
              </a:rPr>
              <a:t>R</a:t>
            </a:r>
            <a:r>
              <a:rPr lang="en-US" sz="2400" i="1" baseline="30000" dirty="0" err="1" smtClean="0">
                <a:latin typeface="Times" pitchFamily="80" charset="0"/>
              </a:rPr>
              <a:t>n</a:t>
            </a:r>
            <a:r>
              <a:rPr kumimoji="0" lang="en-US" sz="2400" dirty="0" smtClean="0"/>
              <a:t> </a:t>
            </a:r>
            <a:r>
              <a:rPr kumimoji="0" lang="en-US" sz="2400" dirty="0"/>
              <a:t>by adding </a:t>
            </a:r>
            <a:r>
              <a:rPr kumimoji="0" lang="en-US" sz="2400" dirty="0">
                <a:latin typeface="Times" pitchFamily="80" charset="0"/>
              </a:rPr>
              <a:t>0</a:t>
            </a:r>
            <a:r>
              <a:rPr kumimoji="0" lang="en-US" sz="2400" dirty="0"/>
              <a:t> components.</a:t>
            </a:r>
          </a:p>
          <a:p>
            <a:pPr lvl="1"/>
            <a:r>
              <a:rPr kumimoji="0" lang="en-US" sz="2400" dirty="0"/>
              <a:t>Now, </a:t>
            </a:r>
            <a:r>
              <a:rPr kumimoji="0" lang="en-US" sz="2400" i="1" dirty="0">
                <a:latin typeface="Times" pitchFamily="80" charset="0"/>
              </a:rPr>
              <a:t>A</a:t>
            </a:r>
            <a:r>
              <a:rPr kumimoji="0" lang="en-US" sz="2400" i="1" baseline="-25000" dirty="0">
                <a:latin typeface="Times" pitchFamily="80" charset="0"/>
              </a:rPr>
              <a:t> </a:t>
            </a:r>
            <a:r>
              <a:rPr kumimoji="0" lang="en-US" sz="2400" i="1" dirty="0">
                <a:latin typeface="Times" pitchFamily="80" charset="0"/>
              </a:rPr>
              <a:t>d </a:t>
            </a:r>
            <a:r>
              <a:rPr kumimoji="0" lang="en-US" sz="2400" dirty="0">
                <a:latin typeface="Times" pitchFamily="80" charset="0"/>
              </a:rPr>
              <a:t>= 0 </a:t>
            </a:r>
            <a:r>
              <a:rPr kumimoji="0" lang="en-US" sz="2400" dirty="0"/>
              <a:t>and </a:t>
            </a:r>
            <a:r>
              <a:rPr kumimoji="0" lang="en-US" sz="2400" i="1" dirty="0" err="1">
                <a:latin typeface="Times" pitchFamily="80" charset="0"/>
                <a:ea typeface="ＭＳ Ｐゴシック" pitchFamily="80" charset="-128"/>
              </a:rPr>
              <a:t>d</a:t>
            </a:r>
            <a:r>
              <a:rPr kumimoji="0" lang="en-US" sz="2400" i="1" baseline="-25000" dirty="0" err="1">
                <a:latin typeface="Times" pitchFamily="80" charset="0"/>
                <a:ea typeface="ＭＳ Ｐゴシック" pitchFamily="80" charset="-128"/>
              </a:rPr>
              <a:t>j</a:t>
            </a:r>
            <a:r>
              <a:rPr kumimoji="0" lang="en-US" sz="2400" i="1" baseline="-25000" dirty="0">
                <a:latin typeface="Times" pitchFamily="80" charset="0"/>
                <a:ea typeface="ＭＳ Ｐゴシック" pitchFamily="80" charset="-128"/>
              </a:rPr>
              <a:t> </a:t>
            </a:r>
            <a:r>
              <a:rPr kumimoji="0" lang="en-US" sz="2400" dirty="0">
                <a:latin typeface="Times" pitchFamily="80" charset="0"/>
                <a:ea typeface="ＭＳ Ｐゴシック" pitchFamily="80" charset="-128"/>
              </a:rPr>
              <a:t>= 0 </a:t>
            </a:r>
            <a:r>
              <a:rPr kumimoji="0" lang="en-US" sz="2400" dirty="0"/>
              <a:t>whenever</a:t>
            </a:r>
            <a:r>
              <a:rPr kumimoji="0" lang="en-US" sz="2400" dirty="0">
                <a:ea typeface="ＭＳ Ｐゴシック" pitchFamily="80" charset="-128"/>
              </a:rPr>
              <a:t> </a:t>
            </a:r>
            <a:r>
              <a:rPr kumimoji="0" lang="en-US" sz="2400" i="1" dirty="0" err="1">
                <a:latin typeface="Times" pitchFamily="80" charset="0"/>
                <a:ea typeface="ＭＳ Ｐゴシック" pitchFamily="80" charset="-128"/>
              </a:rPr>
              <a:t>x</a:t>
            </a:r>
            <a:r>
              <a:rPr kumimoji="0" lang="en-US" sz="2400" i="1" baseline="-25000" dirty="0" err="1">
                <a:latin typeface="Times" pitchFamily="80" charset="0"/>
                <a:ea typeface="ＭＳ Ｐゴシック" pitchFamily="80" charset="-128"/>
              </a:rPr>
              <a:t>j</a:t>
            </a:r>
            <a:r>
              <a:rPr kumimoji="0" lang="en-US" sz="2400" dirty="0">
                <a:latin typeface="Times" pitchFamily="80" charset="0"/>
                <a:ea typeface="ＭＳ Ｐゴシック" pitchFamily="80" charset="-128"/>
              </a:rPr>
              <a:t> = 0</a:t>
            </a:r>
            <a:r>
              <a:rPr kumimoji="0" lang="en-US" sz="2400" dirty="0">
                <a:ea typeface="ＭＳ Ｐゴシック" pitchFamily="80" charset="-128"/>
              </a:rPr>
              <a:t>.</a:t>
            </a:r>
          </a:p>
          <a:p>
            <a:pPr lvl="1"/>
            <a:r>
              <a:rPr kumimoji="0" lang="en-US" sz="2400" dirty="0"/>
              <a:t>For sufficiently small </a:t>
            </a:r>
            <a:r>
              <a:rPr kumimoji="0" lang="en-US" sz="2400" dirty="0" smtClean="0">
                <a:latin typeface="cmmi10"/>
                <a:ea typeface="cmmi10"/>
                <a:cs typeface="cmmi10"/>
              </a:rPr>
              <a:t>¸</a:t>
            </a:r>
            <a:r>
              <a:rPr kumimoji="0" lang="en-US" sz="2400" dirty="0" smtClean="0">
                <a:latin typeface="Times" pitchFamily="80" charset="0"/>
              </a:rPr>
              <a:t>, </a:t>
            </a:r>
            <a:r>
              <a:rPr kumimoji="0" lang="en-US" sz="2400" dirty="0" smtClean="0"/>
              <a:t> </a:t>
            </a:r>
            <a:r>
              <a:rPr kumimoji="0" lang="en-US" sz="2400" i="1" dirty="0">
                <a:latin typeface="Times" pitchFamily="80" charset="0"/>
                <a:ea typeface="ＭＳ Ｐゴシック" pitchFamily="80" charset="-128"/>
              </a:rPr>
              <a:t>x</a:t>
            </a:r>
            <a:r>
              <a:rPr kumimoji="0" lang="en-US" sz="2400" dirty="0">
                <a:latin typeface="Times" pitchFamily="80" charset="0"/>
                <a:ea typeface="ＭＳ Ｐゴシック" pitchFamily="80" charset="-128"/>
              </a:rPr>
              <a:t> ± </a:t>
            </a:r>
            <a:r>
              <a:rPr kumimoji="0" lang="en-US" sz="2400" dirty="0" smtClean="0">
                <a:latin typeface="cmmi10"/>
                <a:ea typeface="cmmi10"/>
                <a:cs typeface="cmmi10"/>
              </a:rPr>
              <a:t>¸</a:t>
            </a:r>
            <a:r>
              <a:rPr kumimoji="0" lang="en-US" sz="2400" baseline="-25000" dirty="0" smtClean="0">
                <a:sym typeface="Symbol" pitchFamily="80" charset="2"/>
              </a:rPr>
              <a:t> </a:t>
            </a:r>
            <a:r>
              <a:rPr kumimoji="0" lang="en-US" sz="2400" i="1" dirty="0">
                <a:latin typeface="Times" pitchFamily="80" charset="0"/>
                <a:ea typeface="ＭＳ Ｐゴシック" pitchFamily="80" charset="-128"/>
              </a:rPr>
              <a:t>d </a:t>
            </a:r>
            <a:r>
              <a:rPr kumimoji="0" lang="en-US" sz="2400" dirty="0">
                <a:latin typeface="Times" pitchFamily="80" charset="0"/>
                <a:ea typeface="ＭＳ Ｐゴシック" pitchFamily="80" charset="-128"/>
              </a:rPr>
              <a:t> </a:t>
            </a:r>
            <a:r>
              <a:rPr kumimoji="0" lang="en-US" sz="2400" dirty="0" smtClean="0">
                <a:latin typeface="cmsy10"/>
                <a:ea typeface="cmsy10"/>
                <a:cs typeface="cmsy10"/>
              </a:rPr>
              <a:t>2</a:t>
            </a:r>
            <a:r>
              <a:rPr kumimoji="0" lang="en-US" sz="2400" dirty="0" smtClean="0">
                <a:sym typeface="Symbol" pitchFamily="80" charset="2"/>
              </a:rPr>
              <a:t> </a:t>
            </a:r>
            <a:r>
              <a:rPr kumimoji="0" lang="en-US" sz="2400" dirty="0" smtClean="0"/>
              <a:t> </a:t>
            </a:r>
            <a:r>
              <a:rPr kumimoji="0" lang="en-US" sz="2400" i="1" dirty="0">
                <a:latin typeface="Times" pitchFamily="80" charset="0"/>
              </a:rPr>
              <a:t>P </a:t>
            </a:r>
            <a:r>
              <a:rPr kumimoji="0" lang="en-US" sz="2400" dirty="0">
                <a:latin typeface="Times" pitchFamily="80" charset="0"/>
              </a:rPr>
              <a:t> </a:t>
            </a:r>
            <a:r>
              <a:rPr kumimoji="0" lang="en-US" sz="2400" dirty="0" smtClean="0">
                <a:latin typeface="cmsy10"/>
                <a:ea typeface="cmsy10"/>
                <a:cs typeface="cmsy10"/>
              </a:rPr>
              <a:t>)</a:t>
            </a:r>
            <a:r>
              <a:rPr kumimoji="0" lang="en-US" sz="2400" dirty="0" smtClean="0">
                <a:sym typeface="Symbol" pitchFamily="80" charset="2"/>
              </a:rPr>
              <a:t>  </a:t>
            </a:r>
            <a:r>
              <a:rPr kumimoji="0" lang="en-US" sz="2400" i="1" dirty="0">
                <a:latin typeface="Times" pitchFamily="80" charset="0"/>
                <a:ea typeface="ＭＳ Ｐゴシック" pitchFamily="80" charset="-128"/>
              </a:rPr>
              <a:t>x</a:t>
            </a:r>
            <a:r>
              <a:rPr kumimoji="0" lang="en-US" sz="2400" dirty="0">
                <a:sym typeface="Symbol" pitchFamily="80" charset="2"/>
              </a:rPr>
              <a:t> is not a vertex.  </a:t>
            </a:r>
            <a:endParaRPr lang="en-US" sz="2400" dirty="0">
              <a:sym typeface="Symbol" pitchFamily="80" charset="2"/>
            </a:endParaRPr>
          </a:p>
          <a:p>
            <a:pPr lvl="1"/>
            <a:endParaRPr kumimoji="0" lang="en-US" sz="2400" dirty="0">
              <a:sym typeface="Symbol" pitchFamily="80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1056299" indent="-406268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625073" indent="-325014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2275105" indent="-325014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925138" indent="-325014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3575169" indent="-325014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4225197" indent="-325014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4875229" indent="-325014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5525256" indent="-325014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smtClean="0">
                <a:solidFill>
                  <a:srgbClr val="000000"/>
                </a:solidFill>
              </a:rPr>
              <a:t>May 20, 2014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1056299" indent="-406268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625073" indent="-325014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2275105" indent="-325014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925138" indent="-325014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3575169" indent="-325014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4225197" indent="-325014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4875229" indent="-325014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5525256" indent="-325014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smtClean="0">
                <a:solidFill>
                  <a:srgbClr val="000000"/>
                </a:solidFill>
              </a:rPr>
              <a:t>CS38 Lecture 15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1056299" indent="-406268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625073" indent="-325014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2275105" indent="-325014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925138" indent="-325014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3575169" indent="-325014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4225197" indent="-325014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4875229" indent="-325014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5525256" indent="-325014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DC41F90-1EA7-C64B-B1CA-090BFD765E7A}" type="slidenum">
              <a:rPr lang="en-US" sz="2000">
                <a:solidFill>
                  <a:srgbClr val="000000"/>
                </a:solidFill>
              </a:rPr>
              <a:pPr eaLnBrk="1" hangingPunct="1"/>
              <a:t>2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Outline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Linear programming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simplex algorithm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LP duality</a:t>
            </a:r>
          </a:p>
          <a:p>
            <a:pPr lvl="1" eaLnBrk="1" hangingPunct="1"/>
            <a:r>
              <a:rPr lang="en-US" dirty="0">
                <a:latin typeface="Arial" charset="0"/>
              </a:rPr>
              <a:t>e</a:t>
            </a:r>
            <a:r>
              <a:rPr lang="en-US" dirty="0" smtClean="0">
                <a:latin typeface="Arial" charset="0"/>
              </a:rPr>
              <a:t>llipsoid algorithm</a:t>
            </a:r>
          </a:p>
          <a:p>
            <a:pPr eaLnBrk="1" hangingPunct="1"/>
            <a:endParaRPr lang="en-US" dirty="0" smtClean="0">
              <a:solidFill>
                <a:schemeClr val="accent2"/>
              </a:solidFill>
              <a:latin typeface="Arial" charset="0"/>
            </a:endParaRPr>
          </a:p>
          <a:p>
            <a:pPr lvl="1" algn="ctr" eaLnBrk="1" hangingPunct="1">
              <a:buNone/>
            </a:pPr>
            <a:endParaRPr lang="en-US" sz="2800" dirty="0" smtClean="0">
              <a:solidFill>
                <a:srgbClr val="333399"/>
              </a:solidFill>
              <a:latin typeface="Arial" charset="0"/>
            </a:endParaRPr>
          </a:p>
          <a:p>
            <a:pPr lvl="1" algn="ctr" eaLnBrk="1" hangingPunct="1">
              <a:buNone/>
            </a:pPr>
            <a:endParaRPr lang="en-US" sz="2800" dirty="0" smtClean="0">
              <a:solidFill>
                <a:srgbClr val="333399"/>
              </a:solidFill>
              <a:latin typeface="Arial" charset="0"/>
            </a:endParaRPr>
          </a:p>
          <a:p>
            <a:pPr lvl="1" algn="ctr" eaLnBrk="1" hangingPunct="1">
              <a:buNone/>
            </a:pPr>
            <a:r>
              <a:rPr lang="en-US" sz="2800" dirty="0" smtClean="0">
                <a:solidFill>
                  <a:srgbClr val="333399"/>
                </a:solidFill>
                <a:latin typeface="Arial" charset="0"/>
              </a:rPr>
              <a:t>* slides from Kevin Wayne</a:t>
            </a:r>
            <a:endParaRPr lang="en-US" dirty="0" smtClean="0">
              <a:solidFill>
                <a:srgbClr val="333399"/>
              </a:solidFill>
              <a:latin typeface="Arial" charset="0"/>
            </a:endParaRPr>
          </a:p>
          <a:p>
            <a:pPr lvl="1" eaLnBrk="1" hangingPunct="1"/>
            <a:endParaRPr lang="en-US" dirty="0" smtClean="0">
              <a:solidFill>
                <a:srgbClr val="33339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254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D5573-F475-4D7B-87FA-F4B0E0469863}" type="slidenum">
              <a:rPr lang="en-US">
                <a:solidFill>
                  <a:srgbClr val="000000"/>
                </a:solidFill>
              </a:rPr>
              <a:pPr/>
              <a:t>20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Basic Feasible Solution</a:t>
            </a:r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sz="2400" dirty="0"/>
              <a:t>Theorem.  </a:t>
            </a:r>
            <a:r>
              <a:rPr kumimoji="0" lang="en-US" sz="2400" dirty="0">
                <a:solidFill>
                  <a:schemeClr val="tx1"/>
                </a:solidFill>
              </a:rPr>
              <a:t>Given </a:t>
            </a:r>
            <a:r>
              <a:rPr kumimoji="0" lang="en-US" sz="2400" i="1" dirty="0">
                <a:solidFill>
                  <a:schemeClr val="tx1"/>
                </a:solidFill>
                <a:latin typeface="Times" pitchFamily="80" charset="0"/>
              </a:rPr>
              <a:t>P </a:t>
            </a:r>
            <a:r>
              <a:rPr kumimoji="0" lang="en-US" sz="2400" dirty="0">
                <a:solidFill>
                  <a:schemeClr val="tx1"/>
                </a:solidFill>
                <a:latin typeface="Times" pitchFamily="80" charset="0"/>
              </a:rPr>
              <a:t>=</a:t>
            </a:r>
            <a:r>
              <a:rPr kumimoji="0" lang="en-US" sz="2400" i="1" dirty="0">
                <a:solidFill>
                  <a:schemeClr val="tx1"/>
                </a:solidFill>
                <a:latin typeface="Times" pitchFamily="80" charset="0"/>
              </a:rPr>
              <a:t> </a:t>
            </a:r>
            <a:r>
              <a:rPr kumimoji="0" lang="en-US" sz="2400" dirty="0">
                <a:solidFill>
                  <a:schemeClr val="tx1"/>
                </a:solidFill>
                <a:latin typeface="Times" pitchFamily="80" charset="0"/>
              </a:rPr>
              <a:t>{ </a:t>
            </a:r>
            <a:r>
              <a:rPr kumimoji="0" lang="en-US" sz="2400" i="1" dirty="0">
                <a:solidFill>
                  <a:schemeClr val="tx1"/>
                </a:solidFill>
                <a:latin typeface="Times" pitchFamily="80" charset="0"/>
              </a:rPr>
              <a:t>x </a:t>
            </a:r>
            <a:r>
              <a:rPr kumimoji="0" lang="en-US" sz="2400" dirty="0">
                <a:solidFill>
                  <a:schemeClr val="tx1"/>
                </a:solidFill>
                <a:latin typeface="Times" pitchFamily="80" charset="0"/>
              </a:rPr>
              <a:t>: </a:t>
            </a:r>
            <a:r>
              <a:rPr kumimoji="0" lang="en-US" sz="2400" i="1" dirty="0">
                <a:solidFill>
                  <a:schemeClr val="tx1"/>
                </a:solidFill>
                <a:latin typeface="Times" pitchFamily="80" charset="0"/>
              </a:rPr>
              <a:t>Ax</a:t>
            </a:r>
            <a:r>
              <a:rPr kumimoji="0" lang="en-US" sz="2400" dirty="0">
                <a:solidFill>
                  <a:schemeClr val="tx1"/>
                </a:solidFill>
                <a:latin typeface="Times" pitchFamily="80" charset="0"/>
              </a:rPr>
              <a:t> = </a:t>
            </a:r>
            <a:r>
              <a:rPr kumimoji="0" lang="en-US" sz="2400" i="1" dirty="0">
                <a:solidFill>
                  <a:schemeClr val="tx1"/>
                </a:solidFill>
                <a:latin typeface="Times" pitchFamily="80" charset="0"/>
              </a:rPr>
              <a:t>b</a:t>
            </a:r>
            <a:r>
              <a:rPr kumimoji="0" lang="en-US" sz="2400" dirty="0">
                <a:solidFill>
                  <a:schemeClr val="tx1"/>
                </a:solidFill>
                <a:latin typeface="Times" pitchFamily="80" charset="0"/>
              </a:rPr>
              <a:t>, </a:t>
            </a:r>
            <a:r>
              <a:rPr kumimoji="0" lang="en-US" sz="2400" i="1" dirty="0">
                <a:solidFill>
                  <a:schemeClr val="tx1"/>
                </a:solidFill>
                <a:latin typeface="Times" pitchFamily="80" charset="0"/>
              </a:rPr>
              <a:t>x </a:t>
            </a:r>
            <a:r>
              <a:rPr kumimoji="0" lang="en-US" sz="2400" i="1" dirty="0" smtClean="0">
                <a:solidFill>
                  <a:schemeClr val="tx1"/>
                </a:solidFill>
                <a:latin typeface="cmsy10"/>
                <a:ea typeface="cmsy10"/>
                <a:cs typeface="cmsy10"/>
              </a:rPr>
              <a:t>¸</a:t>
            </a:r>
            <a:r>
              <a:rPr kumimoji="0" lang="en-US" sz="2400" i="1" dirty="0" smtClean="0">
                <a:solidFill>
                  <a:schemeClr val="tx1"/>
                </a:solidFill>
                <a:latin typeface="Times" pitchFamily="80" charset="0"/>
                <a:sym typeface="Symbol" pitchFamily="80" charset="2"/>
              </a:rPr>
              <a:t> </a:t>
            </a:r>
            <a:r>
              <a:rPr kumimoji="0" lang="en-US" sz="2400" dirty="0">
                <a:solidFill>
                  <a:schemeClr val="tx1"/>
                </a:solidFill>
                <a:latin typeface="Times" pitchFamily="80" charset="0"/>
              </a:rPr>
              <a:t>0 },</a:t>
            </a:r>
            <a:r>
              <a:rPr kumimoji="0" lang="en-US" sz="2400" dirty="0">
                <a:solidFill>
                  <a:schemeClr val="tx1"/>
                </a:solidFill>
              </a:rPr>
              <a:t> </a:t>
            </a:r>
            <a:r>
              <a:rPr kumimoji="0" lang="en-US" sz="2400" i="1" dirty="0">
                <a:solidFill>
                  <a:schemeClr val="tx1"/>
                </a:solidFill>
                <a:latin typeface="Times" pitchFamily="80" charset="0"/>
              </a:rPr>
              <a:t>x</a:t>
            </a:r>
            <a:r>
              <a:rPr kumimoji="0" lang="en-US" sz="2400" dirty="0">
                <a:solidFill>
                  <a:schemeClr val="tx1"/>
                </a:solidFill>
                <a:latin typeface="Times" pitchFamily="80" charset="0"/>
              </a:rPr>
              <a:t> </a:t>
            </a:r>
            <a:r>
              <a:rPr kumimoji="0" lang="en-US" sz="2400" dirty="0">
                <a:solidFill>
                  <a:schemeClr val="tx1"/>
                </a:solidFill>
              </a:rPr>
              <a:t>is a vertex </a:t>
            </a:r>
            <a:r>
              <a:rPr kumimoji="0" lang="en-US" sz="2400" dirty="0" err="1">
                <a:solidFill>
                  <a:schemeClr val="tx1"/>
                </a:solidFill>
              </a:rPr>
              <a:t>iff</a:t>
            </a:r>
            <a:r>
              <a:rPr kumimoji="0" lang="en-US" sz="2400" dirty="0">
                <a:solidFill>
                  <a:schemeClr val="tx1"/>
                </a:solidFill>
              </a:rPr>
              <a:t> there exists</a:t>
            </a:r>
            <a:br>
              <a:rPr kumimoji="0" lang="en-US" sz="2400" dirty="0">
                <a:solidFill>
                  <a:schemeClr val="tx1"/>
                </a:solidFill>
              </a:rPr>
            </a:br>
            <a:r>
              <a:rPr kumimoji="0" lang="en-US" sz="2400" i="1" dirty="0">
                <a:solidFill>
                  <a:schemeClr val="tx1"/>
                </a:solidFill>
                <a:latin typeface="Times" pitchFamily="80" charset="0"/>
              </a:rPr>
              <a:t>B </a:t>
            </a:r>
            <a:r>
              <a:rPr kumimoji="0" lang="en-US" sz="2400" i="1" dirty="0" smtClean="0">
                <a:solidFill>
                  <a:schemeClr val="tx1"/>
                </a:solidFill>
                <a:latin typeface="cmsy10"/>
                <a:ea typeface="cmsy10"/>
                <a:cs typeface="cmsy10"/>
              </a:rPr>
              <a:t>µ</a:t>
            </a:r>
            <a:r>
              <a:rPr kumimoji="0" lang="en-US" sz="2400" dirty="0" smtClean="0">
                <a:solidFill>
                  <a:schemeClr val="tx1"/>
                </a:solidFill>
                <a:latin typeface="Times" pitchFamily="80" charset="0"/>
              </a:rPr>
              <a:t> </a:t>
            </a:r>
            <a:r>
              <a:rPr kumimoji="0" lang="en-US" sz="2400" dirty="0">
                <a:solidFill>
                  <a:schemeClr val="tx1"/>
                </a:solidFill>
                <a:latin typeface="Times" pitchFamily="80" charset="0"/>
              </a:rPr>
              <a:t>{</a:t>
            </a:r>
            <a:r>
              <a:rPr kumimoji="0" lang="en-US" sz="2400" i="1" dirty="0">
                <a:solidFill>
                  <a:schemeClr val="tx1"/>
                </a:solidFill>
                <a:latin typeface="Times" pitchFamily="80" charset="0"/>
              </a:rPr>
              <a:t> </a:t>
            </a:r>
            <a:r>
              <a:rPr kumimoji="0" lang="en-US" sz="2400" dirty="0">
                <a:solidFill>
                  <a:schemeClr val="tx1"/>
                </a:solidFill>
                <a:latin typeface="Times" pitchFamily="80" charset="0"/>
              </a:rPr>
              <a:t>1, …,</a:t>
            </a:r>
            <a:r>
              <a:rPr kumimoji="0" lang="en-US" sz="2400" i="1" dirty="0">
                <a:solidFill>
                  <a:schemeClr val="tx1"/>
                </a:solidFill>
                <a:latin typeface="Times" pitchFamily="80" charset="0"/>
              </a:rPr>
              <a:t> n</a:t>
            </a:r>
            <a:r>
              <a:rPr kumimoji="0" lang="en-US" sz="2400" dirty="0">
                <a:solidFill>
                  <a:schemeClr val="tx1"/>
                </a:solidFill>
                <a:latin typeface="Times" pitchFamily="80" charset="0"/>
              </a:rPr>
              <a:t> } </a:t>
            </a:r>
            <a:r>
              <a:rPr kumimoji="0" lang="en-US" sz="2400" dirty="0">
                <a:solidFill>
                  <a:schemeClr val="tx1"/>
                </a:solidFill>
              </a:rPr>
              <a:t>such |</a:t>
            </a:r>
            <a:r>
              <a:rPr kumimoji="0" lang="en-US" sz="2400" baseline="-25000" dirty="0">
                <a:solidFill>
                  <a:schemeClr val="tx1"/>
                </a:solidFill>
              </a:rPr>
              <a:t> </a:t>
            </a:r>
            <a:r>
              <a:rPr kumimoji="0" lang="en-US" sz="2400" i="1" dirty="0">
                <a:solidFill>
                  <a:schemeClr val="tx1"/>
                </a:solidFill>
                <a:latin typeface="Times" pitchFamily="80" charset="0"/>
              </a:rPr>
              <a:t>B</a:t>
            </a:r>
            <a:r>
              <a:rPr kumimoji="0" lang="en-US" sz="2400" baseline="-25000" dirty="0">
                <a:solidFill>
                  <a:schemeClr val="tx1"/>
                </a:solidFill>
              </a:rPr>
              <a:t> </a:t>
            </a:r>
            <a:r>
              <a:rPr kumimoji="0" lang="en-US" sz="2400" dirty="0">
                <a:solidFill>
                  <a:schemeClr val="tx1"/>
                </a:solidFill>
              </a:rPr>
              <a:t>|</a:t>
            </a:r>
            <a:r>
              <a:rPr kumimoji="0" lang="en-US" sz="2400" dirty="0">
                <a:solidFill>
                  <a:schemeClr val="tx1"/>
                </a:solidFill>
                <a:latin typeface="Times" pitchFamily="80" charset="0"/>
              </a:rPr>
              <a:t> = </a:t>
            </a:r>
            <a:r>
              <a:rPr kumimoji="0" lang="en-US" sz="2400" i="1" dirty="0">
                <a:solidFill>
                  <a:schemeClr val="tx1"/>
                </a:solidFill>
                <a:latin typeface="Times" pitchFamily="80" charset="0"/>
              </a:rPr>
              <a:t>m</a:t>
            </a:r>
            <a:r>
              <a:rPr kumimoji="0" lang="en-US" sz="2400" dirty="0">
                <a:solidFill>
                  <a:schemeClr val="tx1"/>
                </a:solidFill>
              </a:rPr>
              <a:t> and:</a:t>
            </a:r>
          </a:p>
          <a:p>
            <a:pPr lvl="1"/>
            <a:r>
              <a:rPr kumimoji="0" lang="en-US" sz="2400" i="1" dirty="0">
                <a:latin typeface="Times" pitchFamily="80" charset="0"/>
              </a:rPr>
              <a:t>A</a:t>
            </a:r>
            <a:r>
              <a:rPr kumimoji="0" lang="en-US" sz="2400" i="1" baseline="-25000" dirty="0">
                <a:latin typeface="Times" pitchFamily="80" charset="0"/>
              </a:rPr>
              <a:t>B</a:t>
            </a:r>
            <a:r>
              <a:rPr kumimoji="0" lang="en-US" sz="2400" dirty="0"/>
              <a:t> is nonsingular.</a:t>
            </a:r>
          </a:p>
          <a:p>
            <a:pPr lvl="1"/>
            <a:r>
              <a:rPr kumimoji="0" lang="en-US" sz="2400" i="1" dirty="0" err="1">
                <a:latin typeface="Times" pitchFamily="80" charset="0"/>
              </a:rPr>
              <a:t>x</a:t>
            </a:r>
            <a:r>
              <a:rPr kumimoji="0" lang="en-US" sz="2400" i="1" baseline="-25000" dirty="0" err="1">
                <a:latin typeface="Times" pitchFamily="80" charset="0"/>
              </a:rPr>
              <a:t>B</a:t>
            </a:r>
            <a:r>
              <a:rPr kumimoji="0" lang="en-US" sz="2400" dirty="0"/>
              <a:t> </a:t>
            </a:r>
            <a:r>
              <a:rPr kumimoji="0" lang="en-US" sz="2400" dirty="0">
                <a:latin typeface="Times" pitchFamily="80" charset="0"/>
              </a:rPr>
              <a:t>= </a:t>
            </a:r>
            <a:r>
              <a:rPr kumimoji="0" lang="en-US" sz="2400" i="1" dirty="0">
                <a:latin typeface="Times" pitchFamily="80" charset="0"/>
              </a:rPr>
              <a:t>A</a:t>
            </a:r>
            <a:r>
              <a:rPr kumimoji="0" lang="en-US" sz="2400" i="1" baseline="-25000" dirty="0">
                <a:latin typeface="Times" pitchFamily="80" charset="0"/>
              </a:rPr>
              <a:t>B</a:t>
            </a:r>
            <a:r>
              <a:rPr kumimoji="0" lang="en-US" sz="2400" baseline="30000" dirty="0">
                <a:latin typeface="Times" pitchFamily="80" charset="0"/>
              </a:rPr>
              <a:t>-1</a:t>
            </a:r>
            <a:r>
              <a:rPr kumimoji="0" lang="en-US" sz="2400" i="1" dirty="0">
                <a:latin typeface="Times" pitchFamily="80" charset="0"/>
              </a:rPr>
              <a:t> b</a:t>
            </a:r>
            <a:r>
              <a:rPr kumimoji="0" lang="en-US" sz="2400" dirty="0"/>
              <a:t> </a:t>
            </a:r>
            <a:r>
              <a:rPr kumimoji="0" lang="en-US" sz="2400" dirty="0" smtClean="0">
                <a:latin typeface="cmsy10"/>
                <a:ea typeface="cmsy10"/>
                <a:cs typeface="cmsy10"/>
              </a:rPr>
              <a:t>¸</a:t>
            </a:r>
            <a:r>
              <a:rPr kumimoji="0" lang="en-US" sz="2400" dirty="0" smtClean="0">
                <a:sym typeface="Symbol" pitchFamily="80" charset="2"/>
              </a:rPr>
              <a:t> </a:t>
            </a:r>
            <a:r>
              <a:rPr kumimoji="0" lang="en-US" sz="2400" dirty="0">
                <a:latin typeface="Times" pitchFamily="80" charset="0"/>
              </a:rPr>
              <a:t>0.</a:t>
            </a:r>
            <a:endParaRPr kumimoji="0" lang="en-US" sz="2400" dirty="0"/>
          </a:p>
          <a:p>
            <a:pPr lvl="1"/>
            <a:r>
              <a:rPr kumimoji="0" lang="en-US" sz="2400" i="1" dirty="0" err="1">
                <a:latin typeface="Times" pitchFamily="80" charset="0"/>
              </a:rPr>
              <a:t>x</a:t>
            </a:r>
            <a:r>
              <a:rPr kumimoji="0" lang="en-US" sz="2400" i="1" baseline="-25000" dirty="0" err="1">
                <a:latin typeface="Times" pitchFamily="80" charset="0"/>
              </a:rPr>
              <a:t>N</a:t>
            </a:r>
            <a:r>
              <a:rPr kumimoji="0" lang="en-US" sz="2400" dirty="0"/>
              <a:t> </a:t>
            </a:r>
            <a:r>
              <a:rPr kumimoji="0" lang="en-US" sz="2400" dirty="0">
                <a:latin typeface="Times" pitchFamily="80" charset="0"/>
              </a:rPr>
              <a:t>= 0.</a:t>
            </a:r>
            <a:endParaRPr kumimoji="0" lang="en-US" sz="2400" dirty="0"/>
          </a:p>
          <a:p>
            <a:pPr lvl="1"/>
            <a:endParaRPr kumimoji="0" lang="en-US" sz="2400" dirty="0"/>
          </a:p>
          <a:p>
            <a:r>
              <a:rPr kumimoji="0" lang="en-US" sz="2400" dirty="0"/>
              <a:t>Pf.  </a:t>
            </a:r>
            <a:r>
              <a:rPr kumimoji="0" lang="en-US" sz="2400" dirty="0">
                <a:solidFill>
                  <a:schemeClr val="tx1"/>
                </a:solidFill>
              </a:rPr>
              <a:t>Augment </a:t>
            </a:r>
            <a:r>
              <a:rPr kumimoji="0" lang="en-US" sz="2400" i="1" dirty="0">
                <a:solidFill>
                  <a:schemeClr val="tx1"/>
                </a:solidFill>
                <a:latin typeface="Times" pitchFamily="80" charset="0"/>
              </a:rPr>
              <a:t>A</a:t>
            </a:r>
            <a:r>
              <a:rPr kumimoji="0" lang="en-US" sz="2400" i="1" baseline="-25000" dirty="0">
                <a:solidFill>
                  <a:schemeClr val="tx1"/>
                </a:solidFill>
                <a:latin typeface="Times" pitchFamily="80" charset="0"/>
              </a:rPr>
              <a:t>B</a:t>
            </a:r>
            <a:r>
              <a:rPr kumimoji="0" lang="en-US" sz="2400" dirty="0">
                <a:solidFill>
                  <a:schemeClr val="tx1"/>
                </a:solidFill>
              </a:rPr>
              <a:t> with linearly independent columns (if needed).   </a:t>
            </a:r>
            <a:r>
              <a:rPr lang="en-US" sz="2400" dirty="0">
                <a:solidFill>
                  <a:schemeClr val="tx1"/>
                </a:solidFill>
                <a:sym typeface="Symbol" pitchFamily="80" charset="2"/>
              </a:rPr>
              <a:t>•</a:t>
            </a:r>
            <a:endParaRPr kumimoji="0" lang="en-US" sz="2400" dirty="0">
              <a:solidFill>
                <a:schemeClr val="tx1"/>
              </a:solidFill>
            </a:endParaRPr>
          </a:p>
          <a:p>
            <a:pPr lvl="1"/>
            <a:endParaRPr kumimoji="0" lang="en-US" sz="2400" dirty="0"/>
          </a:p>
          <a:p>
            <a:pPr lvl="1"/>
            <a:endParaRPr kumimoji="0" lang="en-US" sz="2400" dirty="0"/>
          </a:p>
          <a:p>
            <a:pPr lvl="1"/>
            <a:endParaRPr kumimoji="0" lang="en-US" sz="2400" dirty="0"/>
          </a:p>
          <a:p>
            <a:pPr lvl="1"/>
            <a:endParaRPr kumimoji="0" lang="en-US" sz="2400" dirty="0"/>
          </a:p>
          <a:p>
            <a:pPr lvl="1"/>
            <a:endParaRPr kumimoji="0" lang="en-US" sz="2400" dirty="0"/>
          </a:p>
          <a:p>
            <a:pPr lvl="1"/>
            <a:endParaRPr kumimoji="0" lang="en-US" sz="2400" dirty="0"/>
          </a:p>
          <a:p>
            <a:pPr lvl="1"/>
            <a:endParaRPr kumimoji="0" lang="en-US" sz="2400" dirty="0"/>
          </a:p>
          <a:p>
            <a:pPr lvl="1">
              <a:buNone/>
            </a:pPr>
            <a:endParaRPr kumimoji="0" lang="en-US" sz="2400" dirty="0"/>
          </a:p>
          <a:p>
            <a:r>
              <a:rPr kumimoji="0" lang="en-US" sz="2400" dirty="0"/>
              <a:t>Assumption.  </a:t>
            </a:r>
            <a:r>
              <a:rPr kumimoji="0" lang="en-US" sz="2400" i="1" dirty="0">
                <a:solidFill>
                  <a:schemeClr val="tx1"/>
                </a:solidFill>
                <a:latin typeface="Times" pitchFamily="80" charset="0"/>
              </a:rPr>
              <a:t>A </a:t>
            </a:r>
            <a:r>
              <a:rPr kumimoji="0" lang="en-US" sz="2400" i="1" dirty="0" smtClean="0">
                <a:solidFill>
                  <a:schemeClr val="tx1"/>
                </a:solidFill>
                <a:latin typeface="cmsy10"/>
                <a:ea typeface="cmsy10"/>
                <a:cs typeface="cmsy10"/>
              </a:rPr>
              <a:t>2</a:t>
            </a:r>
            <a:r>
              <a:rPr kumimoji="0" lang="en-US" sz="2400" dirty="0" smtClean="0">
                <a:solidFill>
                  <a:schemeClr val="tx1"/>
                </a:solidFill>
                <a:sym typeface="Symbol" pitchFamily="80" charset="2"/>
              </a:rPr>
              <a:t> </a:t>
            </a:r>
            <a:r>
              <a:rPr kumimoji="0" lang="en-US" sz="2400" dirty="0" err="1" smtClean="0">
                <a:solidFill>
                  <a:schemeClr val="tx1"/>
                </a:solidFill>
                <a:sym typeface="Symbol" pitchFamily="80" charset="2"/>
              </a:rPr>
              <a:t>R</a:t>
            </a:r>
            <a:r>
              <a:rPr kumimoji="0" lang="en-US" sz="2400" i="1" baseline="30000" dirty="0" err="1" smtClean="0">
                <a:solidFill>
                  <a:schemeClr val="tx1"/>
                </a:solidFill>
                <a:latin typeface="Times" pitchFamily="80" charset="0"/>
                <a:sym typeface="Symbol" pitchFamily="80" charset="2"/>
              </a:rPr>
              <a:t>m</a:t>
            </a:r>
            <a:r>
              <a:rPr kumimoji="0" lang="en-US" sz="2400" i="1" baseline="30000" dirty="0" smtClean="0">
                <a:solidFill>
                  <a:schemeClr val="tx1"/>
                </a:solidFill>
                <a:latin typeface="Times" pitchFamily="80" charset="0"/>
                <a:sym typeface="Symbol" pitchFamily="80" charset="2"/>
              </a:rPr>
              <a:t> </a:t>
            </a:r>
            <a:r>
              <a:rPr kumimoji="0" lang="en-US" sz="2400" i="1" baseline="30000" dirty="0" smtClean="0">
                <a:solidFill>
                  <a:schemeClr val="tx1"/>
                </a:solidFill>
                <a:latin typeface="cmsy10"/>
                <a:ea typeface="cmsy10"/>
                <a:cs typeface="cmsy10"/>
                <a:sym typeface="Symbol" pitchFamily="80" charset="2"/>
              </a:rPr>
              <a:t>£</a:t>
            </a:r>
            <a:r>
              <a:rPr kumimoji="0" lang="en-US" sz="2400" i="1" dirty="0" smtClean="0">
                <a:solidFill>
                  <a:schemeClr val="tx1"/>
                </a:solidFill>
                <a:latin typeface="Times" pitchFamily="80" charset="0"/>
                <a:sym typeface="Symbol" pitchFamily="80" charset="2"/>
              </a:rPr>
              <a:t> </a:t>
            </a:r>
            <a:r>
              <a:rPr kumimoji="0" lang="en-US" sz="2400" i="1" baseline="30000" dirty="0" smtClean="0">
                <a:solidFill>
                  <a:schemeClr val="tx1"/>
                </a:solidFill>
                <a:latin typeface="Times" pitchFamily="80" charset="0"/>
                <a:sym typeface="Symbol" pitchFamily="80" charset="2"/>
              </a:rPr>
              <a:t>n</a:t>
            </a:r>
            <a:r>
              <a:rPr kumimoji="0" lang="en-US" sz="2400" i="1" dirty="0" smtClean="0">
                <a:solidFill>
                  <a:schemeClr val="tx1"/>
                </a:solidFill>
                <a:latin typeface="Times" pitchFamily="80" charset="0"/>
              </a:rPr>
              <a:t> </a:t>
            </a:r>
            <a:r>
              <a:rPr kumimoji="0" lang="en-US" sz="2400" dirty="0">
                <a:solidFill>
                  <a:schemeClr val="tx1"/>
                </a:solidFill>
              </a:rPr>
              <a:t>has full row rank.</a:t>
            </a:r>
            <a:endParaRPr kumimoji="0" lang="en-US" sz="2400" dirty="0"/>
          </a:p>
        </p:txBody>
      </p:sp>
      <p:sp>
        <p:nvSpPr>
          <p:cNvPr id="629766" name="Rectangle 6"/>
          <p:cNvSpPr>
            <a:spLocks noChangeArrowheads="1"/>
          </p:cNvSpPr>
          <p:nvPr/>
        </p:nvSpPr>
        <p:spPr bwMode="auto">
          <a:xfrm>
            <a:off x="5068712" y="3133796"/>
            <a:ext cx="2605476" cy="390596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none" lIns="130019" tIns="65010" rIns="130019" bIns="65010">
            <a:spAutoFit/>
          </a:bodyPr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1700" kern="1200" dirty="0" smtClean="0">
                <a:solidFill>
                  <a:srgbClr val="CC0000"/>
                </a:solidFill>
                <a:latin typeface="Lucida Sans" pitchFamily="80" charset="0"/>
                <a:cs typeface="+mn-cs"/>
              </a:rPr>
              <a:t>basic feasible solution</a:t>
            </a:r>
          </a:p>
        </p:txBody>
      </p:sp>
      <p:sp>
        <p:nvSpPr>
          <p:cNvPr id="629767" name="Line 7"/>
          <p:cNvSpPr>
            <a:spLocks noChangeShapeType="1"/>
          </p:cNvSpPr>
          <p:nvPr/>
        </p:nvSpPr>
        <p:spPr bwMode="auto">
          <a:xfrm flipH="1" flipV="1">
            <a:off x="4359771" y="2871894"/>
            <a:ext cx="559929" cy="331894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sm" len="sm"/>
          </a:ln>
        </p:spPr>
        <p:txBody>
          <a:bodyPr wrap="none" lIns="130019" tIns="65010" rIns="130019" bIns="65010" anchor="ctr"/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graphicFrame>
        <p:nvGraphicFramePr>
          <p:cNvPr id="629769" name="Object 9"/>
          <p:cNvGraphicFramePr>
            <a:graphicFrameLocks noChangeAspect="1"/>
          </p:cNvGraphicFramePr>
          <p:nvPr/>
        </p:nvGraphicFramePr>
        <p:xfrm>
          <a:off x="4206241" y="4985175"/>
          <a:ext cx="4208498" cy="1246293"/>
        </p:xfrm>
        <a:graphic>
          <a:graphicData uri="http://schemas.openxmlformats.org/presentationml/2006/ole">
            <p:oleObj spid="_x0000_s29766" name="Equation" r:id="rId4" imgW="2956927" imgH="874739" progId="Equation.3">
              <p:embed/>
            </p:oleObj>
          </a:graphicData>
        </a:graphic>
      </p:graphicFrame>
      <p:graphicFrame>
        <p:nvGraphicFramePr>
          <p:cNvPr id="629770" name="Object 10"/>
          <p:cNvGraphicFramePr>
            <a:graphicFrameLocks noChangeAspect="1"/>
          </p:cNvGraphicFramePr>
          <p:nvPr/>
        </p:nvGraphicFramePr>
        <p:xfrm>
          <a:off x="3093155" y="6310489"/>
          <a:ext cx="6466276" cy="1679787"/>
        </p:xfrm>
        <a:graphic>
          <a:graphicData uri="http://schemas.openxmlformats.org/presentationml/2006/ole">
            <p:oleObj spid="_x0000_s29767" name="Equation" r:id="rId5" imgW="4543356" imgH="1181008" progId="Equation.3">
              <p:embed/>
            </p:oleObj>
          </a:graphicData>
        </a:graphic>
      </p:graphicFrame>
      <p:sp>
        <p:nvSpPr>
          <p:cNvPr id="629771" name="Rectangle 11"/>
          <p:cNvSpPr>
            <a:spLocks noChangeArrowheads="1"/>
          </p:cNvSpPr>
          <p:nvPr/>
        </p:nvSpPr>
        <p:spPr bwMode="auto">
          <a:xfrm>
            <a:off x="8902419" y="6459503"/>
            <a:ext cx="354470" cy="1361439"/>
          </a:xfrm>
          <a:prstGeom prst="rect">
            <a:avLst/>
          </a:prstGeom>
          <a:solidFill>
            <a:schemeClr val="folHlink">
              <a:alpha val="25000"/>
            </a:schemeClr>
          </a:solidFill>
          <a:ln w="9525">
            <a:noFill/>
            <a:miter lim="800000"/>
            <a:headEnd/>
            <a:tailEnd type="none" w="sm" len="sm"/>
          </a:ln>
        </p:spPr>
        <p:txBody>
          <a:bodyPr wrap="none" lIns="130019" tIns="65010" rIns="130019" bIns="65010" anchor="ctr"/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629772" name="Rectangle 12"/>
          <p:cNvSpPr>
            <a:spLocks noChangeArrowheads="1"/>
          </p:cNvSpPr>
          <p:nvPr/>
        </p:nvSpPr>
        <p:spPr bwMode="auto">
          <a:xfrm>
            <a:off x="6231467" y="6935893"/>
            <a:ext cx="354472" cy="381565"/>
          </a:xfrm>
          <a:prstGeom prst="rect">
            <a:avLst/>
          </a:prstGeom>
          <a:solidFill>
            <a:schemeClr val="folHlink">
              <a:alpha val="25000"/>
            </a:schemeClr>
          </a:solidFill>
          <a:ln w="9525">
            <a:noFill/>
            <a:miter lim="800000"/>
            <a:headEnd/>
            <a:tailEnd type="none" w="sm" len="sm"/>
          </a:ln>
        </p:spPr>
        <p:txBody>
          <a:bodyPr wrap="none" lIns="130019" tIns="65010" rIns="130019" bIns="65010" anchor="ctr"/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629773" name="Rectangle 13"/>
          <p:cNvSpPr>
            <a:spLocks noChangeArrowheads="1"/>
          </p:cNvSpPr>
          <p:nvPr/>
        </p:nvSpPr>
        <p:spPr bwMode="auto">
          <a:xfrm>
            <a:off x="3854028" y="7561299"/>
            <a:ext cx="354470" cy="381564"/>
          </a:xfrm>
          <a:prstGeom prst="rect">
            <a:avLst/>
          </a:prstGeom>
          <a:solidFill>
            <a:schemeClr val="folHlink">
              <a:alpha val="25000"/>
            </a:schemeClr>
          </a:solidFill>
          <a:ln w="9525">
            <a:noFill/>
            <a:miter lim="800000"/>
            <a:headEnd/>
            <a:tailEnd type="none" w="sm" len="sm"/>
          </a:ln>
        </p:spPr>
        <p:txBody>
          <a:bodyPr wrap="none" lIns="130019" tIns="65010" rIns="130019" bIns="65010" anchor="ctr"/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77455-FB91-45B9-B255-EC036F4EDCA0}" type="slidenum">
              <a:rPr lang="en-US">
                <a:solidFill>
                  <a:srgbClr val="000000"/>
                </a:solidFill>
              </a:rPr>
              <a:pPr/>
              <a:t>21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dirty="0"/>
              <a:t>Basic Feasible Solution:  Example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sz="2400" dirty="0"/>
              <a:t>Basic feasible solutions.</a:t>
            </a:r>
          </a:p>
        </p:txBody>
      </p:sp>
      <p:sp>
        <p:nvSpPr>
          <p:cNvPr id="633860" name="Freeform 4"/>
          <p:cNvSpPr>
            <a:spLocks/>
          </p:cNvSpPr>
          <p:nvPr/>
        </p:nvSpPr>
        <p:spPr bwMode="auto">
          <a:xfrm>
            <a:off x="6648027" y="5099759"/>
            <a:ext cx="3458916" cy="2973493"/>
          </a:xfrm>
          <a:custGeom>
            <a:avLst/>
            <a:gdLst/>
            <a:ahLst/>
            <a:cxnLst>
              <a:cxn ang="0">
                <a:pos x="0" y="1776"/>
              </a:cxn>
              <a:cxn ang="0">
                <a:pos x="0" y="0"/>
              </a:cxn>
              <a:cxn ang="0">
                <a:pos x="758" y="205"/>
              </a:cxn>
              <a:cxn ang="0">
                <a:pos x="1626" y="1000"/>
              </a:cxn>
              <a:cxn ang="0">
                <a:pos x="2064" y="1776"/>
              </a:cxn>
              <a:cxn ang="0">
                <a:pos x="0" y="1776"/>
              </a:cxn>
            </a:cxnLst>
            <a:rect l="0" t="0" r="r" b="b"/>
            <a:pathLst>
              <a:path w="2064" h="1776">
                <a:moveTo>
                  <a:pt x="0" y="1776"/>
                </a:moveTo>
                <a:lnTo>
                  <a:pt x="0" y="0"/>
                </a:lnTo>
                <a:lnTo>
                  <a:pt x="758" y="205"/>
                </a:lnTo>
                <a:lnTo>
                  <a:pt x="1626" y="1000"/>
                </a:lnTo>
                <a:lnTo>
                  <a:pt x="2064" y="1776"/>
                </a:lnTo>
                <a:lnTo>
                  <a:pt x="0" y="1776"/>
                </a:lnTo>
                <a:close/>
              </a:path>
            </a:pathLst>
          </a:cu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lIns="130921" tIns="65461" rIns="130921" bIns="65461" anchor="ctr"/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633861" name="Line 5"/>
          <p:cNvSpPr>
            <a:spLocks noChangeShapeType="1"/>
          </p:cNvSpPr>
          <p:nvPr/>
        </p:nvSpPr>
        <p:spPr bwMode="auto">
          <a:xfrm flipV="1">
            <a:off x="6325166" y="8064223"/>
            <a:ext cx="4795520" cy="158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130921" tIns="65461" rIns="130921" bIns="65461" anchor="ctr"/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633862" name="Line 6"/>
          <p:cNvSpPr>
            <a:spLocks noChangeShapeType="1"/>
          </p:cNvSpPr>
          <p:nvPr/>
        </p:nvSpPr>
        <p:spPr bwMode="auto">
          <a:xfrm rot="-5400000">
            <a:off x="4739076" y="6439745"/>
            <a:ext cx="379983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130921" tIns="65461" rIns="130921" bIns="65461" anchor="ctr"/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633863" name="Text Box 7"/>
          <p:cNvSpPr txBox="1">
            <a:spLocks noChangeArrowheads="1"/>
          </p:cNvSpPr>
          <p:nvPr/>
        </p:nvSpPr>
        <p:spPr bwMode="auto">
          <a:xfrm>
            <a:off x="8063659" y="8093574"/>
            <a:ext cx="887306" cy="394859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30921" tIns="65461" rIns="130921" bIns="65461">
            <a:spAutoFit/>
          </a:bodyPr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1700" kern="1200" dirty="0" smtClean="0">
                <a:solidFill>
                  <a:srgbClr val="000000"/>
                </a:solidFill>
                <a:latin typeface="Lucida Sans" pitchFamily="80" charset="0"/>
                <a:cs typeface="+mn-cs"/>
              </a:rPr>
              <a:t>Ale</a:t>
            </a:r>
          </a:p>
        </p:txBody>
      </p:sp>
      <p:sp>
        <p:nvSpPr>
          <p:cNvPr id="633864" name="Text Box 8"/>
          <p:cNvSpPr txBox="1">
            <a:spLocks noChangeArrowheads="1"/>
          </p:cNvSpPr>
          <p:nvPr/>
        </p:nvSpPr>
        <p:spPr bwMode="auto">
          <a:xfrm>
            <a:off x="5871356" y="6341539"/>
            <a:ext cx="882792" cy="394859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30921" tIns="65461" rIns="130921" bIns="65461">
            <a:spAutoFit/>
          </a:bodyPr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1700" kern="1200" dirty="0" smtClean="0">
                <a:solidFill>
                  <a:srgbClr val="000000"/>
                </a:solidFill>
                <a:latin typeface="Lucida Sans" pitchFamily="80" charset="0"/>
                <a:cs typeface="+mn-cs"/>
              </a:rPr>
              <a:t>Beer</a:t>
            </a:r>
          </a:p>
        </p:txBody>
      </p:sp>
      <p:sp>
        <p:nvSpPr>
          <p:cNvPr id="633865" name="Oval 9"/>
          <p:cNvSpPr>
            <a:spLocks noChangeAspect="1" noChangeArrowheads="1"/>
          </p:cNvSpPr>
          <p:nvPr/>
        </p:nvSpPr>
        <p:spPr bwMode="auto">
          <a:xfrm>
            <a:off x="7831106" y="5327790"/>
            <a:ext cx="205458" cy="205458"/>
          </a:xfrm>
          <a:prstGeom prst="ellipse">
            <a:avLst/>
          </a:prstGeom>
          <a:solidFill>
            <a:srgbClr val="003399">
              <a:alpha val="50000"/>
            </a:srgbClr>
          </a:solidFill>
          <a:ln w="15875">
            <a:noFill/>
            <a:round/>
            <a:headEnd/>
            <a:tailEnd/>
          </a:ln>
          <a:effectLst/>
        </p:spPr>
        <p:txBody>
          <a:bodyPr wrap="none" lIns="130921" tIns="65461" rIns="130921" bIns="65461" anchor="ctr"/>
          <a:lstStyle/>
          <a:p>
            <a:pPr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2000" kern="1200" dirty="0" smtClean="0">
              <a:solidFill>
                <a:srgbClr val="FFFFFF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633866" name="Oval 10"/>
          <p:cNvSpPr>
            <a:spLocks noChangeAspect="1" noChangeArrowheads="1"/>
          </p:cNvSpPr>
          <p:nvPr/>
        </p:nvSpPr>
        <p:spPr bwMode="auto">
          <a:xfrm>
            <a:off x="9258023" y="6653107"/>
            <a:ext cx="205458" cy="205457"/>
          </a:xfrm>
          <a:prstGeom prst="ellipse">
            <a:avLst/>
          </a:prstGeom>
          <a:solidFill>
            <a:srgbClr val="003399">
              <a:alpha val="50000"/>
            </a:srgbClr>
          </a:solidFill>
          <a:ln w="15875">
            <a:noFill/>
            <a:round/>
            <a:headEnd/>
            <a:tailEnd/>
          </a:ln>
          <a:effectLst/>
        </p:spPr>
        <p:txBody>
          <a:bodyPr wrap="none" lIns="130921" tIns="65461" rIns="130921" bIns="65461" anchor="ctr"/>
          <a:lstStyle/>
          <a:p>
            <a:pPr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2000" kern="1200" dirty="0" smtClean="0">
              <a:solidFill>
                <a:srgbClr val="FFFFFF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633867" name="Oval 11"/>
          <p:cNvSpPr>
            <a:spLocks noChangeAspect="1" noChangeArrowheads="1"/>
          </p:cNvSpPr>
          <p:nvPr/>
        </p:nvSpPr>
        <p:spPr bwMode="auto">
          <a:xfrm>
            <a:off x="6566749" y="5007187"/>
            <a:ext cx="205458" cy="205458"/>
          </a:xfrm>
          <a:prstGeom prst="ellipse">
            <a:avLst/>
          </a:prstGeom>
          <a:solidFill>
            <a:srgbClr val="003399">
              <a:alpha val="50000"/>
            </a:srgbClr>
          </a:solidFill>
          <a:ln w="15875">
            <a:noFill/>
            <a:round/>
            <a:headEnd/>
            <a:tailEnd/>
          </a:ln>
          <a:effectLst/>
        </p:spPr>
        <p:txBody>
          <a:bodyPr wrap="none" lIns="130921" tIns="65461" rIns="130921" bIns="65461" anchor="ctr"/>
          <a:lstStyle/>
          <a:p>
            <a:pPr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2000" kern="1200" dirty="0" smtClean="0">
              <a:solidFill>
                <a:srgbClr val="FFFFFF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633868" name="Oval 12"/>
          <p:cNvSpPr>
            <a:spLocks noChangeAspect="1" noChangeArrowheads="1"/>
          </p:cNvSpPr>
          <p:nvPr/>
        </p:nvSpPr>
        <p:spPr bwMode="auto">
          <a:xfrm>
            <a:off x="9982769" y="7937784"/>
            <a:ext cx="203200" cy="205458"/>
          </a:xfrm>
          <a:prstGeom prst="ellipse">
            <a:avLst/>
          </a:prstGeom>
          <a:solidFill>
            <a:srgbClr val="003399">
              <a:alpha val="50000"/>
            </a:srgbClr>
          </a:solidFill>
          <a:ln w="15875">
            <a:noFill/>
            <a:round/>
            <a:headEnd/>
            <a:tailEnd/>
          </a:ln>
          <a:effectLst/>
        </p:spPr>
        <p:txBody>
          <a:bodyPr wrap="none" lIns="130921" tIns="65461" rIns="130921" bIns="65461" anchor="ctr"/>
          <a:lstStyle/>
          <a:p>
            <a:pPr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2000" kern="1200" dirty="0" smtClean="0">
              <a:solidFill>
                <a:srgbClr val="FFFFFF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633869" name="Text Box 13"/>
          <p:cNvSpPr txBox="1">
            <a:spLocks noChangeArrowheads="1"/>
          </p:cNvSpPr>
          <p:nvPr/>
        </p:nvSpPr>
        <p:spPr bwMode="auto">
          <a:xfrm>
            <a:off x="7503725" y="4343405"/>
            <a:ext cx="1851378" cy="91703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30921" tIns="65461" rIns="130921" bIns="65461">
            <a:spAutoFit/>
          </a:bodyPr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1700" kern="1200" dirty="0" smtClean="0">
                <a:solidFill>
                  <a:srgbClr val="CC0000"/>
                </a:solidFill>
                <a:latin typeface="Lucida Sans" pitchFamily="80" charset="0"/>
                <a:cs typeface="+mn-cs"/>
              </a:rPr>
              <a:t>Basis</a:t>
            </a:r>
            <a:br>
              <a:rPr kumimoji="1" lang="en-US" sz="1700" kern="1200" dirty="0" smtClean="0">
                <a:solidFill>
                  <a:srgbClr val="CC0000"/>
                </a:solidFill>
                <a:latin typeface="Lucida Sans" pitchFamily="80" charset="0"/>
                <a:cs typeface="+mn-cs"/>
              </a:rPr>
            </a:br>
            <a:r>
              <a:rPr kumimoji="1" lang="en-US" sz="1700" kern="1200" dirty="0" smtClean="0">
                <a:solidFill>
                  <a:srgbClr val="CC0000"/>
                </a:solidFill>
                <a:latin typeface="Lucida Sans" pitchFamily="80" charset="0"/>
                <a:cs typeface="+mn-cs"/>
              </a:rPr>
              <a:t>{A, B, S</a:t>
            </a:r>
            <a:r>
              <a:rPr kumimoji="1" lang="en-US" sz="1700" kern="1200" baseline="-25000" dirty="0" smtClean="0">
                <a:solidFill>
                  <a:srgbClr val="CC0000"/>
                </a:solidFill>
                <a:latin typeface="Lucida Sans" pitchFamily="80" charset="0"/>
                <a:cs typeface="+mn-cs"/>
              </a:rPr>
              <a:t>M </a:t>
            </a:r>
            <a:r>
              <a:rPr kumimoji="1" lang="en-US" sz="1700" kern="1200" dirty="0" smtClean="0">
                <a:solidFill>
                  <a:srgbClr val="CC0000"/>
                </a:solidFill>
                <a:latin typeface="Lucida Sans" pitchFamily="80" charset="0"/>
                <a:cs typeface="+mn-cs"/>
              </a:rPr>
              <a:t>}</a:t>
            </a:r>
            <a:br>
              <a:rPr kumimoji="1" lang="en-US" sz="1700" kern="1200" dirty="0" smtClean="0">
                <a:solidFill>
                  <a:srgbClr val="CC0000"/>
                </a:solidFill>
                <a:latin typeface="Lucida Sans" pitchFamily="80" charset="0"/>
                <a:cs typeface="+mn-cs"/>
              </a:rPr>
            </a:br>
            <a:r>
              <a:rPr kumimoji="1" lang="en-US" sz="1700" kern="1200" dirty="0" smtClean="0">
                <a:solidFill>
                  <a:srgbClr val="CC0000"/>
                </a:solidFill>
                <a:latin typeface="Lucida Sans" pitchFamily="80" charset="0"/>
                <a:cs typeface="+mn-cs"/>
              </a:rPr>
              <a:t>(12, 28)</a:t>
            </a:r>
          </a:p>
        </p:txBody>
      </p:sp>
      <p:sp>
        <p:nvSpPr>
          <p:cNvPr id="633870" name="Oval 14"/>
          <p:cNvSpPr>
            <a:spLocks noChangeAspect="1" noChangeArrowheads="1"/>
          </p:cNvSpPr>
          <p:nvPr/>
        </p:nvSpPr>
        <p:spPr bwMode="auto">
          <a:xfrm>
            <a:off x="6559979" y="7953586"/>
            <a:ext cx="203200" cy="203200"/>
          </a:xfrm>
          <a:prstGeom prst="ellipse">
            <a:avLst/>
          </a:prstGeom>
          <a:solidFill>
            <a:srgbClr val="003399">
              <a:alpha val="50000"/>
            </a:srgbClr>
          </a:solidFill>
          <a:ln w="15875">
            <a:noFill/>
            <a:round/>
            <a:headEnd/>
            <a:tailEnd/>
          </a:ln>
          <a:effectLst/>
        </p:spPr>
        <p:txBody>
          <a:bodyPr wrap="none" lIns="130921" tIns="65461" rIns="130921" bIns="65461" anchor="ctr"/>
          <a:lstStyle/>
          <a:p>
            <a:pPr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2000" kern="1200" dirty="0" smtClean="0">
              <a:solidFill>
                <a:srgbClr val="FFFFFF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633871" name="Text Box 15"/>
          <p:cNvSpPr txBox="1">
            <a:spLocks noChangeArrowheads="1"/>
          </p:cNvSpPr>
          <p:nvPr/>
        </p:nvSpPr>
        <p:spPr bwMode="auto">
          <a:xfrm>
            <a:off x="9508639" y="6337020"/>
            <a:ext cx="1564639" cy="6554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30921" tIns="65461" rIns="130921" bIns="65461">
            <a:spAutoFit/>
          </a:bodyPr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1700" kern="1200" dirty="0" smtClean="0">
                <a:solidFill>
                  <a:srgbClr val="CC0000"/>
                </a:solidFill>
                <a:latin typeface="Lucida Sans" pitchFamily="80" charset="0"/>
                <a:cs typeface="+mn-cs"/>
              </a:rPr>
              <a:t>{A, B, S</a:t>
            </a:r>
            <a:r>
              <a:rPr kumimoji="1" lang="en-US" sz="1700" kern="1200" baseline="-25000" dirty="0" smtClean="0">
                <a:solidFill>
                  <a:srgbClr val="CC0000"/>
                </a:solidFill>
                <a:latin typeface="Lucida Sans" pitchFamily="80" charset="0"/>
                <a:cs typeface="+mn-cs"/>
              </a:rPr>
              <a:t>C </a:t>
            </a:r>
            <a:r>
              <a:rPr kumimoji="1" lang="en-US" sz="1700" kern="1200" dirty="0" smtClean="0">
                <a:solidFill>
                  <a:srgbClr val="CC0000"/>
                </a:solidFill>
                <a:latin typeface="Lucida Sans" pitchFamily="80" charset="0"/>
                <a:cs typeface="+mn-cs"/>
              </a:rPr>
              <a:t>}</a:t>
            </a:r>
            <a:br>
              <a:rPr kumimoji="1" lang="en-US" sz="1700" kern="1200" dirty="0" smtClean="0">
                <a:solidFill>
                  <a:srgbClr val="CC0000"/>
                </a:solidFill>
                <a:latin typeface="Lucida Sans" pitchFamily="80" charset="0"/>
                <a:cs typeface="+mn-cs"/>
              </a:rPr>
            </a:br>
            <a:r>
              <a:rPr kumimoji="1" lang="en-US" sz="1700" kern="1200" dirty="0" smtClean="0">
                <a:solidFill>
                  <a:srgbClr val="CC0000"/>
                </a:solidFill>
                <a:latin typeface="Lucida Sans" pitchFamily="80" charset="0"/>
                <a:cs typeface="+mn-cs"/>
              </a:rPr>
              <a:t>(26, 14)</a:t>
            </a:r>
          </a:p>
        </p:txBody>
      </p:sp>
      <p:sp>
        <p:nvSpPr>
          <p:cNvPr id="633872" name="Text Box 16"/>
          <p:cNvSpPr txBox="1">
            <a:spLocks noChangeArrowheads="1"/>
          </p:cNvSpPr>
          <p:nvPr/>
        </p:nvSpPr>
        <p:spPr bwMode="auto">
          <a:xfrm>
            <a:off x="5182730" y="4803987"/>
            <a:ext cx="1463040" cy="6554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30921" tIns="65461" rIns="130921" bIns="65461">
            <a:spAutoFit/>
          </a:bodyPr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1700" kern="1200" dirty="0" smtClean="0">
                <a:solidFill>
                  <a:srgbClr val="CC0000"/>
                </a:solidFill>
                <a:latin typeface="Lucida Sans" pitchFamily="80" charset="0"/>
                <a:cs typeface="+mn-cs"/>
              </a:rPr>
              <a:t>{B, S</a:t>
            </a:r>
            <a:r>
              <a:rPr kumimoji="1" lang="en-US" sz="1700" kern="1200" baseline="-25000" dirty="0" smtClean="0">
                <a:solidFill>
                  <a:srgbClr val="CC0000"/>
                </a:solidFill>
                <a:latin typeface="Lucida Sans" pitchFamily="80" charset="0"/>
                <a:cs typeface="+mn-cs"/>
              </a:rPr>
              <a:t>H</a:t>
            </a:r>
            <a:r>
              <a:rPr kumimoji="1" lang="en-US" sz="1700" kern="1200" dirty="0" smtClean="0">
                <a:solidFill>
                  <a:srgbClr val="CC0000"/>
                </a:solidFill>
                <a:latin typeface="Lucida Sans" pitchFamily="80" charset="0"/>
                <a:cs typeface="+mn-cs"/>
              </a:rPr>
              <a:t>, S</a:t>
            </a:r>
            <a:r>
              <a:rPr kumimoji="1" lang="en-US" sz="1700" kern="1200" baseline="-25000" dirty="0" smtClean="0">
                <a:solidFill>
                  <a:srgbClr val="CC0000"/>
                </a:solidFill>
                <a:latin typeface="Lucida Sans" pitchFamily="80" charset="0"/>
                <a:cs typeface="+mn-cs"/>
              </a:rPr>
              <a:t>M </a:t>
            </a:r>
            <a:r>
              <a:rPr kumimoji="1" lang="en-US" sz="1700" kern="1200" dirty="0" smtClean="0">
                <a:solidFill>
                  <a:srgbClr val="CC0000"/>
                </a:solidFill>
                <a:latin typeface="Lucida Sans" pitchFamily="80" charset="0"/>
                <a:cs typeface="+mn-cs"/>
              </a:rPr>
              <a:t>}</a:t>
            </a:r>
            <a:br>
              <a:rPr kumimoji="1" lang="en-US" sz="1700" kern="1200" dirty="0" smtClean="0">
                <a:solidFill>
                  <a:srgbClr val="CC0000"/>
                </a:solidFill>
                <a:latin typeface="Lucida Sans" pitchFamily="80" charset="0"/>
                <a:cs typeface="+mn-cs"/>
              </a:rPr>
            </a:br>
            <a:r>
              <a:rPr kumimoji="1" lang="en-US" sz="1700" kern="1200" dirty="0" smtClean="0">
                <a:solidFill>
                  <a:srgbClr val="CC0000"/>
                </a:solidFill>
                <a:latin typeface="Lucida Sans" pitchFamily="80" charset="0"/>
                <a:cs typeface="+mn-cs"/>
              </a:rPr>
              <a:t>(0, 32)</a:t>
            </a:r>
          </a:p>
        </p:txBody>
      </p:sp>
      <p:sp>
        <p:nvSpPr>
          <p:cNvPr id="633873" name="Text Box 17"/>
          <p:cNvSpPr txBox="1">
            <a:spLocks noChangeArrowheads="1"/>
          </p:cNvSpPr>
          <p:nvPr/>
        </p:nvSpPr>
        <p:spPr bwMode="auto">
          <a:xfrm>
            <a:off x="6110682" y="8244843"/>
            <a:ext cx="1722685" cy="6554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30921" tIns="65461" rIns="130921" bIns="65461">
            <a:spAutoFit/>
          </a:bodyPr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1700" kern="1200" dirty="0" smtClean="0">
                <a:solidFill>
                  <a:srgbClr val="CC0000"/>
                </a:solidFill>
                <a:latin typeface="Lucida Sans" pitchFamily="80" charset="0"/>
                <a:cs typeface="+mn-cs"/>
              </a:rPr>
              <a:t>{S</a:t>
            </a:r>
            <a:r>
              <a:rPr kumimoji="1" lang="en-US" sz="1700" kern="1200" baseline="-25000" dirty="0" smtClean="0">
                <a:solidFill>
                  <a:srgbClr val="CC0000"/>
                </a:solidFill>
                <a:latin typeface="Lucida Sans" pitchFamily="80" charset="0"/>
                <a:cs typeface="+mn-cs"/>
              </a:rPr>
              <a:t>H</a:t>
            </a:r>
            <a:r>
              <a:rPr kumimoji="1" lang="en-US" sz="1700" kern="1200" dirty="0" smtClean="0">
                <a:solidFill>
                  <a:srgbClr val="CC0000"/>
                </a:solidFill>
                <a:latin typeface="Lucida Sans" pitchFamily="80" charset="0"/>
                <a:cs typeface="+mn-cs"/>
              </a:rPr>
              <a:t>, S</a:t>
            </a:r>
            <a:r>
              <a:rPr kumimoji="1" lang="en-US" sz="1700" kern="1200" baseline="-25000" dirty="0" smtClean="0">
                <a:solidFill>
                  <a:srgbClr val="CC0000"/>
                </a:solidFill>
                <a:latin typeface="Lucida Sans" pitchFamily="80" charset="0"/>
                <a:cs typeface="+mn-cs"/>
              </a:rPr>
              <a:t>M</a:t>
            </a:r>
            <a:r>
              <a:rPr kumimoji="1" lang="en-US" sz="1700" kern="1200" dirty="0" smtClean="0">
                <a:solidFill>
                  <a:srgbClr val="CC0000"/>
                </a:solidFill>
                <a:latin typeface="Lucida Sans" pitchFamily="80" charset="0"/>
                <a:cs typeface="+mn-cs"/>
              </a:rPr>
              <a:t>, S</a:t>
            </a:r>
            <a:r>
              <a:rPr kumimoji="1" lang="en-US" sz="1700" kern="1200" baseline="-25000" dirty="0" smtClean="0">
                <a:solidFill>
                  <a:srgbClr val="CC0000"/>
                </a:solidFill>
                <a:latin typeface="Lucida Sans" pitchFamily="80" charset="0"/>
                <a:cs typeface="+mn-cs"/>
              </a:rPr>
              <a:t>C </a:t>
            </a:r>
            <a:r>
              <a:rPr kumimoji="1" lang="en-US" sz="1700" kern="1200" dirty="0" smtClean="0">
                <a:solidFill>
                  <a:srgbClr val="CC0000"/>
                </a:solidFill>
                <a:latin typeface="Lucida Sans" pitchFamily="80" charset="0"/>
                <a:cs typeface="+mn-cs"/>
              </a:rPr>
              <a:t>}</a:t>
            </a:r>
            <a:br>
              <a:rPr kumimoji="1" lang="en-US" sz="1700" kern="1200" dirty="0" smtClean="0">
                <a:solidFill>
                  <a:srgbClr val="CC0000"/>
                </a:solidFill>
                <a:latin typeface="Lucida Sans" pitchFamily="80" charset="0"/>
                <a:cs typeface="+mn-cs"/>
              </a:rPr>
            </a:br>
            <a:r>
              <a:rPr kumimoji="1" lang="en-US" sz="1700" kern="1200" dirty="0" smtClean="0">
                <a:solidFill>
                  <a:srgbClr val="CC0000"/>
                </a:solidFill>
                <a:latin typeface="Lucida Sans" pitchFamily="80" charset="0"/>
                <a:cs typeface="+mn-cs"/>
              </a:rPr>
              <a:t>(0, 0)</a:t>
            </a:r>
          </a:p>
        </p:txBody>
      </p:sp>
      <p:sp>
        <p:nvSpPr>
          <p:cNvPr id="633874" name="Text Box 18"/>
          <p:cNvSpPr txBox="1">
            <a:spLocks noChangeArrowheads="1"/>
          </p:cNvSpPr>
          <p:nvPr/>
        </p:nvSpPr>
        <p:spPr bwMode="auto">
          <a:xfrm>
            <a:off x="9592169" y="8107118"/>
            <a:ext cx="1634631" cy="6554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30921" tIns="65461" rIns="130921" bIns="65461">
            <a:spAutoFit/>
          </a:bodyPr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1700" kern="1200" dirty="0" smtClean="0">
                <a:solidFill>
                  <a:srgbClr val="CC0000"/>
                </a:solidFill>
                <a:latin typeface="Lucida Sans" pitchFamily="80" charset="0"/>
                <a:cs typeface="+mn-cs"/>
              </a:rPr>
              <a:t>{A, S</a:t>
            </a:r>
            <a:r>
              <a:rPr kumimoji="1" lang="en-US" sz="1700" kern="1200" baseline="-25000" dirty="0" smtClean="0">
                <a:solidFill>
                  <a:srgbClr val="CC0000"/>
                </a:solidFill>
                <a:latin typeface="Lucida Sans" pitchFamily="80" charset="0"/>
                <a:cs typeface="+mn-cs"/>
              </a:rPr>
              <a:t>H</a:t>
            </a:r>
            <a:r>
              <a:rPr kumimoji="1" lang="en-US" sz="1700" kern="1200" dirty="0" smtClean="0">
                <a:solidFill>
                  <a:srgbClr val="CC0000"/>
                </a:solidFill>
                <a:latin typeface="Lucida Sans" pitchFamily="80" charset="0"/>
                <a:cs typeface="+mn-cs"/>
              </a:rPr>
              <a:t>, S</a:t>
            </a:r>
            <a:r>
              <a:rPr kumimoji="1" lang="en-US" sz="1700" kern="1200" baseline="-25000" dirty="0" smtClean="0">
                <a:solidFill>
                  <a:srgbClr val="CC0000"/>
                </a:solidFill>
                <a:latin typeface="Lucida Sans" pitchFamily="80" charset="0"/>
                <a:cs typeface="+mn-cs"/>
              </a:rPr>
              <a:t>C </a:t>
            </a:r>
            <a:r>
              <a:rPr kumimoji="1" lang="en-US" sz="1700" kern="1200" dirty="0" smtClean="0">
                <a:solidFill>
                  <a:srgbClr val="CC0000"/>
                </a:solidFill>
                <a:latin typeface="Lucida Sans" pitchFamily="80" charset="0"/>
                <a:cs typeface="+mn-cs"/>
              </a:rPr>
              <a:t>}</a:t>
            </a:r>
            <a:br>
              <a:rPr kumimoji="1" lang="en-US" sz="1700" kern="1200" dirty="0" smtClean="0">
                <a:solidFill>
                  <a:srgbClr val="CC0000"/>
                </a:solidFill>
                <a:latin typeface="Lucida Sans" pitchFamily="80" charset="0"/>
                <a:cs typeface="+mn-cs"/>
              </a:rPr>
            </a:br>
            <a:r>
              <a:rPr kumimoji="1" lang="en-US" sz="1700" kern="1200" dirty="0" smtClean="0">
                <a:solidFill>
                  <a:srgbClr val="CC0000"/>
                </a:solidFill>
                <a:latin typeface="Lucida Sans" pitchFamily="80" charset="0"/>
                <a:cs typeface="+mn-cs"/>
              </a:rPr>
              <a:t>(34, 0)</a:t>
            </a:r>
          </a:p>
        </p:txBody>
      </p:sp>
      <p:graphicFrame>
        <p:nvGraphicFramePr>
          <p:cNvPr id="633875" name="Object 19"/>
          <p:cNvGraphicFramePr>
            <a:graphicFrameLocks noChangeAspect="1"/>
          </p:cNvGraphicFramePr>
          <p:nvPr/>
        </p:nvGraphicFramePr>
        <p:xfrm>
          <a:off x="4902205" y="1523999"/>
          <a:ext cx="7011895" cy="2362200"/>
        </p:xfrm>
        <a:graphic>
          <a:graphicData uri="http://schemas.openxmlformats.org/presentationml/2006/ole">
            <p:oleObj spid="_x0000_s30757" name="Equation" r:id="rId4" imgW="4911320" imgH="1548972" progId="Equation.3">
              <p:embed/>
            </p:oleObj>
          </a:graphicData>
        </a:graphic>
      </p:graphicFrame>
      <p:sp>
        <p:nvSpPr>
          <p:cNvPr id="633876" name="Text Box 20"/>
          <p:cNvSpPr txBox="1">
            <a:spLocks noChangeArrowheads="1"/>
          </p:cNvSpPr>
          <p:nvPr/>
        </p:nvSpPr>
        <p:spPr bwMode="auto">
          <a:xfrm>
            <a:off x="9039020" y="5097503"/>
            <a:ext cx="1971039" cy="91703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30921" tIns="65461" rIns="130921" bIns="65461">
            <a:spAutoFit/>
          </a:bodyPr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1700" kern="1200" dirty="0" smtClean="0">
                <a:solidFill>
                  <a:srgbClr val="4D4D4D"/>
                </a:solidFill>
                <a:latin typeface="Lucida Sans" pitchFamily="80" charset="0"/>
                <a:cs typeface="+mn-cs"/>
              </a:rPr>
              <a:t>Infeasible</a:t>
            </a:r>
            <a:br>
              <a:rPr kumimoji="1" lang="en-US" sz="1700" kern="1200" dirty="0" smtClean="0">
                <a:solidFill>
                  <a:srgbClr val="4D4D4D"/>
                </a:solidFill>
                <a:latin typeface="Lucida Sans" pitchFamily="80" charset="0"/>
                <a:cs typeface="+mn-cs"/>
              </a:rPr>
            </a:br>
            <a:r>
              <a:rPr kumimoji="1" lang="en-US" sz="1700" kern="1200" dirty="0" smtClean="0">
                <a:solidFill>
                  <a:srgbClr val="4D4D4D"/>
                </a:solidFill>
                <a:latin typeface="Lucida Sans" pitchFamily="80" charset="0"/>
                <a:cs typeface="+mn-cs"/>
              </a:rPr>
              <a:t>{A, B, S</a:t>
            </a:r>
            <a:r>
              <a:rPr kumimoji="1" lang="en-US" sz="1700" kern="1200" baseline="-25000" dirty="0" smtClean="0">
                <a:solidFill>
                  <a:srgbClr val="4D4D4D"/>
                </a:solidFill>
                <a:latin typeface="Lucida Sans" pitchFamily="80" charset="0"/>
                <a:cs typeface="+mn-cs"/>
              </a:rPr>
              <a:t>H </a:t>
            </a:r>
            <a:r>
              <a:rPr kumimoji="1" lang="en-US" sz="1700" kern="1200" dirty="0" smtClean="0">
                <a:solidFill>
                  <a:srgbClr val="4D4D4D"/>
                </a:solidFill>
                <a:latin typeface="Lucida Sans" pitchFamily="80" charset="0"/>
                <a:cs typeface="+mn-cs"/>
              </a:rPr>
              <a:t>}</a:t>
            </a:r>
            <a:br>
              <a:rPr kumimoji="1" lang="en-US" sz="1700" kern="1200" dirty="0" smtClean="0">
                <a:solidFill>
                  <a:srgbClr val="4D4D4D"/>
                </a:solidFill>
                <a:latin typeface="Lucida Sans" pitchFamily="80" charset="0"/>
                <a:cs typeface="+mn-cs"/>
              </a:rPr>
            </a:br>
            <a:r>
              <a:rPr kumimoji="1" lang="en-US" sz="1700" kern="1200" dirty="0" smtClean="0">
                <a:solidFill>
                  <a:srgbClr val="4D4D4D"/>
                </a:solidFill>
                <a:latin typeface="Lucida Sans" pitchFamily="80" charset="0"/>
                <a:cs typeface="+mn-cs"/>
              </a:rPr>
              <a:t>(19.41, 25.53)</a:t>
            </a:r>
          </a:p>
        </p:txBody>
      </p:sp>
      <p:sp>
        <p:nvSpPr>
          <p:cNvPr id="633877" name="Oval 21"/>
          <p:cNvSpPr>
            <a:spLocks noChangeAspect="1" noChangeArrowheads="1"/>
          </p:cNvSpPr>
          <p:nvPr/>
        </p:nvSpPr>
        <p:spPr bwMode="auto">
          <a:xfrm>
            <a:off x="8777112" y="5637107"/>
            <a:ext cx="205457" cy="205457"/>
          </a:xfrm>
          <a:prstGeom prst="ellipse">
            <a:avLst/>
          </a:prstGeom>
          <a:solidFill>
            <a:srgbClr val="003399">
              <a:alpha val="50000"/>
            </a:srgbClr>
          </a:solidFill>
          <a:ln w="15875">
            <a:noFill/>
            <a:round/>
            <a:headEnd/>
            <a:tailEnd/>
          </a:ln>
          <a:effectLst/>
        </p:spPr>
        <p:txBody>
          <a:bodyPr wrap="none" lIns="130921" tIns="65461" rIns="130921" bIns="65461" anchor="ctr"/>
          <a:lstStyle/>
          <a:p>
            <a:pPr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2000" kern="1200" dirty="0" smtClean="0">
              <a:solidFill>
                <a:srgbClr val="FFFFFF"/>
              </a:solidFill>
              <a:latin typeface="Lucida Sans" pitchFamily="80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" y="1143000"/>
            <a:ext cx="11704320" cy="7569769"/>
          </a:xfrm>
        </p:spPr>
        <p:txBody>
          <a:bodyPr/>
          <a:lstStyle/>
          <a:p>
            <a:pPr>
              <a:buNone/>
            </a:pPr>
            <a:endParaRPr lang="en-US" dirty="0" smtClean="0">
              <a:latin typeface="Arial" charset="0"/>
            </a:endParaRPr>
          </a:p>
          <a:p>
            <a:pPr algn="ctr">
              <a:buNone/>
            </a:pPr>
            <a:endParaRPr lang="en-US" sz="6000" dirty="0" smtClean="0">
              <a:latin typeface="Arial" charset="0"/>
            </a:endParaRPr>
          </a:p>
          <a:p>
            <a:pPr algn="ctr">
              <a:buNone/>
            </a:pPr>
            <a:r>
              <a:rPr lang="en-US" sz="6000" dirty="0" smtClean="0">
                <a:latin typeface="Arial" charset="0"/>
              </a:rPr>
              <a:t>Simplex algorithm</a:t>
            </a:r>
            <a:endParaRPr lang="en-US" sz="6000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20, 2014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15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34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1056299" indent="-406268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625073" indent="-325014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2275105" indent="-325014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925138" indent="-325014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3575169" indent="-325014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4225197" indent="-325014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4875229" indent="-325014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5525256" indent="-325014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55C0258-400D-A245-AD43-A4FB815DD137}" type="slidenum">
              <a:rPr lang="en-US" sz="2000">
                <a:solidFill>
                  <a:srgbClr val="000000"/>
                </a:solidFill>
              </a:rPr>
              <a:pPr eaLnBrk="1" hangingPunct="1"/>
              <a:t>22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9781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E8154-8DA5-4A15-8C95-B9B0DBDBE163}" type="slidenum">
              <a:rPr lang="en-US">
                <a:solidFill>
                  <a:srgbClr val="000000"/>
                </a:solidFill>
              </a:rPr>
              <a:pPr/>
              <a:t>23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62464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sz="2400" dirty="0"/>
              <a:t>Simplex algorithm. </a:t>
            </a:r>
            <a:r>
              <a:rPr kumimoji="0" lang="en-US" sz="2400" dirty="0">
                <a:solidFill>
                  <a:schemeClr val="hlink"/>
                </a:solidFill>
              </a:rPr>
              <a:t>[George </a:t>
            </a:r>
            <a:r>
              <a:rPr kumimoji="0" lang="en-US" sz="2400" dirty="0" err="1">
                <a:solidFill>
                  <a:schemeClr val="hlink"/>
                </a:solidFill>
              </a:rPr>
              <a:t>Dantzig</a:t>
            </a:r>
            <a:r>
              <a:rPr kumimoji="0" lang="en-US" sz="2400" dirty="0">
                <a:solidFill>
                  <a:schemeClr val="hlink"/>
                </a:solidFill>
              </a:rPr>
              <a:t> 1947] </a:t>
            </a:r>
            <a:r>
              <a:rPr kumimoji="0" lang="en-US" sz="2400" dirty="0"/>
              <a:t> </a:t>
            </a:r>
            <a:r>
              <a:rPr kumimoji="0" lang="en-US" sz="2400" dirty="0">
                <a:solidFill>
                  <a:schemeClr val="tx1"/>
                </a:solidFill>
              </a:rPr>
              <a:t>Move from BFS to </a:t>
            </a:r>
            <a:r>
              <a:rPr kumimoji="0" lang="en-US" sz="2400" dirty="0">
                <a:solidFill>
                  <a:schemeClr val="accent1"/>
                </a:solidFill>
              </a:rPr>
              <a:t>adjacent</a:t>
            </a:r>
            <a:r>
              <a:rPr kumimoji="0" lang="en-US" sz="2400" dirty="0">
                <a:solidFill>
                  <a:schemeClr val="tx1"/>
                </a:solidFill>
              </a:rPr>
              <a:t> BFS, without decreasing objective function.</a:t>
            </a:r>
          </a:p>
          <a:p>
            <a:endParaRPr kumimoji="0" lang="en-US" sz="2400" dirty="0"/>
          </a:p>
          <a:p>
            <a:endParaRPr kumimoji="0" lang="en-US" sz="2400" dirty="0"/>
          </a:p>
          <a:p>
            <a:endParaRPr kumimoji="0" lang="en-US" sz="2400" dirty="0"/>
          </a:p>
          <a:p>
            <a:endParaRPr kumimoji="0" lang="en-US" sz="2400" dirty="0"/>
          </a:p>
          <a:p>
            <a:endParaRPr kumimoji="0" lang="en-US" sz="2400" dirty="0"/>
          </a:p>
          <a:p>
            <a:endParaRPr kumimoji="0" lang="en-US" sz="2400" dirty="0"/>
          </a:p>
          <a:p>
            <a:endParaRPr kumimoji="0" lang="en-US" sz="2400" dirty="0"/>
          </a:p>
          <a:p>
            <a:endParaRPr kumimoji="0" lang="en-US" sz="2400" dirty="0"/>
          </a:p>
          <a:p>
            <a:endParaRPr kumimoji="0" lang="en-US" sz="2400" dirty="0"/>
          </a:p>
          <a:p>
            <a:endParaRPr kumimoji="0" lang="en-US" sz="2400" dirty="0"/>
          </a:p>
          <a:p>
            <a:endParaRPr kumimoji="0" lang="en-US" sz="2400" dirty="0"/>
          </a:p>
          <a:p>
            <a:endParaRPr kumimoji="0" lang="en-US" sz="2400" dirty="0"/>
          </a:p>
          <a:p>
            <a:r>
              <a:rPr kumimoji="0" lang="en-US" sz="2400" dirty="0"/>
              <a:t>Greedy property.  </a:t>
            </a:r>
            <a:r>
              <a:rPr kumimoji="0" lang="en-US" sz="2400" dirty="0">
                <a:solidFill>
                  <a:schemeClr val="tx1"/>
                </a:solidFill>
              </a:rPr>
              <a:t>BFS optimal </a:t>
            </a:r>
            <a:r>
              <a:rPr kumimoji="0" lang="en-US" sz="2400" dirty="0" err="1">
                <a:solidFill>
                  <a:schemeClr val="tx1"/>
                </a:solidFill>
              </a:rPr>
              <a:t>iff</a:t>
            </a:r>
            <a:r>
              <a:rPr kumimoji="0" lang="en-US" sz="2400" dirty="0">
                <a:solidFill>
                  <a:schemeClr val="tx1"/>
                </a:solidFill>
              </a:rPr>
              <a:t> no adjacent BFS is better.</a:t>
            </a:r>
            <a:endParaRPr kumimoji="0" lang="en-US" sz="2400" dirty="0"/>
          </a:p>
          <a:p>
            <a:r>
              <a:rPr kumimoji="0" lang="en-US" sz="2400" dirty="0"/>
              <a:t>Challenge.  </a:t>
            </a:r>
            <a:r>
              <a:rPr kumimoji="0" lang="en-US" sz="2400" dirty="0">
                <a:solidFill>
                  <a:schemeClr val="tx1"/>
                </a:solidFill>
              </a:rPr>
              <a:t>Number of BFS can be </a:t>
            </a:r>
            <a:r>
              <a:rPr kumimoji="0" lang="en-US" sz="2400" dirty="0">
                <a:solidFill>
                  <a:schemeClr val="accent1"/>
                </a:solidFill>
              </a:rPr>
              <a:t>exponential</a:t>
            </a:r>
            <a:r>
              <a:rPr kumimoji="0" lang="en-US" sz="24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246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dirty="0"/>
              <a:t>Simplex Algorithm:  Intuition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6825828" y="2902376"/>
            <a:ext cx="4477174" cy="4565227"/>
            <a:chOff x="2348" y="1599"/>
            <a:chExt cx="1814" cy="1906"/>
          </a:xfrm>
        </p:grpSpPr>
        <p:pic>
          <p:nvPicPr>
            <p:cNvPr id="624642" name="Picture 2" descr="polytop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48" y="1606"/>
              <a:ext cx="1814" cy="1899"/>
            </a:xfrm>
            <a:prstGeom prst="rect">
              <a:avLst/>
            </a:prstGeom>
            <a:noFill/>
          </p:spPr>
        </p:pic>
        <p:sp>
          <p:nvSpPr>
            <p:cNvPr id="624649" name="Oval 9"/>
            <p:cNvSpPr>
              <a:spLocks noChangeAspect="1" noChangeArrowheads="1"/>
            </p:cNvSpPr>
            <p:nvPr/>
          </p:nvSpPr>
          <p:spPr bwMode="auto">
            <a:xfrm>
              <a:off x="3443" y="3133"/>
              <a:ext cx="69" cy="69"/>
            </a:xfrm>
            <a:prstGeom prst="ellipse">
              <a:avLst/>
            </a:prstGeom>
            <a:solidFill>
              <a:srgbClr val="003399">
                <a:alpha val="50000"/>
              </a:srgbClr>
            </a:solidFill>
            <a:ln w="15875">
              <a:noFill/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defTabSz="1300259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tabLst/>
              </a:pPr>
              <a:endParaRPr lang="en-US" sz="2000" kern="1200" dirty="0" smtClean="0">
                <a:solidFill>
                  <a:srgbClr val="FFFFFF"/>
                </a:solidFill>
                <a:latin typeface="Lucida Sans" pitchFamily="80" charset="0"/>
                <a:cs typeface="+mn-cs"/>
              </a:endParaRPr>
            </a:p>
          </p:txBody>
        </p:sp>
        <p:sp>
          <p:nvSpPr>
            <p:cNvPr id="624650" name="Oval 10"/>
            <p:cNvSpPr>
              <a:spLocks noChangeAspect="1" noChangeArrowheads="1"/>
            </p:cNvSpPr>
            <p:nvPr/>
          </p:nvSpPr>
          <p:spPr bwMode="auto">
            <a:xfrm>
              <a:off x="3454" y="2598"/>
              <a:ext cx="69" cy="69"/>
            </a:xfrm>
            <a:prstGeom prst="ellipse">
              <a:avLst/>
            </a:prstGeom>
            <a:solidFill>
              <a:srgbClr val="003399">
                <a:alpha val="50000"/>
              </a:srgbClr>
            </a:solidFill>
            <a:ln w="15875">
              <a:noFill/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defTabSz="1300259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tabLst/>
              </a:pPr>
              <a:endParaRPr lang="en-US" sz="2000" kern="1200" dirty="0" smtClean="0">
                <a:solidFill>
                  <a:srgbClr val="FFFFFF"/>
                </a:solidFill>
                <a:latin typeface="Lucida Sans" pitchFamily="80" charset="0"/>
                <a:cs typeface="+mn-cs"/>
              </a:endParaRPr>
            </a:p>
          </p:txBody>
        </p:sp>
        <p:sp>
          <p:nvSpPr>
            <p:cNvPr id="624651" name="Oval 11"/>
            <p:cNvSpPr>
              <a:spLocks noChangeAspect="1" noChangeArrowheads="1"/>
            </p:cNvSpPr>
            <p:nvPr/>
          </p:nvSpPr>
          <p:spPr bwMode="auto">
            <a:xfrm>
              <a:off x="3578" y="2530"/>
              <a:ext cx="69" cy="69"/>
            </a:xfrm>
            <a:prstGeom prst="ellipse">
              <a:avLst/>
            </a:prstGeom>
            <a:solidFill>
              <a:srgbClr val="003399">
                <a:alpha val="50000"/>
              </a:srgbClr>
            </a:solidFill>
            <a:ln w="15875">
              <a:noFill/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defTabSz="1300259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tabLst/>
              </a:pPr>
              <a:endParaRPr lang="en-US" sz="2000" kern="1200" dirty="0" smtClean="0">
                <a:solidFill>
                  <a:srgbClr val="FFFFFF"/>
                </a:solidFill>
                <a:latin typeface="Lucida Sans" pitchFamily="80" charset="0"/>
                <a:cs typeface="+mn-cs"/>
              </a:endParaRPr>
            </a:p>
          </p:txBody>
        </p:sp>
        <p:sp>
          <p:nvSpPr>
            <p:cNvPr id="624652" name="Oval 12"/>
            <p:cNvSpPr>
              <a:spLocks noChangeAspect="1" noChangeArrowheads="1"/>
            </p:cNvSpPr>
            <p:nvPr/>
          </p:nvSpPr>
          <p:spPr bwMode="auto">
            <a:xfrm>
              <a:off x="3583" y="2309"/>
              <a:ext cx="69" cy="69"/>
            </a:xfrm>
            <a:prstGeom prst="ellipse">
              <a:avLst/>
            </a:prstGeom>
            <a:solidFill>
              <a:srgbClr val="003399">
                <a:alpha val="50000"/>
              </a:srgbClr>
            </a:solidFill>
            <a:ln w="15875">
              <a:noFill/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defTabSz="1300259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tabLst/>
              </a:pPr>
              <a:endParaRPr lang="en-US" sz="2000" kern="1200" dirty="0" smtClean="0">
                <a:solidFill>
                  <a:srgbClr val="FFFFFF"/>
                </a:solidFill>
                <a:latin typeface="Lucida Sans" pitchFamily="80" charset="0"/>
                <a:cs typeface="+mn-cs"/>
              </a:endParaRPr>
            </a:p>
          </p:txBody>
        </p:sp>
        <p:sp>
          <p:nvSpPr>
            <p:cNvPr id="624653" name="Oval 13"/>
            <p:cNvSpPr>
              <a:spLocks noChangeAspect="1" noChangeArrowheads="1"/>
            </p:cNvSpPr>
            <p:nvPr/>
          </p:nvSpPr>
          <p:spPr bwMode="auto">
            <a:xfrm>
              <a:off x="3708" y="2078"/>
              <a:ext cx="69" cy="69"/>
            </a:xfrm>
            <a:prstGeom prst="ellipse">
              <a:avLst/>
            </a:prstGeom>
            <a:solidFill>
              <a:srgbClr val="003399">
                <a:alpha val="50000"/>
              </a:srgbClr>
            </a:solidFill>
            <a:ln w="15875">
              <a:noFill/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defTabSz="1300259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tabLst/>
              </a:pPr>
              <a:endParaRPr lang="en-US" sz="2000" kern="1200" dirty="0" smtClean="0">
                <a:solidFill>
                  <a:srgbClr val="FFFFFF"/>
                </a:solidFill>
                <a:latin typeface="Lucida Sans" pitchFamily="80" charset="0"/>
                <a:cs typeface="+mn-cs"/>
              </a:endParaRPr>
            </a:p>
          </p:txBody>
        </p:sp>
        <p:sp>
          <p:nvSpPr>
            <p:cNvPr id="624654" name="Oval 14"/>
            <p:cNvSpPr>
              <a:spLocks noChangeAspect="1" noChangeArrowheads="1"/>
            </p:cNvSpPr>
            <p:nvPr/>
          </p:nvSpPr>
          <p:spPr bwMode="auto">
            <a:xfrm>
              <a:off x="3477" y="2010"/>
              <a:ext cx="69" cy="69"/>
            </a:xfrm>
            <a:prstGeom prst="ellipse">
              <a:avLst/>
            </a:prstGeom>
            <a:solidFill>
              <a:srgbClr val="003399">
                <a:alpha val="50000"/>
              </a:srgbClr>
            </a:solidFill>
            <a:ln w="15875">
              <a:noFill/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defTabSz="1300259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tabLst/>
              </a:pPr>
              <a:endParaRPr lang="en-US" sz="2000" kern="1200" dirty="0" smtClean="0">
                <a:solidFill>
                  <a:srgbClr val="FFFFFF"/>
                </a:solidFill>
                <a:latin typeface="Lucida Sans" pitchFamily="80" charset="0"/>
                <a:cs typeface="+mn-cs"/>
              </a:endParaRPr>
            </a:p>
          </p:txBody>
        </p:sp>
        <p:sp>
          <p:nvSpPr>
            <p:cNvPr id="624655" name="Oval 15"/>
            <p:cNvSpPr>
              <a:spLocks noChangeAspect="1" noChangeArrowheads="1"/>
            </p:cNvSpPr>
            <p:nvPr/>
          </p:nvSpPr>
          <p:spPr bwMode="auto">
            <a:xfrm>
              <a:off x="3308" y="1695"/>
              <a:ext cx="69" cy="69"/>
            </a:xfrm>
            <a:prstGeom prst="ellipse">
              <a:avLst/>
            </a:prstGeom>
            <a:solidFill>
              <a:srgbClr val="003399">
                <a:alpha val="50000"/>
              </a:srgbClr>
            </a:solidFill>
            <a:ln w="15875">
              <a:noFill/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defTabSz="1300259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tabLst/>
              </a:pPr>
              <a:endParaRPr lang="en-US" sz="2000" kern="1200" dirty="0" smtClean="0">
                <a:solidFill>
                  <a:srgbClr val="FFFFFF"/>
                </a:solidFill>
                <a:latin typeface="Lucida Sans" pitchFamily="80" charset="0"/>
                <a:cs typeface="+mn-cs"/>
              </a:endParaRPr>
            </a:p>
          </p:txBody>
        </p:sp>
        <p:sp>
          <p:nvSpPr>
            <p:cNvPr id="624656" name="Oval 16"/>
            <p:cNvSpPr>
              <a:spLocks noChangeAspect="1" noChangeArrowheads="1"/>
            </p:cNvSpPr>
            <p:nvPr/>
          </p:nvSpPr>
          <p:spPr bwMode="auto">
            <a:xfrm>
              <a:off x="3201" y="1599"/>
              <a:ext cx="69" cy="69"/>
            </a:xfrm>
            <a:prstGeom prst="ellipse">
              <a:avLst/>
            </a:prstGeom>
            <a:solidFill>
              <a:srgbClr val="003399">
                <a:alpha val="50000"/>
              </a:srgbClr>
            </a:solidFill>
            <a:ln w="15875">
              <a:noFill/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defTabSz="1300259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tabLst/>
              </a:pPr>
              <a:endParaRPr lang="en-US" sz="2000" kern="1200" dirty="0" smtClean="0">
                <a:solidFill>
                  <a:srgbClr val="FFFFFF"/>
                </a:solidFill>
                <a:latin typeface="Lucida Sans" pitchFamily="80" charset="0"/>
                <a:cs typeface="+mn-cs"/>
              </a:endParaRPr>
            </a:p>
          </p:txBody>
        </p:sp>
        <p:sp>
          <p:nvSpPr>
            <p:cNvPr id="624657" name="Oval 17"/>
            <p:cNvSpPr>
              <a:spLocks noChangeAspect="1" noChangeArrowheads="1"/>
            </p:cNvSpPr>
            <p:nvPr/>
          </p:nvSpPr>
          <p:spPr bwMode="auto">
            <a:xfrm>
              <a:off x="2695" y="1837"/>
              <a:ext cx="69" cy="69"/>
            </a:xfrm>
            <a:prstGeom prst="ellipse">
              <a:avLst/>
            </a:prstGeom>
            <a:solidFill>
              <a:srgbClr val="003399">
                <a:alpha val="50000"/>
              </a:srgbClr>
            </a:solidFill>
            <a:ln w="15875">
              <a:noFill/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defTabSz="1300259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tabLst/>
              </a:pPr>
              <a:endParaRPr lang="en-US" sz="2000" kern="1200" dirty="0" smtClean="0">
                <a:solidFill>
                  <a:srgbClr val="FFFFFF"/>
                </a:solidFill>
                <a:latin typeface="Lucida Sans" pitchFamily="80" charset="0"/>
                <a:cs typeface="+mn-cs"/>
              </a:endParaRPr>
            </a:p>
          </p:txBody>
        </p:sp>
        <p:cxnSp>
          <p:nvCxnSpPr>
            <p:cNvPr id="624659" name="AutoShape 19"/>
            <p:cNvCxnSpPr>
              <a:cxnSpLocks noChangeShapeType="1"/>
              <a:stCxn id="624649" idx="0"/>
              <a:endCxn id="624650" idx="4"/>
            </p:cNvCxnSpPr>
            <p:nvPr/>
          </p:nvCxnSpPr>
          <p:spPr bwMode="auto">
            <a:xfrm flipV="1">
              <a:off x="3478" y="2667"/>
              <a:ext cx="11" cy="466"/>
            </a:xfrm>
            <a:prstGeom prst="straightConnector1">
              <a:avLst/>
            </a:prstGeom>
            <a:noFill/>
            <a:ln w="50800">
              <a:solidFill>
                <a:schemeClr val="accent1">
                  <a:alpha val="50000"/>
                </a:schemeClr>
              </a:solidFill>
              <a:round/>
              <a:headEnd/>
              <a:tailEnd type="triangle" w="sm" len="sm"/>
            </a:ln>
          </p:spPr>
        </p:cxnSp>
        <p:sp>
          <p:nvSpPr>
            <p:cNvPr id="624660" name="Rectangle 20"/>
            <p:cNvSpPr>
              <a:spLocks noChangeArrowheads="1"/>
            </p:cNvSpPr>
            <p:nvPr/>
          </p:nvSpPr>
          <p:spPr bwMode="auto">
            <a:xfrm>
              <a:off x="3111" y="2848"/>
              <a:ext cx="285" cy="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defTabSz="1300259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tabLst/>
              </a:pPr>
              <a:r>
                <a:rPr lang="en-US" sz="1700" kern="1200" dirty="0" smtClean="0">
                  <a:solidFill>
                    <a:srgbClr val="CC0000"/>
                  </a:solidFill>
                  <a:latin typeface="Lucida Sans" pitchFamily="80" charset="0"/>
                  <a:cs typeface="+mn-cs"/>
                </a:rPr>
                <a:t>edge</a:t>
              </a:r>
            </a:p>
          </p:txBody>
        </p:sp>
      </p:grpSp>
      <p:sp>
        <p:nvSpPr>
          <p:cNvPr id="624661" name="Rectangle 21"/>
          <p:cNvSpPr>
            <a:spLocks noChangeArrowheads="1"/>
          </p:cNvSpPr>
          <p:nvPr/>
        </p:nvSpPr>
        <p:spPr bwMode="auto">
          <a:xfrm>
            <a:off x="2056843" y="2589674"/>
            <a:ext cx="5122923" cy="439086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none" lIns="130019" tIns="65010" rIns="130019" bIns="65010">
            <a:spAutoFit/>
          </a:bodyPr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2000" kern="1200" dirty="0" smtClean="0">
                <a:solidFill>
                  <a:srgbClr val="CC0000"/>
                </a:solidFill>
                <a:latin typeface="Lucida Sans" pitchFamily="80" charset="0"/>
                <a:cs typeface="+mn-cs"/>
              </a:rPr>
              <a:t>replace one basic variable with another</a:t>
            </a:r>
          </a:p>
        </p:txBody>
      </p:sp>
      <p:sp>
        <p:nvSpPr>
          <p:cNvPr id="624663" name="Line 23"/>
          <p:cNvSpPr>
            <a:spLocks noChangeShapeType="1"/>
          </p:cNvSpPr>
          <p:nvPr/>
        </p:nvSpPr>
        <p:spPr bwMode="auto">
          <a:xfrm flipH="1" flipV="1">
            <a:off x="1831059" y="2352604"/>
            <a:ext cx="266418" cy="291254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sm" len="sm"/>
          </a:ln>
        </p:spPr>
        <p:txBody>
          <a:bodyPr wrap="none" lIns="130019" tIns="65010" rIns="130019" bIns="65010" anchor="ctr"/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B3EB9-876F-4B71-8459-27E521EC745E}" type="slidenum">
              <a:rPr lang="en-US">
                <a:solidFill>
                  <a:srgbClr val="000000"/>
                </a:solidFill>
              </a:rPr>
              <a:pPr/>
              <a:t>24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602114" name="Line 2"/>
          <p:cNvSpPr>
            <a:spLocks noChangeShapeType="1"/>
          </p:cNvSpPr>
          <p:nvPr/>
        </p:nvSpPr>
        <p:spPr bwMode="auto">
          <a:xfrm>
            <a:off x="438009" y="7168445"/>
            <a:ext cx="8701476" cy="0"/>
          </a:xfrm>
          <a:prstGeom prst="line">
            <a:avLst/>
          </a:prstGeom>
          <a:noFill/>
          <a:ln w="15875">
            <a:noFill/>
            <a:round/>
            <a:headEnd/>
            <a:tailEnd/>
          </a:ln>
          <a:effectLst/>
        </p:spPr>
        <p:txBody>
          <a:bodyPr lIns="130019" tIns="65010" rIns="130019" bIns="65010">
            <a:spAutoFit/>
          </a:bodyPr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6021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dirty="0"/>
              <a:t>Simplex Algorithm:  Initialization</a:t>
            </a:r>
          </a:p>
        </p:txBody>
      </p:sp>
      <p:graphicFrame>
        <p:nvGraphicFramePr>
          <p:cNvPr id="602117" name="Object 5"/>
          <p:cNvGraphicFramePr>
            <a:graphicFrameLocks noChangeAspect="1"/>
          </p:cNvGraphicFramePr>
          <p:nvPr/>
        </p:nvGraphicFramePr>
        <p:xfrm>
          <a:off x="1221460" y="1697852"/>
          <a:ext cx="7803335" cy="3255150"/>
        </p:xfrm>
        <a:graphic>
          <a:graphicData uri="http://schemas.openxmlformats.org/presentationml/2006/ole">
            <p:oleObj spid="_x0000_s32805" name="Equation" r:id="rId4" imgW="4759287" imgH="1890494" progId="Equation.3">
              <p:embed/>
            </p:oleObj>
          </a:graphicData>
        </a:graphic>
      </p:graphicFrame>
      <p:sp>
        <p:nvSpPr>
          <p:cNvPr id="602119" name="Text Box 7"/>
          <p:cNvSpPr txBox="1">
            <a:spLocks noChangeArrowheads="1"/>
          </p:cNvSpPr>
          <p:nvPr/>
        </p:nvSpPr>
        <p:spPr bwMode="auto">
          <a:xfrm>
            <a:off x="5054600" y="5562601"/>
            <a:ext cx="3467947" cy="27166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square" lIns="130019" tIns="65010" rIns="130019" bIns="65010">
            <a:spAutoFit/>
          </a:bodyPr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28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Basis = {</a:t>
            </a:r>
            <a:r>
              <a:rPr kumimoji="1" lang="en-US" sz="2800" i="1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S</a:t>
            </a:r>
            <a:r>
              <a:rPr kumimoji="1" lang="en-US" sz="2800" i="1" kern="1200" baseline="-250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C</a:t>
            </a:r>
            <a:r>
              <a:rPr kumimoji="1" lang="en-US" sz="28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, </a:t>
            </a:r>
            <a:r>
              <a:rPr kumimoji="1" lang="en-US" sz="2800" i="1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S</a:t>
            </a:r>
            <a:r>
              <a:rPr kumimoji="1" lang="en-US" sz="2800" i="1" kern="1200" baseline="-250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H</a:t>
            </a:r>
            <a:r>
              <a:rPr kumimoji="1" lang="en-US" sz="28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, </a:t>
            </a:r>
            <a:r>
              <a:rPr kumimoji="1" lang="en-US" sz="2800" i="1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S</a:t>
            </a:r>
            <a:r>
              <a:rPr kumimoji="1" lang="en-US" sz="2800" i="1" kern="1200" baseline="-250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M</a:t>
            </a:r>
            <a:r>
              <a:rPr kumimoji="1" lang="en-US" sz="28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}</a:t>
            </a:r>
            <a:br>
              <a:rPr kumimoji="1" lang="en-US" sz="28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</a:br>
            <a:r>
              <a:rPr kumimoji="1" lang="en-US" sz="2800" i="1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A</a:t>
            </a:r>
            <a:r>
              <a:rPr kumimoji="1" lang="en-US" sz="28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 = </a:t>
            </a:r>
            <a:r>
              <a:rPr kumimoji="1" lang="en-US" sz="2800" i="1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B</a:t>
            </a:r>
            <a:r>
              <a:rPr kumimoji="1" lang="en-US" sz="28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 = 0</a:t>
            </a:r>
            <a:br>
              <a:rPr kumimoji="1" lang="en-US" sz="28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</a:br>
            <a:r>
              <a:rPr kumimoji="1" lang="en-US" sz="2800" i="1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Z</a:t>
            </a:r>
            <a:r>
              <a:rPr kumimoji="1" lang="en-US" sz="28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 = 0</a:t>
            </a:r>
            <a:br>
              <a:rPr kumimoji="1" lang="en-US" sz="28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</a:br>
            <a:r>
              <a:rPr kumimoji="1" lang="en-US" sz="2800" i="1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S</a:t>
            </a:r>
            <a:r>
              <a:rPr kumimoji="1" lang="en-US" sz="2800" i="1" kern="1200" baseline="-250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C</a:t>
            </a:r>
            <a:r>
              <a:rPr kumimoji="1" lang="en-US" sz="28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 = 480 </a:t>
            </a:r>
            <a:br>
              <a:rPr kumimoji="1" lang="en-US" sz="28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</a:br>
            <a:r>
              <a:rPr kumimoji="1" lang="en-US" sz="2800" i="1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S</a:t>
            </a:r>
            <a:r>
              <a:rPr kumimoji="1" lang="en-US" sz="2800" i="1" kern="1200" baseline="-250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H</a:t>
            </a:r>
            <a:r>
              <a:rPr kumimoji="1" lang="en-US" sz="28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 = 160 </a:t>
            </a:r>
            <a:br>
              <a:rPr kumimoji="1" lang="en-US" sz="28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</a:br>
            <a:r>
              <a:rPr kumimoji="1" lang="en-US" sz="2800" i="1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S</a:t>
            </a:r>
            <a:r>
              <a:rPr kumimoji="1" lang="en-US" sz="2800" i="1" kern="1200" baseline="-250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M</a:t>
            </a:r>
            <a:r>
              <a:rPr kumimoji="1" lang="en-US" sz="28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 = 1190</a:t>
            </a:r>
          </a:p>
        </p:txBody>
      </p:sp>
      <p:sp>
        <p:nvSpPr>
          <p:cNvPr id="602120" name="Line 8"/>
          <p:cNvSpPr>
            <a:spLocks noChangeShapeType="1"/>
          </p:cNvSpPr>
          <p:nvPr/>
        </p:nvSpPr>
        <p:spPr bwMode="auto">
          <a:xfrm>
            <a:off x="1244036" y="2731911"/>
            <a:ext cx="699008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lIns="130019" tIns="65010" rIns="130019" bIns="65010">
            <a:spAutoFit/>
          </a:bodyPr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8EDC2-C56F-4119-A75C-16F002B36EEA}" type="slidenum">
              <a:rPr lang="en-US">
                <a:solidFill>
                  <a:srgbClr val="000000"/>
                </a:solidFill>
              </a:rPr>
              <a:pPr/>
              <a:t>25</a:t>
            </a:fld>
            <a:endParaRPr lang="en-US" sz="2000" dirty="0">
              <a:solidFill>
                <a:srgbClr val="000000"/>
              </a:solidFill>
            </a:endParaRPr>
          </a:p>
        </p:txBody>
      </p:sp>
      <p:graphicFrame>
        <p:nvGraphicFramePr>
          <p:cNvPr id="604162" name="Object 2"/>
          <p:cNvGraphicFramePr>
            <a:graphicFrameLocks noChangeAspect="1"/>
          </p:cNvGraphicFramePr>
          <p:nvPr/>
        </p:nvGraphicFramePr>
        <p:xfrm>
          <a:off x="1076965" y="6170507"/>
          <a:ext cx="7443893" cy="2923822"/>
        </p:xfrm>
        <a:graphic>
          <a:graphicData uri="http://schemas.openxmlformats.org/presentationml/2006/ole">
            <p:oleObj spid="_x0000_s33860" name="Equation" r:id="rId4" imgW="5050132" imgH="1890494" progId="Equation.3">
              <p:embed/>
            </p:oleObj>
          </a:graphicData>
        </a:graphic>
      </p:graphicFrame>
      <p:sp>
        <p:nvSpPr>
          <p:cNvPr id="604164" name="Line 4"/>
          <p:cNvSpPr>
            <a:spLocks noChangeShapeType="1"/>
          </p:cNvSpPr>
          <p:nvPr/>
        </p:nvSpPr>
        <p:spPr bwMode="auto">
          <a:xfrm>
            <a:off x="438009" y="7168445"/>
            <a:ext cx="8701476" cy="0"/>
          </a:xfrm>
          <a:prstGeom prst="line">
            <a:avLst/>
          </a:prstGeom>
          <a:noFill/>
          <a:ln w="15875">
            <a:noFill/>
            <a:round/>
            <a:headEnd/>
            <a:tailEnd/>
          </a:ln>
          <a:effectLst/>
        </p:spPr>
        <p:txBody>
          <a:bodyPr lIns="130019" tIns="65010" rIns="130019" bIns="65010">
            <a:spAutoFit/>
          </a:bodyPr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60416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dirty="0"/>
              <a:t>Simplex Algorithm:  Pivot 1</a:t>
            </a:r>
          </a:p>
        </p:txBody>
      </p:sp>
      <p:sp>
        <p:nvSpPr>
          <p:cNvPr id="604166" name="Text Box 6"/>
          <p:cNvSpPr txBox="1">
            <a:spLocks noChangeArrowheads="1"/>
          </p:cNvSpPr>
          <p:nvPr/>
        </p:nvSpPr>
        <p:spPr bwMode="auto">
          <a:xfrm>
            <a:off x="948267" y="5143219"/>
            <a:ext cx="6827520" cy="531399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30019" tIns="65010" rIns="130019" bIns="65010">
            <a:spAutoFit/>
          </a:bodyPr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2600" kern="1200" dirty="0" smtClean="0">
                <a:solidFill>
                  <a:srgbClr val="003399"/>
                </a:solidFill>
                <a:latin typeface="Lucida Sans" pitchFamily="80" charset="0"/>
                <a:cs typeface="+mn-cs"/>
              </a:rPr>
              <a:t>Substitute:  </a:t>
            </a:r>
            <a:r>
              <a:rPr kumimoji="1" lang="en-US" sz="2600" i="1" kern="1200" dirty="0" smtClean="0">
                <a:solidFill>
                  <a:srgbClr val="000000"/>
                </a:solidFill>
                <a:latin typeface="Times" pitchFamily="80" charset="0"/>
                <a:cs typeface="+mn-cs"/>
              </a:rPr>
              <a:t>B</a:t>
            </a:r>
            <a:r>
              <a:rPr kumimoji="1" lang="en-US" sz="2600" kern="1200" dirty="0" smtClean="0">
                <a:solidFill>
                  <a:srgbClr val="000000"/>
                </a:solidFill>
                <a:latin typeface="Times" pitchFamily="80" charset="0"/>
                <a:cs typeface="+mn-cs"/>
              </a:rPr>
              <a:t> = 1/15 (480 – 5</a:t>
            </a:r>
            <a:r>
              <a:rPr kumimoji="1" lang="en-US" sz="2600" i="1" kern="1200" dirty="0" smtClean="0">
                <a:solidFill>
                  <a:srgbClr val="000000"/>
                </a:solidFill>
                <a:latin typeface="Times" pitchFamily="80" charset="0"/>
                <a:cs typeface="+mn-cs"/>
              </a:rPr>
              <a:t>A</a:t>
            </a:r>
            <a:r>
              <a:rPr kumimoji="1" lang="en-US" sz="2600" kern="1200" dirty="0" smtClean="0">
                <a:solidFill>
                  <a:srgbClr val="000000"/>
                </a:solidFill>
                <a:latin typeface="Times" pitchFamily="80" charset="0"/>
                <a:cs typeface="+mn-cs"/>
              </a:rPr>
              <a:t> – </a:t>
            </a:r>
            <a:r>
              <a:rPr kumimoji="1" lang="en-US" sz="2600" i="1" kern="1200" dirty="0" smtClean="0">
                <a:solidFill>
                  <a:srgbClr val="000000"/>
                </a:solidFill>
                <a:latin typeface="Times" pitchFamily="80" charset="0"/>
                <a:cs typeface="+mn-cs"/>
              </a:rPr>
              <a:t>S</a:t>
            </a:r>
            <a:r>
              <a:rPr kumimoji="1" lang="en-US" sz="2600" i="1" kern="1200" baseline="-25000" dirty="0" smtClean="0">
                <a:solidFill>
                  <a:srgbClr val="000000"/>
                </a:solidFill>
                <a:latin typeface="Times" pitchFamily="80" charset="0"/>
                <a:cs typeface="+mn-cs"/>
              </a:rPr>
              <a:t>C</a:t>
            </a:r>
            <a:r>
              <a:rPr kumimoji="1" lang="en-US" sz="2600" kern="1200" dirty="0" smtClean="0">
                <a:solidFill>
                  <a:srgbClr val="000000"/>
                </a:solidFill>
                <a:latin typeface="Times" pitchFamily="80" charset="0"/>
                <a:cs typeface="+mn-cs"/>
              </a:rPr>
              <a:t>)</a:t>
            </a:r>
          </a:p>
        </p:txBody>
      </p:sp>
      <p:graphicFrame>
        <p:nvGraphicFramePr>
          <p:cNvPr id="604168" name="Object 8"/>
          <p:cNvGraphicFramePr>
            <a:graphicFrameLocks noChangeAspect="1"/>
          </p:cNvGraphicFramePr>
          <p:nvPr/>
        </p:nvGraphicFramePr>
        <p:xfrm>
          <a:off x="1221459" y="1697851"/>
          <a:ext cx="7030720" cy="2932854"/>
        </p:xfrm>
        <a:graphic>
          <a:graphicData uri="http://schemas.openxmlformats.org/presentationml/2006/ole">
            <p:oleObj spid="_x0000_s33861" name="Equation" r:id="rId5" imgW="4759287" imgH="1890494" progId="Equation.3">
              <p:embed/>
            </p:oleObj>
          </a:graphicData>
        </a:graphic>
      </p:graphicFrame>
      <p:sp>
        <p:nvSpPr>
          <p:cNvPr id="604169" name="Oval 9"/>
          <p:cNvSpPr>
            <a:spLocks noChangeArrowheads="1"/>
          </p:cNvSpPr>
          <p:nvPr/>
        </p:nvSpPr>
        <p:spPr bwMode="auto">
          <a:xfrm>
            <a:off x="2456462" y="2689333"/>
            <a:ext cx="896338" cy="552529"/>
          </a:xfrm>
          <a:prstGeom prst="ellipse">
            <a:avLst/>
          </a:prstGeom>
          <a:solidFill>
            <a:schemeClr val="accent1">
              <a:alpha val="34000"/>
            </a:schemeClr>
          </a:solidFill>
          <a:ln w="15875">
            <a:noFill/>
            <a:round/>
            <a:headEnd/>
            <a:tailEnd/>
          </a:ln>
          <a:effectLst/>
        </p:spPr>
        <p:txBody>
          <a:bodyPr lIns="130019" tIns="65010" rIns="130019" bIns="65010" anchor="ctr">
            <a:spAutoFit/>
          </a:bodyPr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604170" name="Line 10"/>
          <p:cNvSpPr>
            <a:spLocks noChangeShapeType="1"/>
          </p:cNvSpPr>
          <p:nvPr/>
        </p:nvSpPr>
        <p:spPr bwMode="auto">
          <a:xfrm>
            <a:off x="1244036" y="2731911"/>
            <a:ext cx="699008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lIns="130019" tIns="65010" rIns="130019" bIns="65010">
            <a:spAutoFit/>
          </a:bodyPr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604171" name="Line 11"/>
          <p:cNvSpPr>
            <a:spLocks noChangeShapeType="1"/>
          </p:cNvSpPr>
          <p:nvPr/>
        </p:nvSpPr>
        <p:spPr bwMode="auto">
          <a:xfrm>
            <a:off x="1095024" y="7224889"/>
            <a:ext cx="7450667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lIns="130019" tIns="65010" rIns="130019" bIns="65010">
            <a:spAutoFit/>
          </a:bodyPr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604172" name="Text Box 12"/>
          <p:cNvSpPr txBox="1">
            <a:spLocks noChangeArrowheads="1"/>
          </p:cNvSpPr>
          <p:nvPr/>
        </p:nvSpPr>
        <p:spPr bwMode="auto">
          <a:xfrm>
            <a:off x="9536853" y="2255522"/>
            <a:ext cx="2609991" cy="1977949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30019" tIns="65010" rIns="130019" bIns="65010">
            <a:spAutoFit/>
          </a:bodyPr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20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Basis = {</a:t>
            </a:r>
            <a:r>
              <a:rPr kumimoji="1" lang="en-US" sz="2000" i="1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S</a:t>
            </a:r>
            <a:r>
              <a:rPr kumimoji="1" lang="en-US" sz="2000" i="1" kern="1200" baseline="-250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C</a:t>
            </a:r>
            <a:r>
              <a:rPr kumimoji="1" lang="en-US" sz="20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, </a:t>
            </a:r>
            <a:r>
              <a:rPr kumimoji="1" lang="en-US" sz="2000" i="1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S</a:t>
            </a:r>
            <a:r>
              <a:rPr kumimoji="1" lang="en-US" sz="2000" i="1" kern="1200" baseline="-250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H</a:t>
            </a:r>
            <a:r>
              <a:rPr kumimoji="1" lang="en-US" sz="20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, </a:t>
            </a:r>
            <a:r>
              <a:rPr kumimoji="1" lang="en-US" sz="2000" i="1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S</a:t>
            </a:r>
            <a:r>
              <a:rPr kumimoji="1" lang="en-US" sz="2000" i="1" kern="1200" baseline="-250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M</a:t>
            </a:r>
            <a:r>
              <a:rPr kumimoji="1" lang="en-US" sz="20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}</a:t>
            </a:r>
            <a:br>
              <a:rPr kumimoji="1" lang="en-US" sz="20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</a:br>
            <a:r>
              <a:rPr kumimoji="1" lang="en-US" sz="2000" i="1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A</a:t>
            </a:r>
            <a:r>
              <a:rPr kumimoji="1" lang="en-US" sz="20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 = </a:t>
            </a:r>
            <a:r>
              <a:rPr kumimoji="1" lang="en-US" sz="2000" i="1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B</a:t>
            </a:r>
            <a:r>
              <a:rPr kumimoji="1" lang="en-US" sz="20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 = 0</a:t>
            </a:r>
            <a:br>
              <a:rPr kumimoji="1" lang="en-US" sz="20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</a:br>
            <a:r>
              <a:rPr kumimoji="1" lang="en-US" sz="2000" i="1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Z</a:t>
            </a:r>
            <a:r>
              <a:rPr kumimoji="1" lang="en-US" sz="20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 = 0</a:t>
            </a:r>
            <a:br>
              <a:rPr kumimoji="1" lang="en-US" sz="20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</a:br>
            <a:r>
              <a:rPr kumimoji="1" lang="en-US" sz="2000" i="1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S</a:t>
            </a:r>
            <a:r>
              <a:rPr kumimoji="1" lang="en-US" sz="2000" i="1" kern="1200" baseline="-250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C</a:t>
            </a:r>
            <a:r>
              <a:rPr kumimoji="1" lang="en-US" sz="20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 = 480 </a:t>
            </a:r>
            <a:br>
              <a:rPr kumimoji="1" lang="en-US" sz="20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</a:br>
            <a:r>
              <a:rPr kumimoji="1" lang="en-US" sz="2000" i="1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S</a:t>
            </a:r>
            <a:r>
              <a:rPr kumimoji="1" lang="en-US" sz="2000" i="1" kern="1200" baseline="-250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H</a:t>
            </a:r>
            <a:r>
              <a:rPr kumimoji="1" lang="en-US" sz="20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 = 160 </a:t>
            </a:r>
            <a:br>
              <a:rPr kumimoji="1" lang="en-US" sz="20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</a:br>
            <a:r>
              <a:rPr kumimoji="1" lang="en-US" sz="2000" i="1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S</a:t>
            </a:r>
            <a:r>
              <a:rPr kumimoji="1" lang="en-US" sz="2000" i="1" kern="1200" baseline="-250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M</a:t>
            </a:r>
            <a:r>
              <a:rPr kumimoji="1" lang="en-US" sz="20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 = 1190</a:t>
            </a:r>
          </a:p>
        </p:txBody>
      </p:sp>
      <p:sp>
        <p:nvSpPr>
          <p:cNvPr id="604173" name="Text Box 13"/>
          <p:cNvSpPr txBox="1">
            <a:spLocks noChangeArrowheads="1"/>
          </p:cNvSpPr>
          <p:nvPr/>
        </p:nvSpPr>
        <p:spPr bwMode="auto">
          <a:xfrm>
            <a:off x="9541369" y="6892999"/>
            <a:ext cx="2609991" cy="1977949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30019" tIns="65010" rIns="130019" bIns="65010">
            <a:spAutoFit/>
          </a:bodyPr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20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Basis = {</a:t>
            </a:r>
            <a:r>
              <a:rPr kumimoji="1" lang="en-US" sz="2000" i="1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B</a:t>
            </a:r>
            <a:r>
              <a:rPr kumimoji="1" lang="en-US" sz="20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, </a:t>
            </a:r>
            <a:r>
              <a:rPr kumimoji="1" lang="en-US" sz="2000" i="1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S</a:t>
            </a:r>
            <a:r>
              <a:rPr kumimoji="1" lang="en-US" sz="2000" i="1" kern="1200" baseline="-250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H</a:t>
            </a:r>
            <a:r>
              <a:rPr kumimoji="1" lang="en-US" sz="20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, </a:t>
            </a:r>
            <a:r>
              <a:rPr kumimoji="1" lang="en-US" sz="2000" i="1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S</a:t>
            </a:r>
            <a:r>
              <a:rPr kumimoji="1" lang="en-US" sz="2000" i="1" kern="1200" baseline="-250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M</a:t>
            </a:r>
            <a:r>
              <a:rPr kumimoji="1" lang="en-US" sz="20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}</a:t>
            </a:r>
            <a:br>
              <a:rPr kumimoji="1" lang="en-US" sz="20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</a:br>
            <a:r>
              <a:rPr kumimoji="1" lang="en-US" sz="2000" i="1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A</a:t>
            </a:r>
            <a:r>
              <a:rPr kumimoji="1" lang="en-US" sz="20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 = </a:t>
            </a:r>
            <a:r>
              <a:rPr kumimoji="1" lang="en-US" sz="2000" i="1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S</a:t>
            </a:r>
            <a:r>
              <a:rPr kumimoji="1" lang="en-US" sz="2000" i="1" kern="1200" baseline="-250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C</a:t>
            </a:r>
            <a:r>
              <a:rPr kumimoji="1" lang="en-US" sz="20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 = 0</a:t>
            </a:r>
            <a:br>
              <a:rPr kumimoji="1" lang="en-US" sz="20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</a:br>
            <a:r>
              <a:rPr kumimoji="1" lang="en-US" sz="2000" i="1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Z</a:t>
            </a:r>
            <a:r>
              <a:rPr kumimoji="1" lang="en-US" sz="20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 = 736</a:t>
            </a:r>
            <a:br>
              <a:rPr kumimoji="1" lang="en-US" sz="20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</a:br>
            <a:r>
              <a:rPr kumimoji="1" lang="en-US" sz="2000" i="1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B</a:t>
            </a:r>
            <a:r>
              <a:rPr kumimoji="1" lang="en-US" sz="20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 = 32 </a:t>
            </a:r>
            <a:br>
              <a:rPr kumimoji="1" lang="en-US" sz="20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</a:br>
            <a:r>
              <a:rPr kumimoji="1" lang="en-US" sz="2000" i="1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S</a:t>
            </a:r>
            <a:r>
              <a:rPr kumimoji="1" lang="en-US" sz="2000" i="1" kern="1200" baseline="-250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H</a:t>
            </a:r>
            <a:r>
              <a:rPr kumimoji="1" lang="en-US" sz="20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 = 32 </a:t>
            </a:r>
            <a:br>
              <a:rPr kumimoji="1" lang="en-US" sz="20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</a:br>
            <a:r>
              <a:rPr kumimoji="1" lang="en-US" sz="2000" i="1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S</a:t>
            </a:r>
            <a:r>
              <a:rPr kumimoji="1" lang="en-US" sz="2000" i="1" kern="1200" baseline="-250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M</a:t>
            </a:r>
            <a:r>
              <a:rPr kumimoji="1" lang="en-US" sz="20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 = 550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2629B-4D1E-4210-8C35-A0ADFD6CAA3F}" type="slidenum">
              <a:rPr lang="en-US">
                <a:solidFill>
                  <a:srgbClr val="000000"/>
                </a:solidFill>
              </a:rPr>
              <a:pPr/>
              <a:t>26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dirty="0"/>
              <a:t>Simplex Algorithm:  Pivot 1</a:t>
            </a:r>
          </a:p>
        </p:txBody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sz="2400" dirty="0"/>
          </a:p>
          <a:p>
            <a:endParaRPr kumimoji="0" lang="en-US" sz="2400" dirty="0"/>
          </a:p>
          <a:p>
            <a:endParaRPr kumimoji="0" lang="en-US" sz="2400" dirty="0"/>
          </a:p>
          <a:p>
            <a:endParaRPr kumimoji="0" lang="en-US" sz="2400" dirty="0"/>
          </a:p>
          <a:p>
            <a:endParaRPr kumimoji="0" lang="en-US" sz="2400" dirty="0"/>
          </a:p>
          <a:p>
            <a:endParaRPr kumimoji="0" lang="en-US" sz="2400" dirty="0"/>
          </a:p>
          <a:p>
            <a:endParaRPr kumimoji="0" lang="en-US" sz="2400" dirty="0"/>
          </a:p>
          <a:p>
            <a:endParaRPr kumimoji="0" lang="en-US" sz="2400" dirty="0"/>
          </a:p>
          <a:p>
            <a:endParaRPr kumimoji="0" lang="en-US" sz="2400" dirty="0"/>
          </a:p>
          <a:p>
            <a:r>
              <a:rPr kumimoji="0" lang="en-US" sz="2400" dirty="0"/>
              <a:t>Q.  </a:t>
            </a:r>
            <a:r>
              <a:rPr kumimoji="0" lang="en-US" sz="2400" dirty="0">
                <a:solidFill>
                  <a:schemeClr val="tx1"/>
                </a:solidFill>
              </a:rPr>
              <a:t>Why </a:t>
            </a:r>
            <a:r>
              <a:rPr kumimoji="0" lang="en-US" sz="2400" dirty="0">
                <a:solidFill>
                  <a:schemeClr val="accent1"/>
                </a:solidFill>
              </a:rPr>
              <a:t>pivot</a:t>
            </a:r>
            <a:r>
              <a:rPr kumimoji="0" lang="en-US" sz="2400" dirty="0">
                <a:solidFill>
                  <a:schemeClr val="tx1"/>
                </a:solidFill>
              </a:rPr>
              <a:t> on column 2 (or 1)?</a:t>
            </a:r>
          </a:p>
          <a:p>
            <a:r>
              <a:rPr kumimoji="0" lang="en-US" sz="2400" dirty="0">
                <a:solidFill>
                  <a:schemeClr val="folHlink"/>
                </a:solidFill>
              </a:rPr>
              <a:t>A.</a:t>
            </a:r>
            <a:r>
              <a:rPr kumimoji="0" lang="en-US" sz="2400" dirty="0">
                <a:solidFill>
                  <a:schemeClr val="tx1"/>
                </a:solidFill>
              </a:rPr>
              <a:t>  Each unit increase in </a:t>
            </a:r>
            <a:r>
              <a:rPr kumimoji="0" lang="en-US" sz="2400" i="1" dirty="0">
                <a:solidFill>
                  <a:schemeClr val="tx1"/>
                </a:solidFill>
                <a:latin typeface="Times" pitchFamily="80" charset="0"/>
              </a:rPr>
              <a:t>B</a:t>
            </a:r>
            <a:r>
              <a:rPr kumimoji="0" lang="en-US" sz="2400" dirty="0">
                <a:solidFill>
                  <a:schemeClr val="tx1"/>
                </a:solidFill>
              </a:rPr>
              <a:t> increases objective value by $23.</a:t>
            </a:r>
          </a:p>
          <a:p>
            <a:endParaRPr kumimoji="0" lang="en-US" sz="2400" dirty="0"/>
          </a:p>
          <a:p>
            <a:r>
              <a:rPr kumimoji="0" lang="en-US" sz="2400" dirty="0"/>
              <a:t>Q.  </a:t>
            </a:r>
            <a:r>
              <a:rPr kumimoji="0" lang="en-US" sz="2400" dirty="0">
                <a:solidFill>
                  <a:schemeClr val="tx1"/>
                </a:solidFill>
              </a:rPr>
              <a:t>Why pivot on row 2?</a:t>
            </a:r>
          </a:p>
          <a:p>
            <a:r>
              <a:rPr kumimoji="0" lang="en-US" sz="2400" dirty="0">
                <a:solidFill>
                  <a:schemeClr val="folHlink"/>
                </a:solidFill>
              </a:rPr>
              <a:t>A.</a:t>
            </a:r>
            <a:r>
              <a:rPr kumimoji="0" lang="en-US" sz="2400" dirty="0">
                <a:solidFill>
                  <a:schemeClr val="tx1"/>
                </a:solidFill>
              </a:rPr>
              <a:t>  Preserves feasibility by ensuring </a:t>
            </a:r>
            <a:r>
              <a:rPr kumimoji="0" lang="en-US" sz="2400" dirty="0" smtClean="0">
                <a:solidFill>
                  <a:schemeClr val="tx1"/>
                </a:solidFill>
              </a:rPr>
              <a:t>RHS </a:t>
            </a:r>
            <a:r>
              <a:rPr kumimoji="0" lang="en-US" sz="2400" dirty="0" smtClean="0">
                <a:solidFill>
                  <a:schemeClr val="tx1"/>
                </a:solidFill>
                <a:latin typeface="cmsy10"/>
                <a:ea typeface="cmsy10"/>
                <a:cs typeface="cmsy10"/>
              </a:rPr>
              <a:t>¸</a:t>
            </a:r>
            <a:r>
              <a:rPr kumimoji="0" lang="en-US" sz="2400" dirty="0" smtClean="0">
                <a:solidFill>
                  <a:schemeClr val="tx1"/>
                </a:solidFill>
              </a:rPr>
              <a:t> </a:t>
            </a:r>
            <a:r>
              <a:rPr kumimoji="0" lang="en-US" sz="2400" dirty="0" smtClean="0">
                <a:solidFill>
                  <a:schemeClr val="tx1"/>
                </a:solidFill>
                <a:sym typeface="Symbol" pitchFamily="80" charset="2"/>
              </a:rPr>
              <a:t> </a:t>
            </a:r>
            <a:r>
              <a:rPr kumimoji="0" lang="en-US" sz="2400" dirty="0">
                <a:solidFill>
                  <a:schemeClr val="tx1"/>
                </a:solidFill>
                <a:sym typeface="Symbol" pitchFamily="80" charset="2"/>
              </a:rPr>
              <a:t>0.</a:t>
            </a:r>
            <a:endParaRPr kumimoji="0"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606212" name="Object 4"/>
          <p:cNvGraphicFramePr>
            <a:graphicFrameLocks noChangeAspect="1"/>
          </p:cNvGraphicFramePr>
          <p:nvPr/>
        </p:nvGraphicFramePr>
        <p:xfrm>
          <a:off x="1221459" y="1697851"/>
          <a:ext cx="7030720" cy="2932854"/>
        </p:xfrm>
        <a:graphic>
          <a:graphicData uri="http://schemas.openxmlformats.org/presentationml/2006/ole">
            <p:oleObj spid="_x0000_s34855" name="Equation" r:id="rId4" imgW="4759287" imgH="1890494" progId="Equation.3">
              <p:embed/>
            </p:oleObj>
          </a:graphicData>
        </a:graphic>
      </p:graphicFrame>
      <p:sp>
        <p:nvSpPr>
          <p:cNvPr id="606217" name="Rectangle 9"/>
          <p:cNvSpPr>
            <a:spLocks noChangeArrowheads="1"/>
          </p:cNvSpPr>
          <p:nvPr/>
        </p:nvSpPr>
        <p:spPr bwMode="auto">
          <a:xfrm>
            <a:off x="3851773" y="8220573"/>
            <a:ext cx="5252854" cy="605779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none" lIns="130019" tIns="65010" rIns="130019" bIns="65010">
            <a:spAutoFit/>
          </a:bodyPr>
          <a:lstStyle/>
          <a:p>
            <a:pPr algn="l" defTabSz="1300259" rtl="0" eaLnBrk="0" fontAlgn="base" hangingPunct="0">
              <a:lnSpc>
                <a:spcPts val="3698"/>
              </a:lnSpc>
              <a:spcBef>
                <a:spcPct val="0"/>
              </a:spcBef>
              <a:spcAft>
                <a:spcPct val="0"/>
              </a:spcAft>
              <a:buSzPct val="35000"/>
              <a:tabLst/>
            </a:pPr>
            <a:r>
              <a:rPr lang="en-US" sz="1700" kern="1200" dirty="0" smtClean="0">
                <a:solidFill>
                  <a:srgbClr val="CC0000"/>
                </a:solidFill>
                <a:latin typeface="Lucida Sans" pitchFamily="80" charset="0"/>
                <a:cs typeface="+mn-cs"/>
              </a:rPr>
              <a:t>min ratio rule:  </a:t>
            </a:r>
            <a:r>
              <a:rPr lang="en-US" sz="2000" kern="1200" dirty="0" smtClean="0">
                <a:solidFill>
                  <a:srgbClr val="000000"/>
                </a:solidFill>
                <a:latin typeface="Times" pitchFamily="80" charset="0"/>
                <a:cs typeface="+mn-cs"/>
              </a:rPr>
              <a:t>min { 480/15,  160/4,  1190/20 }</a:t>
            </a:r>
          </a:p>
        </p:txBody>
      </p:sp>
      <p:sp>
        <p:nvSpPr>
          <p:cNvPr id="606218" name="Line 10"/>
          <p:cNvSpPr>
            <a:spLocks noChangeShapeType="1"/>
          </p:cNvSpPr>
          <p:nvPr/>
        </p:nvSpPr>
        <p:spPr bwMode="auto">
          <a:xfrm flipH="1" flipV="1">
            <a:off x="3854034" y="7924800"/>
            <a:ext cx="293511" cy="433493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sm" len="sm"/>
          </a:ln>
        </p:spPr>
        <p:txBody>
          <a:bodyPr wrap="none" lIns="130019" tIns="65010" rIns="130019" bIns="65010" anchor="ctr"/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606219" name="Text Box 11"/>
          <p:cNvSpPr txBox="1">
            <a:spLocks noChangeArrowheads="1"/>
          </p:cNvSpPr>
          <p:nvPr/>
        </p:nvSpPr>
        <p:spPr bwMode="auto">
          <a:xfrm>
            <a:off x="9536853" y="2255522"/>
            <a:ext cx="2609991" cy="1977949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30019" tIns="65010" rIns="130019" bIns="65010">
            <a:spAutoFit/>
          </a:bodyPr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20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Basis = {</a:t>
            </a:r>
            <a:r>
              <a:rPr kumimoji="1" lang="en-US" sz="2000" i="1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S</a:t>
            </a:r>
            <a:r>
              <a:rPr kumimoji="1" lang="en-US" sz="2000" i="1" kern="1200" baseline="-250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C</a:t>
            </a:r>
            <a:r>
              <a:rPr kumimoji="1" lang="en-US" sz="20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, </a:t>
            </a:r>
            <a:r>
              <a:rPr kumimoji="1" lang="en-US" sz="2000" i="1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S</a:t>
            </a:r>
            <a:r>
              <a:rPr kumimoji="1" lang="en-US" sz="2000" i="1" kern="1200" baseline="-250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H</a:t>
            </a:r>
            <a:r>
              <a:rPr kumimoji="1" lang="en-US" sz="20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, </a:t>
            </a:r>
            <a:r>
              <a:rPr kumimoji="1" lang="en-US" sz="2000" i="1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S</a:t>
            </a:r>
            <a:r>
              <a:rPr kumimoji="1" lang="en-US" sz="2000" i="1" kern="1200" baseline="-250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M</a:t>
            </a:r>
            <a:r>
              <a:rPr kumimoji="1" lang="en-US" sz="20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}</a:t>
            </a:r>
            <a:br>
              <a:rPr kumimoji="1" lang="en-US" sz="20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</a:br>
            <a:r>
              <a:rPr kumimoji="1" lang="en-US" sz="2000" i="1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A</a:t>
            </a:r>
            <a:r>
              <a:rPr kumimoji="1" lang="en-US" sz="20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 = </a:t>
            </a:r>
            <a:r>
              <a:rPr kumimoji="1" lang="en-US" sz="2000" i="1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B</a:t>
            </a:r>
            <a:r>
              <a:rPr kumimoji="1" lang="en-US" sz="20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 = 0</a:t>
            </a:r>
            <a:br>
              <a:rPr kumimoji="1" lang="en-US" sz="20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</a:br>
            <a:r>
              <a:rPr kumimoji="1" lang="en-US" sz="2000" i="1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Z</a:t>
            </a:r>
            <a:r>
              <a:rPr kumimoji="1" lang="en-US" sz="20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 = 0</a:t>
            </a:r>
            <a:br>
              <a:rPr kumimoji="1" lang="en-US" sz="20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</a:br>
            <a:r>
              <a:rPr kumimoji="1" lang="en-US" sz="2000" i="1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S</a:t>
            </a:r>
            <a:r>
              <a:rPr kumimoji="1" lang="en-US" sz="2000" i="1" kern="1200" baseline="-250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C</a:t>
            </a:r>
            <a:r>
              <a:rPr kumimoji="1" lang="en-US" sz="20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 = 480 </a:t>
            </a:r>
            <a:br>
              <a:rPr kumimoji="1" lang="en-US" sz="20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</a:br>
            <a:r>
              <a:rPr kumimoji="1" lang="en-US" sz="2000" i="1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S</a:t>
            </a:r>
            <a:r>
              <a:rPr kumimoji="1" lang="en-US" sz="2000" i="1" kern="1200" baseline="-250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H</a:t>
            </a:r>
            <a:r>
              <a:rPr kumimoji="1" lang="en-US" sz="20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 = 160 </a:t>
            </a:r>
            <a:br>
              <a:rPr kumimoji="1" lang="en-US" sz="20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</a:br>
            <a:r>
              <a:rPr kumimoji="1" lang="en-US" sz="2000" i="1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S</a:t>
            </a:r>
            <a:r>
              <a:rPr kumimoji="1" lang="en-US" sz="2000" i="1" kern="1200" baseline="-250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M</a:t>
            </a:r>
            <a:r>
              <a:rPr kumimoji="1" lang="en-US" sz="20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 = 1190</a:t>
            </a:r>
          </a:p>
        </p:txBody>
      </p:sp>
      <p:sp>
        <p:nvSpPr>
          <p:cNvPr id="606220" name="Line 12"/>
          <p:cNvSpPr>
            <a:spLocks noChangeShapeType="1"/>
          </p:cNvSpPr>
          <p:nvPr/>
        </p:nvSpPr>
        <p:spPr bwMode="auto">
          <a:xfrm>
            <a:off x="1244036" y="2731911"/>
            <a:ext cx="699008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lIns="130019" tIns="65010" rIns="130019" bIns="65010">
            <a:spAutoFit/>
          </a:bodyPr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606221" name="Rectangle 13"/>
          <p:cNvSpPr>
            <a:spLocks noChangeArrowheads="1"/>
          </p:cNvSpPr>
          <p:nvPr/>
        </p:nvSpPr>
        <p:spPr bwMode="auto">
          <a:xfrm>
            <a:off x="6195342" y="8380873"/>
            <a:ext cx="812800" cy="331894"/>
          </a:xfrm>
          <a:prstGeom prst="rect">
            <a:avLst/>
          </a:prstGeom>
          <a:solidFill>
            <a:schemeClr val="accent1">
              <a:alpha val="25000"/>
            </a:schemeClr>
          </a:solidFill>
          <a:ln w="9525">
            <a:noFill/>
            <a:miter lim="800000"/>
            <a:headEnd/>
            <a:tailEnd type="none" w="sm" len="sm"/>
          </a:ln>
        </p:spPr>
        <p:txBody>
          <a:bodyPr wrap="none" lIns="130019" tIns="65010" rIns="130019" bIns="65010" anchor="ctr"/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606222" name="Oval 14"/>
          <p:cNvSpPr>
            <a:spLocks noChangeArrowheads="1"/>
          </p:cNvSpPr>
          <p:nvPr/>
        </p:nvSpPr>
        <p:spPr bwMode="auto">
          <a:xfrm>
            <a:off x="2456462" y="2689333"/>
            <a:ext cx="896338" cy="552529"/>
          </a:xfrm>
          <a:prstGeom prst="ellipse">
            <a:avLst/>
          </a:prstGeom>
          <a:solidFill>
            <a:schemeClr val="accent1">
              <a:alpha val="34000"/>
            </a:schemeClr>
          </a:solidFill>
          <a:ln w="15875">
            <a:noFill/>
            <a:round/>
            <a:headEnd/>
            <a:tailEnd/>
          </a:ln>
          <a:effectLst/>
        </p:spPr>
        <p:txBody>
          <a:bodyPr lIns="130019" tIns="65010" rIns="130019" bIns="65010" anchor="ctr">
            <a:spAutoFit/>
          </a:bodyPr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16764-C1D6-410A-8C7E-99845DAE214A}" type="slidenum">
              <a:rPr lang="en-US">
                <a:solidFill>
                  <a:srgbClr val="000000"/>
                </a:solidFill>
              </a:rPr>
              <a:pPr/>
              <a:t>27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dirty="0"/>
              <a:t>Simplex Algorithm:  Pivot 2</a:t>
            </a:r>
          </a:p>
        </p:txBody>
      </p:sp>
      <p:graphicFrame>
        <p:nvGraphicFramePr>
          <p:cNvPr id="608259" name="Object 3"/>
          <p:cNvGraphicFramePr>
            <a:graphicFrameLocks noChangeAspect="1"/>
          </p:cNvGraphicFramePr>
          <p:nvPr/>
        </p:nvGraphicFramePr>
        <p:xfrm>
          <a:off x="1076960" y="1544326"/>
          <a:ext cx="7441636" cy="2923823"/>
        </p:xfrm>
        <a:graphic>
          <a:graphicData uri="http://schemas.openxmlformats.org/presentationml/2006/ole">
            <p:oleObj spid="_x0000_s35908" name="Equation" r:id="rId4" imgW="5050132" imgH="1890494" progId="Equation.3">
              <p:embed/>
            </p:oleObj>
          </a:graphicData>
        </a:graphic>
      </p:graphicFrame>
      <p:graphicFrame>
        <p:nvGraphicFramePr>
          <p:cNvPr id="608260" name="Object 4"/>
          <p:cNvGraphicFramePr>
            <a:graphicFrameLocks noChangeAspect="1"/>
          </p:cNvGraphicFramePr>
          <p:nvPr/>
        </p:nvGraphicFramePr>
        <p:xfrm>
          <a:off x="1063416" y="6281141"/>
          <a:ext cx="7489048" cy="2932854"/>
        </p:xfrm>
        <a:graphic>
          <a:graphicData uri="http://schemas.openxmlformats.org/presentationml/2006/ole">
            <p:oleObj spid="_x0000_s35909" name="Equation" r:id="rId5" imgW="5087589" imgH="1890494" progId="Equation.3">
              <p:embed/>
            </p:oleObj>
          </a:graphicData>
        </a:graphic>
      </p:graphicFrame>
      <p:sp>
        <p:nvSpPr>
          <p:cNvPr id="608261" name="Text Box 5"/>
          <p:cNvSpPr txBox="1">
            <a:spLocks noChangeArrowheads="1"/>
          </p:cNvSpPr>
          <p:nvPr/>
        </p:nvSpPr>
        <p:spPr bwMode="auto">
          <a:xfrm>
            <a:off x="541867" y="5201924"/>
            <a:ext cx="6827520" cy="531399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30019" tIns="65010" rIns="130019" bIns="65010">
            <a:spAutoFit/>
          </a:bodyPr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2600" kern="1200" dirty="0" smtClean="0">
                <a:solidFill>
                  <a:srgbClr val="003399"/>
                </a:solidFill>
                <a:latin typeface="Lucida Sans" pitchFamily="80" charset="0"/>
                <a:cs typeface="+mn-cs"/>
              </a:rPr>
              <a:t>Substitute:  </a:t>
            </a:r>
            <a:r>
              <a:rPr kumimoji="1" lang="en-US" sz="2600" i="1" kern="1200" dirty="0" smtClean="0">
                <a:solidFill>
                  <a:srgbClr val="000000"/>
                </a:solidFill>
                <a:latin typeface="Times" pitchFamily="80" charset="0"/>
                <a:cs typeface="+mn-cs"/>
              </a:rPr>
              <a:t>A</a:t>
            </a:r>
            <a:r>
              <a:rPr kumimoji="1" lang="en-US" sz="2600" kern="1200" dirty="0" smtClean="0">
                <a:solidFill>
                  <a:srgbClr val="000000"/>
                </a:solidFill>
                <a:latin typeface="Times" pitchFamily="80" charset="0"/>
                <a:cs typeface="+mn-cs"/>
              </a:rPr>
              <a:t> = 3/8 (32 + 4/15 </a:t>
            </a:r>
            <a:r>
              <a:rPr kumimoji="1" lang="en-US" sz="2600" i="1" kern="1200" dirty="0" smtClean="0">
                <a:solidFill>
                  <a:srgbClr val="000000"/>
                </a:solidFill>
                <a:latin typeface="Times" pitchFamily="80" charset="0"/>
                <a:cs typeface="+mn-cs"/>
              </a:rPr>
              <a:t>S</a:t>
            </a:r>
            <a:r>
              <a:rPr kumimoji="1" lang="en-US" sz="2600" i="1" kern="1200" baseline="-25000" dirty="0" smtClean="0">
                <a:solidFill>
                  <a:srgbClr val="000000"/>
                </a:solidFill>
                <a:latin typeface="Times" pitchFamily="80" charset="0"/>
                <a:cs typeface="+mn-cs"/>
              </a:rPr>
              <a:t>C</a:t>
            </a:r>
            <a:r>
              <a:rPr kumimoji="1" lang="en-US" sz="2600" kern="1200" dirty="0" smtClean="0">
                <a:solidFill>
                  <a:srgbClr val="000000"/>
                </a:solidFill>
                <a:latin typeface="Times" pitchFamily="80" charset="0"/>
                <a:cs typeface="+mn-cs"/>
              </a:rPr>
              <a:t> – </a:t>
            </a:r>
            <a:r>
              <a:rPr kumimoji="1" lang="en-US" sz="2600" i="1" kern="1200" dirty="0" smtClean="0">
                <a:solidFill>
                  <a:srgbClr val="000000"/>
                </a:solidFill>
                <a:latin typeface="Times" pitchFamily="80" charset="0"/>
                <a:cs typeface="+mn-cs"/>
              </a:rPr>
              <a:t>S</a:t>
            </a:r>
            <a:r>
              <a:rPr kumimoji="1" lang="en-US" sz="2600" i="1" kern="1200" baseline="-25000" dirty="0" smtClean="0">
                <a:solidFill>
                  <a:srgbClr val="000000"/>
                </a:solidFill>
                <a:latin typeface="Times" pitchFamily="80" charset="0"/>
                <a:cs typeface="+mn-cs"/>
              </a:rPr>
              <a:t>H</a:t>
            </a:r>
            <a:r>
              <a:rPr kumimoji="1" lang="en-US" sz="2600" kern="1200" dirty="0" smtClean="0">
                <a:solidFill>
                  <a:srgbClr val="000000"/>
                </a:solidFill>
                <a:latin typeface="Times" pitchFamily="80" charset="0"/>
                <a:cs typeface="+mn-cs"/>
              </a:rPr>
              <a:t>)</a:t>
            </a:r>
          </a:p>
        </p:txBody>
      </p:sp>
      <p:sp>
        <p:nvSpPr>
          <p:cNvPr id="608264" name="Line 8"/>
          <p:cNvSpPr>
            <a:spLocks noChangeShapeType="1"/>
          </p:cNvSpPr>
          <p:nvPr/>
        </p:nvSpPr>
        <p:spPr bwMode="auto">
          <a:xfrm>
            <a:off x="1052126" y="7312943"/>
            <a:ext cx="7486791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lIns="130019" tIns="65010" rIns="130019" bIns="65010">
            <a:spAutoFit/>
          </a:bodyPr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608265" name="Oval 9"/>
          <p:cNvSpPr>
            <a:spLocks noChangeArrowheads="1"/>
          </p:cNvSpPr>
          <p:nvPr/>
        </p:nvSpPr>
        <p:spPr bwMode="auto">
          <a:xfrm>
            <a:off x="1160498" y="2980586"/>
            <a:ext cx="896338" cy="552529"/>
          </a:xfrm>
          <a:prstGeom prst="ellipse">
            <a:avLst/>
          </a:prstGeom>
          <a:solidFill>
            <a:schemeClr val="accent1">
              <a:alpha val="34000"/>
            </a:schemeClr>
          </a:solidFill>
          <a:ln w="15875">
            <a:noFill/>
            <a:round/>
            <a:headEnd/>
            <a:tailEnd/>
          </a:ln>
          <a:effectLst/>
        </p:spPr>
        <p:txBody>
          <a:bodyPr lIns="130019" tIns="65010" rIns="130019" bIns="65010" anchor="ctr">
            <a:spAutoFit/>
          </a:bodyPr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608266" name="Line 10"/>
          <p:cNvSpPr>
            <a:spLocks noChangeShapeType="1"/>
          </p:cNvSpPr>
          <p:nvPr/>
        </p:nvSpPr>
        <p:spPr bwMode="auto">
          <a:xfrm>
            <a:off x="1065673" y="2585156"/>
            <a:ext cx="745518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lIns="130019" tIns="65010" rIns="130019" bIns="65010">
            <a:spAutoFit/>
          </a:bodyPr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608267" name="Text Box 11"/>
          <p:cNvSpPr txBox="1">
            <a:spLocks noChangeArrowheads="1"/>
          </p:cNvSpPr>
          <p:nvPr/>
        </p:nvSpPr>
        <p:spPr bwMode="auto">
          <a:xfrm>
            <a:off x="9541369" y="1995880"/>
            <a:ext cx="2609991" cy="1977949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30019" tIns="65010" rIns="130019" bIns="65010">
            <a:spAutoFit/>
          </a:bodyPr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20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Basis = {</a:t>
            </a:r>
            <a:r>
              <a:rPr kumimoji="1" lang="en-US" sz="2000" i="1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B</a:t>
            </a:r>
            <a:r>
              <a:rPr kumimoji="1" lang="en-US" sz="20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, </a:t>
            </a:r>
            <a:r>
              <a:rPr kumimoji="1" lang="en-US" sz="2000" i="1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S</a:t>
            </a:r>
            <a:r>
              <a:rPr kumimoji="1" lang="en-US" sz="2000" i="1" kern="1200" baseline="-250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H</a:t>
            </a:r>
            <a:r>
              <a:rPr kumimoji="1" lang="en-US" sz="20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, </a:t>
            </a:r>
            <a:r>
              <a:rPr kumimoji="1" lang="en-US" sz="2000" i="1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S</a:t>
            </a:r>
            <a:r>
              <a:rPr kumimoji="1" lang="en-US" sz="2000" i="1" kern="1200" baseline="-250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M</a:t>
            </a:r>
            <a:r>
              <a:rPr kumimoji="1" lang="en-US" sz="20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}</a:t>
            </a:r>
            <a:br>
              <a:rPr kumimoji="1" lang="en-US" sz="20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</a:br>
            <a:r>
              <a:rPr kumimoji="1" lang="en-US" sz="2000" i="1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A</a:t>
            </a:r>
            <a:r>
              <a:rPr kumimoji="1" lang="en-US" sz="20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 = </a:t>
            </a:r>
            <a:r>
              <a:rPr kumimoji="1" lang="en-US" sz="2000" i="1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S</a:t>
            </a:r>
            <a:r>
              <a:rPr kumimoji="1" lang="en-US" sz="2000" i="1" kern="1200" baseline="-250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C</a:t>
            </a:r>
            <a:r>
              <a:rPr kumimoji="1" lang="en-US" sz="20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 = 0</a:t>
            </a:r>
            <a:br>
              <a:rPr kumimoji="1" lang="en-US" sz="20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</a:br>
            <a:r>
              <a:rPr kumimoji="1" lang="en-US" sz="2000" i="1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Z</a:t>
            </a:r>
            <a:r>
              <a:rPr kumimoji="1" lang="en-US" sz="20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 = 736</a:t>
            </a:r>
            <a:br>
              <a:rPr kumimoji="1" lang="en-US" sz="20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</a:br>
            <a:r>
              <a:rPr kumimoji="1" lang="en-US" sz="2000" i="1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B</a:t>
            </a:r>
            <a:r>
              <a:rPr kumimoji="1" lang="en-US" sz="20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 = 32 </a:t>
            </a:r>
            <a:br>
              <a:rPr kumimoji="1" lang="en-US" sz="20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</a:br>
            <a:r>
              <a:rPr kumimoji="1" lang="en-US" sz="2000" i="1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S</a:t>
            </a:r>
            <a:r>
              <a:rPr kumimoji="1" lang="en-US" sz="2000" i="1" kern="1200" baseline="-250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H</a:t>
            </a:r>
            <a:r>
              <a:rPr kumimoji="1" lang="en-US" sz="20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 = 32 </a:t>
            </a:r>
            <a:br>
              <a:rPr kumimoji="1" lang="en-US" sz="20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</a:br>
            <a:r>
              <a:rPr kumimoji="1" lang="en-US" sz="2000" i="1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S</a:t>
            </a:r>
            <a:r>
              <a:rPr kumimoji="1" lang="en-US" sz="2000" i="1" kern="1200" baseline="-250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M</a:t>
            </a:r>
            <a:r>
              <a:rPr kumimoji="1" lang="en-US" sz="20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 = 550</a:t>
            </a:r>
          </a:p>
        </p:txBody>
      </p:sp>
      <p:sp>
        <p:nvSpPr>
          <p:cNvPr id="608268" name="Text Box 12"/>
          <p:cNvSpPr txBox="1">
            <a:spLocks noChangeArrowheads="1"/>
          </p:cNvSpPr>
          <p:nvPr/>
        </p:nvSpPr>
        <p:spPr bwMode="auto">
          <a:xfrm>
            <a:off x="9527822" y="6809459"/>
            <a:ext cx="2609991" cy="1977949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30019" tIns="65010" rIns="130019" bIns="65010">
            <a:spAutoFit/>
          </a:bodyPr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20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Basis = {</a:t>
            </a:r>
            <a:r>
              <a:rPr kumimoji="1" lang="en-US" sz="2000" i="1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A</a:t>
            </a:r>
            <a:r>
              <a:rPr kumimoji="1" lang="en-US" sz="20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, </a:t>
            </a:r>
            <a:r>
              <a:rPr kumimoji="1" lang="en-US" sz="2000" i="1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B</a:t>
            </a:r>
            <a:r>
              <a:rPr kumimoji="1" lang="en-US" sz="20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, </a:t>
            </a:r>
            <a:r>
              <a:rPr kumimoji="1" lang="en-US" sz="2000" i="1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S</a:t>
            </a:r>
            <a:r>
              <a:rPr kumimoji="1" lang="en-US" sz="2000" i="1" kern="1200" baseline="-250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M</a:t>
            </a:r>
            <a:r>
              <a:rPr kumimoji="1" lang="en-US" sz="20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}</a:t>
            </a:r>
            <a:br>
              <a:rPr kumimoji="1" lang="en-US" sz="20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</a:br>
            <a:r>
              <a:rPr kumimoji="1" lang="en-US" sz="2000" i="1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S</a:t>
            </a:r>
            <a:r>
              <a:rPr kumimoji="1" lang="en-US" sz="2000" i="1" kern="1200" baseline="-250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C</a:t>
            </a:r>
            <a:r>
              <a:rPr kumimoji="1" lang="en-US" sz="20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 = </a:t>
            </a:r>
            <a:r>
              <a:rPr kumimoji="1" lang="en-US" sz="2000" i="1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S</a:t>
            </a:r>
            <a:r>
              <a:rPr kumimoji="1" lang="en-US" sz="2000" i="1" kern="1200" baseline="-250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H</a:t>
            </a:r>
            <a:r>
              <a:rPr kumimoji="1" lang="en-US" sz="20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 = 0</a:t>
            </a:r>
            <a:br>
              <a:rPr kumimoji="1" lang="en-US" sz="20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</a:br>
            <a:r>
              <a:rPr kumimoji="1" lang="en-US" sz="2000" i="1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Z</a:t>
            </a:r>
            <a:r>
              <a:rPr kumimoji="1" lang="en-US" sz="20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 = 800</a:t>
            </a:r>
            <a:br>
              <a:rPr kumimoji="1" lang="en-US" sz="20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</a:br>
            <a:r>
              <a:rPr kumimoji="1" lang="en-US" sz="2000" i="1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B</a:t>
            </a:r>
            <a:r>
              <a:rPr kumimoji="1" lang="en-US" sz="20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 = 28 </a:t>
            </a:r>
            <a:br>
              <a:rPr kumimoji="1" lang="en-US" sz="20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</a:br>
            <a:r>
              <a:rPr kumimoji="1" lang="en-US" sz="2000" i="1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A</a:t>
            </a:r>
            <a:r>
              <a:rPr kumimoji="1" lang="en-US" sz="20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 = 12 </a:t>
            </a:r>
            <a:br>
              <a:rPr kumimoji="1" lang="en-US" sz="20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</a:br>
            <a:r>
              <a:rPr kumimoji="1" lang="en-US" sz="2000" i="1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S</a:t>
            </a:r>
            <a:r>
              <a:rPr kumimoji="1" lang="en-US" sz="2000" i="1" kern="1200" baseline="-250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M</a:t>
            </a:r>
            <a:r>
              <a:rPr kumimoji="1" lang="en-US" sz="20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 = 110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8CD25-3079-4C35-82B3-C0C2DD3B1827}" type="slidenum">
              <a:rPr lang="en-US">
                <a:solidFill>
                  <a:srgbClr val="000000"/>
                </a:solidFill>
              </a:rPr>
              <a:pPr/>
              <a:t>28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dirty="0"/>
              <a:t>Simplex Algorithm:  Optimality</a:t>
            </a:r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sz="2400" dirty="0"/>
              <a:t>Q.  </a:t>
            </a:r>
            <a:r>
              <a:rPr kumimoji="0" lang="en-US" sz="2400" dirty="0">
                <a:solidFill>
                  <a:schemeClr val="tx1"/>
                </a:solidFill>
              </a:rPr>
              <a:t>When to stop pivoting?</a:t>
            </a:r>
          </a:p>
          <a:p>
            <a:r>
              <a:rPr kumimoji="0" lang="en-US" sz="2400" dirty="0">
                <a:solidFill>
                  <a:schemeClr val="folHlink"/>
                </a:solidFill>
              </a:rPr>
              <a:t>A.</a:t>
            </a:r>
            <a:r>
              <a:rPr kumimoji="0" lang="en-US" sz="2400" dirty="0">
                <a:solidFill>
                  <a:schemeClr val="tx1"/>
                </a:solidFill>
              </a:rPr>
              <a:t>  When all coefficients in top row are </a:t>
            </a:r>
            <a:r>
              <a:rPr kumimoji="0" lang="en-US" sz="2400" dirty="0" err="1">
                <a:solidFill>
                  <a:schemeClr val="tx1"/>
                </a:solidFill>
              </a:rPr>
              <a:t>nonpositive</a:t>
            </a:r>
            <a:r>
              <a:rPr kumimoji="0" lang="en-US" sz="2400" dirty="0">
                <a:solidFill>
                  <a:schemeClr val="tx1"/>
                </a:solidFill>
              </a:rPr>
              <a:t>.</a:t>
            </a:r>
          </a:p>
          <a:p>
            <a:pPr lvl="1"/>
            <a:endParaRPr kumimoji="0" lang="en-US" sz="2400" dirty="0"/>
          </a:p>
          <a:p>
            <a:r>
              <a:rPr kumimoji="0" lang="en-US" sz="2400" dirty="0"/>
              <a:t>Q.  </a:t>
            </a:r>
            <a:r>
              <a:rPr kumimoji="0" lang="en-US" sz="2400" dirty="0">
                <a:solidFill>
                  <a:schemeClr val="tx1"/>
                </a:solidFill>
              </a:rPr>
              <a:t>Why is resulting solution optimal?</a:t>
            </a:r>
          </a:p>
          <a:p>
            <a:r>
              <a:rPr kumimoji="0" lang="en-US" sz="2400" dirty="0"/>
              <a:t>A.  </a:t>
            </a:r>
            <a:r>
              <a:rPr kumimoji="0" lang="en-US" sz="2400" dirty="0">
                <a:solidFill>
                  <a:schemeClr val="tx1"/>
                </a:solidFill>
              </a:rPr>
              <a:t>Any feasible solution satisfies system of equations in tableaux.</a:t>
            </a:r>
          </a:p>
          <a:p>
            <a:pPr lvl="1"/>
            <a:r>
              <a:rPr kumimoji="0" lang="en-US" sz="2400" dirty="0"/>
              <a:t>In particular:  </a:t>
            </a:r>
            <a:r>
              <a:rPr kumimoji="0" lang="en-US" sz="2400" i="1" dirty="0">
                <a:latin typeface="Times" pitchFamily="80" charset="0"/>
              </a:rPr>
              <a:t>Z</a:t>
            </a:r>
            <a:r>
              <a:rPr kumimoji="0" lang="en-US" sz="2400" dirty="0">
                <a:latin typeface="Times" pitchFamily="80" charset="0"/>
              </a:rPr>
              <a:t> = 800 – </a:t>
            </a:r>
            <a:r>
              <a:rPr kumimoji="0" lang="en-US" sz="2400" i="1" dirty="0">
                <a:latin typeface="Times" pitchFamily="80" charset="0"/>
              </a:rPr>
              <a:t>S</a:t>
            </a:r>
            <a:r>
              <a:rPr kumimoji="0" lang="en-US" sz="2400" i="1" baseline="-25000" dirty="0">
                <a:latin typeface="Times" pitchFamily="80" charset="0"/>
              </a:rPr>
              <a:t>C</a:t>
            </a:r>
            <a:r>
              <a:rPr kumimoji="0" lang="en-US" sz="2400" dirty="0">
                <a:latin typeface="Times" pitchFamily="80" charset="0"/>
              </a:rPr>
              <a:t> – 2 </a:t>
            </a:r>
            <a:r>
              <a:rPr kumimoji="0" lang="en-US" sz="2400" i="1" dirty="0">
                <a:latin typeface="Times" pitchFamily="80" charset="0"/>
              </a:rPr>
              <a:t>S</a:t>
            </a:r>
            <a:r>
              <a:rPr kumimoji="0" lang="en-US" sz="2400" i="1" baseline="-25000" dirty="0">
                <a:latin typeface="Times" pitchFamily="80" charset="0"/>
              </a:rPr>
              <a:t>H  </a:t>
            </a:r>
            <a:r>
              <a:rPr kumimoji="0" lang="en-US" sz="2400" i="1" dirty="0">
                <a:latin typeface="Times" pitchFamily="80" charset="0"/>
              </a:rPr>
              <a:t>, </a:t>
            </a:r>
            <a:r>
              <a:rPr kumimoji="0" lang="en-US" sz="2400" i="1" baseline="-25000" dirty="0">
                <a:latin typeface="Times" pitchFamily="80" charset="0"/>
              </a:rPr>
              <a:t> </a:t>
            </a:r>
            <a:r>
              <a:rPr kumimoji="0" lang="en-US" sz="2400" i="1" dirty="0">
                <a:latin typeface="Times" pitchFamily="80" charset="0"/>
              </a:rPr>
              <a:t>S</a:t>
            </a:r>
            <a:r>
              <a:rPr kumimoji="0" lang="en-US" sz="2400" i="1" baseline="-25000" dirty="0">
                <a:latin typeface="Times" pitchFamily="80" charset="0"/>
              </a:rPr>
              <a:t>C </a:t>
            </a:r>
            <a:r>
              <a:rPr kumimoji="0" lang="en-US" sz="2400" i="1" dirty="0" smtClean="0">
                <a:latin typeface="cmsy10"/>
                <a:ea typeface="cmsy10"/>
                <a:cs typeface="cmsy10"/>
              </a:rPr>
              <a:t>¸</a:t>
            </a:r>
            <a:r>
              <a:rPr kumimoji="0" lang="en-US" sz="2400" dirty="0" smtClean="0">
                <a:latin typeface="Times" pitchFamily="80" charset="0"/>
                <a:sym typeface="Symbol" pitchFamily="80" charset="2"/>
              </a:rPr>
              <a:t> </a:t>
            </a:r>
            <a:r>
              <a:rPr kumimoji="0" lang="en-US" sz="2400" dirty="0">
                <a:latin typeface="Times" pitchFamily="80" charset="0"/>
                <a:sym typeface="Symbol" pitchFamily="80" charset="2"/>
              </a:rPr>
              <a:t>0</a:t>
            </a:r>
            <a:r>
              <a:rPr kumimoji="0" lang="en-US" sz="2400" i="1" dirty="0">
                <a:latin typeface="Times" pitchFamily="80" charset="0"/>
              </a:rPr>
              <a:t>, </a:t>
            </a:r>
            <a:r>
              <a:rPr kumimoji="0" lang="en-US" sz="2400" i="1" baseline="-25000" dirty="0">
                <a:latin typeface="Times" pitchFamily="80" charset="0"/>
              </a:rPr>
              <a:t> </a:t>
            </a:r>
            <a:r>
              <a:rPr kumimoji="0" lang="en-US" sz="2400" i="1" dirty="0">
                <a:latin typeface="Times" pitchFamily="80" charset="0"/>
              </a:rPr>
              <a:t>S</a:t>
            </a:r>
            <a:r>
              <a:rPr kumimoji="0" lang="en-US" sz="2400" i="1" baseline="-25000" dirty="0">
                <a:latin typeface="Times" pitchFamily="80" charset="0"/>
              </a:rPr>
              <a:t>H </a:t>
            </a:r>
            <a:r>
              <a:rPr kumimoji="0" lang="en-US" sz="2400" i="1" dirty="0" smtClean="0">
                <a:latin typeface="cmsy10"/>
                <a:ea typeface="cmsy10"/>
                <a:cs typeface="cmsy10"/>
              </a:rPr>
              <a:t>¸</a:t>
            </a:r>
            <a:r>
              <a:rPr kumimoji="0" lang="en-US" sz="2400" dirty="0" smtClean="0">
                <a:latin typeface="Times" pitchFamily="80" charset="0"/>
                <a:sym typeface="Symbol" pitchFamily="80" charset="2"/>
              </a:rPr>
              <a:t> </a:t>
            </a:r>
            <a:r>
              <a:rPr kumimoji="0" lang="en-US" sz="2400" dirty="0">
                <a:latin typeface="Times" pitchFamily="80" charset="0"/>
                <a:sym typeface="Symbol" pitchFamily="80" charset="2"/>
              </a:rPr>
              <a:t>0.</a:t>
            </a:r>
            <a:endParaRPr kumimoji="0" lang="en-US" sz="2400" dirty="0">
              <a:latin typeface="Times" pitchFamily="80" charset="0"/>
            </a:endParaRPr>
          </a:p>
          <a:p>
            <a:pPr lvl="1"/>
            <a:r>
              <a:rPr kumimoji="0" lang="en-US" sz="2400" dirty="0"/>
              <a:t>Thus, optimal objective value </a:t>
            </a:r>
            <a:r>
              <a:rPr kumimoji="0" lang="en-US" sz="2400" i="1" dirty="0">
                <a:latin typeface="Times" pitchFamily="80" charset="0"/>
              </a:rPr>
              <a:t>Z</a:t>
            </a:r>
            <a:r>
              <a:rPr kumimoji="0" lang="en-US" sz="2400" dirty="0">
                <a:latin typeface="Times" pitchFamily="80" charset="0"/>
              </a:rPr>
              <a:t>*</a:t>
            </a:r>
            <a:r>
              <a:rPr kumimoji="0" lang="en-US" sz="2400" dirty="0"/>
              <a:t> </a:t>
            </a:r>
            <a:r>
              <a:rPr kumimoji="0" lang="en-US" sz="2400" dirty="0" smtClean="0">
                <a:latin typeface="cmsy10"/>
                <a:ea typeface="cmsy10"/>
                <a:cs typeface="cmsy10"/>
              </a:rPr>
              <a:t>·</a:t>
            </a:r>
            <a:r>
              <a:rPr kumimoji="0" lang="en-US" sz="2400" dirty="0" smtClean="0">
                <a:sym typeface="Symbol" pitchFamily="80" charset="2"/>
              </a:rPr>
              <a:t> </a:t>
            </a:r>
            <a:r>
              <a:rPr kumimoji="0" lang="en-US" sz="2400" dirty="0">
                <a:latin typeface="Times" pitchFamily="80" charset="0"/>
              </a:rPr>
              <a:t>800.</a:t>
            </a:r>
            <a:endParaRPr kumimoji="0" lang="en-US" sz="2400" dirty="0">
              <a:sym typeface="Symbol" pitchFamily="80" charset="2"/>
            </a:endParaRPr>
          </a:p>
          <a:p>
            <a:pPr lvl="1"/>
            <a:r>
              <a:rPr kumimoji="0" lang="en-US" sz="2400" dirty="0"/>
              <a:t>C</a:t>
            </a:r>
            <a:r>
              <a:rPr kumimoji="0" lang="en-US" sz="2400" dirty="0">
                <a:sym typeface="Symbol" pitchFamily="80" charset="2"/>
              </a:rPr>
              <a:t>urrent BFS has value </a:t>
            </a:r>
            <a:r>
              <a:rPr kumimoji="0" lang="en-US" sz="2400" dirty="0">
                <a:latin typeface="Times" pitchFamily="80" charset="0"/>
              </a:rPr>
              <a:t>800  </a:t>
            </a:r>
            <a:r>
              <a:rPr kumimoji="0" lang="en-US" sz="2400" dirty="0" smtClean="0">
                <a:latin typeface="cmsy10"/>
                <a:ea typeface="cmsy10"/>
                <a:cs typeface="cmsy10"/>
              </a:rPr>
              <a:t>)</a:t>
            </a:r>
            <a:r>
              <a:rPr kumimoji="0" lang="en-US" sz="2400" dirty="0" smtClean="0">
                <a:sym typeface="Symbol" pitchFamily="80" charset="2"/>
              </a:rPr>
              <a:t>  </a:t>
            </a:r>
            <a:r>
              <a:rPr kumimoji="0" lang="en-US" sz="2400" dirty="0">
                <a:sym typeface="Symbol" pitchFamily="80" charset="2"/>
              </a:rPr>
              <a:t>optimal.</a:t>
            </a:r>
          </a:p>
        </p:txBody>
      </p:sp>
      <p:graphicFrame>
        <p:nvGraphicFramePr>
          <p:cNvPr id="6103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654424845"/>
              </p:ext>
            </p:extLst>
          </p:nvPr>
        </p:nvGraphicFramePr>
        <p:xfrm>
          <a:off x="1063416" y="5943601"/>
          <a:ext cx="7489048" cy="2932854"/>
        </p:xfrm>
        <a:graphic>
          <a:graphicData uri="http://schemas.openxmlformats.org/presentationml/2006/ole">
            <p:oleObj spid="_x0000_s36902" name="Equation" r:id="rId4" imgW="5087589" imgH="1890494" progId="Equation.3">
              <p:embed/>
            </p:oleObj>
          </a:graphicData>
        </a:graphic>
      </p:graphicFrame>
      <p:sp>
        <p:nvSpPr>
          <p:cNvPr id="610310" name="Line 6"/>
          <p:cNvSpPr>
            <a:spLocks noChangeShapeType="1"/>
          </p:cNvSpPr>
          <p:nvPr/>
        </p:nvSpPr>
        <p:spPr bwMode="auto">
          <a:xfrm>
            <a:off x="1052126" y="6975403"/>
            <a:ext cx="7486791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lIns="130019" tIns="65010" rIns="130019" bIns="65010">
            <a:spAutoFit/>
          </a:bodyPr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610311" name="Text Box 7"/>
          <p:cNvSpPr txBox="1">
            <a:spLocks noChangeArrowheads="1"/>
          </p:cNvSpPr>
          <p:nvPr/>
        </p:nvSpPr>
        <p:spPr bwMode="auto">
          <a:xfrm>
            <a:off x="9527822" y="6471922"/>
            <a:ext cx="2609991" cy="1977949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30019" tIns="65010" rIns="130019" bIns="65010">
            <a:spAutoFit/>
          </a:bodyPr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20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Basis = {</a:t>
            </a:r>
            <a:r>
              <a:rPr kumimoji="1" lang="en-US" sz="2000" i="1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A</a:t>
            </a:r>
            <a:r>
              <a:rPr kumimoji="1" lang="en-US" sz="20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, </a:t>
            </a:r>
            <a:r>
              <a:rPr kumimoji="1" lang="en-US" sz="2000" i="1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B</a:t>
            </a:r>
            <a:r>
              <a:rPr kumimoji="1" lang="en-US" sz="20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, </a:t>
            </a:r>
            <a:r>
              <a:rPr kumimoji="1" lang="en-US" sz="2000" i="1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S</a:t>
            </a:r>
            <a:r>
              <a:rPr kumimoji="1" lang="en-US" sz="2000" i="1" kern="1200" baseline="-250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M</a:t>
            </a:r>
            <a:r>
              <a:rPr kumimoji="1" lang="en-US" sz="20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}</a:t>
            </a:r>
            <a:br>
              <a:rPr kumimoji="1" lang="en-US" sz="20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</a:br>
            <a:r>
              <a:rPr kumimoji="1" lang="en-US" sz="2000" i="1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S</a:t>
            </a:r>
            <a:r>
              <a:rPr kumimoji="1" lang="en-US" sz="2000" i="1" kern="1200" baseline="-250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C</a:t>
            </a:r>
            <a:r>
              <a:rPr kumimoji="1" lang="en-US" sz="20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 = </a:t>
            </a:r>
            <a:r>
              <a:rPr kumimoji="1" lang="en-US" sz="2000" i="1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S</a:t>
            </a:r>
            <a:r>
              <a:rPr kumimoji="1" lang="en-US" sz="2000" i="1" kern="1200" baseline="-250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H</a:t>
            </a:r>
            <a:r>
              <a:rPr kumimoji="1" lang="en-US" sz="20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 = 0</a:t>
            </a:r>
            <a:br>
              <a:rPr kumimoji="1" lang="en-US" sz="20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</a:br>
            <a:r>
              <a:rPr kumimoji="1" lang="en-US" sz="2000" i="1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Z</a:t>
            </a:r>
            <a:r>
              <a:rPr kumimoji="1" lang="en-US" sz="20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 = 800</a:t>
            </a:r>
            <a:br>
              <a:rPr kumimoji="1" lang="en-US" sz="20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</a:br>
            <a:r>
              <a:rPr kumimoji="1" lang="en-US" sz="2000" i="1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B</a:t>
            </a:r>
            <a:r>
              <a:rPr kumimoji="1" lang="en-US" sz="20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 = 28 </a:t>
            </a:r>
            <a:br>
              <a:rPr kumimoji="1" lang="en-US" sz="20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</a:br>
            <a:r>
              <a:rPr kumimoji="1" lang="en-US" sz="2000" i="1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A</a:t>
            </a:r>
            <a:r>
              <a:rPr kumimoji="1" lang="en-US" sz="20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 = 12 </a:t>
            </a:r>
            <a:br>
              <a:rPr kumimoji="1" lang="en-US" sz="20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</a:br>
            <a:r>
              <a:rPr kumimoji="1" lang="en-US" sz="2000" i="1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S</a:t>
            </a:r>
            <a:r>
              <a:rPr kumimoji="1" lang="en-US" sz="2000" i="1" kern="1200" baseline="-250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M</a:t>
            </a:r>
            <a:r>
              <a:rPr kumimoji="1" lang="en-US" sz="2000" kern="1200" dirty="0" smtClean="0">
                <a:solidFill>
                  <a:srgbClr val="4D4D4D"/>
                </a:solidFill>
                <a:latin typeface="Times" pitchFamily="80" charset="0"/>
                <a:cs typeface="+mn-cs"/>
              </a:rPr>
              <a:t> = 110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44D01-C328-4E8A-A4A7-C7D510E5135F}" type="slidenum">
              <a:rPr lang="en-US">
                <a:solidFill>
                  <a:srgbClr val="000000"/>
                </a:solidFill>
              </a:rPr>
              <a:pPr/>
              <a:t>29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626760" name="Rectangle 72"/>
          <p:cNvSpPr>
            <a:spLocks noChangeArrowheads="1"/>
          </p:cNvSpPr>
          <p:nvPr/>
        </p:nvSpPr>
        <p:spPr bwMode="auto">
          <a:xfrm>
            <a:off x="2844803" y="7349067"/>
            <a:ext cx="7529690" cy="1668497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 type="none" w="sm" len="sm"/>
          </a:ln>
        </p:spPr>
        <p:txBody>
          <a:bodyPr wrap="none" lIns="130019" tIns="65010" rIns="130019" bIns="65010" anchor="ctr"/>
          <a:lstStyle/>
          <a:p>
            <a:pPr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dirty="0"/>
              <a:t>Simplex Tableaux:  Matrix Form</a:t>
            </a:r>
          </a:p>
        </p:txBody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sz="2400" dirty="0"/>
              <a:t>Initial simplex tableaux.</a:t>
            </a:r>
          </a:p>
          <a:p>
            <a:endParaRPr kumimoji="0" lang="en-US" sz="2400" dirty="0"/>
          </a:p>
          <a:p>
            <a:endParaRPr kumimoji="0" lang="en-US" sz="2400" dirty="0"/>
          </a:p>
          <a:p>
            <a:endParaRPr kumimoji="0" lang="en-US" sz="2400" dirty="0"/>
          </a:p>
          <a:p>
            <a:endParaRPr kumimoji="0" lang="en-US" sz="2400" dirty="0"/>
          </a:p>
          <a:p>
            <a:endParaRPr kumimoji="0" lang="en-US" sz="2400" dirty="0"/>
          </a:p>
          <a:p>
            <a:r>
              <a:rPr kumimoji="0" lang="en-US" sz="2400" dirty="0"/>
              <a:t>Simplex tableaux corresponding to basis </a:t>
            </a:r>
            <a:r>
              <a:rPr kumimoji="0" lang="en-US" sz="2400" i="1" dirty="0">
                <a:latin typeface="Times" pitchFamily="80" charset="0"/>
              </a:rPr>
              <a:t>B</a:t>
            </a:r>
            <a:r>
              <a:rPr kumimoji="0" lang="en-US" sz="2400" dirty="0"/>
              <a:t>.</a:t>
            </a:r>
          </a:p>
        </p:txBody>
      </p:sp>
      <p:sp>
        <p:nvSpPr>
          <p:cNvPr id="626723" name="Rectangle 35"/>
          <p:cNvSpPr>
            <a:spLocks noChangeArrowheads="1"/>
          </p:cNvSpPr>
          <p:nvPr/>
        </p:nvSpPr>
        <p:spPr bwMode="auto">
          <a:xfrm>
            <a:off x="3005103" y="7425833"/>
            <a:ext cx="3447626" cy="948267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none" lIns="195029" tIns="195029" rIns="195029" bIns="195029" anchor="ctr"/>
          <a:lstStyle/>
          <a:p>
            <a:pPr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2400" i="1" kern="1200" dirty="0" err="1" smtClean="0">
                <a:solidFill>
                  <a:srgbClr val="000000"/>
                </a:solidFill>
                <a:latin typeface="Times" pitchFamily="80" charset="0"/>
                <a:cs typeface="+mn-cs"/>
              </a:rPr>
              <a:t>x</a:t>
            </a:r>
            <a:r>
              <a:rPr lang="en-US" sz="2400" i="1" kern="1200" baseline="-25000" dirty="0" err="1" smtClean="0">
                <a:solidFill>
                  <a:srgbClr val="000000"/>
                </a:solidFill>
                <a:latin typeface="Times" pitchFamily="80" charset="0"/>
                <a:cs typeface="+mn-cs"/>
              </a:rPr>
              <a:t>B</a:t>
            </a:r>
            <a:r>
              <a:rPr lang="en-US" sz="2400" kern="1200" baseline="30000" dirty="0" smtClean="0">
                <a:solidFill>
                  <a:srgbClr val="000000"/>
                </a:solidFill>
                <a:latin typeface="Times" pitchFamily="80" charset="0"/>
                <a:cs typeface="+mn-cs"/>
              </a:rPr>
              <a:t>  </a:t>
            </a:r>
            <a:r>
              <a:rPr lang="en-US" sz="2400" kern="1200" dirty="0" smtClean="0">
                <a:solidFill>
                  <a:srgbClr val="000000"/>
                </a:solidFill>
                <a:latin typeface="Times" pitchFamily="80" charset="0"/>
                <a:cs typeface="+mn-cs"/>
              </a:rPr>
              <a:t>= </a:t>
            </a:r>
            <a:r>
              <a:rPr lang="en-US" sz="2400" i="1" kern="1200" dirty="0" smtClean="0">
                <a:solidFill>
                  <a:srgbClr val="000000"/>
                </a:solidFill>
                <a:latin typeface="Times" pitchFamily="80" charset="0"/>
                <a:cs typeface="+mn-cs"/>
              </a:rPr>
              <a:t> A</a:t>
            </a:r>
            <a:r>
              <a:rPr lang="en-US" sz="2400" i="1" kern="1200" baseline="-25000" dirty="0" smtClean="0">
                <a:solidFill>
                  <a:srgbClr val="000000"/>
                </a:solidFill>
                <a:latin typeface="Times" pitchFamily="80" charset="0"/>
                <a:cs typeface="+mn-cs"/>
              </a:rPr>
              <a:t>B</a:t>
            </a:r>
            <a:r>
              <a:rPr lang="en-US" sz="2400" kern="1200" baseline="30000" dirty="0" smtClean="0">
                <a:solidFill>
                  <a:srgbClr val="000000"/>
                </a:solidFill>
                <a:latin typeface="Times" pitchFamily="80" charset="0"/>
                <a:cs typeface="+mn-cs"/>
              </a:rPr>
              <a:t>-1 </a:t>
            </a:r>
            <a:r>
              <a:rPr lang="en-US" sz="2400" i="1" kern="1200" dirty="0" smtClean="0">
                <a:solidFill>
                  <a:srgbClr val="000000"/>
                </a:solidFill>
                <a:latin typeface="Times" pitchFamily="80" charset="0"/>
                <a:cs typeface="+mn-cs"/>
              </a:rPr>
              <a:t>b  </a:t>
            </a:r>
            <a:r>
              <a:rPr lang="en-US" sz="2400" i="1" kern="1200" dirty="0" smtClean="0">
                <a:solidFill>
                  <a:srgbClr val="000000"/>
                </a:solidFill>
                <a:latin typeface="cmsy10"/>
                <a:ea typeface="cmsy10"/>
                <a:cs typeface="cmsy10"/>
              </a:rPr>
              <a:t>¸</a:t>
            </a:r>
            <a:r>
              <a:rPr lang="en-US" sz="2400" kern="1200" dirty="0" smtClean="0">
                <a:solidFill>
                  <a:srgbClr val="000000"/>
                </a:solidFill>
                <a:latin typeface="Times" pitchFamily="80" charset="0"/>
                <a:cs typeface="+mn-cs"/>
                <a:sym typeface="Symbol" pitchFamily="80" charset="2"/>
              </a:rPr>
              <a:t>  0</a:t>
            </a:r>
            <a:endParaRPr lang="en-US" sz="2400" i="1" kern="1200" dirty="0" smtClean="0">
              <a:solidFill>
                <a:srgbClr val="000000"/>
              </a:solidFill>
              <a:latin typeface="Times" pitchFamily="80" charset="0"/>
              <a:cs typeface="+mn-cs"/>
            </a:endParaRPr>
          </a:p>
          <a:p>
            <a:pPr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2400" i="1" kern="1200" dirty="0" err="1" smtClean="0">
                <a:solidFill>
                  <a:srgbClr val="000000"/>
                </a:solidFill>
                <a:latin typeface="Times" pitchFamily="80" charset="0"/>
                <a:cs typeface="+mn-cs"/>
              </a:rPr>
              <a:t>x</a:t>
            </a:r>
            <a:r>
              <a:rPr lang="en-US" sz="2400" i="1" kern="1200" baseline="-25000" dirty="0" err="1" smtClean="0">
                <a:solidFill>
                  <a:srgbClr val="000000"/>
                </a:solidFill>
                <a:latin typeface="Times" pitchFamily="80" charset="0"/>
                <a:cs typeface="+mn-cs"/>
              </a:rPr>
              <a:t>N</a:t>
            </a:r>
            <a:r>
              <a:rPr lang="en-US" sz="2400" kern="1200" baseline="30000" dirty="0" smtClean="0">
                <a:solidFill>
                  <a:srgbClr val="000000"/>
                </a:solidFill>
                <a:latin typeface="Times" pitchFamily="80" charset="0"/>
                <a:cs typeface="+mn-cs"/>
              </a:rPr>
              <a:t>  </a:t>
            </a:r>
            <a:r>
              <a:rPr lang="en-US" sz="2400" kern="1200" dirty="0" smtClean="0">
                <a:solidFill>
                  <a:srgbClr val="000000"/>
                </a:solidFill>
                <a:latin typeface="Times" pitchFamily="80" charset="0"/>
                <a:cs typeface="+mn-cs"/>
              </a:rPr>
              <a:t>= </a:t>
            </a:r>
            <a:r>
              <a:rPr lang="en-US" sz="2400" i="1" kern="1200" dirty="0" smtClean="0">
                <a:solidFill>
                  <a:srgbClr val="000000"/>
                </a:solidFill>
                <a:latin typeface="Times" pitchFamily="80" charset="0"/>
                <a:cs typeface="+mn-cs"/>
              </a:rPr>
              <a:t> </a:t>
            </a:r>
            <a:r>
              <a:rPr lang="en-US" sz="2400" kern="1200" dirty="0" smtClean="0">
                <a:solidFill>
                  <a:srgbClr val="000000"/>
                </a:solidFill>
                <a:latin typeface="Times" pitchFamily="80" charset="0"/>
                <a:cs typeface="+mn-cs"/>
              </a:rPr>
              <a:t>0</a:t>
            </a:r>
            <a:endParaRPr lang="en-US" sz="2400" i="1" kern="1200" dirty="0" smtClean="0">
              <a:solidFill>
                <a:srgbClr val="000000"/>
              </a:solidFill>
              <a:latin typeface="Times" pitchFamily="80" charset="0"/>
              <a:cs typeface="+mn-cs"/>
            </a:endParaRPr>
          </a:p>
        </p:txBody>
      </p:sp>
      <p:sp>
        <p:nvSpPr>
          <p:cNvPr id="626724" name="Rectangle 36"/>
          <p:cNvSpPr>
            <a:spLocks noChangeArrowheads="1"/>
          </p:cNvSpPr>
          <p:nvPr/>
        </p:nvSpPr>
        <p:spPr bwMode="auto">
          <a:xfrm>
            <a:off x="3454400" y="8446349"/>
            <a:ext cx="3595261" cy="500642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none" lIns="130019" tIns="65010" rIns="130019" bIns="65010">
            <a:spAutoFit/>
          </a:bodyPr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2400" kern="1200" dirty="0" smtClean="0">
                <a:solidFill>
                  <a:srgbClr val="003399"/>
                </a:solidFill>
                <a:latin typeface="Lucida Sans" pitchFamily="80" charset="0"/>
                <a:cs typeface="+mn-cs"/>
              </a:rPr>
              <a:t>basic feasible solution</a:t>
            </a:r>
          </a:p>
        </p:txBody>
      </p:sp>
      <p:graphicFrame>
        <p:nvGraphicFramePr>
          <p:cNvPr id="626740" name="Object 52"/>
          <p:cNvGraphicFramePr>
            <a:graphicFrameLocks noChangeAspect="1"/>
          </p:cNvGraphicFramePr>
          <p:nvPr/>
        </p:nvGraphicFramePr>
        <p:xfrm>
          <a:off x="1580451" y="5039363"/>
          <a:ext cx="6696569" cy="1413369"/>
        </p:xfrm>
        <a:graphic>
          <a:graphicData uri="http://schemas.openxmlformats.org/presentationml/2006/ole">
            <p:oleObj spid="_x0000_s37958" name="Equation" r:id="rId4" imgW="4148952" imgH="874739" progId="Equation.3">
              <p:embed/>
            </p:oleObj>
          </a:graphicData>
        </a:graphic>
      </p:graphicFrame>
      <p:graphicFrame>
        <p:nvGraphicFramePr>
          <p:cNvPr id="626751" name="Object 63"/>
          <p:cNvGraphicFramePr>
            <a:graphicFrameLocks noChangeAspect="1"/>
          </p:cNvGraphicFramePr>
          <p:nvPr/>
        </p:nvGraphicFramePr>
        <p:xfrm>
          <a:off x="2968985" y="2171982"/>
          <a:ext cx="3172177" cy="1898792"/>
        </p:xfrm>
        <a:graphic>
          <a:graphicData uri="http://schemas.openxmlformats.org/presentationml/2006/ole">
            <p:oleObj spid="_x0000_s37959" name="Equation" r:id="rId5" imgW="1967613" imgH="1181008" progId="Equation.3">
              <p:embed/>
            </p:oleObj>
          </a:graphicData>
        </a:graphic>
      </p:graphicFrame>
      <p:sp>
        <p:nvSpPr>
          <p:cNvPr id="626753" name="Rectangle 65"/>
          <p:cNvSpPr>
            <a:spLocks noChangeArrowheads="1"/>
          </p:cNvSpPr>
          <p:nvPr/>
        </p:nvSpPr>
        <p:spPr bwMode="auto">
          <a:xfrm>
            <a:off x="6683029" y="7410028"/>
            <a:ext cx="3447627" cy="948267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none" lIns="195029" tIns="195029" rIns="195029" bIns="195029" anchor="ctr"/>
          <a:lstStyle/>
          <a:p>
            <a:pPr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2400" i="1" kern="1200" dirty="0" err="1" smtClean="0">
                <a:solidFill>
                  <a:srgbClr val="000000"/>
                </a:solidFill>
                <a:latin typeface="Times" pitchFamily="80" charset="0"/>
                <a:cs typeface="+mn-cs"/>
              </a:rPr>
              <a:t>c</a:t>
            </a:r>
            <a:r>
              <a:rPr lang="en-US" sz="2400" i="1" kern="1200" baseline="-25000" dirty="0" err="1" smtClean="0">
                <a:solidFill>
                  <a:srgbClr val="000000"/>
                </a:solidFill>
                <a:latin typeface="Times" pitchFamily="80" charset="0"/>
                <a:cs typeface="+mn-cs"/>
              </a:rPr>
              <a:t>N</a:t>
            </a:r>
            <a:r>
              <a:rPr lang="en-US" sz="2400" i="1" kern="1200" baseline="30000" dirty="0" err="1" smtClean="0">
                <a:solidFill>
                  <a:srgbClr val="000000"/>
                </a:solidFill>
                <a:latin typeface="Times" pitchFamily="80" charset="0"/>
                <a:cs typeface="+mn-cs"/>
              </a:rPr>
              <a:t>T</a:t>
            </a:r>
            <a:r>
              <a:rPr lang="en-US" sz="2400" kern="1200" baseline="30000" dirty="0" smtClean="0">
                <a:solidFill>
                  <a:srgbClr val="000000"/>
                </a:solidFill>
                <a:latin typeface="Times" pitchFamily="80" charset="0"/>
                <a:cs typeface="+mn-cs"/>
              </a:rPr>
              <a:t>  </a:t>
            </a:r>
            <a:r>
              <a:rPr lang="en-US" sz="2400" kern="1200" dirty="0" smtClean="0">
                <a:solidFill>
                  <a:srgbClr val="000000"/>
                </a:solidFill>
                <a:latin typeface="Times" pitchFamily="80" charset="0"/>
                <a:cs typeface="+mn-cs"/>
              </a:rPr>
              <a:t>– </a:t>
            </a:r>
            <a:r>
              <a:rPr lang="en-US" sz="2400" i="1" kern="1200" dirty="0" err="1" smtClean="0">
                <a:solidFill>
                  <a:srgbClr val="000000"/>
                </a:solidFill>
                <a:latin typeface="Times" pitchFamily="80" charset="0"/>
                <a:cs typeface="+mn-cs"/>
              </a:rPr>
              <a:t>c</a:t>
            </a:r>
            <a:r>
              <a:rPr lang="en-US" sz="2400" i="1" kern="1200" baseline="-25000" dirty="0" err="1" smtClean="0">
                <a:solidFill>
                  <a:srgbClr val="000000"/>
                </a:solidFill>
                <a:latin typeface="Times" pitchFamily="80" charset="0"/>
                <a:cs typeface="+mn-cs"/>
              </a:rPr>
              <a:t>B</a:t>
            </a:r>
            <a:r>
              <a:rPr lang="en-US" sz="2400" i="1" kern="1200" baseline="30000" dirty="0" err="1" smtClean="0">
                <a:solidFill>
                  <a:srgbClr val="000000"/>
                </a:solidFill>
                <a:latin typeface="Times" pitchFamily="80" charset="0"/>
                <a:cs typeface="+mn-cs"/>
              </a:rPr>
              <a:t>T</a:t>
            </a:r>
            <a:r>
              <a:rPr lang="en-US" sz="2400" kern="1200" baseline="30000" dirty="0" smtClean="0">
                <a:solidFill>
                  <a:srgbClr val="000000"/>
                </a:solidFill>
                <a:latin typeface="Times" pitchFamily="80" charset="0"/>
                <a:cs typeface="+mn-cs"/>
              </a:rPr>
              <a:t> </a:t>
            </a:r>
            <a:r>
              <a:rPr lang="en-US" sz="2400" i="1" kern="1200" dirty="0" smtClean="0">
                <a:solidFill>
                  <a:srgbClr val="000000"/>
                </a:solidFill>
                <a:latin typeface="Times" pitchFamily="80" charset="0"/>
                <a:cs typeface="+mn-cs"/>
              </a:rPr>
              <a:t>A</a:t>
            </a:r>
            <a:r>
              <a:rPr lang="en-US" sz="2400" i="1" kern="1200" baseline="-25000" dirty="0" smtClean="0">
                <a:solidFill>
                  <a:srgbClr val="000000"/>
                </a:solidFill>
                <a:latin typeface="Times" pitchFamily="80" charset="0"/>
                <a:cs typeface="+mn-cs"/>
              </a:rPr>
              <a:t>B</a:t>
            </a:r>
            <a:r>
              <a:rPr lang="en-US" sz="2400" kern="1200" baseline="30000" dirty="0" smtClean="0">
                <a:solidFill>
                  <a:srgbClr val="000000"/>
                </a:solidFill>
                <a:latin typeface="Times" pitchFamily="80" charset="0"/>
                <a:cs typeface="+mn-cs"/>
              </a:rPr>
              <a:t>-1 </a:t>
            </a:r>
            <a:r>
              <a:rPr lang="en-US" sz="2400" i="1" kern="1200" dirty="0" smtClean="0">
                <a:solidFill>
                  <a:srgbClr val="000000"/>
                </a:solidFill>
                <a:latin typeface="Times" pitchFamily="80" charset="0"/>
                <a:cs typeface="+mn-cs"/>
              </a:rPr>
              <a:t>A</a:t>
            </a:r>
            <a:r>
              <a:rPr lang="en-US" sz="2400" i="1" kern="1200" baseline="-25000" dirty="0" smtClean="0">
                <a:solidFill>
                  <a:srgbClr val="000000"/>
                </a:solidFill>
                <a:latin typeface="Times" pitchFamily="80" charset="0"/>
                <a:cs typeface="+mn-cs"/>
              </a:rPr>
              <a:t>N</a:t>
            </a:r>
            <a:r>
              <a:rPr lang="en-US" sz="2400" i="1" kern="1200" dirty="0" smtClean="0">
                <a:solidFill>
                  <a:srgbClr val="000000"/>
                </a:solidFill>
                <a:latin typeface="Times" pitchFamily="80" charset="0"/>
                <a:cs typeface="+mn-cs"/>
              </a:rPr>
              <a:t>  </a:t>
            </a:r>
            <a:r>
              <a:rPr lang="en-US" sz="2400" i="1" kern="1200" dirty="0" smtClean="0">
                <a:solidFill>
                  <a:srgbClr val="000000"/>
                </a:solidFill>
                <a:latin typeface="cmsy10"/>
                <a:ea typeface="cmsy10"/>
                <a:cs typeface="cmsy10"/>
              </a:rPr>
              <a:t>·</a:t>
            </a:r>
            <a:r>
              <a:rPr lang="en-US" sz="2400" kern="1200" dirty="0" smtClean="0">
                <a:solidFill>
                  <a:srgbClr val="000000"/>
                </a:solidFill>
                <a:latin typeface="Times" pitchFamily="80" charset="0"/>
                <a:cs typeface="+mn-cs"/>
                <a:sym typeface="Symbol" pitchFamily="80" charset="2"/>
              </a:rPr>
              <a:t>  0</a:t>
            </a:r>
            <a:endParaRPr lang="en-US" sz="2400" i="1" kern="1200" dirty="0" smtClean="0">
              <a:solidFill>
                <a:srgbClr val="000000"/>
              </a:solidFill>
              <a:latin typeface="Times" pitchFamily="80" charset="0"/>
              <a:cs typeface="+mn-cs"/>
            </a:endParaRPr>
          </a:p>
        </p:txBody>
      </p:sp>
      <p:sp>
        <p:nvSpPr>
          <p:cNvPr id="626754" name="Rectangle 66"/>
          <p:cNvSpPr>
            <a:spLocks noChangeArrowheads="1"/>
          </p:cNvSpPr>
          <p:nvPr/>
        </p:nvSpPr>
        <p:spPr bwMode="auto">
          <a:xfrm>
            <a:off x="7495825" y="8430542"/>
            <a:ext cx="2263165" cy="500642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none" lIns="130019" tIns="65010" rIns="130019" bIns="65010">
            <a:spAutoFit/>
          </a:bodyPr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2400" kern="1200" dirty="0" smtClean="0">
                <a:solidFill>
                  <a:srgbClr val="003399"/>
                </a:solidFill>
                <a:latin typeface="Lucida Sans" pitchFamily="80" charset="0"/>
                <a:cs typeface="+mn-cs"/>
              </a:rPr>
              <a:t>optimal basis</a:t>
            </a:r>
          </a:p>
        </p:txBody>
      </p:sp>
      <p:sp>
        <p:nvSpPr>
          <p:cNvPr id="626755" name="Rectangle 67"/>
          <p:cNvSpPr>
            <a:spLocks noChangeArrowheads="1"/>
          </p:cNvSpPr>
          <p:nvPr/>
        </p:nvSpPr>
        <p:spPr bwMode="auto">
          <a:xfrm>
            <a:off x="8927256" y="5558651"/>
            <a:ext cx="1852756" cy="392900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none" lIns="130019" tIns="65010" rIns="130019" bIns="65010">
            <a:spAutoFit/>
          </a:bodyPr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1700" kern="1200" dirty="0" smtClean="0">
                <a:solidFill>
                  <a:srgbClr val="CC0000"/>
                </a:solidFill>
                <a:latin typeface="Lucida Sans" pitchFamily="80" charset="0"/>
                <a:cs typeface="+mn-cs"/>
              </a:rPr>
              <a:t>multiply by </a:t>
            </a:r>
            <a:r>
              <a:rPr lang="en-US" sz="1700" i="1" kern="1200" dirty="0" smtClean="0">
                <a:solidFill>
                  <a:srgbClr val="CC0000"/>
                </a:solidFill>
                <a:latin typeface="Times" pitchFamily="80" charset="0"/>
                <a:cs typeface="+mn-cs"/>
              </a:rPr>
              <a:t>A</a:t>
            </a:r>
            <a:r>
              <a:rPr lang="en-US" sz="1700" i="1" kern="1200" baseline="-25000" dirty="0" smtClean="0">
                <a:solidFill>
                  <a:srgbClr val="CC0000"/>
                </a:solidFill>
                <a:latin typeface="Times" pitchFamily="80" charset="0"/>
                <a:cs typeface="+mn-cs"/>
              </a:rPr>
              <a:t>B</a:t>
            </a:r>
            <a:r>
              <a:rPr lang="en-US" sz="1700" kern="1200" baseline="30000" dirty="0" smtClean="0">
                <a:solidFill>
                  <a:srgbClr val="CC0000"/>
                </a:solidFill>
                <a:latin typeface="Times" pitchFamily="80" charset="0"/>
                <a:cs typeface="+mn-cs"/>
              </a:rPr>
              <a:t>-1</a:t>
            </a:r>
            <a:endParaRPr lang="en-US" sz="1700" kern="1200" dirty="0" smtClean="0">
              <a:solidFill>
                <a:srgbClr val="CC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626757" name="Line 69"/>
          <p:cNvSpPr>
            <a:spLocks noChangeShapeType="1"/>
          </p:cNvSpPr>
          <p:nvPr/>
        </p:nvSpPr>
        <p:spPr bwMode="auto">
          <a:xfrm flipH="1">
            <a:off x="8441833" y="5730240"/>
            <a:ext cx="379307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sm" len="sm"/>
          </a:ln>
        </p:spPr>
        <p:txBody>
          <a:bodyPr wrap="none" lIns="130019" tIns="65010" rIns="130019" bIns="65010" anchor="ctr"/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626758" name="Rectangle 70"/>
          <p:cNvSpPr>
            <a:spLocks noChangeArrowheads="1"/>
          </p:cNvSpPr>
          <p:nvPr/>
        </p:nvSpPr>
        <p:spPr bwMode="auto">
          <a:xfrm>
            <a:off x="8938543" y="5016784"/>
            <a:ext cx="3739491" cy="392900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none" lIns="130019" tIns="65010" rIns="130019" bIns="65010">
            <a:spAutoFit/>
          </a:bodyPr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1700" kern="1200" dirty="0" smtClean="0">
                <a:solidFill>
                  <a:srgbClr val="CC0000"/>
                </a:solidFill>
                <a:latin typeface="Lucida Sans" pitchFamily="80" charset="0"/>
                <a:cs typeface="+mn-cs"/>
              </a:rPr>
              <a:t>subtract </a:t>
            </a:r>
            <a:r>
              <a:rPr lang="en-US" sz="1700" i="1" kern="1200" dirty="0" err="1" smtClean="0">
                <a:solidFill>
                  <a:srgbClr val="CC0000"/>
                </a:solidFill>
                <a:latin typeface="Times" pitchFamily="80" charset="0"/>
                <a:cs typeface="+mn-cs"/>
              </a:rPr>
              <a:t>c</a:t>
            </a:r>
            <a:r>
              <a:rPr lang="en-US" sz="1700" i="1" kern="1200" baseline="-25000" dirty="0" err="1" smtClean="0">
                <a:solidFill>
                  <a:srgbClr val="CC0000"/>
                </a:solidFill>
                <a:latin typeface="Times" pitchFamily="80" charset="0"/>
                <a:cs typeface="+mn-cs"/>
              </a:rPr>
              <a:t>B</a:t>
            </a:r>
            <a:r>
              <a:rPr lang="en-US" sz="1700" i="1" kern="1200" baseline="30000" dirty="0" err="1" smtClean="0">
                <a:solidFill>
                  <a:srgbClr val="CC0000"/>
                </a:solidFill>
                <a:latin typeface="Times" pitchFamily="80" charset="0"/>
                <a:cs typeface="+mn-cs"/>
              </a:rPr>
              <a:t>T</a:t>
            </a:r>
            <a:r>
              <a:rPr lang="en-US" sz="1700" kern="1200" baseline="30000" dirty="0" smtClean="0">
                <a:solidFill>
                  <a:srgbClr val="CC0000"/>
                </a:solidFill>
                <a:latin typeface="Times" pitchFamily="80" charset="0"/>
                <a:cs typeface="+mn-cs"/>
              </a:rPr>
              <a:t> </a:t>
            </a:r>
            <a:r>
              <a:rPr lang="en-US" sz="1700" i="1" kern="1200" dirty="0" smtClean="0">
                <a:solidFill>
                  <a:srgbClr val="CC0000"/>
                </a:solidFill>
                <a:latin typeface="Times" pitchFamily="80" charset="0"/>
                <a:cs typeface="+mn-cs"/>
              </a:rPr>
              <a:t>A</a:t>
            </a:r>
            <a:r>
              <a:rPr lang="en-US" sz="1700" i="1" kern="1200" baseline="-25000" dirty="0" smtClean="0">
                <a:solidFill>
                  <a:srgbClr val="CC0000"/>
                </a:solidFill>
                <a:latin typeface="Times" pitchFamily="80" charset="0"/>
                <a:cs typeface="+mn-cs"/>
              </a:rPr>
              <a:t>B</a:t>
            </a:r>
            <a:r>
              <a:rPr lang="en-US" sz="1700" kern="1200" baseline="30000" dirty="0" smtClean="0">
                <a:solidFill>
                  <a:srgbClr val="CC0000"/>
                </a:solidFill>
                <a:latin typeface="Times" pitchFamily="80" charset="0"/>
                <a:cs typeface="+mn-cs"/>
              </a:rPr>
              <a:t>-1  </a:t>
            </a:r>
            <a:r>
              <a:rPr lang="en-US" sz="1700" kern="1200" dirty="0" smtClean="0">
                <a:solidFill>
                  <a:srgbClr val="CC0000"/>
                </a:solidFill>
                <a:latin typeface="Lucida Sans" pitchFamily="80" charset="0"/>
                <a:cs typeface="+mn-cs"/>
              </a:rPr>
              <a:t>times constraints</a:t>
            </a:r>
          </a:p>
        </p:txBody>
      </p:sp>
      <p:sp>
        <p:nvSpPr>
          <p:cNvPr id="626759" name="Line 71"/>
          <p:cNvSpPr>
            <a:spLocks noChangeShapeType="1"/>
          </p:cNvSpPr>
          <p:nvPr/>
        </p:nvSpPr>
        <p:spPr bwMode="auto">
          <a:xfrm flipH="1">
            <a:off x="8453120" y="5188373"/>
            <a:ext cx="379307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sm" len="sm"/>
          </a:ln>
        </p:spPr>
        <p:txBody>
          <a:bodyPr wrap="none" lIns="130019" tIns="65010" rIns="130019" bIns="65010" anchor="ctr"/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" y="1143000"/>
            <a:ext cx="11704320" cy="7569769"/>
          </a:xfrm>
        </p:spPr>
        <p:txBody>
          <a:bodyPr/>
          <a:lstStyle/>
          <a:p>
            <a:pPr>
              <a:buNone/>
            </a:pPr>
            <a:endParaRPr lang="en-US" dirty="0" smtClean="0">
              <a:latin typeface="Arial" charset="0"/>
            </a:endParaRPr>
          </a:p>
          <a:p>
            <a:pPr algn="ctr">
              <a:buNone/>
            </a:pPr>
            <a:endParaRPr lang="en-US" sz="6000" dirty="0" smtClean="0">
              <a:latin typeface="Arial" charset="0"/>
            </a:endParaRPr>
          </a:p>
          <a:p>
            <a:pPr algn="ctr">
              <a:buNone/>
            </a:pPr>
            <a:r>
              <a:rPr lang="en-US" sz="6000" dirty="0" smtClean="0">
                <a:latin typeface="Arial" charset="0"/>
              </a:rPr>
              <a:t>Linear programming</a:t>
            </a:r>
            <a:endParaRPr lang="en-US" sz="6000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20, 2014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15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34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1056299" indent="-406268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625073" indent="-325014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2275105" indent="-325014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925138" indent="-325014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3575169" indent="-325014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4225197" indent="-325014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4875229" indent="-325014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5525256" indent="-325014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55C0258-400D-A245-AD43-A4FB815DD137}" type="slidenum">
              <a:rPr lang="en-US" sz="2000">
                <a:solidFill>
                  <a:srgbClr val="000000"/>
                </a:solidFill>
              </a:rPr>
              <a:pPr eaLnBrk="1" hangingPunct="1"/>
              <a:t>3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9781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1D2E5-3F85-45F3-936C-15A0F40DE292}" type="slidenum">
              <a:rPr lang="en-US">
                <a:solidFill>
                  <a:srgbClr val="000000"/>
                </a:solidFill>
              </a:rPr>
              <a:pPr/>
              <a:t>30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dirty="0"/>
              <a:t>Simplex Algorithm:  Corner Cases</a:t>
            </a:r>
          </a:p>
        </p:txBody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sz="2400" dirty="0"/>
              <a:t>Simplex algorithm.  </a:t>
            </a:r>
            <a:r>
              <a:rPr kumimoji="0" lang="en-US" sz="2400" dirty="0">
                <a:solidFill>
                  <a:schemeClr val="tx1"/>
                </a:solidFill>
              </a:rPr>
              <a:t>Missing details for corner cases.</a:t>
            </a:r>
          </a:p>
          <a:p>
            <a:endParaRPr kumimoji="0" lang="en-US" sz="2400" dirty="0"/>
          </a:p>
          <a:p>
            <a:r>
              <a:rPr kumimoji="0" lang="en-US" sz="2400" dirty="0"/>
              <a:t>Q.  </a:t>
            </a:r>
            <a:r>
              <a:rPr kumimoji="0" lang="en-US" sz="2400" dirty="0">
                <a:solidFill>
                  <a:schemeClr val="tx1"/>
                </a:solidFill>
              </a:rPr>
              <a:t>What if min ratio test fails?</a:t>
            </a:r>
            <a:endParaRPr kumimoji="0" lang="en-US" sz="2400" dirty="0"/>
          </a:p>
          <a:p>
            <a:r>
              <a:rPr kumimoji="0" lang="en-US" sz="2400" dirty="0"/>
              <a:t>Q.  </a:t>
            </a:r>
            <a:r>
              <a:rPr kumimoji="0" lang="en-US" sz="2400" dirty="0">
                <a:solidFill>
                  <a:schemeClr val="tx1"/>
                </a:solidFill>
              </a:rPr>
              <a:t>How to find initial basis?</a:t>
            </a:r>
            <a:endParaRPr kumimoji="0" lang="en-US" sz="2400" dirty="0"/>
          </a:p>
          <a:p>
            <a:r>
              <a:rPr kumimoji="0" lang="en-US" sz="2400" dirty="0"/>
              <a:t>Q.  </a:t>
            </a:r>
            <a:r>
              <a:rPr kumimoji="0" lang="en-US" sz="2400" dirty="0">
                <a:solidFill>
                  <a:schemeClr val="tx1"/>
                </a:solidFill>
              </a:rPr>
              <a:t>How to guarantee termination?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E9220-25F6-439C-A98A-CFF3E7357FE9}" type="slidenum">
              <a:rPr lang="en-US">
                <a:solidFill>
                  <a:srgbClr val="000000"/>
                </a:solidFill>
              </a:rPr>
              <a:pPr/>
              <a:t>31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Unboundedness</a:t>
            </a:r>
            <a:endParaRPr lang="en-US" sz="3600" dirty="0"/>
          </a:p>
        </p:txBody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6987" y="1300480"/>
            <a:ext cx="11785600" cy="7694507"/>
          </a:xfrm>
        </p:spPr>
        <p:txBody>
          <a:bodyPr/>
          <a:lstStyle/>
          <a:p>
            <a:r>
              <a:rPr lang="en-US" sz="2400" dirty="0"/>
              <a:t>Q.  </a:t>
            </a:r>
            <a:r>
              <a:rPr lang="en-US" sz="2400" dirty="0">
                <a:solidFill>
                  <a:schemeClr val="tx1"/>
                </a:solidFill>
              </a:rPr>
              <a:t> What happens if min ratio test </a:t>
            </a:r>
            <a:r>
              <a:rPr lang="en-US" sz="2400" dirty="0">
                <a:solidFill>
                  <a:schemeClr val="accent1"/>
                </a:solidFill>
              </a:rPr>
              <a:t>fails</a:t>
            </a:r>
            <a:r>
              <a:rPr lang="en-US" sz="2400" dirty="0">
                <a:solidFill>
                  <a:schemeClr val="tx1"/>
                </a:solidFill>
              </a:rPr>
              <a:t>?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A.  </a:t>
            </a:r>
            <a:r>
              <a:rPr lang="en-US" sz="2400" dirty="0">
                <a:solidFill>
                  <a:schemeClr val="tx1"/>
                </a:solidFill>
              </a:rPr>
              <a:t> Unbounded objective function.</a:t>
            </a:r>
            <a:endParaRPr lang="en-US" sz="2400" dirty="0"/>
          </a:p>
        </p:txBody>
      </p:sp>
      <p:graphicFrame>
        <p:nvGraphicFramePr>
          <p:cNvPr id="646150" name="Object 6"/>
          <p:cNvGraphicFramePr>
            <a:graphicFrameLocks noChangeAspect="1"/>
          </p:cNvGraphicFramePr>
          <p:nvPr/>
        </p:nvGraphicFramePr>
        <p:xfrm>
          <a:off x="1824284" y="3059290"/>
          <a:ext cx="6594970" cy="2937368"/>
        </p:xfrm>
        <a:graphic>
          <a:graphicData uri="http://schemas.openxmlformats.org/presentationml/2006/ole">
            <p:oleObj spid="_x0000_s39014" name="Equation" r:id="rId4" imgW="4364883" imgH="1789139" progId="Equation.3">
              <p:embed/>
            </p:oleObj>
          </a:graphicData>
        </a:graphic>
      </p:graphicFrame>
      <p:sp>
        <p:nvSpPr>
          <p:cNvPr id="646152" name="Rectangle 8"/>
          <p:cNvSpPr>
            <a:spLocks noChangeArrowheads="1"/>
          </p:cNvSpPr>
          <p:nvPr/>
        </p:nvSpPr>
        <p:spPr bwMode="auto">
          <a:xfrm>
            <a:off x="7446156" y="2090702"/>
            <a:ext cx="3474857" cy="744110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none" lIns="130019" tIns="65010" rIns="130019" bIns="65010">
            <a:spAutoFit/>
          </a:bodyPr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2000" kern="1200" dirty="0" smtClean="0">
                <a:solidFill>
                  <a:srgbClr val="CC0000"/>
                </a:solidFill>
                <a:latin typeface="Lucida Sans" pitchFamily="80" charset="0"/>
                <a:cs typeface="+mn-cs"/>
              </a:rPr>
              <a:t>all coefficients in entering</a:t>
            </a:r>
            <a:br>
              <a:rPr lang="en-US" sz="2000" kern="1200" dirty="0" smtClean="0">
                <a:solidFill>
                  <a:srgbClr val="CC0000"/>
                </a:solidFill>
                <a:latin typeface="Lucida Sans" pitchFamily="80" charset="0"/>
                <a:cs typeface="+mn-cs"/>
              </a:rPr>
            </a:br>
            <a:r>
              <a:rPr lang="en-US" sz="2000" kern="1200" dirty="0" smtClean="0">
                <a:solidFill>
                  <a:srgbClr val="CC0000"/>
                </a:solidFill>
                <a:latin typeface="Lucida Sans" pitchFamily="80" charset="0"/>
                <a:cs typeface="+mn-cs"/>
              </a:rPr>
              <a:t>column are </a:t>
            </a:r>
            <a:r>
              <a:rPr lang="en-US" sz="2000" kern="1200" dirty="0" err="1" smtClean="0">
                <a:solidFill>
                  <a:srgbClr val="CC0000"/>
                </a:solidFill>
                <a:latin typeface="Lucida Sans" pitchFamily="80" charset="0"/>
                <a:cs typeface="+mn-cs"/>
              </a:rPr>
              <a:t>nonpositive</a:t>
            </a:r>
            <a:endParaRPr lang="en-US" sz="2000" kern="1200" dirty="0" smtClean="0">
              <a:solidFill>
                <a:srgbClr val="CC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646153" name="Line 9"/>
          <p:cNvSpPr>
            <a:spLocks noChangeShapeType="1"/>
          </p:cNvSpPr>
          <p:nvPr/>
        </p:nvSpPr>
        <p:spPr bwMode="auto">
          <a:xfrm flipH="1" flipV="1">
            <a:off x="6877191" y="1876221"/>
            <a:ext cx="469618" cy="345439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sm" len="sm"/>
          </a:ln>
        </p:spPr>
        <p:txBody>
          <a:bodyPr wrap="none" lIns="130019" tIns="65010" rIns="130019" bIns="65010" anchor="ctr"/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graphicFrame>
        <p:nvGraphicFramePr>
          <p:cNvPr id="646154" name="Object 10"/>
          <p:cNvGraphicFramePr>
            <a:graphicFrameLocks noChangeAspect="1"/>
          </p:cNvGraphicFramePr>
          <p:nvPr/>
        </p:nvGraphicFramePr>
        <p:xfrm>
          <a:off x="9498473" y="6847847"/>
          <a:ext cx="2795127" cy="2424853"/>
        </p:xfrm>
        <a:graphic>
          <a:graphicData uri="http://schemas.openxmlformats.org/presentationml/2006/ole">
            <p:oleObj spid="_x0000_s39015" name="Equation" r:id="rId5" imgW="1714225" imgH="1485074" progId="Equation.3">
              <p:embed/>
            </p:oleObj>
          </a:graphicData>
        </a:graphic>
      </p:graphicFrame>
      <p:graphicFrame>
        <p:nvGraphicFramePr>
          <p:cNvPr id="646155" name="Object 11"/>
          <p:cNvGraphicFramePr>
            <a:graphicFrameLocks noChangeAspect="1"/>
          </p:cNvGraphicFramePr>
          <p:nvPr/>
        </p:nvGraphicFramePr>
        <p:xfrm>
          <a:off x="6926862" y="7850301"/>
          <a:ext cx="2016196" cy="374791"/>
        </p:xfrm>
        <a:graphic>
          <a:graphicData uri="http://schemas.openxmlformats.org/presentationml/2006/ole">
            <p:oleObj spid="_x0000_s39016" name="Equation" r:id="rId6" imgW="1333041" imgH="229151" progId="Equation.3">
              <p:embed/>
            </p:oleObj>
          </a:graphicData>
        </a:graphic>
      </p:graphicFrame>
      <p:sp>
        <p:nvSpPr>
          <p:cNvPr id="646156" name="Line 12"/>
          <p:cNvSpPr>
            <a:spLocks noChangeShapeType="1"/>
          </p:cNvSpPr>
          <p:nvPr/>
        </p:nvSpPr>
        <p:spPr bwMode="auto">
          <a:xfrm>
            <a:off x="1849121" y="4061743"/>
            <a:ext cx="6538524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lIns="130019" tIns="65010" rIns="130019" bIns="65010">
            <a:spAutoFit/>
          </a:bodyPr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646151" name="Rectangle 7"/>
          <p:cNvSpPr>
            <a:spLocks noChangeArrowheads="1"/>
          </p:cNvSpPr>
          <p:nvPr/>
        </p:nvSpPr>
        <p:spPr bwMode="auto">
          <a:xfrm>
            <a:off x="5457050" y="3657600"/>
            <a:ext cx="1196622" cy="1512711"/>
          </a:xfrm>
          <a:prstGeom prst="rect">
            <a:avLst/>
          </a:prstGeom>
          <a:solidFill>
            <a:schemeClr val="accent1">
              <a:alpha val="25000"/>
            </a:schemeClr>
          </a:solidFill>
          <a:ln w="9525">
            <a:noFill/>
            <a:miter lim="800000"/>
            <a:headEnd/>
            <a:tailEnd type="none" w="sm" len="sm"/>
          </a:ln>
        </p:spPr>
        <p:txBody>
          <a:bodyPr wrap="none" lIns="130019" tIns="65010" rIns="130019" bIns="65010" anchor="ctr"/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EDDF7-A1C5-4F5F-A320-DAE4E51603FB}" type="slidenum">
              <a:rPr lang="en-US">
                <a:solidFill>
                  <a:srgbClr val="000000"/>
                </a:solidFill>
              </a:rPr>
              <a:pPr/>
              <a:t>32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Phase I Simplex</a:t>
            </a:r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6987" y="1300480"/>
            <a:ext cx="11785600" cy="7694507"/>
          </a:xfrm>
        </p:spPr>
        <p:txBody>
          <a:bodyPr/>
          <a:lstStyle/>
          <a:p>
            <a:r>
              <a:rPr lang="en-US" sz="2400" dirty="0"/>
              <a:t>Q.  </a:t>
            </a:r>
            <a:r>
              <a:rPr lang="en-US" sz="2400" dirty="0">
                <a:solidFill>
                  <a:schemeClr val="tx1"/>
                </a:solidFill>
              </a:rPr>
              <a:t>How to find </a:t>
            </a:r>
            <a:r>
              <a:rPr lang="en-US" sz="2400" dirty="0">
                <a:solidFill>
                  <a:schemeClr val="accent1"/>
                </a:solidFill>
              </a:rPr>
              <a:t>initial basis</a:t>
            </a:r>
            <a:r>
              <a:rPr lang="en-US" sz="2400" dirty="0">
                <a:solidFill>
                  <a:schemeClr val="tx1"/>
                </a:solidFill>
              </a:rPr>
              <a:t>?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/>
              <a:t>A.  </a:t>
            </a:r>
            <a:r>
              <a:rPr lang="en-US" sz="2400" dirty="0">
                <a:solidFill>
                  <a:schemeClr val="tx1"/>
                </a:solidFill>
              </a:rPr>
              <a:t>Solve (P'), starting from basis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consisting of all the </a:t>
            </a:r>
            <a:r>
              <a:rPr lang="en-US" sz="2400" i="1" dirty="0" err="1">
                <a:solidFill>
                  <a:schemeClr val="tx1"/>
                </a:solidFill>
                <a:latin typeface="Times" pitchFamily="80" charset="0"/>
              </a:rPr>
              <a:t>z</a:t>
            </a:r>
            <a:r>
              <a:rPr lang="en-US" sz="2400" i="1" baseline="-25000" dirty="0" err="1">
                <a:solidFill>
                  <a:schemeClr val="tx1"/>
                </a:solidFill>
                <a:latin typeface="Times" pitchFamily="80" charset="0"/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variables.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sz="2400" dirty="0"/>
              <a:t>Case 1:  min </a:t>
            </a:r>
            <a:r>
              <a:rPr lang="en-US" sz="2400" dirty="0">
                <a:latin typeface="Times" pitchFamily="80" charset="0"/>
              </a:rPr>
              <a:t>&gt; 0</a:t>
            </a:r>
            <a:r>
              <a:rPr lang="en-US" sz="2400" dirty="0"/>
              <a:t>  </a:t>
            </a:r>
            <a:r>
              <a:rPr lang="en-US" sz="2400" dirty="0" smtClean="0">
                <a:latin typeface="cmsy10"/>
                <a:ea typeface="cmsy10"/>
                <a:cs typeface="cmsy10"/>
              </a:rPr>
              <a:t>)</a:t>
            </a:r>
            <a:r>
              <a:rPr lang="en-US" sz="2400" dirty="0" smtClean="0"/>
              <a:t>  </a:t>
            </a:r>
            <a:r>
              <a:rPr lang="en-US" sz="2400" dirty="0"/>
              <a:t>(P) is infeasible.</a:t>
            </a:r>
          </a:p>
          <a:p>
            <a:pPr lvl="1"/>
            <a:r>
              <a:rPr lang="en-US" sz="2400" dirty="0"/>
              <a:t>Case 2:  min </a:t>
            </a:r>
            <a:r>
              <a:rPr lang="en-US" sz="2400" dirty="0">
                <a:latin typeface="Times" pitchFamily="80" charset="0"/>
              </a:rPr>
              <a:t>= 0</a:t>
            </a:r>
            <a:r>
              <a:rPr lang="en-US" sz="2400" dirty="0"/>
              <a:t>, basis has no </a:t>
            </a:r>
            <a:r>
              <a:rPr lang="en-US" sz="2400" i="1" dirty="0" err="1">
                <a:latin typeface="Times" pitchFamily="80" charset="0"/>
              </a:rPr>
              <a:t>z</a:t>
            </a:r>
            <a:r>
              <a:rPr lang="en-US" sz="2400" i="1" baseline="-25000" dirty="0" err="1">
                <a:latin typeface="Times" pitchFamily="80" charset="0"/>
              </a:rPr>
              <a:t>i</a:t>
            </a:r>
            <a:r>
              <a:rPr lang="en-US" sz="2400" dirty="0"/>
              <a:t> variables  </a:t>
            </a:r>
            <a:r>
              <a:rPr lang="en-US" sz="2400" dirty="0" smtClean="0">
                <a:latin typeface="cmsy10"/>
                <a:ea typeface="cmsy10"/>
                <a:cs typeface="cmsy10"/>
              </a:rPr>
              <a:t>)</a:t>
            </a:r>
            <a:r>
              <a:rPr lang="en-US" sz="2400" dirty="0" smtClean="0"/>
              <a:t>  </a:t>
            </a:r>
            <a:r>
              <a:rPr lang="en-US" sz="2400" dirty="0"/>
              <a:t>OK to start Phase II.</a:t>
            </a:r>
          </a:p>
          <a:p>
            <a:pPr lvl="1"/>
            <a:r>
              <a:rPr lang="en-US" sz="2400" dirty="0"/>
              <a:t>Case 3a:  min </a:t>
            </a:r>
            <a:r>
              <a:rPr lang="en-US" sz="2400" dirty="0">
                <a:latin typeface="Times" pitchFamily="80" charset="0"/>
              </a:rPr>
              <a:t>= 0</a:t>
            </a:r>
            <a:r>
              <a:rPr lang="en-US" sz="2400" dirty="0"/>
              <a:t>, basis has </a:t>
            </a:r>
            <a:r>
              <a:rPr lang="en-US" sz="2400" i="1" dirty="0" err="1">
                <a:latin typeface="Times" pitchFamily="80" charset="0"/>
              </a:rPr>
              <a:t>z</a:t>
            </a:r>
            <a:r>
              <a:rPr lang="en-US" sz="2400" i="1" baseline="-25000" dirty="0" err="1">
                <a:latin typeface="Times" pitchFamily="80" charset="0"/>
              </a:rPr>
              <a:t>i</a:t>
            </a:r>
            <a:r>
              <a:rPr lang="en-US" sz="2400" dirty="0"/>
              <a:t> variables. Pivot </a:t>
            </a:r>
            <a:r>
              <a:rPr lang="en-US" sz="2400" i="1" dirty="0" err="1">
                <a:latin typeface="Times" pitchFamily="80" charset="0"/>
              </a:rPr>
              <a:t>z</a:t>
            </a:r>
            <a:r>
              <a:rPr lang="en-US" sz="2400" i="1" baseline="-25000" dirty="0" err="1">
                <a:latin typeface="Times" pitchFamily="80" charset="0"/>
              </a:rPr>
              <a:t>i</a:t>
            </a:r>
            <a:r>
              <a:rPr lang="en-US" sz="2400" dirty="0"/>
              <a:t> variables out of basis. If successful, start Phase II; else remove linear dependent rows.</a:t>
            </a:r>
          </a:p>
        </p:txBody>
      </p:sp>
      <p:graphicFrame>
        <p:nvGraphicFramePr>
          <p:cNvPr id="635908" name="Object 4"/>
          <p:cNvGraphicFramePr>
            <a:graphicFrameLocks noChangeAspect="1"/>
          </p:cNvGraphicFramePr>
          <p:nvPr/>
        </p:nvGraphicFramePr>
        <p:xfrm>
          <a:off x="6565618" y="1478846"/>
          <a:ext cx="4356382" cy="2217060"/>
        </p:xfrm>
        <a:graphic>
          <a:graphicData uri="http://schemas.openxmlformats.org/presentationml/2006/ole">
            <p:oleObj spid="_x0000_s40008" name="Equation" r:id="rId4" imgW="1996661" imgH="876852" progId="Equation.3">
              <p:embed/>
            </p:oleObj>
          </a:graphicData>
        </a:graphic>
      </p:graphicFrame>
      <p:graphicFrame>
        <p:nvGraphicFramePr>
          <p:cNvPr id="6359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486142379"/>
              </p:ext>
            </p:extLst>
          </p:nvPr>
        </p:nvGraphicFramePr>
        <p:xfrm>
          <a:off x="6964363" y="3959225"/>
          <a:ext cx="3521075" cy="2211388"/>
        </p:xfrm>
        <a:graphic>
          <a:graphicData uri="http://schemas.openxmlformats.org/presentationml/2006/ole">
            <p:oleObj spid="_x0000_s40009" name="Equation" r:id="rId5" imgW="1919880" imgH="1078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7BF81-9B21-4276-8E2D-60C9222C3326}" type="slidenum">
              <a:rPr lang="en-US">
                <a:solidFill>
                  <a:srgbClr val="000000"/>
                </a:solidFill>
              </a:rPr>
              <a:pPr/>
              <a:t>33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dirty="0"/>
              <a:t>Simplex Algorithm:  Degeneracy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sz="2400" dirty="0"/>
              <a:t>Degeneracy.  </a:t>
            </a:r>
            <a:r>
              <a:rPr kumimoji="0" lang="en-US" sz="2400" dirty="0">
                <a:solidFill>
                  <a:schemeClr val="tx1"/>
                </a:solidFill>
              </a:rPr>
              <a:t>New basis, same vertex.</a:t>
            </a:r>
          </a:p>
          <a:p>
            <a:pPr lvl="1"/>
            <a:endParaRPr kumimoji="0" lang="en-US" sz="2400" dirty="0"/>
          </a:p>
          <a:p>
            <a:pPr lvl="1"/>
            <a:endParaRPr kumimoji="0" lang="en-US" sz="2400" dirty="0"/>
          </a:p>
          <a:p>
            <a:pPr lvl="1"/>
            <a:endParaRPr kumimoji="0" lang="en-US" sz="2400" dirty="0"/>
          </a:p>
          <a:p>
            <a:pPr lvl="1"/>
            <a:endParaRPr kumimoji="0" lang="en-US" sz="2400" dirty="0"/>
          </a:p>
          <a:p>
            <a:pPr lvl="1"/>
            <a:endParaRPr kumimoji="0" lang="en-US" sz="2400" dirty="0"/>
          </a:p>
          <a:p>
            <a:pPr lvl="1"/>
            <a:endParaRPr kumimoji="0" lang="en-US" sz="2400" dirty="0"/>
          </a:p>
          <a:p>
            <a:pPr lvl="1">
              <a:buNone/>
            </a:pPr>
            <a:endParaRPr kumimoji="0" lang="en-US" sz="2400" dirty="0"/>
          </a:p>
          <a:p>
            <a:r>
              <a:rPr kumimoji="0" lang="en-US" sz="2400" dirty="0"/>
              <a:t>Degenerate pivot.  </a:t>
            </a:r>
            <a:r>
              <a:rPr kumimoji="0" lang="en-US" sz="2400" dirty="0">
                <a:solidFill>
                  <a:schemeClr val="tx1"/>
                </a:solidFill>
              </a:rPr>
              <a:t>Min ratio = </a:t>
            </a:r>
            <a:r>
              <a:rPr kumimoji="0" lang="en-US" sz="2400" dirty="0">
                <a:solidFill>
                  <a:schemeClr val="tx1"/>
                </a:solidFill>
                <a:latin typeface="Times" pitchFamily="80" charset="0"/>
              </a:rPr>
              <a:t>0</a:t>
            </a:r>
            <a:r>
              <a:rPr kumimoji="0" lang="en-US" sz="2400" dirty="0">
                <a:solidFill>
                  <a:schemeClr val="tx1"/>
                </a:solidFill>
              </a:rPr>
              <a:t>.</a:t>
            </a:r>
            <a:endParaRPr kumimoji="0" lang="en-US" sz="2400" dirty="0"/>
          </a:p>
        </p:txBody>
      </p:sp>
      <p:sp>
        <p:nvSpPr>
          <p:cNvPr id="618502" name="Freeform 6"/>
          <p:cNvSpPr>
            <a:spLocks/>
          </p:cNvSpPr>
          <p:nvPr/>
        </p:nvSpPr>
        <p:spPr bwMode="auto">
          <a:xfrm>
            <a:off x="4413956" y="2637091"/>
            <a:ext cx="2138115" cy="1837831"/>
          </a:xfrm>
          <a:custGeom>
            <a:avLst/>
            <a:gdLst/>
            <a:ahLst/>
            <a:cxnLst>
              <a:cxn ang="0">
                <a:pos x="0" y="1776"/>
              </a:cxn>
              <a:cxn ang="0">
                <a:pos x="0" y="0"/>
              </a:cxn>
              <a:cxn ang="0">
                <a:pos x="758" y="205"/>
              </a:cxn>
              <a:cxn ang="0">
                <a:pos x="1626" y="1000"/>
              </a:cxn>
              <a:cxn ang="0">
                <a:pos x="2064" y="1776"/>
              </a:cxn>
              <a:cxn ang="0">
                <a:pos x="0" y="1776"/>
              </a:cxn>
            </a:cxnLst>
            <a:rect l="0" t="0" r="r" b="b"/>
            <a:pathLst>
              <a:path w="2064" h="1776">
                <a:moveTo>
                  <a:pt x="0" y="1776"/>
                </a:moveTo>
                <a:lnTo>
                  <a:pt x="0" y="0"/>
                </a:lnTo>
                <a:lnTo>
                  <a:pt x="758" y="205"/>
                </a:lnTo>
                <a:lnTo>
                  <a:pt x="1626" y="1000"/>
                </a:lnTo>
                <a:lnTo>
                  <a:pt x="2064" y="1776"/>
                </a:lnTo>
                <a:lnTo>
                  <a:pt x="0" y="1776"/>
                </a:lnTo>
                <a:close/>
              </a:path>
            </a:pathLst>
          </a:custGeom>
          <a:solidFill>
            <a:schemeClr val="tx2">
              <a:alpha val="5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lIns="130921" tIns="65461" rIns="130921" bIns="65461" anchor="ctr"/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618503" name="Line 7"/>
          <p:cNvSpPr>
            <a:spLocks noChangeShapeType="1"/>
          </p:cNvSpPr>
          <p:nvPr/>
        </p:nvSpPr>
        <p:spPr bwMode="auto">
          <a:xfrm flipV="1">
            <a:off x="4215278" y="4461369"/>
            <a:ext cx="3578577" cy="90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 wrap="none" lIns="130921" tIns="65461" rIns="130921" bIns="65461" anchor="ctr"/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618504" name="Line 8"/>
          <p:cNvSpPr>
            <a:spLocks noChangeShapeType="1"/>
          </p:cNvSpPr>
          <p:nvPr/>
        </p:nvSpPr>
        <p:spPr bwMode="auto">
          <a:xfrm rot="-5400000">
            <a:off x="3187982" y="3420534"/>
            <a:ext cx="244743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 wrap="none" lIns="130921" tIns="65461" rIns="130921" bIns="65461" anchor="ctr"/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618505" name="Line 9"/>
          <p:cNvSpPr>
            <a:spLocks noChangeShapeType="1"/>
          </p:cNvSpPr>
          <p:nvPr/>
        </p:nvSpPr>
        <p:spPr bwMode="auto">
          <a:xfrm rot="5400000" flipH="1">
            <a:off x="5462699" y="1588348"/>
            <a:ext cx="763129" cy="2860604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lIns="130921" tIns="65461" rIns="130921" bIns="65461" anchor="ctr"/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618506" name="Line 10"/>
          <p:cNvSpPr>
            <a:spLocks noChangeShapeType="1"/>
          </p:cNvSpPr>
          <p:nvPr/>
        </p:nvSpPr>
        <p:spPr bwMode="auto">
          <a:xfrm rot="5400000" flipH="1">
            <a:off x="4590064" y="2117795"/>
            <a:ext cx="2248747" cy="241130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lIns="130921" tIns="65461" rIns="130921" bIns="65461" anchor="ctr"/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618507" name="Line 11"/>
          <p:cNvSpPr>
            <a:spLocks noChangeShapeType="1"/>
          </p:cNvSpPr>
          <p:nvPr/>
        </p:nvSpPr>
        <p:spPr bwMode="auto">
          <a:xfrm rot="5400000" flipH="1">
            <a:off x="5224504" y="1691083"/>
            <a:ext cx="1198881" cy="284705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lIns="130921" tIns="65461" rIns="130921" bIns="65461" anchor="ctr"/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618508" name="Oval 12"/>
          <p:cNvSpPr>
            <a:spLocks noChangeAspect="1" noChangeArrowheads="1"/>
          </p:cNvSpPr>
          <p:nvPr/>
        </p:nvSpPr>
        <p:spPr bwMode="auto">
          <a:xfrm>
            <a:off x="5138702" y="2786098"/>
            <a:ext cx="126436" cy="126436"/>
          </a:xfrm>
          <a:prstGeom prst="ellipse">
            <a:avLst/>
          </a:prstGeom>
          <a:solidFill>
            <a:srgbClr val="003399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lIns="130921" tIns="65461" rIns="130921" bIns="65461" anchor="ctr"/>
          <a:lstStyle/>
          <a:p>
            <a:pPr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400" kern="1200" dirty="0" smtClean="0">
              <a:solidFill>
                <a:srgbClr val="FFFFFF"/>
              </a:solidFill>
              <a:latin typeface="Lucida Sans" pitchFamily="80" charset="0"/>
              <a:cs typeface="+mn-cs"/>
            </a:endParaRPr>
          </a:p>
        </p:txBody>
      </p:sp>
      <p:graphicFrame>
        <p:nvGraphicFramePr>
          <p:cNvPr id="618509" name="Object 13"/>
          <p:cNvGraphicFramePr>
            <a:graphicFrameLocks noChangeAspect="1"/>
          </p:cNvGraphicFramePr>
          <p:nvPr/>
        </p:nvGraphicFramePr>
        <p:xfrm>
          <a:off x="1854199" y="5791201"/>
          <a:ext cx="9753600" cy="3224720"/>
        </p:xfrm>
        <a:graphic>
          <a:graphicData uri="http://schemas.openxmlformats.org/presentationml/2006/ole">
            <p:oleObj spid="_x0000_s40998" name="Equation" r:id="rId4" imgW="6001989" imgH="1890494" progId="Equation.3">
              <p:embed/>
            </p:oleObj>
          </a:graphicData>
        </a:graphic>
      </p:graphicFrame>
      <p:sp>
        <p:nvSpPr>
          <p:cNvPr id="618511" name="Rectangle 15"/>
          <p:cNvSpPr>
            <a:spLocks noChangeArrowheads="1"/>
          </p:cNvSpPr>
          <p:nvPr/>
        </p:nvSpPr>
        <p:spPr bwMode="auto">
          <a:xfrm>
            <a:off x="4617719" y="7509369"/>
            <a:ext cx="1110827" cy="417690"/>
          </a:xfrm>
          <a:prstGeom prst="rect">
            <a:avLst/>
          </a:prstGeom>
          <a:solidFill>
            <a:schemeClr val="accent1">
              <a:alpha val="25000"/>
            </a:schemeClr>
          </a:solidFill>
          <a:ln w="9525">
            <a:noFill/>
            <a:miter lim="800000"/>
            <a:headEnd/>
            <a:tailEnd type="none" w="sm" len="sm"/>
          </a:ln>
        </p:spPr>
        <p:txBody>
          <a:bodyPr wrap="none" lIns="130019" tIns="65010" rIns="130019" bIns="65010" anchor="ctr"/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618512" name="Rectangle 16"/>
          <p:cNvSpPr>
            <a:spLocks noChangeArrowheads="1"/>
          </p:cNvSpPr>
          <p:nvPr/>
        </p:nvSpPr>
        <p:spPr bwMode="auto">
          <a:xfrm>
            <a:off x="10512778" y="7482275"/>
            <a:ext cx="485422" cy="417690"/>
          </a:xfrm>
          <a:prstGeom prst="rect">
            <a:avLst/>
          </a:prstGeom>
          <a:solidFill>
            <a:schemeClr val="accent1">
              <a:alpha val="25000"/>
            </a:schemeClr>
          </a:solidFill>
          <a:ln w="9525">
            <a:noFill/>
            <a:miter lim="800000"/>
            <a:headEnd/>
            <a:tailEnd type="none" w="sm" len="sm"/>
          </a:ln>
        </p:spPr>
        <p:txBody>
          <a:bodyPr wrap="none" lIns="130019" tIns="65010" rIns="130019" bIns="65010" anchor="ctr"/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618513" name="Line 17"/>
          <p:cNvSpPr>
            <a:spLocks noChangeShapeType="1"/>
          </p:cNvSpPr>
          <p:nvPr/>
        </p:nvSpPr>
        <p:spPr bwMode="auto">
          <a:xfrm flipV="1">
            <a:off x="1819775" y="7432611"/>
            <a:ext cx="8857263" cy="1580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lIns="130019" tIns="65010" rIns="130019" bIns="65010">
            <a:spAutoFit/>
          </a:bodyPr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A6648-997B-43DA-90B5-927F7675CEDB}" type="slidenum">
              <a:rPr lang="en-US">
                <a:solidFill>
                  <a:srgbClr val="000000"/>
                </a:solidFill>
              </a:rPr>
              <a:pPr/>
              <a:t>34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64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dirty="0"/>
              <a:t>Simplex Algorithm:  Degeneracy</a:t>
            </a:r>
          </a:p>
        </p:txBody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sz="2400" dirty="0"/>
              <a:t>Degeneracy.  </a:t>
            </a:r>
            <a:r>
              <a:rPr kumimoji="0" lang="en-US" sz="2400" dirty="0">
                <a:solidFill>
                  <a:schemeClr val="tx1"/>
                </a:solidFill>
              </a:rPr>
              <a:t>New basis, same vertex.</a:t>
            </a:r>
          </a:p>
          <a:p>
            <a:pPr lvl="1"/>
            <a:endParaRPr kumimoji="0" lang="en-US" sz="2400" dirty="0"/>
          </a:p>
          <a:p>
            <a:pPr lvl="1"/>
            <a:endParaRPr kumimoji="0" lang="en-US" sz="2400" dirty="0"/>
          </a:p>
          <a:p>
            <a:pPr lvl="1"/>
            <a:endParaRPr kumimoji="0" lang="en-US" sz="2400" dirty="0"/>
          </a:p>
          <a:p>
            <a:pPr lvl="1"/>
            <a:endParaRPr kumimoji="0" lang="en-US" sz="2400" dirty="0"/>
          </a:p>
          <a:p>
            <a:pPr lvl="1"/>
            <a:endParaRPr kumimoji="0" lang="en-US" sz="2400" dirty="0"/>
          </a:p>
          <a:p>
            <a:pPr lvl="1"/>
            <a:endParaRPr kumimoji="0" lang="en-US" sz="2400" dirty="0"/>
          </a:p>
          <a:p>
            <a:pPr lvl="1"/>
            <a:endParaRPr kumimoji="0" lang="en-US" sz="2400" dirty="0"/>
          </a:p>
          <a:p>
            <a:endParaRPr kumimoji="0" lang="en-US" sz="2400" dirty="0"/>
          </a:p>
          <a:p>
            <a:r>
              <a:rPr kumimoji="0" lang="en-US" sz="2400" dirty="0"/>
              <a:t>Cycling.  </a:t>
            </a:r>
            <a:r>
              <a:rPr kumimoji="0" lang="en-US" sz="2400" dirty="0">
                <a:solidFill>
                  <a:schemeClr val="tx1"/>
                </a:solidFill>
              </a:rPr>
              <a:t>Infinite loop by cycling through different bases that all correspond to same vertex.</a:t>
            </a:r>
            <a:endParaRPr kumimoji="0" lang="en-US" sz="2400" dirty="0"/>
          </a:p>
          <a:p>
            <a:pPr lvl="1"/>
            <a:endParaRPr kumimoji="0" lang="en-US" sz="2400" dirty="0"/>
          </a:p>
          <a:p>
            <a:r>
              <a:rPr kumimoji="0" lang="en-US" sz="2400" dirty="0"/>
              <a:t>Anti-cycling rules.</a:t>
            </a:r>
          </a:p>
          <a:p>
            <a:pPr lvl="1"/>
            <a:r>
              <a:rPr kumimoji="0" lang="en-US" sz="2400" dirty="0" err="1">
                <a:solidFill>
                  <a:schemeClr val="accent1"/>
                </a:solidFill>
              </a:rPr>
              <a:t>Bland's</a:t>
            </a:r>
            <a:r>
              <a:rPr kumimoji="0" lang="en-US" sz="2400" dirty="0">
                <a:solidFill>
                  <a:schemeClr val="accent1"/>
                </a:solidFill>
              </a:rPr>
              <a:t> rule:</a:t>
            </a:r>
            <a:r>
              <a:rPr kumimoji="0" lang="en-US" sz="2400" dirty="0"/>
              <a:t> choose eligible variable with smallest index.</a:t>
            </a:r>
          </a:p>
          <a:p>
            <a:pPr lvl="1"/>
            <a:r>
              <a:rPr kumimoji="0" lang="en-US" sz="2400" dirty="0">
                <a:solidFill>
                  <a:schemeClr val="accent1"/>
                </a:solidFill>
              </a:rPr>
              <a:t>Random rule:</a:t>
            </a:r>
            <a:r>
              <a:rPr kumimoji="0" lang="en-US" sz="2400" dirty="0"/>
              <a:t>  choose eligible variable uniformly at random.</a:t>
            </a:r>
          </a:p>
          <a:p>
            <a:pPr lvl="1"/>
            <a:r>
              <a:rPr kumimoji="0" lang="en-US" sz="2400" dirty="0">
                <a:solidFill>
                  <a:schemeClr val="accent1"/>
                </a:solidFill>
              </a:rPr>
              <a:t>Lexicographic rule:</a:t>
            </a:r>
            <a:r>
              <a:rPr kumimoji="0" lang="en-US" sz="2400" dirty="0"/>
              <a:t>  perturb constraints so </a:t>
            </a:r>
            <a:r>
              <a:rPr kumimoji="0" lang="en-US" sz="2400" dirty="0" err="1"/>
              <a:t>nondegenerate</a:t>
            </a:r>
            <a:r>
              <a:rPr kumimoji="0" lang="en-US" sz="2400" dirty="0"/>
              <a:t>.</a:t>
            </a:r>
          </a:p>
        </p:txBody>
      </p:sp>
      <p:sp>
        <p:nvSpPr>
          <p:cNvPr id="643076" name="Freeform 4"/>
          <p:cNvSpPr>
            <a:spLocks/>
          </p:cNvSpPr>
          <p:nvPr/>
        </p:nvSpPr>
        <p:spPr bwMode="auto">
          <a:xfrm>
            <a:off x="4413956" y="2637091"/>
            <a:ext cx="2138115" cy="1837831"/>
          </a:xfrm>
          <a:custGeom>
            <a:avLst/>
            <a:gdLst/>
            <a:ahLst/>
            <a:cxnLst>
              <a:cxn ang="0">
                <a:pos x="0" y="1776"/>
              </a:cxn>
              <a:cxn ang="0">
                <a:pos x="0" y="0"/>
              </a:cxn>
              <a:cxn ang="0">
                <a:pos x="758" y="205"/>
              </a:cxn>
              <a:cxn ang="0">
                <a:pos x="1626" y="1000"/>
              </a:cxn>
              <a:cxn ang="0">
                <a:pos x="2064" y="1776"/>
              </a:cxn>
              <a:cxn ang="0">
                <a:pos x="0" y="1776"/>
              </a:cxn>
            </a:cxnLst>
            <a:rect l="0" t="0" r="r" b="b"/>
            <a:pathLst>
              <a:path w="2064" h="1776">
                <a:moveTo>
                  <a:pt x="0" y="1776"/>
                </a:moveTo>
                <a:lnTo>
                  <a:pt x="0" y="0"/>
                </a:lnTo>
                <a:lnTo>
                  <a:pt x="758" y="205"/>
                </a:lnTo>
                <a:lnTo>
                  <a:pt x="1626" y="1000"/>
                </a:lnTo>
                <a:lnTo>
                  <a:pt x="2064" y="1776"/>
                </a:lnTo>
                <a:lnTo>
                  <a:pt x="0" y="1776"/>
                </a:lnTo>
                <a:close/>
              </a:path>
            </a:pathLst>
          </a:custGeom>
          <a:solidFill>
            <a:schemeClr val="tx2">
              <a:alpha val="5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lIns="130921" tIns="65461" rIns="130921" bIns="65461" anchor="ctr"/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643077" name="Line 5"/>
          <p:cNvSpPr>
            <a:spLocks noChangeShapeType="1"/>
          </p:cNvSpPr>
          <p:nvPr/>
        </p:nvSpPr>
        <p:spPr bwMode="auto">
          <a:xfrm flipV="1">
            <a:off x="4215278" y="4461369"/>
            <a:ext cx="3578577" cy="90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 wrap="none" lIns="130921" tIns="65461" rIns="130921" bIns="65461" anchor="ctr"/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643078" name="Line 6"/>
          <p:cNvSpPr>
            <a:spLocks noChangeShapeType="1"/>
          </p:cNvSpPr>
          <p:nvPr/>
        </p:nvSpPr>
        <p:spPr bwMode="auto">
          <a:xfrm rot="-5400000">
            <a:off x="3187982" y="3420534"/>
            <a:ext cx="244743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 wrap="none" lIns="130921" tIns="65461" rIns="130921" bIns="65461" anchor="ctr"/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643079" name="Line 7"/>
          <p:cNvSpPr>
            <a:spLocks noChangeShapeType="1"/>
          </p:cNvSpPr>
          <p:nvPr/>
        </p:nvSpPr>
        <p:spPr bwMode="auto">
          <a:xfrm rot="5400000" flipH="1">
            <a:off x="5462699" y="1588348"/>
            <a:ext cx="763129" cy="2860604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lIns="130921" tIns="65461" rIns="130921" bIns="65461" anchor="ctr"/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643080" name="Line 8"/>
          <p:cNvSpPr>
            <a:spLocks noChangeShapeType="1"/>
          </p:cNvSpPr>
          <p:nvPr/>
        </p:nvSpPr>
        <p:spPr bwMode="auto">
          <a:xfrm rot="5400000" flipH="1">
            <a:off x="4590064" y="2117795"/>
            <a:ext cx="2248747" cy="241130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lIns="130921" tIns="65461" rIns="130921" bIns="65461" anchor="ctr"/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643081" name="Line 9"/>
          <p:cNvSpPr>
            <a:spLocks noChangeShapeType="1"/>
          </p:cNvSpPr>
          <p:nvPr/>
        </p:nvSpPr>
        <p:spPr bwMode="auto">
          <a:xfrm rot="5400000" flipH="1">
            <a:off x="5224504" y="1691083"/>
            <a:ext cx="1198881" cy="284705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lIns="130921" tIns="65461" rIns="130921" bIns="65461" anchor="ctr"/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643082" name="Oval 10"/>
          <p:cNvSpPr>
            <a:spLocks noChangeAspect="1" noChangeArrowheads="1"/>
          </p:cNvSpPr>
          <p:nvPr/>
        </p:nvSpPr>
        <p:spPr bwMode="auto">
          <a:xfrm>
            <a:off x="5138702" y="2786098"/>
            <a:ext cx="126436" cy="126436"/>
          </a:xfrm>
          <a:prstGeom prst="ellipse">
            <a:avLst/>
          </a:prstGeom>
          <a:solidFill>
            <a:srgbClr val="003399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lIns="130921" tIns="65461" rIns="130921" bIns="65461" anchor="ctr"/>
          <a:lstStyle/>
          <a:p>
            <a:pPr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400" kern="1200" dirty="0" smtClean="0">
              <a:solidFill>
                <a:srgbClr val="FFFFFF"/>
              </a:solidFill>
              <a:latin typeface="Lucida Sans" pitchFamily="80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8F67D-6F9D-4A03-A8AF-E49CFF58EC89}" type="slidenum">
              <a:rPr lang="en-US">
                <a:solidFill>
                  <a:srgbClr val="000000"/>
                </a:solidFill>
              </a:rPr>
              <a:pPr/>
              <a:t>35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63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Lexicographic Rule</a:t>
            </a:r>
          </a:p>
        </p:txBody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6993" y="1300480"/>
            <a:ext cx="11539503" cy="7694507"/>
          </a:xfrm>
        </p:spPr>
        <p:txBody>
          <a:bodyPr/>
          <a:lstStyle/>
          <a:p>
            <a:r>
              <a:rPr lang="en-US" sz="2400" dirty="0"/>
              <a:t>Intuition.  </a:t>
            </a:r>
            <a:r>
              <a:rPr lang="en-US" sz="2400" dirty="0">
                <a:solidFill>
                  <a:schemeClr val="tx1"/>
                </a:solidFill>
              </a:rPr>
              <a:t>No degeneracy  </a:t>
            </a:r>
            <a:r>
              <a:rPr lang="en-US" sz="2400" dirty="0" smtClean="0">
                <a:solidFill>
                  <a:schemeClr val="tx1"/>
                </a:solidFill>
                <a:latin typeface="cmsy10"/>
                <a:ea typeface="cmsy10"/>
                <a:cs typeface="cmsy10"/>
              </a:rPr>
              <a:t>)</a:t>
            </a:r>
            <a:r>
              <a:rPr lang="en-US" sz="2400" dirty="0" smtClean="0">
                <a:solidFill>
                  <a:schemeClr val="tx1"/>
                </a:solidFill>
                <a:sym typeface="Symbol" pitchFamily="80" charset="2"/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no cycling.</a:t>
            </a:r>
          </a:p>
          <a:p>
            <a:endParaRPr lang="en-US" sz="2400" dirty="0"/>
          </a:p>
          <a:p>
            <a:r>
              <a:rPr lang="en-US" sz="2400" dirty="0"/>
              <a:t>Perturbed problem.  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/>
              <a:t>Lexicographic rule.  </a:t>
            </a:r>
            <a:r>
              <a:rPr lang="en-US" sz="2400" dirty="0">
                <a:solidFill>
                  <a:schemeClr val="tx1"/>
                </a:solidFill>
              </a:rPr>
              <a:t>Apply perturbation virtually by manipulating </a:t>
            </a:r>
            <a:r>
              <a:rPr lang="en-US" sz="2400" dirty="0" smtClean="0">
                <a:solidFill>
                  <a:schemeClr val="tx1"/>
                </a:solidFill>
                <a:latin typeface="cmmi10"/>
                <a:ea typeface="cmmi10"/>
                <a:cs typeface="cmmi10"/>
              </a:rPr>
              <a:t>²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symbolically:</a:t>
            </a:r>
          </a:p>
        </p:txBody>
      </p:sp>
      <p:graphicFrame>
        <p:nvGraphicFramePr>
          <p:cNvPr id="636932" name="Object 4"/>
          <p:cNvGraphicFramePr>
            <a:graphicFrameLocks noChangeAspect="1"/>
          </p:cNvGraphicFramePr>
          <p:nvPr/>
        </p:nvGraphicFramePr>
        <p:xfrm>
          <a:off x="1356931" y="3244434"/>
          <a:ext cx="3948853" cy="1609795"/>
        </p:xfrm>
        <a:graphic>
          <a:graphicData uri="http://schemas.openxmlformats.org/presentationml/2006/ole">
            <p:oleObj spid="_x0000_s42086" name="Equation" r:id="rId4" imgW="2538286" imgH="874739" progId="Equation.3">
              <p:embed/>
            </p:oleObj>
          </a:graphicData>
        </a:graphic>
      </p:graphicFrame>
      <p:graphicFrame>
        <p:nvGraphicFramePr>
          <p:cNvPr id="6369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011561615"/>
              </p:ext>
            </p:extLst>
          </p:nvPr>
        </p:nvGraphicFramePr>
        <p:xfrm>
          <a:off x="6659563" y="3162300"/>
          <a:ext cx="4246562" cy="1839913"/>
        </p:xfrm>
        <a:graphic>
          <a:graphicData uri="http://schemas.openxmlformats.org/presentationml/2006/ole">
            <p:oleObj spid="_x0000_s42087" name="Equation" r:id="rId5" imgW="2715120" imgH="987120" progId="Equation.3">
              <p:embed/>
            </p:oleObj>
          </a:graphicData>
        </a:graphic>
      </p:graphicFrame>
      <p:sp>
        <p:nvSpPr>
          <p:cNvPr id="636938" name="Oval 10"/>
          <p:cNvSpPr>
            <a:spLocks noChangeArrowheads="1"/>
          </p:cNvSpPr>
          <p:nvPr/>
        </p:nvSpPr>
        <p:spPr bwMode="auto">
          <a:xfrm>
            <a:off x="4684890" y="3876607"/>
            <a:ext cx="424462" cy="365760"/>
          </a:xfrm>
          <a:prstGeom prst="ellipse">
            <a:avLst/>
          </a:prstGeom>
          <a:solidFill>
            <a:schemeClr val="accent1">
              <a:alpha val="25000"/>
            </a:schemeClr>
          </a:solidFill>
          <a:ln w="9525">
            <a:noFill/>
            <a:round/>
            <a:headEnd/>
            <a:tailEnd type="none" w="sm" len="sm"/>
          </a:ln>
        </p:spPr>
        <p:txBody>
          <a:bodyPr wrap="none" lIns="130019" tIns="65010" rIns="130019" bIns="65010" anchor="ctr"/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graphicFrame>
        <p:nvGraphicFramePr>
          <p:cNvPr id="636939" name="Object 11"/>
          <p:cNvGraphicFramePr>
            <a:graphicFrameLocks noChangeAspect="1"/>
          </p:cNvGraphicFramePr>
          <p:nvPr/>
        </p:nvGraphicFramePr>
        <p:xfrm>
          <a:off x="2598703" y="7489056"/>
          <a:ext cx="6807199" cy="419947"/>
        </p:xfrm>
        <a:graphic>
          <a:graphicData uri="http://schemas.openxmlformats.org/presentationml/2006/ole">
            <p:oleObj spid="_x0000_s42088" name="Equation" r:id="rId6" imgW="4378103" imgH="229151" progId="Equation.3">
              <p:embed/>
            </p:oleObj>
          </a:graphicData>
        </a:graphic>
      </p:graphicFrame>
      <p:sp>
        <p:nvSpPr>
          <p:cNvPr id="636941" name="Rectangle 13"/>
          <p:cNvSpPr>
            <a:spLocks noChangeArrowheads="1"/>
          </p:cNvSpPr>
          <p:nvPr/>
        </p:nvSpPr>
        <p:spPr bwMode="auto">
          <a:xfrm>
            <a:off x="4319130" y="7502596"/>
            <a:ext cx="620888" cy="379307"/>
          </a:xfrm>
          <a:prstGeom prst="rect">
            <a:avLst/>
          </a:prstGeom>
          <a:solidFill>
            <a:schemeClr val="folHlink">
              <a:alpha val="25000"/>
            </a:schemeClr>
          </a:solidFill>
          <a:ln w="9525">
            <a:noFill/>
            <a:miter lim="800000"/>
            <a:headEnd/>
            <a:tailEnd type="none" w="sm" len="sm"/>
          </a:ln>
        </p:spPr>
        <p:txBody>
          <a:bodyPr wrap="none" lIns="130019" tIns="65010" rIns="130019" bIns="65010" anchor="ctr"/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636942" name="Rectangle 14"/>
          <p:cNvSpPr>
            <a:spLocks noChangeArrowheads="1"/>
          </p:cNvSpPr>
          <p:nvPr/>
        </p:nvSpPr>
        <p:spPr bwMode="auto">
          <a:xfrm>
            <a:off x="7660641" y="7507113"/>
            <a:ext cx="620888" cy="379307"/>
          </a:xfrm>
          <a:prstGeom prst="rect">
            <a:avLst/>
          </a:prstGeom>
          <a:solidFill>
            <a:schemeClr val="folHlink">
              <a:alpha val="25000"/>
            </a:schemeClr>
          </a:solidFill>
          <a:ln w="9525">
            <a:noFill/>
            <a:miter lim="800000"/>
            <a:headEnd/>
            <a:tailEnd type="none" w="sm" len="sm"/>
          </a:ln>
        </p:spPr>
        <p:txBody>
          <a:bodyPr wrap="none" lIns="130019" tIns="65010" rIns="130019" bIns="65010" anchor="ctr"/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636943" name="Rectangle 15"/>
          <p:cNvSpPr>
            <a:spLocks noChangeArrowheads="1"/>
          </p:cNvSpPr>
          <p:nvPr/>
        </p:nvSpPr>
        <p:spPr bwMode="auto">
          <a:xfrm>
            <a:off x="9358492" y="2555806"/>
            <a:ext cx="2768111" cy="744110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none" lIns="130019" tIns="65010" rIns="130019" bIns="65010">
            <a:spAutoFit/>
          </a:bodyPr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2000" kern="1200" dirty="0" smtClean="0">
                <a:solidFill>
                  <a:srgbClr val="CC0000"/>
                </a:solidFill>
                <a:latin typeface="Lucida Sans" pitchFamily="80" charset="0"/>
                <a:cs typeface="+mn-cs"/>
              </a:rPr>
              <a:t>much much greater,</a:t>
            </a:r>
            <a:br>
              <a:rPr lang="en-US" sz="2000" kern="1200" dirty="0" smtClean="0">
                <a:solidFill>
                  <a:srgbClr val="CC0000"/>
                </a:solidFill>
                <a:latin typeface="Lucida Sans" pitchFamily="80" charset="0"/>
                <a:cs typeface="+mn-cs"/>
              </a:rPr>
            </a:br>
            <a:r>
              <a:rPr lang="en-US" sz="2000" kern="1200" dirty="0" smtClean="0">
                <a:solidFill>
                  <a:srgbClr val="CC0000"/>
                </a:solidFill>
                <a:latin typeface="Lucida Sans" pitchFamily="80" charset="0"/>
                <a:cs typeface="+mn-cs"/>
              </a:rPr>
              <a:t>say </a:t>
            </a:r>
            <a:r>
              <a:rPr lang="en-US" sz="2000" kern="1200" dirty="0" smtClean="0">
                <a:solidFill>
                  <a:srgbClr val="CC0000"/>
                </a:solidFill>
                <a:latin typeface="cmmi10"/>
                <a:ea typeface="cmmi10"/>
                <a:cs typeface="cmmi10"/>
              </a:rPr>
              <a:t>²</a:t>
            </a:r>
            <a:r>
              <a:rPr lang="en-US" sz="2000" i="1" kern="1200" baseline="-25000" dirty="0" smtClean="0">
                <a:solidFill>
                  <a:srgbClr val="CC0000"/>
                </a:solidFill>
                <a:latin typeface="Times" pitchFamily="80" charset="0"/>
                <a:cs typeface="+mn-cs"/>
              </a:rPr>
              <a:t>i</a:t>
            </a:r>
            <a:r>
              <a:rPr lang="en-US" sz="2000" kern="1200" dirty="0" smtClean="0">
                <a:solidFill>
                  <a:srgbClr val="CC0000"/>
                </a:solidFill>
                <a:latin typeface="Times" pitchFamily="80" charset="0"/>
                <a:cs typeface="+mn-cs"/>
              </a:rPr>
              <a:t> = </a:t>
            </a:r>
            <a:r>
              <a:rPr lang="en-US" sz="2000" kern="1200" dirty="0" smtClean="0">
                <a:solidFill>
                  <a:srgbClr val="CC0000"/>
                </a:solidFill>
                <a:latin typeface="cmmi10"/>
                <a:ea typeface="cmmi10"/>
                <a:cs typeface="cmmi10"/>
              </a:rPr>
              <a:t>±</a:t>
            </a:r>
            <a:r>
              <a:rPr lang="en-US" sz="2000" i="1" kern="1200" baseline="30000" dirty="0" err="1" smtClean="0">
                <a:solidFill>
                  <a:srgbClr val="CC0000"/>
                </a:solidFill>
                <a:latin typeface="Times" pitchFamily="80" charset="0"/>
                <a:cs typeface="+mn-cs"/>
              </a:rPr>
              <a:t>i</a:t>
            </a:r>
            <a:r>
              <a:rPr lang="en-US" sz="2000" kern="1200" dirty="0" smtClean="0">
                <a:solidFill>
                  <a:srgbClr val="CC0000"/>
                </a:solidFill>
                <a:latin typeface="Lucida Sans" pitchFamily="80" charset="0"/>
                <a:cs typeface="+mn-cs"/>
                <a:sym typeface="Symbol" pitchFamily="80" charset="2"/>
              </a:rPr>
              <a:t> </a:t>
            </a:r>
            <a:r>
              <a:rPr lang="en-US" sz="2000" kern="1200" dirty="0" smtClean="0">
                <a:solidFill>
                  <a:srgbClr val="CC0000"/>
                </a:solidFill>
                <a:latin typeface="Lucida Sans" pitchFamily="80" charset="0"/>
                <a:cs typeface="+mn-cs"/>
              </a:rPr>
              <a:t>for small </a:t>
            </a:r>
            <a:r>
              <a:rPr lang="en-US" sz="2000" kern="1200" dirty="0" smtClean="0">
                <a:solidFill>
                  <a:srgbClr val="CC0000"/>
                </a:solidFill>
                <a:latin typeface="cmmi10"/>
                <a:ea typeface="cmmi10"/>
                <a:cs typeface="cmmi10"/>
              </a:rPr>
              <a:t>±</a:t>
            </a:r>
            <a:endParaRPr lang="en-US" sz="2000" kern="1200" dirty="0" smtClean="0">
              <a:solidFill>
                <a:srgbClr val="CC0000"/>
              </a:solidFill>
              <a:latin typeface="cmmi10"/>
              <a:cs typeface="+mn-cs"/>
              <a:sym typeface="Symbol" pitchFamily="80" charset="2"/>
            </a:endParaRPr>
          </a:p>
        </p:txBody>
      </p:sp>
      <p:sp>
        <p:nvSpPr>
          <p:cNvPr id="636944" name="Line 16"/>
          <p:cNvSpPr>
            <a:spLocks noChangeShapeType="1"/>
          </p:cNvSpPr>
          <p:nvPr/>
        </p:nvSpPr>
        <p:spPr bwMode="auto">
          <a:xfrm flipH="1">
            <a:off x="9688125" y="3316676"/>
            <a:ext cx="349955" cy="485422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sm" len="sm"/>
          </a:ln>
        </p:spPr>
        <p:txBody>
          <a:bodyPr wrap="none" lIns="130019" tIns="65010" rIns="130019" bIns="65010" anchor="ctr"/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C68871-1958-419E-9367-B67EB0BE7D6F}" type="slidenum">
              <a:rPr lang="en-US">
                <a:solidFill>
                  <a:srgbClr val="000000"/>
                </a:solidFill>
              </a:rPr>
              <a:pPr/>
              <a:t>36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Lexicographic Rule</a:t>
            </a:r>
          </a:p>
        </p:txBody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6993" y="1300480"/>
            <a:ext cx="11539503" cy="7694507"/>
          </a:xfrm>
        </p:spPr>
        <p:txBody>
          <a:bodyPr/>
          <a:lstStyle/>
          <a:p>
            <a:r>
              <a:rPr lang="en-US" sz="2400" dirty="0"/>
              <a:t>Intuition.  </a:t>
            </a:r>
            <a:r>
              <a:rPr lang="en-US" sz="2400" dirty="0">
                <a:solidFill>
                  <a:schemeClr val="tx1"/>
                </a:solidFill>
              </a:rPr>
              <a:t>No degeneracy  </a:t>
            </a:r>
            <a:r>
              <a:rPr lang="en-US" sz="2400" dirty="0" smtClean="0">
                <a:solidFill>
                  <a:schemeClr val="tx1"/>
                </a:solidFill>
                <a:latin typeface="cmsy10"/>
                <a:ea typeface="cmsy10"/>
                <a:cs typeface="cmsy10"/>
              </a:rPr>
              <a:t>)</a:t>
            </a:r>
            <a:r>
              <a:rPr lang="en-US" sz="2400" dirty="0" smtClean="0">
                <a:solidFill>
                  <a:schemeClr val="tx1"/>
                </a:solidFill>
                <a:sym typeface="Symbol" pitchFamily="80" charset="2"/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no cycling.</a:t>
            </a:r>
          </a:p>
          <a:p>
            <a:endParaRPr lang="en-US" sz="2400" dirty="0"/>
          </a:p>
          <a:p>
            <a:r>
              <a:rPr lang="en-US" sz="2400" dirty="0"/>
              <a:t>Perturbed problem.  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/>
              <a:t>Claim.  </a:t>
            </a:r>
            <a:r>
              <a:rPr lang="en-US" sz="2400" dirty="0">
                <a:solidFill>
                  <a:schemeClr val="tx1"/>
                </a:solidFill>
              </a:rPr>
              <a:t>In perturbed problem, </a:t>
            </a:r>
            <a:r>
              <a:rPr lang="en-US" sz="2400" i="1" dirty="0" err="1">
                <a:solidFill>
                  <a:schemeClr val="tx1"/>
                </a:solidFill>
                <a:latin typeface="Times" pitchFamily="80" charset="0"/>
              </a:rPr>
              <a:t>x</a:t>
            </a:r>
            <a:r>
              <a:rPr lang="en-US" sz="2400" i="1" baseline="-25000" dirty="0" err="1">
                <a:solidFill>
                  <a:schemeClr val="tx1"/>
                </a:solidFill>
                <a:latin typeface="Times" pitchFamily="80" charset="0"/>
              </a:rPr>
              <a:t>B</a:t>
            </a:r>
            <a:r>
              <a:rPr lang="en-US" sz="2400" i="1" baseline="-25000" dirty="0">
                <a:solidFill>
                  <a:schemeClr val="tx1"/>
                </a:solidFill>
                <a:latin typeface="Times" pitchFamily="80" charset="0"/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= </a:t>
            </a:r>
            <a:r>
              <a:rPr lang="en-US" sz="2400" i="1" dirty="0">
                <a:solidFill>
                  <a:schemeClr val="tx1"/>
                </a:solidFill>
                <a:latin typeface="Times" pitchFamily="80" charset="0"/>
              </a:rPr>
              <a:t>A</a:t>
            </a:r>
            <a:r>
              <a:rPr lang="en-US" sz="2400" i="1" baseline="-25000" dirty="0">
                <a:solidFill>
                  <a:schemeClr val="tx1"/>
                </a:solidFill>
                <a:latin typeface="Times" pitchFamily="80" charset="0"/>
              </a:rPr>
              <a:t>B</a:t>
            </a:r>
            <a:r>
              <a:rPr lang="en-US" sz="2400" baseline="30000" dirty="0">
                <a:solidFill>
                  <a:schemeClr val="tx1"/>
                </a:solidFill>
                <a:latin typeface="Times" pitchFamily="80" charset="0"/>
              </a:rPr>
              <a:t>-1 </a:t>
            </a:r>
            <a:r>
              <a:rPr lang="en-US" sz="2400" dirty="0">
                <a:solidFill>
                  <a:schemeClr val="tx1"/>
                </a:solidFill>
                <a:latin typeface="Times" pitchFamily="80" charset="0"/>
              </a:rPr>
              <a:t>(</a:t>
            </a:r>
            <a:r>
              <a:rPr lang="en-US" sz="2400" i="1" dirty="0">
                <a:solidFill>
                  <a:schemeClr val="tx1"/>
                </a:solidFill>
                <a:latin typeface="Times" pitchFamily="80" charset="0"/>
              </a:rPr>
              <a:t>b + </a:t>
            </a:r>
            <a:r>
              <a:rPr lang="en-US" sz="2400" i="1" dirty="0" smtClean="0">
                <a:solidFill>
                  <a:schemeClr val="tx1"/>
                </a:solidFill>
                <a:latin typeface="cmmi10"/>
                <a:ea typeface="cmmi10"/>
                <a:cs typeface="cmmi10"/>
              </a:rPr>
              <a:t>²</a:t>
            </a:r>
            <a:r>
              <a:rPr lang="en-US" sz="2400" dirty="0" smtClean="0">
                <a:solidFill>
                  <a:schemeClr val="tx1"/>
                </a:solidFill>
                <a:latin typeface="Times" pitchFamily="80" charset="0"/>
                <a:sym typeface="Symbol" pitchFamily="80" charset="2"/>
              </a:rPr>
              <a:t>)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is always nonzero.</a:t>
            </a:r>
          </a:p>
          <a:p>
            <a:r>
              <a:rPr lang="en-US" sz="2400" dirty="0"/>
              <a:t>Pf.  </a:t>
            </a: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i="1" dirty="0" err="1">
                <a:solidFill>
                  <a:schemeClr val="tx1"/>
                </a:solidFill>
                <a:latin typeface="Times" pitchFamily="80" charset="0"/>
              </a:rPr>
              <a:t>j</a:t>
            </a:r>
            <a:r>
              <a:rPr lang="en-US" sz="2400" i="1" baseline="30000" dirty="0" err="1">
                <a:solidFill>
                  <a:schemeClr val="tx1"/>
                </a:solidFill>
                <a:latin typeface="Times" pitchFamily="80" charset="0"/>
              </a:rPr>
              <a:t>th</a:t>
            </a:r>
            <a:r>
              <a:rPr lang="en-US" sz="2400" dirty="0">
                <a:solidFill>
                  <a:schemeClr val="tx1"/>
                </a:solidFill>
              </a:rPr>
              <a:t> component of </a:t>
            </a:r>
            <a:r>
              <a:rPr lang="en-US" sz="2400" i="1" dirty="0" err="1">
                <a:solidFill>
                  <a:schemeClr val="tx1"/>
                </a:solidFill>
                <a:latin typeface="Times" pitchFamily="80" charset="0"/>
              </a:rPr>
              <a:t>x</a:t>
            </a:r>
            <a:r>
              <a:rPr lang="en-US" sz="2400" i="1" baseline="-25000" dirty="0" err="1">
                <a:solidFill>
                  <a:schemeClr val="tx1"/>
                </a:solidFill>
                <a:latin typeface="Times" pitchFamily="80" charset="0"/>
              </a:rPr>
              <a:t>B</a:t>
            </a:r>
            <a:r>
              <a:rPr lang="en-US" sz="2400" dirty="0">
                <a:solidFill>
                  <a:schemeClr val="tx1"/>
                </a:solidFill>
              </a:rPr>
              <a:t> is a (nonzero) linear combination of the components of </a:t>
            </a:r>
            <a:r>
              <a:rPr lang="en-US" sz="2400" i="1" dirty="0">
                <a:solidFill>
                  <a:schemeClr val="tx1"/>
                </a:solidFill>
                <a:latin typeface="Times" pitchFamily="80" charset="0"/>
              </a:rPr>
              <a:t>b + </a:t>
            </a:r>
            <a:r>
              <a:rPr lang="en-US" sz="2400" i="1" dirty="0" smtClean="0">
                <a:solidFill>
                  <a:schemeClr val="tx1"/>
                </a:solidFill>
                <a:latin typeface="cmmi10"/>
                <a:ea typeface="cmmi10"/>
                <a:cs typeface="cmmi10"/>
              </a:rPr>
              <a:t>²</a:t>
            </a:r>
            <a:r>
              <a:rPr lang="en-US" sz="2400" dirty="0" smtClean="0">
                <a:solidFill>
                  <a:schemeClr val="tx1"/>
                </a:solidFill>
              </a:rPr>
              <a:t>  </a:t>
            </a:r>
            <a:r>
              <a:rPr lang="en-US" sz="2400" dirty="0" smtClean="0">
                <a:solidFill>
                  <a:schemeClr val="tx1"/>
                </a:solidFill>
                <a:latin typeface="cmsy10"/>
                <a:ea typeface="cmsy10"/>
                <a:cs typeface="cmsy10"/>
              </a:rPr>
              <a:t>)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contains at least one of the </a:t>
            </a:r>
            <a:r>
              <a:rPr lang="en-US" sz="2400" dirty="0" smtClean="0">
                <a:solidFill>
                  <a:schemeClr val="tx1"/>
                </a:solidFill>
                <a:latin typeface="cmmi10"/>
                <a:ea typeface="cmmi10"/>
                <a:cs typeface="cmmi10"/>
              </a:rPr>
              <a:t>²</a:t>
            </a:r>
            <a:r>
              <a:rPr lang="en-US" sz="2400" i="1" baseline="-25000" dirty="0" smtClean="0">
                <a:solidFill>
                  <a:schemeClr val="tx1"/>
                </a:solidFill>
                <a:latin typeface="Times" pitchFamily="80" charset="0"/>
                <a:sym typeface="Symbol" pitchFamily="80" charset="2"/>
              </a:rPr>
              <a:t>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terms.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/>
              <a:t>Corollary.  </a:t>
            </a:r>
            <a:r>
              <a:rPr lang="en-US" sz="2400" dirty="0">
                <a:solidFill>
                  <a:schemeClr val="tx1"/>
                </a:solidFill>
              </a:rPr>
              <a:t>No cycling.</a:t>
            </a:r>
            <a:endParaRPr lang="en-US" sz="2400" dirty="0"/>
          </a:p>
        </p:txBody>
      </p:sp>
      <p:graphicFrame>
        <p:nvGraphicFramePr>
          <p:cNvPr id="641036" name="Object 12"/>
          <p:cNvGraphicFramePr>
            <a:graphicFrameLocks noChangeAspect="1"/>
          </p:cNvGraphicFramePr>
          <p:nvPr/>
        </p:nvGraphicFramePr>
        <p:xfrm>
          <a:off x="1356931" y="3244434"/>
          <a:ext cx="3948853" cy="1609795"/>
        </p:xfrm>
        <a:graphic>
          <a:graphicData uri="http://schemas.openxmlformats.org/presentationml/2006/ole">
            <p:oleObj spid="_x0000_s43080" name="Equation" r:id="rId4" imgW="2538286" imgH="874739" progId="Equation.3">
              <p:embed/>
            </p:oleObj>
          </a:graphicData>
        </a:graphic>
      </p:graphicFrame>
      <p:graphicFrame>
        <p:nvGraphicFramePr>
          <p:cNvPr id="64103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894607203"/>
              </p:ext>
            </p:extLst>
          </p:nvPr>
        </p:nvGraphicFramePr>
        <p:xfrm>
          <a:off x="6659563" y="3162300"/>
          <a:ext cx="4246562" cy="1839913"/>
        </p:xfrm>
        <a:graphic>
          <a:graphicData uri="http://schemas.openxmlformats.org/presentationml/2006/ole">
            <p:oleObj spid="_x0000_s43081" name="Equation" r:id="rId5" imgW="2715120" imgH="987120" progId="Equation.3">
              <p:embed/>
            </p:oleObj>
          </a:graphicData>
        </a:graphic>
      </p:graphicFrame>
      <p:sp>
        <p:nvSpPr>
          <p:cNvPr id="641038" name="Oval 14"/>
          <p:cNvSpPr>
            <a:spLocks noChangeArrowheads="1"/>
          </p:cNvSpPr>
          <p:nvPr/>
        </p:nvSpPr>
        <p:spPr bwMode="auto">
          <a:xfrm>
            <a:off x="4684890" y="3876607"/>
            <a:ext cx="424462" cy="365760"/>
          </a:xfrm>
          <a:prstGeom prst="ellipse">
            <a:avLst/>
          </a:prstGeom>
          <a:solidFill>
            <a:schemeClr val="accent1">
              <a:alpha val="25000"/>
            </a:schemeClr>
          </a:solidFill>
          <a:ln w="9525">
            <a:noFill/>
            <a:round/>
            <a:headEnd/>
            <a:tailEnd type="none" w="sm" len="sm"/>
          </a:ln>
        </p:spPr>
        <p:txBody>
          <a:bodyPr wrap="none" lIns="130019" tIns="65010" rIns="130019" bIns="65010" anchor="ctr"/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641041" name="Rectangle 17"/>
          <p:cNvSpPr>
            <a:spLocks noChangeArrowheads="1"/>
          </p:cNvSpPr>
          <p:nvPr/>
        </p:nvSpPr>
        <p:spPr bwMode="auto">
          <a:xfrm>
            <a:off x="9801014" y="7886425"/>
            <a:ext cx="2165208" cy="390595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none" lIns="130019" tIns="65010" rIns="130019" bIns="65010">
            <a:spAutoFit/>
          </a:bodyPr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1700" kern="1200" dirty="0" smtClean="0">
                <a:solidFill>
                  <a:srgbClr val="CC0000"/>
                </a:solidFill>
                <a:latin typeface="Lucida Sans" pitchFamily="80" charset="0"/>
                <a:cs typeface="+mn-cs"/>
              </a:rPr>
              <a:t>which can't cancel</a:t>
            </a:r>
            <a:endParaRPr lang="en-US" sz="1700" kern="1200" dirty="0" smtClean="0">
              <a:solidFill>
                <a:srgbClr val="CC0000"/>
              </a:solidFill>
              <a:latin typeface="Lucida Sans" pitchFamily="80" charset="0"/>
              <a:cs typeface="+mn-cs"/>
              <a:sym typeface="Symbol" pitchFamily="80" charset="2"/>
            </a:endParaRPr>
          </a:p>
        </p:txBody>
      </p:sp>
      <p:sp>
        <p:nvSpPr>
          <p:cNvPr id="641042" name="Line 18"/>
          <p:cNvSpPr>
            <a:spLocks noChangeShapeType="1"/>
          </p:cNvSpPr>
          <p:nvPr/>
        </p:nvSpPr>
        <p:spPr bwMode="auto">
          <a:xfrm flipH="1" flipV="1">
            <a:off x="9570723" y="7493565"/>
            <a:ext cx="273190" cy="34995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sm" len="sm"/>
          </a:ln>
        </p:spPr>
        <p:txBody>
          <a:bodyPr wrap="none" lIns="130019" tIns="65010" rIns="130019" bIns="65010" anchor="ctr"/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641044" name="Line 20"/>
          <p:cNvSpPr>
            <a:spLocks noChangeShapeType="1"/>
          </p:cNvSpPr>
          <p:nvPr/>
        </p:nvSpPr>
        <p:spPr bwMode="auto">
          <a:xfrm flipH="1">
            <a:off x="9688125" y="3316676"/>
            <a:ext cx="349955" cy="485422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sm" len="sm"/>
          </a:ln>
        </p:spPr>
        <p:txBody>
          <a:bodyPr wrap="none" lIns="130019" tIns="65010" rIns="130019" bIns="65010" anchor="ctr"/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9358492" y="2555806"/>
            <a:ext cx="2768111" cy="744110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none" lIns="130019" tIns="65010" rIns="130019" bIns="65010">
            <a:spAutoFit/>
          </a:bodyPr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2000" kern="1200" dirty="0" smtClean="0">
                <a:solidFill>
                  <a:srgbClr val="CC0000"/>
                </a:solidFill>
                <a:latin typeface="Lucida Sans" pitchFamily="80" charset="0"/>
                <a:cs typeface="+mn-cs"/>
              </a:rPr>
              <a:t>much much greater,</a:t>
            </a:r>
            <a:br>
              <a:rPr lang="en-US" sz="2000" kern="1200" dirty="0" smtClean="0">
                <a:solidFill>
                  <a:srgbClr val="CC0000"/>
                </a:solidFill>
                <a:latin typeface="Lucida Sans" pitchFamily="80" charset="0"/>
                <a:cs typeface="+mn-cs"/>
              </a:rPr>
            </a:br>
            <a:r>
              <a:rPr lang="en-US" sz="2000" kern="1200" dirty="0" smtClean="0">
                <a:solidFill>
                  <a:srgbClr val="CC0000"/>
                </a:solidFill>
                <a:latin typeface="Lucida Sans" pitchFamily="80" charset="0"/>
                <a:cs typeface="+mn-cs"/>
              </a:rPr>
              <a:t>say </a:t>
            </a:r>
            <a:r>
              <a:rPr lang="en-US" sz="2000" kern="1200" dirty="0" smtClean="0">
                <a:solidFill>
                  <a:srgbClr val="CC0000"/>
                </a:solidFill>
                <a:latin typeface="cmmi10"/>
                <a:ea typeface="cmmi10"/>
                <a:cs typeface="cmmi10"/>
              </a:rPr>
              <a:t>²</a:t>
            </a:r>
            <a:r>
              <a:rPr lang="en-US" sz="2000" i="1" kern="1200" baseline="-25000" dirty="0" smtClean="0">
                <a:solidFill>
                  <a:srgbClr val="CC0000"/>
                </a:solidFill>
                <a:latin typeface="Times" pitchFamily="80" charset="0"/>
                <a:cs typeface="+mn-cs"/>
              </a:rPr>
              <a:t>i</a:t>
            </a:r>
            <a:r>
              <a:rPr lang="en-US" sz="2000" kern="1200" dirty="0" smtClean="0">
                <a:solidFill>
                  <a:srgbClr val="CC0000"/>
                </a:solidFill>
                <a:latin typeface="Times" pitchFamily="80" charset="0"/>
                <a:cs typeface="+mn-cs"/>
              </a:rPr>
              <a:t> = </a:t>
            </a:r>
            <a:r>
              <a:rPr lang="en-US" sz="2000" kern="1200" dirty="0" smtClean="0">
                <a:solidFill>
                  <a:srgbClr val="CC0000"/>
                </a:solidFill>
                <a:latin typeface="cmmi10"/>
                <a:ea typeface="cmmi10"/>
                <a:cs typeface="cmmi10"/>
              </a:rPr>
              <a:t>±</a:t>
            </a:r>
            <a:r>
              <a:rPr lang="en-US" sz="2000" i="1" kern="1200" baseline="30000" dirty="0" err="1" smtClean="0">
                <a:solidFill>
                  <a:srgbClr val="CC0000"/>
                </a:solidFill>
                <a:latin typeface="Times" pitchFamily="80" charset="0"/>
                <a:cs typeface="+mn-cs"/>
              </a:rPr>
              <a:t>i</a:t>
            </a:r>
            <a:r>
              <a:rPr lang="en-US" sz="2000" kern="1200" dirty="0" smtClean="0">
                <a:solidFill>
                  <a:srgbClr val="CC0000"/>
                </a:solidFill>
                <a:latin typeface="Lucida Sans" pitchFamily="80" charset="0"/>
                <a:cs typeface="+mn-cs"/>
                <a:sym typeface="Symbol" pitchFamily="80" charset="2"/>
              </a:rPr>
              <a:t> </a:t>
            </a:r>
            <a:r>
              <a:rPr lang="en-US" sz="2000" kern="1200" dirty="0" smtClean="0">
                <a:solidFill>
                  <a:srgbClr val="CC0000"/>
                </a:solidFill>
                <a:latin typeface="Lucida Sans" pitchFamily="80" charset="0"/>
                <a:cs typeface="+mn-cs"/>
              </a:rPr>
              <a:t>for small </a:t>
            </a:r>
            <a:r>
              <a:rPr lang="en-US" sz="2000" kern="1200" dirty="0" smtClean="0">
                <a:solidFill>
                  <a:srgbClr val="CC0000"/>
                </a:solidFill>
                <a:latin typeface="cmmi10"/>
                <a:ea typeface="cmmi10"/>
                <a:cs typeface="cmmi10"/>
              </a:rPr>
              <a:t>±</a:t>
            </a:r>
            <a:endParaRPr lang="en-US" sz="2000" kern="1200" dirty="0" smtClean="0">
              <a:solidFill>
                <a:srgbClr val="CC0000"/>
              </a:solidFill>
              <a:latin typeface="cmmi10"/>
              <a:cs typeface="+mn-cs"/>
              <a:sym typeface="Symbol" pitchFamily="80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C4C49-4B63-42E2-AFA4-C6F75FD45DB3}" type="slidenum">
              <a:rPr lang="en-US">
                <a:solidFill>
                  <a:srgbClr val="000000"/>
                </a:solidFill>
              </a:rPr>
              <a:pPr/>
              <a:t>37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100" dirty="0"/>
              <a:t>Simplex Algorithm:  Practice</a:t>
            </a:r>
          </a:p>
        </p:txBody>
      </p:sp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sz="2400" dirty="0"/>
              <a:t>Remarkable property.  </a:t>
            </a:r>
            <a:r>
              <a:rPr kumimoji="0" lang="en-US" sz="2400" dirty="0">
                <a:solidFill>
                  <a:schemeClr val="tx1"/>
                </a:solidFill>
              </a:rPr>
              <a:t>In practice, simplex algorithm typically terminates after at most </a:t>
            </a:r>
            <a:r>
              <a:rPr kumimoji="0" lang="en-US" sz="2400" dirty="0">
                <a:solidFill>
                  <a:schemeClr val="tx1"/>
                </a:solidFill>
                <a:latin typeface="Times" pitchFamily="80" charset="0"/>
              </a:rPr>
              <a:t>2(</a:t>
            </a:r>
            <a:r>
              <a:rPr kumimoji="0" lang="en-US" sz="2400" i="1" dirty="0">
                <a:solidFill>
                  <a:schemeClr val="tx1"/>
                </a:solidFill>
                <a:latin typeface="Times" pitchFamily="80" charset="0"/>
              </a:rPr>
              <a:t>m</a:t>
            </a:r>
            <a:r>
              <a:rPr kumimoji="0" lang="en-US" sz="2400" dirty="0">
                <a:solidFill>
                  <a:schemeClr val="tx1"/>
                </a:solidFill>
                <a:latin typeface="Times" pitchFamily="80" charset="0"/>
              </a:rPr>
              <a:t> + </a:t>
            </a:r>
            <a:r>
              <a:rPr kumimoji="0" lang="en-US" sz="2400" i="1" dirty="0">
                <a:solidFill>
                  <a:schemeClr val="tx1"/>
                </a:solidFill>
                <a:latin typeface="Times" pitchFamily="80" charset="0"/>
              </a:rPr>
              <a:t>n</a:t>
            </a:r>
            <a:r>
              <a:rPr kumimoji="0" lang="en-US" sz="2400" dirty="0">
                <a:solidFill>
                  <a:schemeClr val="tx1"/>
                </a:solidFill>
                <a:latin typeface="Times" pitchFamily="80" charset="0"/>
              </a:rPr>
              <a:t>)</a:t>
            </a:r>
            <a:r>
              <a:rPr kumimoji="0" lang="en-US" sz="2400" dirty="0">
                <a:solidFill>
                  <a:schemeClr val="tx1"/>
                </a:solidFill>
              </a:rPr>
              <a:t> pivots.</a:t>
            </a:r>
          </a:p>
          <a:p>
            <a:pPr lvl="1"/>
            <a:endParaRPr kumimoji="0" lang="en-US" sz="2400" dirty="0"/>
          </a:p>
          <a:p>
            <a:pPr lvl="1"/>
            <a:endParaRPr kumimoji="0" lang="en-US" sz="2400" dirty="0"/>
          </a:p>
          <a:p>
            <a:r>
              <a:rPr kumimoji="0" lang="en-US" sz="2400" dirty="0"/>
              <a:t>Issues.</a:t>
            </a:r>
          </a:p>
          <a:p>
            <a:pPr lvl="1"/>
            <a:r>
              <a:rPr kumimoji="0" lang="en-US" sz="2400" dirty="0" smtClean="0"/>
              <a:t>Choose </a:t>
            </a:r>
            <a:r>
              <a:rPr kumimoji="0" lang="en-US" sz="2400" dirty="0"/>
              <a:t>the pivot.</a:t>
            </a:r>
          </a:p>
          <a:p>
            <a:pPr lvl="1"/>
            <a:r>
              <a:rPr kumimoji="0" lang="en-US" sz="2400" dirty="0"/>
              <a:t>Maintain </a:t>
            </a:r>
            <a:r>
              <a:rPr kumimoji="0" lang="en-US" sz="2400" dirty="0" err="1"/>
              <a:t>sparsity</a:t>
            </a:r>
            <a:r>
              <a:rPr kumimoji="0" lang="en-US" sz="2400" dirty="0"/>
              <a:t>.</a:t>
            </a:r>
          </a:p>
          <a:p>
            <a:pPr lvl="1"/>
            <a:r>
              <a:rPr kumimoji="0" lang="en-US" sz="2400" dirty="0"/>
              <a:t>Ensure numerical stability.</a:t>
            </a:r>
          </a:p>
          <a:p>
            <a:pPr lvl="1"/>
            <a:r>
              <a:rPr kumimoji="0" lang="en-US" sz="2400" dirty="0"/>
              <a:t>Preprocess to eliminate variables and constraints.</a:t>
            </a:r>
          </a:p>
          <a:p>
            <a:pPr lvl="1"/>
            <a:endParaRPr kumimoji="0" lang="en-US" sz="2400" dirty="0"/>
          </a:p>
          <a:p>
            <a:pPr lvl="1"/>
            <a:endParaRPr kumimoji="0" lang="en-US" sz="2400" dirty="0"/>
          </a:p>
          <a:p>
            <a:pPr lvl="1"/>
            <a:endParaRPr kumimoji="0" lang="en-US" sz="2400" dirty="0"/>
          </a:p>
          <a:p>
            <a:r>
              <a:rPr kumimoji="0" lang="en-US" sz="2400" dirty="0">
                <a:solidFill>
                  <a:schemeClr val="accent1"/>
                </a:solidFill>
              </a:rPr>
              <a:t>Commercial solvers</a:t>
            </a:r>
            <a:r>
              <a:rPr kumimoji="0" lang="en-US" sz="2400" dirty="0">
                <a:solidFill>
                  <a:schemeClr val="tx1"/>
                </a:solidFill>
              </a:rPr>
              <a:t> can solve LPs with millions of variables and tens of thousands of constraints.</a:t>
            </a:r>
          </a:p>
          <a:p>
            <a:pPr lvl="1"/>
            <a:endParaRPr kumimoji="0" lang="en-US" sz="2400" dirty="0"/>
          </a:p>
        </p:txBody>
      </p:sp>
      <p:sp>
        <p:nvSpPr>
          <p:cNvPr id="648196" name="Rectangle 4"/>
          <p:cNvSpPr>
            <a:spLocks noChangeArrowheads="1"/>
          </p:cNvSpPr>
          <p:nvPr/>
        </p:nvSpPr>
        <p:spPr bwMode="auto">
          <a:xfrm>
            <a:off x="6281138" y="2666439"/>
            <a:ext cx="4698128" cy="439086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none" lIns="130019" tIns="65010" rIns="130019" bIns="65010">
            <a:spAutoFit/>
          </a:bodyPr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2000" kern="1200" dirty="0" smtClean="0">
                <a:solidFill>
                  <a:srgbClr val="CC0000"/>
                </a:solidFill>
                <a:latin typeface="Lucida Sans" pitchFamily="80" charset="0"/>
                <a:cs typeface="+mn-cs"/>
              </a:rPr>
              <a:t>but no polynomial pivot rule known</a:t>
            </a:r>
          </a:p>
        </p:txBody>
      </p:sp>
      <p:sp>
        <p:nvSpPr>
          <p:cNvPr id="648197" name="Line 5"/>
          <p:cNvSpPr>
            <a:spLocks noChangeShapeType="1"/>
          </p:cNvSpPr>
          <p:nvPr/>
        </p:nvSpPr>
        <p:spPr bwMode="auto">
          <a:xfrm flipH="1" flipV="1">
            <a:off x="5877003" y="2345833"/>
            <a:ext cx="345439" cy="34995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sm" len="sm"/>
          </a:ln>
        </p:spPr>
        <p:txBody>
          <a:bodyPr wrap="none" lIns="130019" tIns="65010" rIns="130019" bIns="65010" anchor="ctr"/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" y="1143000"/>
            <a:ext cx="11704320" cy="7569769"/>
          </a:xfrm>
        </p:spPr>
        <p:txBody>
          <a:bodyPr/>
          <a:lstStyle/>
          <a:p>
            <a:pPr>
              <a:buNone/>
            </a:pPr>
            <a:endParaRPr lang="en-US" dirty="0" smtClean="0">
              <a:latin typeface="Arial" charset="0"/>
            </a:endParaRPr>
          </a:p>
          <a:p>
            <a:pPr algn="ctr">
              <a:buNone/>
            </a:pPr>
            <a:endParaRPr lang="en-US" sz="6000" dirty="0" smtClean="0">
              <a:latin typeface="Arial" charset="0"/>
            </a:endParaRPr>
          </a:p>
          <a:p>
            <a:pPr algn="ctr">
              <a:buNone/>
            </a:pPr>
            <a:r>
              <a:rPr lang="en-US" sz="6000" dirty="0" smtClean="0">
                <a:latin typeface="Arial" charset="0"/>
              </a:rPr>
              <a:t>LP duality</a:t>
            </a:r>
            <a:endParaRPr lang="en-US" sz="6000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20, 2014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15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34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1056299" indent="-406268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625073" indent="-325014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2275105" indent="-325014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925138" indent="-325014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3575169" indent="-325014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4225197" indent="-325014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4875229" indent="-325014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5525256" indent="-325014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55C0258-400D-A245-AD43-A4FB815DD137}" type="slidenum">
              <a:rPr lang="en-US" sz="2000">
                <a:solidFill>
                  <a:srgbClr val="000000"/>
                </a:solidFill>
              </a:rPr>
              <a:pPr eaLnBrk="1" hangingPunct="1"/>
              <a:t>38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9781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88B1D-819E-4F2E-85BF-2C61B1A76DEA}" type="slidenum">
              <a:rPr lang="en-US">
                <a:solidFill>
                  <a:srgbClr val="000000"/>
                </a:solidFill>
              </a:rPr>
              <a:pPr/>
              <a:t>39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LP Duality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folHlink"/>
                </a:solidFill>
              </a:rPr>
              <a:t>Primal problem.</a:t>
            </a:r>
          </a:p>
          <a:p>
            <a:endParaRPr lang="en-US" sz="2400" dirty="0">
              <a:solidFill>
                <a:schemeClr val="folHlink"/>
              </a:solidFill>
            </a:endParaRPr>
          </a:p>
          <a:p>
            <a:endParaRPr lang="en-US" sz="2400" dirty="0">
              <a:solidFill>
                <a:schemeClr val="folHlink"/>
              </a:solidFill>
            </a:endParaRPr>
          </a:p>
          <a:p>
            <a:endParaRPr lang="en-US" sz="2400" dirty="0">
              <a:solidFill>
                <a:schemeClr val="folHlink"/>
              </a:solidFill>
            </a:endParaRP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Goal.  </a:t>
            </a:r>
            <a:r>
              <a:rPr lang="en-US" sz="2400" dirty="0">
                <a:solidFill>
                  <a:schemeClr val="tx1"/>
                </a:solidFill>
              </a:rPr>
              <a:t>Find a </a:t>
            </a:r>
            <a:r>
              <a:rPr lang="en-US" sz="2400" dirty="0">
                <a:solidFill>
                  <a:schemeClr val="accent1"/>
                </a:solidFill>
              </a:rPr>
              <a:t>lower bound</a:t>
            </a:r>
            <a:r>
              <a:rPr lang="en-US" sz="2400" dirty="0">
                <a:solidFill>
                  <a:schemeClr val="tx1"/>
                </a:solidFill>
              </a:rPr>
              <a:t> on optimal value.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/>
              <a:t>Easy.  </a:t>
            </a:r>
            <a:r>
              <a:rPr lang="en-US" sz="2400" dirty="0">
                <a:solidFill>
                  <a:schemeClr val="tx1"/>
                </a:solidFill>
              </a:rPr>
              <a:t>Any feasible solution provides one.</a:t>
            </a:r>
            <a:endParaRPr lang="en-US" sz="2400" dirty="0">
              <a:sym typeface="Symbol" pitchFamily="1" charset="2"/>
            </a:endParaRPr>
          </a:p>
          <a:p>
            <a:endParaRPr lang="en-US" sz="2400" dirty="0"/>
          </a:p>
          <a:p>
            <a:r>
              <a:rPr lang="en-US" sz="2400" dirty="0"/>
              <a:t>Ex 1.</a:t>
            </a: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(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A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,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B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)  =  (34, 0)	</a:t>
            </a:r>
            <a:r>
              <a:rPr lang="en-US" sz="2400" dirty="0" smtClean="0">
                <a:solidFill>
                  <a:schemeClr val="tx1"/>
                </a:solidFill>
                <a:latin typeface="cmsy10"/>
                <a:ea typeface="cmsy10"/>
                <a:cs typeface="cmsy10"/>
              </a:rPr>
              <a:t>)</a:t>
            </a:r>
            <a:r>
              <a:rPr lang="en-US" sz="2400" dirty="0" smtClean="0">
                <a:solidFill>
                  <a:schemeClr val="tx1"/>
                </a:solidFill>
                <a:sym typeface="Symbol" pitchFamily="1" charset="2"/>
              </a:rPr>
              <a:t>  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z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* </a:t>
            </a:r>
            <a:r>
              <a:rPr lang="en-US" sz="2400" dirty="0">
                <a:solidFill>
                  <a:schemeClr val="tx1"/>
                </a:solidFill>
                <a:sym typeface="Symbol" pitchFamily="1" charset="2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msy10"/>
                <a:ea typeface="cmsy10"/>
                <a:cs typeface="cmsy10"/>
                <a:sym typeface="Symbol" pitchFamily="1" charset="2"/>
              </a:rPr>
              <a:t>¸</a:t>
            </a:r>
            <a:r>
              <a:rPr lang="en-US" sz="2400" dirty="0" smtClean="0">
                <a:solidFill>
                  <a:schemeClr val="tx1"/>
                </a:solidFill>
                <a:sym typeface="Symbol" pitchFamily="1" charset="2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442</a:t>
            </a:r>
          </a:p>
          <a:p>
            <a:r>
              <a:rPr lang="en-US" sz="2400" dirty="0"/>
              <a:t>Ex 2.  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(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A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,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B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)  =  (0, 32)</a:t>
            </a: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msy10"/>
                <a:ea typeface="cmsy10"/>
                <a:cs typeface="cmsy10"/>
              </a:rPr>
              <a:t>)</a:t>
            </a:r>
            <a:r>
              <a:rPr lang="en-US" sz="2400" dirty="0" smtClean="0">
                <a:solidFill>
                  <a:schemeClr val="tx1"/>
                </a:solidFill>
                <a:sym typeface="Symbol" pitchFamily="1" charset="2"/>
              </a:rPr>
              <a:t>  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z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* </a:t>
            </a:r>
            <a:r>
              <a:rPr lang="en-US" sz="2400" dirty="0">
                <a:solidFill>
                  <a:schemeClr val="tx1"/>
                </a:solidFill>
                <a:sym typeface="Symbol" pitchFamily="1" charset="2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msy10"/>
                <a:ea typeface="cmsy10"/>
                <a:cs typeface="cmsy10"/>
                <a:sym typeface="Symbol" pitchFamily="1" charset="2"/>
              </a:rPr>
              <a:t>¸</a:t>
            </a:r>
            <a:r>
              <a:rPr lang="en-US" sz="2400" dirty="0" smtClean="0">
                <a:solidFill>
                  <a:schemeClr val="tx1"/>
                </a:solidFill>
                <a:sym typeface="Symbol" pitchFamily="1" charset="2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" pitchFamily="1" charset="0"/>
              </a:rPr>
              <a:t>736</a:t>
            </a:r>
            <a:endParaRPr lang="en-US" sz="2400" dirty="0">
              <a:latin typeface="Times" pitchFamily="1" charset="0"/>
            </a:endParaRPr>
          </a:p>
          <a:p>
            <a:r>
              <a:rPr lang="en-US" sz="2400" dirty="0"/>
              <a:t>Ex 3.  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(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A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,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B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)  =  (7.5, 29.5)</a:t>
            </a: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msy10"/>
                <a:ea typeface="cmsy10"/>
                <a:cs typeface="cmsy10"/>
              </a:rPr>
              <a:t>)</a:t>
            </a:r>
            <a:r>
              <a:rPr lang="en-US" sz="2400" dirty="0" smtClean="0">
                <a:solidFill>
                  <a:schemeClr val="tx1"/>
                </a:solidFill>
                <a:sym typeface="Symbol" pitchFamily="1" charset="2"/>
              </a:rPr>
              <a:t>  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z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*</a:t>
            </a:r>
            <a:r>
              <a:rPr lang="en-US" sz="2400" dirty="0">
                <a:solidFill>
                  <a:schemeClr val="tx1"/>
                </a:solidFill>
                <a:sym typeface="Symbol" pitchFamily="1" charset="2"/>
              </a:rPr>
              <a:t>  </a:t>
            </a:r>
            <a:r>
              <a:rPr lang="en-US" sz="2400" dirty="0" smtClean="0">
                <a:solidFill>
                  <a:schemeClr val="tx1"/>
                </a:solidFill>
                <a:latin typeface="cmsy10"/>
                <a:ea typeface="cmsy10"/>
                <a:cs typeface="cmsy10"/>
                <a:sym typeface="Symbol" pitchFamily="1" charset="2"/>
              </a:rPr>
              <a:t>¸</a:t>
            </a:r>
            <a:r>
              <a:rPr lang="en-US" sz="2400" dirty="0" smtClean="0">
                <a:solidFill>
                  <a:schemeClr val="tx1"/>
                </a:solidFill>
                <a:latin typeface="Times" pitchFamily="1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776</a:t>
            </a:r>
            <a:endParaRPr lang="en-US" sz="2400" dirty="0">
              <a:latin typeface="Times" pitchFamily="1" charset="0"/>
            </a:endParaRPr>
          </a:p>
          <a:p>
            <a:r>
              <a:rPr lang="en-US" sz="2400" dirty="0"/>
              <a:t>Ex 4.  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(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A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,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B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)  =  (12, 28)</a:t>
            </a: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msy10"/>
                <a:ea typeface="cmsy10"/>
                <a:cs typeface="cmsy10"/>
              </a:rPr>
              <a:t>)</a:t>
            </a:r>
            <a:r>
              <a:rPr lang="en-US" sz="2400" dirty="0" smtClean="0">
                <a:solidFill>
                  <a:schemeClr val="tx1"/>
                </a:solidFill>
                <a:sym typeface="Symbol" pitchFamily="1" charset="2"/>
              </a:rPr>
              <a:t>  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z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*</a:t>
            </a:r>
            <a:r>
              <a:rPr lang="en-US" sz="2400" dirty="0">
                <a:solidFill>
                  <a:schemeClr val="tx1"/>
                </a:solidFill>
                <a:sym typeface="Symbol" pitchFamily="1" charset="2"/>
              </a:rPr>
              <a:t>  </a:t>
            </a:r>
            <a:r>
              <a:rPr lang="en-US" sz="2400" dirty="0" smtClean="0">
                <a:solidFill>
                  <a:schemeClr val="tx1"/>
                </a:solidFill>
                <a:latin typeface="cmsy10"/>
                <a:ea typeface="cmsy10"/>
                <a:cs typeface="cmsy10"/>
                <a:sym typeface="Symbol" pitchFamily="1" charset="2"/>
              </a:rPr>
              <a:t>¸</a:t>
            </a:r>
            <a:r>
              <a:rPr lang="en-US" sz="2400" dirty="0" smtClean="0">
                <a:solidFill>
                  <a:schemeClr val="tx1"/>
                </a:solidFill>
                <a:sym typeface="Symbol" pitchFamily="1" charset="2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" pitchFamily="1" charset="0"/>
              </a:rPr>
              <a:t>800</a:t>
            </a:r>
            <a:endParaRPr lang="en-US" sz="2400" dirty="0">
              <a:latin typeface="Times" pitchFamily="1" charset="0"/>
            </a:endParaRPr>
          </a:p>
          <a:p>
            <a:pPr lvl="1"/>
            <a:endParaRPr lang="en-US" sz="2400" dirty="0">
              <a:sym typeface="Symbol" pitchFamily="1" charset="2"/>
            </a:endParaRPr>
          </a:p>
        </p:txBody>
      </p:sp>
      <p:graphicFrame>
        <p:nvGraphicFramePr>
          <p:cNvPr id="385033" name="Object 9"/>
          <p:cNvGraphicFramePr>
            <a:graphicFrameLocks noChangeAspect="1"/>
          </p:cNvGraphicFramePr>
          <p:nvPr/>
        </p:nvGraphicFramePr>
        <p:xfrm>
          <a:off x="4231076" y="1431431"/>
          <a:ext cx="4547164" cy="2350347"/>
        </p:xfrm>
        <a:graphic>
          <a:graphicData uri="http://schemas.openxmlformats.org/presentationml/2006/ole">
            <p:oleObj spid="_x0000_s223258" name="Equation" r:id="rId4" imgW="3084723" imgH="1458633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AC57F-2FA0-4E58-9188-C7EB1571C82D}" type="slidenum">
              <a:rPr lang="en-US">
                <a:solidFill>
                  <a:srgbClr val="000000"/>
                </a:solidFill>
              </a:rPr>
              <a:pPr/>
              <a:t>4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dirty="0"/>
              <a:t>Standard Form LP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sz="2400" dirty="0"/>
              <a:t>"Standard form" LP.</a:t>
            </a:r>
          </a:p>
          <a:p>
            <a:pPr lvl="1"/>
            <a:r>
              <a:rPr kumimoji="0" lang="en-US" sz="2400" dirty="0"/>
              <a:t>Input:  real numbers  </a:t>
            </a:r>
            <a:r>
              <a:rPr kumimoji="0" lang="en-US" sz="2400" i="1" dirty="0" err="1">
                <a:latin typeface="Times" pitchFamily="80" charset="0"/>
              </a:rPr>
              <a:t>a</a:t>
            </a:r>
            <a:r>
              <a:rPr kumimoji="0" lang="en-US" sz="2400" i="1" baseline="-25000" dirty="0" err="1">
                <a:latin typeface="Times" pitchFamily="80" charset="0"/>
              </a:rPr>
              <a:t>ij</a:t>
            </a:r>
            <a:r>
              <a:rPr kumimoji="0" lang="en-US" sz="2400" dirty="0">
                <a:latin typeface="Times" pitchFamily="80" charset="0"/>
              </a:rPr>
              <a:t>, </a:t>
            </a:r>
            <a:r>
              <a:rPr kumimoji="0" lang="en-US" sz="2400" i="1" dirty="0" err="1">
                <a:latin typeface="Times" pitchFamily="80" charset="0"/>
              </a:rPr>
              <a:t>c</a:t>
            </a:r>
            <a:r>
              <a:rPr kumimoji="0" lang="en-US" sz="2400" i="1" baseline="-25000" dirty="0" err="1">
                <a:latin typeface="Times" pitchFamily="80" charset="0"/>
              </a:rPr>
              <a:t>j</a:t>
            </a:r>
            <a:r>
              <a:rPr kumimoji="0" lang="en-US" sz="2400" dirty="0">
                <a:latin typeface="Times" pitchFamily="80" charset="0"/>
              </a:rPr>
              <a:t>, </a:t>
            </a:r>
            <a:r>
              <a:rPr kumimoji="0" lang="en-US" sz="2400" i="1" dirty="0">
                <a:latin typeface="Times" pitchFamily="80" charset="0"/>
              </a:rPr>
              <a:t>b</a:t>
            </a:r>
            <a:r>
              <a:rPr kumimoji="0" lang="en-US" sz="2400" i="1" baseline="-25000" dirty="0">
                <a:latin typeface="Times" pitchFamily="80" charset="0"/>
              </a:rPr>
              <a:t>i</a:t>
            </a:r>
            <a:r>
              <a:rPr kumimoji="0" lang="en-US" sz="2400" dirty="0">
                <a:latin typeface="Times" pitchFamily="80" charset="0"/>
              </a:rPr>
              <a:t>.</a:t>
            </a:r>
          </a:p>
          <a:p>
            <a:pPr lvl="1"/>
            <a:r>
              <a:rPr kumimoji="0" lang="en-US" sz="2400" dirty="0"/>
              <a:t>Output:  real numbers </a:t>
            </a:r>
            <a:r>
              <a:rPr kumimoji="0" lang="en-US" sz="2400" i="1" dirty="0" err="1">
                <a:latin typeface="Times" pitchFamily="80" charset="0"/>
              </a:rPr>
              <a:t>x</a:t>
            </a:r>
            <a:r>
              <a:rPr kumimoji="0" lang="en-US" sz="2400" i="1" baseline="-25000" dirty="0" err="1">
                <a:latin typeface="Times" pitchFamily="80" charset="0"/>
              </a:rPr>
              <a:t>j</a:t>
            </a:r>
            <a:r>
              <a:rPr kumimoji="0" lang="en-US" sz="2400" dirty="0">
                <a:latin typeface="Times" pitchFamily="80" charset="0"/>
              </a:rPr>
              <a:t>.</a:t>
            </a:r>
            <a:endParaRPr kumimoji="0" lang="en-US" sz="2400" dirty="0"/>
          </a:p>
          <a:p>
            <a:pPr lvl="1"/>
            <a:r>
              <a:rPr kumimoji="0" lang="en-US" sz="2400" i="1" dirty="0">
                <a:latin typeface="Times" pitchFamily="80" charset="0"/>
              </a:rPr>
              <a:t>n</a:t>
            </a:r>
            <a:r>
              <a:rPr kumimoji="0" lang="en-US" sz="2400" dirty="0"/>
              <a:t> = # decision variables, </a:t>
            </a:r>
            <a:r>
              <a:rPr kumimoji="0" lang="en-US" sz="2400" i="1" dirty="0">
                <a:latin typeface="Times" pitchFamily="80" charset="0"/>
              </a:rPr>
              <a:t>m</a:t>
            </a:r>
            <a:r>
              <a:rPr kumimoji="0" lang="en-US" sz="2400" dirty="0"/>
              <a:t> = # constraints.</a:t>
            </a:r>
          </a:p>
          <a:p>
            <a:pPr lvl="1"/>
            <a:r>
              <a:rPr kumimoji="0" lang="en-US" sz="2400" dirty="0"/>
              <a:t>Maximize linear objective function subject to linear inequalities.</a:t>
            </a:r>
          </a:p>
          <a:p>
            <a:pPr lvl="1"/>
            <a:endParaRPr kumimoji="0" lang="en-US" sz="2400" dirty="0"/>
          </a:p>
          <a:p>
            <a:pPr lvl="1"/>
            <a:endParaRPr kumimoji="0" lang="en-US" sz="2400" dirty="0"/>
          </a:p>
          <a:p>
            <a:pPr lvl="1"/>
            <a:endParaRPr kumimoji="0" lang="en-US" sz="2400" dirty="0"/>
          </a:p>
          <a:p>
            <a:pPr lvl="1"/>
            <a:endParaRPr kumimoji="0" lang="en-US" sz="2400" dirty="0"/>
          </a:p>
          <a:p>
            <a:pPr lvl="1"/>
            <a:endParaRPr kumimoji="0" lang="en-US" sz="2400" dirty="0"/>
          </a:p>
          <a:p>
            <a:endParaRPr kumimoji="0" lang="en-US" sz="2400" dirty="0"/>
          </a:p>
          <a:p>
            <a:endParaRPr kumimoji="0" lang="en-US" sz="2400" dirty="0"/>
          </a:p>
          <a:p>
            <a:endParaRPr kumimoji="0" lang="en-US" sz="2400" dirty="0"/>
          </a:p>
          <a:p>
            <a:r>
              <a:rPr kumimoji="0" lang="en-US" sz="2400" dirty="0"/>
              <a:t>Linear.  </a:t>
            </a:r>
            <a:r>
              <a:rPr kumimoji="0" lang="en-US" sz="2400" dirty="0">
                <a:solidFill>
                  <a:schemeClr val="tx1"/>
                </a:solidFill>
              </a:rPr>
              <a:t>No </a:t>
            </a:r>
            <a:r>
              <a:rPr kumimoji="0" lang="en-US" sz="2400" i="1" dirty="0">
                <a:solidFill>
                  <a:schemeClr val="tx1"/>
                </a:solidFill>
                <a:latin typeface="Times" pitchFamily="80" charset="0"/>
              </a:rPr>
              <a:t>x</a:t>
            </a:r>
            <a:r>
              <a:rPr kumimoji="0" lang="en-US" sz="2400" baseline="30000" dirty="0">
                <a:solidFill>
                  <a:schemeClr val="tx1"/>
                </a:solidFill>
                <a:latin typeface="Times" pitchFamily="80" charset="0"/>
              </a:rPr>
              <a:t>2</a:t>
            </a:r>
            <a:r>
              <a:rPr kumimoji="0" lang="en-US" sz="2400" dirty="0">
                <a:solidFill>
                  <a:schemeClr val="tx1"/>
                </a:solidFill>
                <a:latin typeface="Times" pitchFamily="80" charset="0"/>
              </a:rPr>
              <a:t>,  </a:t>
            </a:r>
            <a:r>
              <a:rPr kumimoji="0" lang="en-US" sz="2400" i="1" dirty="0">
                <a:solidFill>
                  <a:schemeClr val="tx1"/>
                </a:solidFill>
                <a:latin typeface="Times" pitchFamily="80" charset="0"/>
              </a:rPr>
              <a:t>x</a:t>
            </a:r>
            <a:r>
              <a:rPr kumimoji="0" lang="en-US" sz="2400" i="1" baseline="-25000" dirty="0">
                <a:solidFill>
                  <a:schemeClr val="tx1"/>
                </a:solidFill>
                <a:latin typeface="Times" pitchFamily="80" charset="0"/>
              </a:rPr>
              <a:t> </a:t>
            </a:r>
            <a:r>
              <a:rPr kumimoji="0" lang="en-US" sz="2400" i="1" dirty="0">
                <a:solidFill>
                  <a:schemeClr val="tx1"/>
                </a:solidFill>
                <a:latin typeface="Times" pitchFamily="80" charset="0"/>
              </a:rPr>
              <a:t>y</a:t>
            </a:r>
            <a:r>
              <a:rPr kumimoji="0" lang="en-US" sz="2400" dirty="0">
                <a:solidFill>
                  <a:schemeClr val="tx1"/>
                </a:solidFill>
                <a:latin typeface="Times" pitchFamily="80" charset="0"/>
              </a:rPr>
              <a:t>,  </a:t>
            </a:r>
            <a:r>
              <a:rPr kumimoji="0" lang="en-US" sz="2400" dirty="0" err="1">
                <a:solidFill>
                  <a:schemeClr val="tx1"/>
                </a:solidFill>
                <a:latin typeface="Times" pitchFamily="80" charset="0"/>
              </a:rPr>
              <a:t>arccos</a:t>
            </a:r>
            <a:r>
              <a:rPr kumimoji="0" lang="en-US" sz="2400" dirty="0">
                <a:solidFill>
                  <a:schemeClr val="tx1"/>
                </a:solidFill>
                <a:latin typeface="Times" pitchFamily="80" charset="0"/>
              </a:rPr>
              <a:t>(</a:t>
            </a:r>
            <a:r>
              <a:rPr kumimoji="0" lang="en-US" sz="2400" i="1" dirty="0">
                <a:solidFill>
                  <a:schemeClr val="tx1"/>
                </a:solidFill>
                <a:latin typeface="Times" pitchFamily="80" charset="0"/>
              </a:rPr>
              <a:t>x</a:t>
            </a:r>
            <a:r>
              <a:rPr kumimoji="0" lang="en-US" sz="2400" dirty="0">
                <a:solidFill>
                  <a:schemeClr val="tx1"/>
                </a:solidFill>
                <a:latin typeface="Times" pitchFamily="80" charset="0"/>
              </a:rPr>
              <a:t>),</a:t>
            </a:r>
            <a:r>
              <a:rPr kumimoji="0" lang="en-US" sz="2400" dirty="0">
                <a:solidFill>
                  <a:schemeClr val="tx1"/>
                </a:solidFill>
              </a:rPr>
              <a:t>  etc.</a:t>
            </a:r>
          </a:p>
          <a:p>
            <a:r>
              <a:rPr kumimoji="0" lang="en-US" sz="2400" dirty="0"/>
              <a:t>Programming.  </a:t>
            </a:r>
            <a:r>
              <a:rPr kumimoji="0" lang="en-US" sz="2400" dirty="0">
                <a:solidFill>
                  <a:schemeClr val="tx1"/>
                </a:solidFill>
              </a:rPr>
              <a:t>Planning (term predates computer programming).</a:t>
            </a:r>
          </a:p>
        </p:txBody>
      </p:sp>
      <p:graphicFrame>
        <p:nvGraphicFramePr>
          <p:cNvPr id="305156" name="Object 4"/>
          <p:cNvGraphicFramePr>
            <a:graphicFrameLocks noChangeAspect="1"/>
          </p:cNvGraphicFramePr>
          <p:nvPr/>
        </p:nvGraphicFramePr>
        <p:xfrm>
          <a:off x="1092203" y="4191004"/>
          <a:ext cx="6354550" cy="2925515"/>
        </p:xfrm>
        <a:graphic>
          <a:graphicData uri="http://schemas.openxmlformats.org/presentationml/2006/ole">
            <p:oleObj spid="_x0000_s24644" name="Equation" r:id="rId4" imgW="3236756" imgH="1407956" progId="Equation.3">
              <p:embed/>
            </p:oleObj>
          </a:graphicData>
        </a:graphic>
      </p:graphicFrame>
      <p:graphicFrame>
        <p:nvGraphicFramePr>
          <p:cNvPr id="305157" name="Object 5"/>
          <p:cNvGraphicFramePr>
            <a:graphicFrameLocks noChangeAspect="1"/>
          </p:cNvGraphicFramePr>
          <p:nvPr/>
        </p:nvGraphicFramePr>
        <p:xfrm>
          <a:off x="7645400" y="4495805"/>
          <a:ext cx="4651014" cy="2309141"/>
        </p:xfrm>
        <a:graphic>
          <a:graphicData uri="http://schemas.openxmlformats.org/presentationml/2006/ole">
            <p:oleObj spid="_x0000_s24645" name="Equation" r:id="rId5" imgW="2149061" imgH="978452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4849B-FFFF-45B6-AFDA-89A1EFC0C9D2}" type="slidenum">
              <a:rPr lang="en-US">
                <a:solidFill>
                  <a:srgbClr val="000000"/>
                </a:solidFill>
              </a:rPr>
              <a:pPr/>
              <a:t>40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LP Duality</a:t>
            </a:r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6987" y="1300480"/>
            <a:ext cx="11848818" cy="7694507"/>
          </a:xfrm>
        </p:spPr>
        <p:txBody>
          <a:bodyPr/>
          <a:lstStyle/>
          <a:p>
            <a:r>
              <a:rPr lang="en-US" sz="2400" dirty="0">
                <a:solidFill>
                  <a:schemeClr val="folHlink"/>
                </a:solidFill>
              </a:rPr>
              <a:t>Primal problem.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Goal.  </a:t>
            </a:r>
            <a:r>
              <a:rPr lang="en-US" sz="2400" dirty="0">
                <a:solidFill>
                  <a:schemeClr val="tx1"/>
                </a:solidFill>
              </a:rPr>
              <a:t>Find an </a:t>
            </a:r>
            <a:r>
              <a:rPr lang="en-US" sz="2400" dirty="0">
                <a:solidFill>
                  <a:schemeClr val="accent1"/>
                </a:solidFill>
              </a:rPr>
              <a:t>upper bound</a:t>
            </a:r>
            <a:r>
              <a:rPr lang="en-US" sz="2400" dirty="0">
                <a:solidFill>
                  <a:schemeClr val="tx1"/>
                </a:solidFill>
              </a:rPr>
              <a:t> on optimal value.</a:t>
            </a:r>
          </a:p>
          <a:p>
            <a:pPr lvl="1"/>
            <a:endParaRPr lang="en-US" sz="2400" dirty="0"/>
          </a:p>
          <a:p>
            <a:r>
              <a:rPr lang="en-US" sz="2400" dirty="0"/>
              <a:t>Ex 1.  </a:t>
            </a:r>
            <a:r>
              <a:rPr lang="en-US" sz="2400" dirty="0">
                <a:solidFill>
                  <a:schemeClr val="tx1"/>
                </a:solidFill>
              </a:rPr>
              <a:t>Multiply 2</a:t>
            </a:r>
            <a:r>
              <a:rPr lang="en-US" sz="2400" baseline="30000" dirty="0">
                <a:solidFill>
                  <a:schemeClr val="tx1"/>
                </a:solidFill>
              </a:rPr>
              <a:t>nd</a:t>
            </a:r>
            <a:r>
              <a:rPr lang="en-US" sz="2400" dirty="0">
                <a:solidFill>
                  <a:schemeClr val="tx1"/>
                </a:solidFill>
              </a:rPr>
              <a:t> inequality by 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6</a:t>
            </a:r>
            <a:r>
              <a:rPr lang="en-US" sz="2400" dirty="0">
                <a:solidFill>
                  <a:schemeClr val="tx1"/>
                </a:solidFill>
              </a:rPr>
              <a:t>:  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24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A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 + 24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B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  </a:t>
            </a:r>
            <a:r>
              <a:rPr lang="en-US" sz="2400" dirty="0" smtClean="0">
                <a:solidFill>
                  <a:schemeClr val="tx1"/>
                </a:solidFill>
                <a:latin typeface="cmsy10"/>
                <a:ea typeface="cmsy10"/>
                <a:cs typeface="cmsy10"/>
              </a:rPr>
              <a:t>·</a:t>
            </a:r>
            <a:r>
              <a:rPr lang="en-US" sz="2400" dirty="0" smtClean="0">
                <a:solidFill>
                  <a:schemeClr val="tx1"/>
                </a:solidFill>
                <a:latin typeface="Times" pitchFamily="1" charset="0"/>
              </a:rPr>
              <a:t>  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960.</a:t>
            </a:r>
          </a:p>
          <a:p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Times" pitchFamily="1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cmsy10"/>
                <a:ea typeface="cmsy10"/>
                <a:cs typeface="cmsy10"/>
              </a:rPr>
              <a:t>)</a:t>
            </a:r>
            <a:r>
              <a:rPr lang="en-US" sz="2400" dirty="0" smtClean="0">
                <a:solidFill>
                  <a:schemeClr val="tx1"/>
                </a:solidFill>
                <a:latin typeface="Times" pitchFamily="1" charset="0"/>
              </a:rPr>
              <a:t>       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z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* =  13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A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 + 23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B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   </a:t>
            </a:r>
            <a:r>
              <a:rPr lang="en-US" sz="2400" dirty="0" smtClean="0">
                <a:solidFill>
                  <a:schemeClr val="tx1"/>
                </a:solidFill>
                <a:latin typeface="cmsy10"/>
                <a:ea typeface="cmsy10"/>
                <a:cs typeface="cmsy10"/>
              </a:rPr>
              <a:t>·</a:t>
            </a:r>
            <a:r>
              <a:rPr lang="en-US" sz="2400" dirty="0" smtClean="0">
                <a:solidFill>
                  <a:schemeClr val="tx1"/>
                </a:solidFill>
                <a:latin typeface="Times" pitchFamily="1" charset="0"/>
                <a:sym typeface="Symbol" pitchFamily="1" charset="2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" pitchFamily="1" charset="0"/>
              </a:rPr>
              <a:t>24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A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 + 24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B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  </a:t>
            </a:r>
            <a:r>
              <a:rPr lang="en-US" sz="2400" dirty="0" smtClean="0">
                <a:solidFill>
                  <a:schemeClr val="tx1"/>
                </a:solidFill>
                <a:latin typeface="cmsy10"/>
                <a:ea typeface="cmsy10"/>
                <a:cs typeface="cmsy10"/>
              </a:rPr>
              <a:t>·</a:t>
            </a:r>
            <a:r>
              <a:rPr lang="en-US" sz="2400" dirty="0" smtClean="0">
                <a:solidFill>
                  <a:schemeClr val="tx1"/>
                </a:solidFill>
                <a:latin typeface="Times" pitchFamily="1" charset="0"/>
              </a:rPr>
              <a:t>  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960.</a:t>
            </a:r>
          </a:p>
        </p:txBody>
      </p:sp>
      <p:sp>
        <p:nvSpPr>
          <p:cNvPr id="387079" name="AutoShape 7"/>
          <p:cNvSpPr>
            <a:spLocks/>
          </p:cNvSpPr>
          <p:nvPr/>
        </p:nvSpPr>
        <p:spPr bwMode="auto">
          <a:xfrm rot="5400000">
            <a:off x="3128152" y="6444829"/>
            <a:ext cx="279964" cy="1456266"/>
          </a:xfrm>
          <a:prstGeom prst="rightBrace">
            <a:avLst>
              <a:gd name="adj1" fmla="val 43347"/>
              <a:gd name="adj2" fmla="val 50000"/>
            </a:avLst>
          </a:prstGeom>
          <a:noFill/>
          <a:ln w="9525">
            <a:solidFill>
              <a:schemeClr val="accent1"/>
            </a:solidFill>
            <a:round/>
            <a:headEnd/>
            <a:tailEnd type="none" w="sm" len="sm"/>
          </a:ln>
        </p:spPr>
        <p:txBody>
          <a:bodyPr rot="10800000" vert="eaVert" wrap="none" lIns="130019" tIns="65010" rIns="130019" bIns="65010" anchor="ctr"/>
          <a:lstStyle/>
          <a:p>
            <a:pPr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1" charset="0"/>
              <a:cs typeface="+mn-cs"/>
            </a:endParaRPr>
          </a:p>
        </p:txBody>
      </p:sp>
      <p:sp>
        <p:nvSpPr>
          <p:cNvPr id="387080" name="Rectangle 8"/>
          <p:cNvSpPr>
            <a:spLocks noChangeArrowheads="1"/>
          </p:cNvSpPr>
          <p:nvPr/>
        </p:nvSpPr>
        <p:spPr bwMode="auto">
          <a:xfrm>
            <a:off x="2235200" y="7473245"/>
            <a:ext cx="2158436" cy="390596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none" lIns="130019" tIns="65010" rIns="130019" bIns="65010">
            <a:spAutoFit/>
          </a:bodyPr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1700" kern="1200" dirty="0" smtClean="0">
                <a:solidFill>
                  <a:srgbClr val="CC0000"/>
                </a:solidFill>
                <a:latin typeface="Lucida Sans" pitchFamily="1" charset="0"/>
                <a:cs typeface="+mn-cs"/>
              </a:rPr>
              <a:t>objective function</a:t>
            </a:r>
          </a:p>
        </p:txBody>
      </p:sp>
      <p:graphicFrame>
        <p:nvGraphicFramePr>
          <p:cNvPr id="387081" name="Object 9"/>
          <p:cNvGraphicFramePr>
            <a:graphicFrameLocks noChangeAspect="1"/>
          </p:cNvGraphicFramePr>
          <p:nvPr/>
        </p:nvGraphicFramePr>
        <p:xfrm>
          <a:off x="4231076" y="1431431"/>
          <a:ext cx="4547164" cy="2350347"/>
        </p:xfrm>
        <a:graphic>
          <a:graphicData uri="http://schemas.openxmlformats.org/presentationml/2006/ole">
            <p:oleObj spid="_x0000_s224282" name="Equation" r:id="rId4" imgW="3084723" imgH="1458633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415AD-9D54-4F34-B3A4-595DE2231B2D}" type="slidenum">
              <a:rPr lang="en-US">
                <a:solidFill>
                  <a:srgbClr val="000000"/>
                </a:solidFill>
              </a:rPr>
              <a:pPr/>
              <a:t>41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LP Duality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6987" y="1300480"/>
            <a:ext cx="11848818" cy="7694507"/>
          </a:xfrm>
        </p:spPr>
        <p:txBody>
          <a:bodyPr/>
          <a:lstStyle/>
          <a:p>
            <a:r>
              <a:rPr lang="en-US" sz="2400" dirty="0">
                <a:solidFill>
                  <a:schemeClr val="folHlink"/>
                </a:solidFill>
              </a:rPr>
              <a:t>Primal problem.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Goal.  </a:t>
            </a:r>
            <a:r>
              <a:rPr lang="en-US" sz="2400" dirty="0">
                <a:solidFill>
                  <a:schemeClr val="tx1"/>
                </a:solidFill>
              </a:rPr>
              <a:t>Find an </a:t>
            </a:r>
            <a:r>
              <a:rPr lang="en-US" sz="2400" dirty="0">
                <a:solidFill>
                  <a:schemeClr val="accent1"/>
                </a:solidFill>
              </a:rPr>
              <a:t>upper bound</a:t>
            </a:r>
            <a:r>
              <a:rPr lang="en-US" sz="2400" dirty="0">
                <a:solidFill>
                  <a:schemeClr val="tx1"/>
                </a:solidFill>
              </a:rPr>
              <a:t> on optimal value.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/>
              <a:t>Ex 2.  </a:t>
            </a:r>
            <a:r>
              <a:rPr lang="en-US" sz="2400" dirty="0">
                <a:solidFill>
                  <a:schemeClr val="tx1"/>
                </a:solidFill>
              </a:rPr>
              <a:t>Add 2 times 1</a:t>
            </a:r>
            <a:r>
              <a:rPr lang="en-US" sz="2400" baseline="30000" dirty="0">
                <a:solidFill>
                  <a:schemeClr val="tx1"/>
                </a:solidFill>
              </a:rPr>
              <a:t>st</a:t>
            </a:r>
            <a:r>
              <a:rPr lang="en-US" sz="2400" dirty="0">
                <a:solidFill>
                  <a:schemeClr val="tx1"/>
                </a:solidFill>
              </a:rPr>
              <a:t> inequality to 2</a:t>
            </a:r>
            <a:r>
              <a:rPr lang="en-US" sz="2400" baseline="30000" dirty="0">
                <a:solidFill>
                  <a:schemeClr val="tx1"/>
                </a:solidFill>
              </a:rPr>
              <a:t>nd</a:t>
            </a:r>
            <a:r>
              <a:rPr lang="en-US" sz="2400" dirty="0">
                <a:solidFill>
                  <a:schemeClr val="tx1"/>
                </a:solidFill>
              </a:rPr>
              <a:t> inequality: </a:t>
            </a:r>
            <a:r>
              <a:rPr lang="en-US" sz="2400" dirty="0">
                <a:solidFill>
                  <a:schemeClr val="bg1"/>
                </a:solidFill>
                <a:latin typeface="Times" pitchFamily="1" charset="0"/>
                <a:sym typeface="Symbol" pitchFamily="1" charset="2"/>
              </a:rPr>
              <a:t>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  <a:latin typeface="Times" pitchFamily="1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msy10"/>
                <a:ea typeface="cmsy10"/>
                <a:cs typeface="cmsy10"/>
              </a:rPr>
              <a:t>)</a:t>
            </a:r>
            <a:r>
              <a:rPr lang="en-US" sz="2400" dirty="0" smtClean="0">
                <a:solidFill>
                  <a:schemeClr val="tx1"/>
                </a:solidFill>
                <a:latin typeface="Times" pitchFamily="1" charset="0"/>
              </a:rPr>
              <a:t>       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z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* =  13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A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 + 23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B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   </a:t>
            </a:r>
            <a:r>
              <a:rPr lang="en-US" sz="2400" dirty="0" smtClean="0">
                <a:solidFill>
                  <a:schemeClr val="tx1"/>
                </a:solidFill>
                <a:latin typeface="cmsy10"/>
                <a:ea typeface="cmsy10"/>
                <a:cs typeface="cmsy10"/>
              </a:rPr>
              <a:t>·</a:t>
            </a:r>
            <a:r>
              <a:rPr lang="en-US" sz="2400" dirty="0" smtClean="0">
                <a:solidFill>
                  <a:schemeClr val="tx1"/>
                </a:solidFill>
                <a:latin typeface="Times" pitchFamily="1" charset="0"/>
                <a:sym typeface="Symbol" pitchFamily="1" charset="2"/>
              </a:rPr>
              <a:t>  </a:t>
            </a:r>
            <a:r>
              <a:rPr lang="en-US" sz="2400" dirty="0" smtClean="0">
                <a:solidFill>
                  <a:schemeClr val="tx1"/>
                </a:solidFill>
                <a:latin typeface="Times" pitchFamily="1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14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A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 + 34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B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  </a:t>
            </a:r>
            <a:r>
              <a:rPr lang="en-US" sz="2400" dirty="0" smtClean="0">
                <a:solidFill>
                  <a:schemeClr val="tx1"/>
                </a:solidFill>
                <a:latin typeface="cmsy10"/>
                <a:ea typeface="cmsy10"/>
                <a:cs typeface="cmsy10"/>
              </a:rPr>
              <a:t>·</a:t>
            </a:r>
            <a:r>
              <a:rPr lang="en-US" sz="2400" dirty="0" smtClean="0">
                <a:solidFill>
                  <a:schemeClr val="tx1"/>
                </a:solidFill>
                <a:latin typeface="Times" pitchFamily="1" charset="0"/>
              </a:rPr>
              <a:t>  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1120.</a:t>
            </a:r>
          </a:p>
          <a:p>
            <a:endParaRPr lang="en-US" sz="2400" dirty="0">
              <a:solidFill>
                <a:schemeClr val="tx1"/>
              </a:solidFill>
              <a:latin typeface="Times" pitchFamily="1" charset="0"/>
            </a:endParaRPr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4231076" y="1431431"/>
          <a:ext cx="4547164" cy="2350347"/>
        </p:xfrm>
        <a:graphic>
          <a:graphicData uri="http://schemas.openxmlformats.org/presentationml/2006/ole">
            <p:oleObj spid="_x0000_s225306" name="Equation" r:id="rId4" imgW="3084723" imgH="1458633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F5082-5B00-423E-A51C-DB67725CFDAA}" type="slidenum">
              <a:rPr lang="en-US">
                <a:solidFill>
                  <a:srgbClr val="000000"/>
                </a:solidFill>
              </a:rPr>
              <a:pPr/>
              <a:t>42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LP Duality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folHlink"/>
                </a:solidFill>
              </a:rPr>
              <a:t>Primal problem.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Goal.  </a:t>
            </a:r>
            <a:r>
              <a:rPr lang="en-US" sz="2400" dirty="0">
                <a:solidFill>
                  <a:schemeClr val="tx1"/>
                </a:solidFill>
              </a:rPr>
              <a:t>Find an </a:t>
            </a:r>
            <a:r>
              <a:rPr lang="en-US" sz="2400" dirty="0">
                <a:solidFill>
                  <a:schemeClr val="accent1"/>
                </a:solidFill>
              </a:rPr>
              <a:t>upper bound</a:t>
            </a:r>
            <a:r>
              <a:rPr lang="en-US" sz="2400" dirty="0">
                <a:solidFill>
                  <a:schemeClr val="tx1"/>
                </a:solidFill>
              </a:rPr>
              <a:t> on optimal value.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/>
              <a:t>Ex 2.  </a:t>
            </a:r>
            <a:r>
              <a:rPr lang="en-US" sz="2400" dirty="0">
                <a:solidFill>
                  <a:schemeClr val="tx1"/>
                </a:solidFill>
              </a:rPr>
              <a:t>Add 1 times 1</a:t>
            </a:r>
            <a:r>
              <a:rPr lang="en-US" sz="2400" baseline="30000" dirty="0">
                <a:solidFill>
                  <a:schemeClr val="tx1"/>
                </a:solidFill>
              </a:rPr>
              <a:t>st</a:t>
            </a:r>
            <a:r>
              <a:rPr lang="en-US" sz="2400" dirty="0">
                <a:solidFill>
                  <a:schemeClr val="tx1"/>
                </a:solidFill>
              </a:rPr>
              <a:t> inequality to 2 times 2</a:t>
            </a:r>
            <a:r>
              <a:rPr lang="en-US" sz="2400" baseline="30000" dirty="0">
                <a:solidFill>
                  <a:schemeClr val="tx1"/>
                </a:solidFill>
              </a:rPr>
              <a:t>nd</a:t>
            </a:r>
            <a:r>
              <a:rPr lang="en-US" sz="2400" dirty="0">
                <a:solidFill>
                  <a:schemeClr val="tx1"/>
                </a:solidFill>
              </a:rPr>
              <a:t> inequality: </a:t>
            </a:r>
            <a:r>
              <a:rPr lang="en-US" sz="2400" dirty="0">
                <a:solidFill>
                  <a:schemeClr val="bg1"/>
                </a:solidFill>
                <a:latin typeface="Times" pitchFamily="1" charset="0"/>
                <a:sym typeface="Symbol" pitchFamily="1" charset="2"/>
              </a:rPr>
              <a:t>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  <a:latin typeface="Times" pitchFamily="1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msy10"/>
                <a:ea typeface="cmsy10"/>
                <a:cs typeface="cmsy10"/>
              </a:rPr>
              <a:t>)</a:t>
            </a:r>
            <a:r>
              <a:rPr lang="en-US" sz="2400" dirty="0" smtClean="0">
                <a:solidFill>
                  <a:schemeClr val="tx1"/>
                </a:solidFill>
                <a:latin typeface="Times" pitchFamily="1" charset="0"/>
              </a:rPr>
              <a:t>       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z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* =  13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A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 + 23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B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   </a:t>
            </a:r>
            <a:r>
              <a:rPr lang="en-US" sz="2400" dirty="0" smtClean="0">
                <a:solidFill>
                  <a:schemeClr val="tx1"/>
                </a:solidFill>
                <a:latin typeface="cmsy10"/>
                <a:ea typeface="cmsy10"/>
                <a:cs typeface="cmsy10"/>
              </a:rPr>
              <a:t>·</a:t>
            </a:r>
            <a:r>
              <a:rPr lang="en-US" sz="2400" dirty="0" smtClean="0">
                <a:solidFill>
                  <a:schemeClr val="tx1"/>
                </a:solidFill>
                <a:latin typeface="Times" pitchFamily="1" charset="0"/>
                <a:sym typeface="Symbol" pitchFamily="1" charset="2"/>
              </a:rPr>
              <a:t>  </a:t>
            </a:r>
            <a:r>
              <a:rPr lang="en-US" sz="2400" dirty="0" smtClean="0">
                <a:solidFill>
                  <a:schemeClr val="tx1"/>
                </a:solidFill>
                <a:latin typeface="Times" pitchFamily="1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13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A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 + 23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B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  </a:t>
            </a:r>
            <a:r>
              <a:rPr lang="en-US" sz="2400" dirty="0" smtClean="0">
                <a:solidFill>
                  <a:schemeClr val="tx1"/>
                </a:solidFill>
                <a:latin typeface="cmsy10"/>
                <a:ea typeface="cmsy10"/>
                <a:cs typeface="cmsy10"/>
              </a:rPr>
              <a:t>·</a:t>
            </a:r>
            <a:r>
              <a:rPr lang="en-US" sz="2400" dirty="0" smtClean="0">
                <a:solidFill>
                  <a:schemeClr val="tx1"/>
                </a:solidFill>
                <a:latin typeface="Times" pitchFamily="1" charset="0"/>
              </a:rPr>
              <a:t>   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800.</a:t>
            </a:r>
          </a:p>
          <a:p>
            <a:endParaRPr lang="en-US" sz="2400" dirty="0">
              <a:solidFill>
                <a:schemeClr val="tx1"/>
              </a:solidFill>
              <a:latin typeface="Times" pitchFamily="1" charset="0"/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/>
              <a:t>Recall lower bound.  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(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A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,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B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)  =  </a:t>
            </a:r>
            <a:r>
              <a:rPr lang="en-US" sz="2400" dirty="0" smtClean="0">
                <a:solidFill>
                  <a:schemeClr val="tx1"/>
                </a:solidFill>
                <a:latin typeface="Times" pitchFamily="1" charset="0"/>
              </a:rPr>
              <a:t>(12, 28)   </a:t>
            </a:r>
            <a:r>
              <a:rPr lang="en-US" sz="2400" dirty="0" smtClean="0">
                <a:solidFill>
                  <a:schemeClr val="tx1"/>
                </a:solidFill>
                <a:latin typeface="cmsy10"/>
                <a:ea typeface="cmsy10"/>
                <a:cs typeface="cmsy10"/>
              </a:rPr>
              <a:t>)</a:t>
            </a:r>
            <a:r>
              <a:rPr lang="en-US" sz="2400" dirty="0" smtClean="0">
                <a:solidFill>
                  <a:schemeClr val="tx1"/>
                </a:solidFill>
                <a:sym typeface="Symbol" pitchFamily="1" charset="2"/>
              </a:rPr>
              <a:t>  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z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* </a:t>
            </a:r>
            <a:r>
              <a:rPr lang="en-US" sz="2400" dirty="0">
                <a:solidFill>
                  <a:schemeClr val="tx1"/>
                </a:solidFill>
                <a:sym typeface="Symbol" pitchFamily="1" charset="2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msy10"/>
                <a:ea typeface="cmsy10"/>
                <a:cs typeface="cmsy10"/>
                <a:sym typeface="Symbol" pitchFamily="1" charset="2"/>
              </a:rPr>
              <a:t>¸</a:t>
            </a:r>
            <a:r>
              <a:rPr lang="en-US" sz="2400" dirty="0" smtClean="0">
                <a:solidFill>
                  <a:schemeClr val="tx1"/>
                </a:solidFill>
                <a:sym typeface="Symbol" pitchFamily="1" charset="2"/>
              </a:rPr>
              <a:t>  </a:t>
            </a:r>
            <a:r>
              <a:rPr lang="en-US" sz="2400" dirty="0" smtClean="0">
                <a:solidFill>
                  <a:schemeClr val="tx1"/>
                </a:solidFill>
                <a:latin typeface="Times" pitchFamily="1" charset="0"/>
                <a:sym typeface="Symbol" pitchFamily="1" charset="2"/>
              </a:rPr>
              <a:t>800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Combine upper and lower bounds:   </a:t>
            </a:r>
            <a:r>
              <a:rPr lang="en-US" sz="2400" dirty="0">
                <a:solidFill>
                  <a:schemeClr val="accent1"/>
                </a:solidFill>
                <a:sym typeface="Symbol" pitchFamily="1" charset="2"/>
              </a:rPr>
              <a:t>z* = 800</a:t>
            </a:r>
            <a:r>
              <a:rPr lang="en-US" sz="2400" dirty="0">
                <a:solidFill>
                  <a:schemeClr val="tx1"/>
                </a:solidFill>
                <a:sym typeface="Symbol" pitchFamily="1" charset="2"/>
              </a:rPr>
              <a:t>.</a:t>
            </a:r>
          </a:p>
        </p:txBody>
      </p:sp>
      <p:graphicFrame>
        <p:nvGraphicFramePr>
          <p:cNvPr id="389127" name="Object 7"/>
          <p:cNvGraphicFramePr>
            <a:graphicFrameLocks noChangeAspect="1"/>
          </p:cNvGraphicFramePr>
          <p:nvPr/>
        </p:nvGraphicFramePr>
        <p:xfrm>
          <a:off x="4231076" y="1431431"/>
          <a:ext cx="4547164" cy="2350347"/>
        </p:xfrm>
        <a:graphic>
          <a:graphicData uri="http://schemas.openxmlformats.org/presentationml/2006/ole">
            <p:oleObj spid="_x0000_s226330" name="Equation" r:id="rId4" imgW="3084723" imgH="1458633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1977A-C33E-4787-8968-C985D56ADC37}" type="slidenum">
              <a:rPr lang="en-US">
                <a:solidFill>
                  <a:srgbClr val="000000"/>
                </a:solidFill>
              </a:rPr>
              <a:pPr/>
              <a:t>43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6987" y="1300480"/>
            <a:ext cx="11571112" cy="7694507"/>
          </a:xfrm>
        </p:spPr>
        <p:txBody>
          <a:bodyPr/>
          <a:lstStyle/>
          <a:p>
            <a:r>
              <a:rPr lang="en-US" sz="2400" dirty="0">
                <a:solidFill>
                  <a:schemeClr val="folHlink"/>
                </a:solidFill>
              </a:rPr>
              <a:t>Primal problem.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sym typeface="Symbol" pitchFamily="1" charset="2"/>
              </a:rPr>
              <a:t>Idea.  </a:t>
            </a:r>
            <a:r>
              <a:rPr lang="en-US" sz="2400" dirty="0">
                <a:solidFill>
                  <a:schemeClr val="tx1"/>
                </a:solidFill>
                <a:sym typeface="Symbol" pitchFamily="1" charset="2"/>
              </a:rPr>
              <a:t>Add nonnegative combination 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(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C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,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H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,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M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) </a:t>
            </a:r>
            <a:r>
              <a:rPr lang="en-US" sz="2400" dirty="0">
                <a:solidFill>
                  <a:schemeClr val="tx1"/>
                </a:solidFill>
                <a:sym typeface="Symbol" pitchFamily="1" charset="2"/>
              </a:rPr>
              <a:t>of the constraints </a:t>
            </a:r>
            <a:r>
              <a:rPr lang="en-US" sz="2400" dirty="0" err="1">
                <a:solidFill>
                  <a:schemeClr val="tx1"/>
                </a:solidFill>
                <a:sym typeface="Symbol" pitchFamily="1" charset="2"/>
              </a:rPr>
              <a:t>s.t.</a:t>
            </a:r>
            <a:r>
              <a:rPr lang="en-US" sz="2400" dirty="0">
                <a:solidFill>
                  <a:schemeClr val="tx1"/>
                </a:solidFill>
                <a:sym typeface="Symbol" pitchFamily="1" charset="2"/>
              </a:rPr>
              <a:t/>
            </a:r>
            <a:br>
              <a:rPr lang="en-US" sz="2400" dirty="0">
                <a:solidFill>
                  <a:schemeClr val="tx1"/>
                </a:solidFill>
                <a:sym typeface="Symbol" pitchFamily="1" charset="2"/>
              </a:rPr>
            </a:br>
            <a:endParaRPr lang="en-US" sz="2400" dirty="0">
              <a:sym typeface="Symbol" pitchFamily="1" charset="2"/>
            </a:endParaRPr>
          </a:p>
          <a:p>
            <a:endParaRPr lang="en-US" sz="2400" dirty="0">
              <a:sym typeface="Symbol" pitchFamily="1" charset="2"/>
            </a:endParaRPr>
          </a:p>
          <a:p>
            <a:endParaRPr lang="en-US" sz="2400" dirty="0">
              <a:sym typeface="Symbol" pitchFamily="1" charset="2"/>
            </a:endParaRPr>
          </a:p>
          <a:p>
            <a:endParaRPr lang="en-US" sz="2400" dirty="0">
              <a:solidFill>
                <a:schemeClr val="folHlink"/>
              </a:solidFill>
            </a:endParaRPr>
          </a:p>
          <a:p>
            <a:r>
              <a:rPr lang="en-US" sz="2400" dirty="0">
                <a:solidFill>
                  <a:schemeClr val="folHlink"/>
                </a:solidFill>
              </a:rPr>
              <a:t>Dual problem.  </a:t>
            </a:r>
            <a:r>
              <a:rPr lang="en-US" sz="2400" dirty="0">
                <a:solidFill>
                  <a:schemeClr val="tx1"/>
                </a:solidFill>
              </a:rPr>
              <a:t>Find best such upper bound.</a:t>
            </a:r>
            <a:endParaRPr lang="en-US" sz="2400" dirty="0">
              <a:solidFill>
                <a:schemeClr val="folHlink"/>
              </a:solidFill>
            </a:endParaRPr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LP Duality</a:t>
            </a:r>
          </a:p>
        </p:txBody>
      </p:sp>
      <p:graphicFrame>
        <p:nvGraphicFramePr>
          <p:cNvPr id="391173" name="Object 5"/>
          <p:cNvGraphicFramePr>
            <a:graphicFrameLocks noChangeAspect="1"/>
          </p:cNvGraphicFramePr>
          <p:nvPr/>
        </p:nvGraphicFramePr>
        <p:xfrm>
          <a:off x="3341513" y="5190638"/>
          <a:ext cx="7403254" cy="778933"/>
        </p:xfrm>
        <a:graphic>
          <a:graphicData uri="http://schemas.openxmlformats.org/presentationml/2006/ole">
            <p:oleObj spid="_x0000_s227396" name="Equation" r:id="rId4" imgW="5191148" imgH="546437" progId="Equation.3">
              <p:embed/>
            </p:oleObj>
          </a:graphicData>
        </a:graphic>
      </p:graphicFrame>
      <p:sp>
        <p:nvSpPr>
          <p:cNvPr id="391176" name="Rectangle 8"/>
          <p:cNvSpPr>
            <a:spLocks noChangeArrowheads="1"/>
          </p:cNvSpPr>
          <p:nvPr/>
        </p:nvSpPr>
        <p:spPr bwMode="auto">
          <a:xfrm>
            <a:off x="2941885" y="4912925"/>
            <a:ext cx="8026399" cy="1203396"/>
          </a:xfrm>
          <a:prstGeom prst="rect">
            <a:avLst/>
          </a:prstGeom>
          <a:solidFill>
            <a:schemeClr val="folHlink">
              <a:alpha val="25000"/>
            </a:schemeClr>
          </a:solidFill>
          <a:ln w="9525">
            <a:noFill/>
            <a:miter lim="800000"/>
            <a:headEnd/>
            <a:tailEnd type="none" w="sm" len="sm"/>
          </a:ln>
        </p:spPr>
        <p:txBody>
          <a:bodyPr wrap="none" lIns="130019" tIns="65010" rIns="130019" bIns="65010" anchor="ctr"/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1" charset="0"/>
              <a:cs typeface="+mn-cs"/>
            </a:endParaRPr>
          </a:p>
        </p:txBody>
      </p:sp>
      <p:graphicFrame>
        <p:nvGraphicFramePr>
          <p:cNvPr id="391178" name="Object 10"/>
          <p:cNvGraphicFramePr>
            <a:graphicFrameLocks noChangeAspect="1"/>
          </p:cNvGraphicFramePr>
          <p:nvPr/>
        </p:nvGraphicFramePr>
        <p:xfrm>
          <a:off x="5138702" y="7385192"/>
          <a:ext cx="5825067" cy="1867182"/>
        </p:xfrm>
        <a:graphic>
          <a:graphicData uri="http://schemas.openxmlformats.org/presentationml/2006/ole">
            <p:oleObj spid="_x0000_s227397" name="Equation" r:id="rId5" imgW="4188613" imgH="1154568" progId="Equation.3">
              <p:embed/>
            </p:oleObj>
          </a:graphicData>
        </a:graphic>
      </p:graphicFrame>
      <p:graphicFrame>
        <p:nvGraphicFramePr>
          <p:cNvPr id="391179" name="Object 11"/>
          <p:cNvGraphicFramePr>
            <a:graphicFrameLocks noChangeAspect="1"/>
          </p:cNvGraphicFramePr>
          <p:nvPr/>
        </p:nvGraphicFramePr>
        <p:xfrm>
          <a:off x="6583682" y="1449493"/>
          <a:ext cx="4384604" cy="2266809"/>
        </p:xfrm>
        <a:graphic>
          <a:graphicData uri="http://schemas.openxmlformats.org/presentationml/2006/ole">
            <p:oleObj spid="_x0000_s227398" name="Equation" r:id="rId6" imgW="3084723" imgH="1458633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353F3-B6AC-4600-9F89-BAED9771BBD6}" type="slidenum">
              <a:rPr lang="en-US">
                <a:solidFill>
                  <a:srgbClr val="000000"/>
                </a:solidFill>
              </a:rPr>
              <a:pPr/>
              <a:t>44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LP Duality:  Economic Interpretation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6987" y="1300480"/>
            <a:ext cx="11487573" cy="7694507"/>
          </a:xfrm>
        </p:spPr>
        <p:txBody>
          <a:bodyPr/>
          <a:lstStyle/>
          <a:p>
            <a:r>
              <a:rPr lang="en-US" sz="2400" dirty="0">
                <a:solidFill>
                  <a:schemeClr val="folHlink"/>
                </a:solidFill>
              </a:rPr>
              <a:t>Brewer:</a:t>
            </a:r>
            <a:r>
              <a:rPr lang="en-US" sz="2400" dirty="0">
                <a:solidFill>
                  <a:schemeClr val="tx1"/>
                </a:solidFill>
              </a:rPr>
              <a:t>  find optimal mix of beer and ale to maximize profits.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folHlink"/>
                </a:solidFill>
              </a:rPr>
              <a:t>Entrepreneur:</a:t>
            </a:r>
            <a:r>
              <a:rPr lang="en-US" sz="2400" dirty="0">
                <a:solidFill>
                  <a:schemeClr val="tx1"/>
                </a:solidFill>
              </a:rPr>
              <a:t>  buy individual resources from brewer at min cost.</a:t>
            </a:r>
          </a:p>
          <a:p>
            <a:pPr lvl="1"/>
            <a:r>
              <a:rPr lang="en-US" sz="2400" dirty="0"/>
              <a:t>C, H, M = unit price for corn, hops, malt.</a:t>
            </a:r>
          </a:p>
          <a:p>
            <a:pPr lvl="1"/>
            <a:r>
              <a:rPr lang="en-US" sz="2400" dirty="0"/>
              <a:t>Brewer won't agree to sell resources if </a:t>
            </a:r>
            <a:r>
              <a:rPr lang="en-US" sz="2400" dirty="0">
                <a:latin typeface="Times" pitchFamily="1" charset="0"/>
              </a:rPr>
              <a:t>5</a:t>
            </a:r>
            <a:r>
              <a:rPr lang="en-US" sz="2400" i="1" dirty="0">
                <a:latin typeface="Times" pitchFamily="1" charset="0"/>
              </a:rPr>
              <a:t>C</a:t>
            </a:r>
            <a:r>
              <a:rPr lang="en-US" sz="2400" dirty="0">
                <a:latin typeface="Times" pitchFamily="1" charset="0"/>
              </a:rPr>
              <a:t> + 4</a:t>
            </a:r>
            <a:r>
              <a:rPr lang="en-US" sz="2400" i="1" dirty="0">
                <a:latin typeface="Times" pitchFamily="1" charset="0"/>
              </a:rPr>
              <a:t>H</a:t>
            </a:r>
            <a:r>
              <a:rPr lang="en-US" sz="2400" dirty="0">
                <a:latin typeface="Times" pitchFamily="1" charset="0"/>
              </a:rPr>
              <a:t> + 35</a:t>
            </a:r>
            <a:r>
              <a:rPr lang="en-US" sz="2400" i="1" dirty="0">
                <a:latin typeface="Times" pitchFamily="1" charset="0"/>
              </a:rPr>
              <a:t>M</a:t>
            </a:r>
            <a:r>
              <a:rPr lang="en-US" sz="2400" dirty="0">
                <a:latin typeface="Times" pitchFamily="1" charset="0"/>
              </a:rPr>
              <a:t>  &lt;  13.</a:t>
            </a:r>
          </a:p>
        </p:txBody>
      </p:sp>
      <p:graphicFrame>
        <p:nvGraphicFramePr>
          <p:cNvPr id="592900" name="Object 4"/>
          <p:cNvGraphicFramePr>
            <a:graphicFrameLocks noChangeAspect="1"/>
          </p:cNvGraphicFramePr>
          <p:nvPr/>
        </p:nvGraphicFramePr>
        <p:xfrm>
          <a:off x="4000783" y="2156179"/>
          <a:ext cx="4547164" cy="2350346"/>
        </p:xfrm>
        <a:graphic>
          <a:graphicData uri="http://schemas.openxmlformats.org/presentationml/2006/ole">
            <p:oleObj spid="_x0000_s228399" name="Equation" r:id="rId4" imgW="3084723" imgH="1458633" progId="Equation.3">
              <p:embed/>
            </p:oleObj>
          </a:graphicData>
        </a:graphic>
      </p:graphicFrame>
      <p:graphicFrame>
        <p:nvGraphicFramePr>
          <p:cNvPr id="592901" name="Object 5"/>
          <p:cNvGraphicFramePr>
            <a:graphicFrameLocks noChangeAspect="1"/>
          </p:cNvGraphicFramePr>
          <p:nvPr/>
        </p:nvGraphicFramePr>
        <p:xfrm>
          <a:off x="3034455" y="7382940"/>
          <a:ext cx="6041813" cy="1937173"/>
        </p:xfrm>
        <a:graphic>
          <a:graphicData uri="http://schemas.openxmlformats.org/presentationml/2006/ole">
            <p:oleObj spid="_x0000_s228400" name="Equation" r:id="rId5" imgW="4188613" imgH="1154568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B747D-760D-4FB2-8618-157031C83937}" type="slidenum">
              <a:rPr lang="en-US">
                <a:solidFill>
                  <a:srgbClr val="000000"/>
                </a:solidFill>
              </a:rPr>
              <a:pPr/>
              <a:t>45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LP Duals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Canonical form.</a:t>
            </a:r>
          </a:p>
        </p:txBody>
      </p:sp>
      <p:graphicFrame>
        <p:nvGraphicFramePr>
          <p:cNvPr id="499717" name="Object 5"/>
          <p:cNvGraphicFramePr>
            <a:graphicFrameLocks noChangeAspect="1"/>
          </p:cNvGraphicFramePr>
          <p:nvPr/>
        </p:nvGraphicFramePr>
        <p:xfrm>
          <a:off x="6418865" y="2142632"/>
          <a:ext cx="3616960" cy="1634631"/>
        </p:xfrm>
        <a:graphic>
          <a:graphicData uri="http://schemas.openxmlformats.org/presentationml/2006/ole">
            <p:oleObj spid="_x0000_s229423" name="Equation" r:id="rId4" imgW="2271678" imgH="874739" progId="Equation.3">
              <p:embed/>
            </p:oleObj>
          </a:graphicData>
        </a:graphic>
      </p:graphicFrame>
      <p:graphicFrame>
        <p:nvGraphicFramePr>
          <p:cNvPr id="499718" name="Object 6"/>
          <p:cNvGraphicFramePr>
            <a:graphicFrameLocks noChangeAspect="1"/>
          </p:cNvGraphicFramePr>
          <p:nvPr/>
        </p:nvGraphicFramePr>
        <p:xfrm>
          <a:off x="2413565" y="2162958"/>
          <a:ext cx="3447626" cy="1593991"/>
        </p:xfrm>
        <a:graphic>
          <a:graphicData uri="http://schemas.openxmlformats.org/presentationml/2006/ole">
            <p:oleObj spid="_x0000_s229424" name="Equation" r:id="rId5" imgW="2170323" imgH="874739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02D32-EF07-4E9A-BAC4-F8340A99785C}" type="slidenum">
              <a:rPr lang="en-US">
                <a:solidFill>
                  <a:srgbClr val="000000"/>
                </a:solidFill>
              </a:rPr>
              <a:pPr/>
              <a:t>46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Double Dual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6993" y="1300480"/>
            <a:ext cx="11672711" cy="7694507"/>
          </a:xfrm>
        </p:spPr>
        <p:txBody>
          <a:bodyPr/>
          <a:lstStyle/>
          <a:p>
            <a:r>
              <a:rPr lang="en-US" sz="2400" dirty="0"/>
              <a:t>Canonical form.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Property. </a:t>
            </a:r>
            <a:r>
              <a:rPr lang="en-US" sz="2400" dirty="0">
                <a:solidFill>
                  <a:schemeClr val="tx1"/>
                </a:solidFill>
              </a:rPr>
              <a:t>The dual of the dual is the primal.</a:t>
            </a:r>
          </a:p>
          <a:p>
            <a:r>
              <a:rPr lang="en-US" sz="2400" dirty="0"/>
              <a:t>Pf. </a:t>
            </a:r>
            <a:r>
              <a:rPr lang="en-US" sz="2400" dirty="0">
                <a:solidFill>
                  <a:schemeClr val="tx1"/>
                </a:solidFill>
              </a:rPr>
              <a:t>Rewrite (D) as a maximization problem in canonical form; take dual.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459781" name="Object 5"/>
          <p:cNvGraphicFramePr>
            <a:graphicFrameLocks noChangeAspect="1"/>
          </p:cNvGraphicFramePr>
          <p:nvPr/>
        </p:nvGraphicFramePr>
        <p:xfrm>
          <a:off x="6418865" y="2142632"/>
          <a:ext cx="3616960" cy="1634631"/>
        </p:xfrm>
        <a:graphic>
          <a:graphicData uri="http://schemas.openxmlformats.org/presentationml/2006/ole">
            <p:oleObj spid="_x0000_s230489" name="Equation" r:id="rId4" imgW="2271678" imgH="874739" progId="Equation.3">
              <p:embed/>
            </p:oleObj>
          </a:graphicData>
        </a:graphic>
      </p:graphicFrame>
      <p:graphicFrame>
        <p:nvGraphicFramePr>
          <p:cNvPr id="459782" name="Object 6"/>
          <p:cNvGraphicFramePr>
            <a:graphicFrameLocks noChangeAspect="1"/>
          </p:cNvGraphicFramePr>
          <p:nvPr/>
        </p:nvGraphicFramePr>
        <p:xfrm>
          <a:off x="2413565" y="2162958"/>
          <a:ext cx="3447626" cy="1593991"/>
        </p:xfrm>
        <a:graphic>
          <a:graphicData uri="http://schemas.openxmlformats.org/presentationml/2006/ole">
            <p:oleObj spid="_x0000_s230490" name="Equation" r:id="rId5" imgW="2170323" imgH="874739" progId="Equation.3">
              <p:embed/>
            </p:oleObj>
          </a:graphicData>
        </a:graphic>
      </p:graphicFrame>
      <p:graphicFrame>
        <p:nvGraphicFramePr>
          <p:cNvPr id="459785" name="Object 9"/>
          <p:cNvGraphicFramePr>
            <a:graphicFrameLocks noChangeAspect="1"/>
          </p:cNvGraphicFramePr>
          <p:nvPr/>
        </p:nvGraphicFramePr>
        <p:xfrm>
          <a:off x="2228428" y="6987823"/>
          <a:ext cx="4463626" cy="1634631"/>
        </p:xfrm>
        <a:graphic>
          <a:graphicData uri="http://schemas.openxmlformats.org/presentationml/2006/ole">
            <p:oleObj spid="_x0000_s230491" name="Equation" r:id="rId6" imgW="2804894" imgH="874739" progId="Equation.3">
              <p:embed/>
            </p:oleObj>
          </a:graphicData>
        </a:graphic>
      </p:graphicFrame>
      <p:graphicFrame>
        <p:nvGraphicFramePr>
          <p:cNvPr id="459786" name="Object 10"/>
          <p:cNvGraphicFramePr>
            <a:graphicFrameLocks noChangeAspect="1"/>
          </p:cNvGraphicFramePr>
          <p:nvPr/>
        </p:nvGraphicFramePr>
        <p:xfrm>
          <a:off x="6967509" y="6976533"/>
          <a:ext cx="4908409" cy="1634631"/>
        </p:xfrm>
        <a:graphic>
          <a:graphicData uri="http://schemas.openxmlformats.org/presentationml/2006/ole">
            <p:oleObj spid="_x0000_s230492" name="Equation" r:id="rId7" imgW="3084723" imgH="874739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DE952-87DD-4E71-B2CB-D1C8424F25EB}" type="slidenum">
              <a:rPr lang="en-US" sz="1400">
                <a:solidFill>
                  <a:srgbClr val="000000"/>
                </a:solidFill>
              </a:rPr>
              <a:pPr/>
              <a:t>47</a:t>
            </a:fld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Taking Duals</a:t>
            </a:r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LP dual recipe.</a:t>
            </a:r>
            <a:endParaRPr lang="en-US" sz="3200" dirty="0">
              <a:solidFill>
                <a:schemeClr val="tx1"/>
              </a:solidFill>
            </a:endParaRPr>
          </a:p>
          <a:p>
            <a:endParaRPr lang="en-US" sz="3200" dirty="0">
              <a:solidFill>
                <a:schemeClr val="tx1"/>
              </a:solidFill>
            </a:endParaRPr>
          </a:p>
          <a:p>
            <a:endParaRPr lang="en-US" sz="3200" dirty="0">
              <a:solidFill>
                <a:schemeClr val="tx1"/>
              </a:solidFill>
            </a:endParaRPr>
          </a:p>
          <a:p>
            <a:endParaRPr lang="en-US" sz="3200" dirty="0">
              <a:solidFill>
                <a:schemeClr val="tx1"/>
              </a:solidFill>
            </a:endParaRPr>
          </a:p>
          <a:p>
            <a:endParaRPr lang="en-US" sz="3200" dirty="0">
              <a:solidFill>
                <a:schemeClr val="tx1"/>
              </a:solidFill>
            </a:endParaRPr>
          </a:p>
          <a:p>
            <a:endParaRPr lang="en-US" sz="3200" dirty="0">
              <a:solidFill>
                <a:schemeClr val="tx1"/>
              </a:solidFill>
            </a:endParaRPr>
          </a:p>
          <a:p>
            <a:endParaRPr lang="en-US" sz="3200" dirty="0">
              <a:solidFill>
                <a:schemeClr val="tx1"/>
              </a:solidFill>
            </a:endParaRPr>
          </a:p>
          <a:p>
            <a:endParaRPr lang="en-US" sz="3200" dirty="0">
              <a:solidFill>
                <a:schemeClr val="tx1"/>
              </a:solidFill>
            </a:endParaRPr>
          </a:p>
          <a:p>
            <a:endParaRPr lang="en-US" sz="3200" dirty="0">
              <a:solidFill>
                <a:schemeClr val="tx1"/>
              </a:solidFill>
            </a:endParaRPr>
          </a:p>
          <a:p>
            <a:endParaRPr lang="en-US" sz="3200" dirty="0">
              <a:solidFill>
                <a:schemeClr val="tx1"/>
              </a:solidFill>
            </a:endParaRPr>
          </a:p>
          <a:p>
            <a:endParaRPr lang="en-US" sz="3200" dirty="0">
              <a:solidFill>
                <a:schemeClr val="tx1"/>
              </a:solidFill>
            </a:endParaRPr>
          </a:p>
          <a:p>
            <a:endParaRPr lang="en-US" sz="3200" dirty="0">
              <a:solidFill>
                <a:schemeClr val="tx1"/>
              </a:solidFill>
            </a:endParaRPr>
          </a:p>
          <a:p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/>
              <a:t>Pf.  </a:t>
            </a:r>
            <a:r>
              <a:rPr lang="en-US" sz="3200" dirty="0">
                <a:solidFill>
                  <a:schemeClr val="tx1"/>
                </a:solidFill>
              </a:rPr>
              <a:t>Rewrite LP in standard form and take dual.</a:t>
            </a:r>
          </a:p>
          <a:p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58759" name="Rectangle 7"/>
          <p:cNvSpPr>
            <a:spLocks noChangeArrowheads="1"/>
          </p:cNvSpPr>
          <p:nvPr/>
        </p:nvSpPr>
        <p:spPr bwMode="auto">
          <a:xfrm>
            <a:off x="1408853" y="2939627"/>
            <a:ext cx="2492587" cy="65024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</p:spPr>
        <p:txBody>
          <a:bodyPr wrap="none" lIns="130019" tIns="65010" rIns="130019" bIns="65010" anchor="ctr"/>
          <a:lstStyle/>
          <a:p>
            <a:pPr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2000" kern="12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  <a:t>Primal (P)</a:t>
            </a:r>
          </a:p>
        </p:txBody>
      </p:sp>
      <p:sp>
        <p:nvSpPr>
          <p:cNvPr id="458760" name="Rectangle 8"/>
          <p:cNvSpPr>
            <a:spLocks noChangeArrowheads="1"/>
          </p:cNvSpPr>
          <p:nvPr/>
        </p:nvSpPr>
        <p:spPr bwMode="auto">
          <a:xfrm>
            <a:off x="1408853" y="3589868"/>
            <a:ext cx="2492587" cy="151722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</p:spPr>
        <p:txBody>
          <a:bodyPr wrap="none" lIns="130019" tIns="65010" rIns="130019" bIns="65010" anchor="ctr"/>
          <a:lstStyle/>
          <a:p>
            <a:pPr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2000" kern="1200" dirty="0" smtClean="0">
                <a:solidFill>
                  <a:srgbClr val="000000"/>
                </a:solidFill>
                <a:latin typeface="Times" pitchFamily="1" charset="0"/>
                <a:cs typeface="+mn-cs"/>
              </a:rPr>
              <a:t>constraints</a:t>
            </a:r>
          </a:p>
        </p:txBody>
      </p:sp>
      <p:sp>
        <p:nvSpPr>
          <p:cNvPr id="458762" name="Rectangle 10"/>
          <p:cNvSpPr>
            <a:spLocks noChangeArrowheads="1"/>
          </p:cNvSpPr>
          <p:nvPr/>
        </p:nvSpPr>
        <p:spPr bwMode="auto">
          <a:xfrm>
            <a:off x="3901440" y="2939627"/>
            <a:ext cx="2492587" cy="65024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</p:spPr>
        <p:txBody>
          <a:bodyPr wrap="none" lIns="130019" tIns="65010" rIns="130019" bIns="65010" anchor="ctr"/>
          <a:lstStyle/>
          <a:p>
            <a:pPr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2000" kern="1200" dirty="0" smtClean="0">
                <a:solidFill>
                  <a:srgbClr val="000000"/>
                </a:solidFill>
                <a:latin typeface="Times" pitchFamily="1" charset="0"/>
                <a:cs typeface="+mn-cs"/>
              </a:rPr>
              <a:t>maximize</a:t>
            </a:r>
          </a:p>
        </p:txBody>
      </p:sp>
      <p:sp>
        <p:nvSpPr>
          <p:cNvPr id="458763" name="Rectangle 11"/>
          <p:cNvSpPr>
            <a:spLocks noChangeArrowheads="1"/>
          </p:cNvSpPr>
          <p:nvPr/>
        </p:nvSpPr>
        <p:spPr bwMode="auto">
          <a:xfrm>
            <a:off x="3901440" y="3589868"/>
            <a:ext cx="2492587" cy="151722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</p:spPr>
        <p:txBody>
          <a:bodyPr wrap="none" lIns="130019" tIns="65010" rIns="130019" bIns="65010" anchor="ctr"/>
          <a:lstStyle/>
          <a:p>
            <a:pPr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2000" i="1" kern="12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  <a:t>a x </a:t>
            </a:r>
            <a:r>
              <a:rPr lang="en-US" sz="2000" kern="12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  <a:t>= </a:t>
            </a:r>
            <a:r>
              <a:rPr lang="en-US" sz="2000" i="1" kern="12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  <a:t>b</a:t>
            </a:r>
            <a:r>
              <a:rPr lang="en-US" sz="2000" i="1" kern="1200" baseline="-250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  <a:t>i</a:t>
            </a:r>
            <a:br>
              <a:rPr lang="en-US" sz="2000" i="1" kern="1200" baseline="-250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</a:br>
            <a:r>
              <a:rPr lang="en-US" sz="2000" i="1" kern="12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  <a:t>a x</a:t>
            </a:r>
            <a:r>
              <a:rPr lang="en-US" sz="2000" i="1" kern="1200" baseline="-250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  <a:t>  </a:t>
            </a:r>
            <a:r>
              <a:rPr lang="en-US" sz="2000" i="1" kern="1200" dirty="0" smtClean="0">
                <a:solidFill>
                  <a:srgbClr val="003399"/>
                </a:solidFill>
                <a:latin typeface="cmsy10"/>
                <a:ea typeface="cmsy10"/>
                <a:cs typeface="cmsy10"/>
              </a:rPr>
              <a:t>·</a:t>
            </a:r>
            <a:r>
              <a:rPr lang="en-US" sz="2000" kern="1200" dirty="0" smtClean="0">
                <a:solidFill>
                  <a:srgbClr val="003399"/>
                </a:solidFill>
                <a:latin typeface="Lucida Sans" pitchFamily="1" charset="0"/>
                <a:cs typeface="+mn-cs"/>
                <a:sym typeface="Symbol" pitchFamily="1" charset="2"/>
              </a:rPr>
              <a:t> </a:t>
            </a:r>
            <a:r>
              <a:rPr lang="en-US" sz="2000" i="1" kern="12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  <a:t>b</a:t>
            </a:r>
            <a:r>
              <a:rPr lang="en-US" sz="2000" i="1" kern="1200" baseline="-250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  <a:t/>
            </a:r>
            <a:br>
              <a:rPr lang="en-US" sz="2000" i="1" kern="1200" baseline="-250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</a:br>
            <a:r>
              <a:rPr lang="en-US" sz="2000" i="1" kern="12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  <a:t>a x</a:t>
            </a:r>
            <a:r>
              <a:rPr lang="en-US" sz="2000" i="1" kern="1200" baseline="-250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  <a:t>  </a:t>
            </a:r>
            <a:r>
              <a:rPr lang="en-US" sz="2000" i="1" kern="1200" dirty="0" smtClean="0">
                <a:solidFill>
                  <a:srgbClr val="003399"/>
                </a:solidFill>
                <a:latin typeface="cmsy10"/>
                <a:ea typeface="cmsy10"/>
                <a:cs typeface="cmsy10"/>
              </a:rPr>
              <a:t>¸</a:t>
            </a:r>
            <a:r>
              <a:rPr lang="en-US" sz="2000" kern="1200" dirty="0" smtClean="0">
                <a:solidFill>
                  <a:srgbClr val="003399"/>
                </a:solidFill>
                <a:latin typeface="Lucida Sans" pitchFamily="1" charset="0"/>
                <a:cs typeface="+mn-cs"/>
                <a:sym typeface="Symbol" pitchFamily="1" charset="2"/>
              </a:rPr>
              <a:t> </a:t>
            </a:r>
            <a:r>
              <a:rPr lang="en-US" sz="2000" i="1" kern="12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  <a:t>b</a:t>
            </a:r>
            <a:r>
              <a:rPr lang="en-US" sz="2000" i="1" kern="1200" baseline="-250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  <a:t>i</a:t>
            </a:r>
          </a:p>
        </p:txBody>
      </p:sp>
      <p:sp>
        <p:nvSpPr>
          <p:cNvPr id="458764" name="Rectangle 12"/>
          <p:cNvSpPr>
            <a:spLocks noChangeArrowheads="1"/>
          </p:cNvSpPr>
          <p:nvPr/>
        </p:nvSpPr>
        <p:spPr bwMode="auto">
          <a:xfrm>
            <a:off x="1408853" y="5107093"/>
            <a:ext cx="2492587" cy="151722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</p:spPr>
        <p:txBody>
          <a:bodyPr wrap="none" lIns="130019" tIns="65010" rIns="130019" bIns="65010" anchor="ctr"/>
          <a:lstStyle/>
          <a:p>
            <a:pPr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2000" kern="1200" dirty="0" smtClean="0">
                <a:solidFill>
                  <a:srgbClr val="000000"/>
                </a:solidFill>
                <a:latin typeface="Times" pitchFamily="1" charset="0"/>
                <a:cs typeface="+mn-cs"/>
              </a:rPr>
              <a:t>variables</a:t>
            </a:r>
            <a:endParaRPr lang="en-US" sz="2000" i="1" kern="1200" dirty="0" smtClean="0">
              <a:solidFill>
                <a:srgbClr val="000000"/>
              </a:solidFill>
              <a:latin typeface="Times" pitchFamily="1" charset="0"/>
              <a:cs typeface="+mn-cs"/>
            </a:endParaRPr>
          </a:p>
        </p:txBody>
      </p:sp>
      <p:sp>
        <p:nvSpPr>
          <p:cNvPr id="458765" name="Rectangle 13"/>
          <p:cNvSpPr>
            <a:spLocks noChangeArrowheads="1"/>
          </p:cNvSpPr>
          <p:nvPr/>
        </p:nvSpPr>
        <p:spPr bwMode="auto">
          <a:xfrm>
            <a:off x="3901440" y="5107093"/>
            <a:ext cx="2492587" cy="151722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</p:spPr>
        <p:txBody>
          <a:bodyPr wrap="none" lIns="130019" tIns="65010" rIns="130019" bIns="65010" anchor="ctr"/>
          <a:lstStyle/>
          <a:p>
            <a:pPr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2000" i="1" kern="1200" dirty="0" err="1" smtClean="0">
                <a:solidFill>
                  <a:srgbClr val="003399"/>
                </a:solidFill>
                <a:latin typeface="Times" pitchFamily="1" charset="0"/>
                <a:cs typeface="+mn-cs"/>
              </a:rPr>
              <a:t>x</a:t>
            </a:r>
            <a:r>
              <a:rPr lang="en-US" sz="2000" i="1" kern="1200" baseline="-25000" dirty="0" err="1" smtClean="0">
                <a:solidFill>
                  <a:srgbClr val="003399"/>
                </a:solidFill>
                <a:latin typeface="Times" pitchFamily="1" charset="0"/>
                <a:cs typeface="+mn-cs"/>
              </a:rPr>
              <a:t>j</a:t>
            </a:r>
            <a:r>
              <a:rPr lang="en-US" sz="2000" i="1" kern="1200" baseline="-250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  <a:t>  </a:t>
            </a:r>
            <a:r>
              <a:rPr lang="en-US" sz="2000" i="1" kern="1200" dirty="0" smtClean="0">
                <a:solidFill>
                  <a:srgbClr val="003399"/>
                </a:solidFill>
                <a:latin typeface="cmsy10"/>
                <a:ea typeface="cmsy10"/>
                <a:cs typeface="cmsy10"/>
              </a:rPr>
              <a:t>·</a:t>
            </a:r>
            <a:r>
              <a:rPr lang="en-US" sz="2000" kern="1200" dirty="0" smtClean="0">
                <a:solidFill>
                  <a:srgbClr val="003399"/>
                </a:solidFill>
                <a:latin typeface="Lucida Sans" pitchFamily="1" charset="0"/>
                <a:cs typeface="+mn-cs"/>
                <a:sym typeface="Symbol" pitchFamily="1" charset="2"/>
              </a:rPr>
              <a:t> </a:t>
            </a:r>
            <a:r>
              <a:rPr lang="en-US" sz="2000" kern="12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  <a:t>0</a:t>
            </a:r>
            <a:r>
              <a:rPr lang="en-US" sz="2000" i="1" kern="12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  <a:t/>
            </a:r>
            <a:br>
              <a:rPr lang="en-US" sz="2000" i="1" kern="12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</a:br>
            <a:r>
              <a:rPr lang="en-US" sz="2000" i="1" kern="1200" dirty="0" err="1" smtClean="0">
                <a:solidFill>
                  <a:srgbClr val="003399"/>
                </a:solidFill>
                <a:latin typeface="Times" pitchFamily="1" charset="0"/>
                <a:cs typeface="+mn-cs"/>
              </a:rPr>
              <a:t>x</a:t>
            </a:r>
            <a:r>
              <a:rPr lang="en-US" sz="2000" i="1" kern="1200" baseline="-25000" dirty="0" err="1" smtClean="0">
                <a:solidFill>
                  <a:srgbClr val="003399"/>
                </a:solidFill>
                <a:latin typeface="Times" pitchFamily="1" charset="0"/>
                <a:cs typeface="+mn-cs"/>
              </a:rPr>
              <a:t>j</a:t>
            </a:r>
            <a:r>
              <a:rPr lang="en-US" sz="2000" i="1" kern="1200" baseline="-250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  <a:t>  </a:t>
            </a:r>
            <a:r>
              <a:rPr lang="en-US" sz="2000" i="1" kern="1200" dirty="0" smtClean="0">
                <a:solidFill>
                  <a:srgbClr val="003399"/>
                </a:solidFill>
                <a:latin typeface="cmsy10"/>
                <a:ea typeface="cmsy10"/>
                <a:cs typeface="cmsy10"/>
              </a:rPr>
              <a:t>¸</a:t>
            </a:r>
            <a:r>
              <a:rPr lang="en-US" sz="2000" kern="1200" dirty="0" smtClean="0">
                <a:solidFill>
                  <a:srgbClr val="003399"/>
                </a:solidFill>
                <a:latin typeface="Lucida Sans" pitchFamily="1" charset="0"/>
                <a:cs typeface="+mn-cs"/>
                <a:sym typeface="Symbol" pitchFamily="1" charset="2"/>
              </a:rPr>
              <a:t> </a:t>
            </a:r>
            <a:r>
              <a:rPr lang="en-US" sz="2000" kern="12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  <a:t>0</a:t>
            </a:r>
            <a:r>
              <a:rPr lang="en-US" sz="2000" i="1" kern="1200" baseline="-250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  <a:t/>
            </a:r>
            <a:br>
              <a:rPr lang="en-US" sz="2000" i="1" kern="1200" baseline="-250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</a:br>
            <a:r>
              <a:rPr lang="en-US" sz="2000" kern="12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  <a:t>unrestricted</a:t>
            </a:r>
          </a:p>
        </p:txBody>
      </p:sp>
      <p:sp>
        <p:nvSpPr>
          <p:cNvPr id="458766" name="Rectangle 14"/>
          <p:cNvSpPr>
            <a:spLocks noChangeArrowheads="1"/>
          </p:cNvSpPr>
          <p:nvPr/>
        </p:nvSpPr>
        <p:spPr bwMode="auto">
          <a:xfrm>
            <a:off x="9320108" y="2939627"/>
            <a:ext cx="2492587" cy="65024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</p:spPr>
        <p:txBody>
          <a:bodyPr wrap="none" lIns="130019" tIns="65010" rIns="130019" bIns="65010" anchor="ctr"/>
          <a:lstStyle/>
          <a:p>
            <a:pPr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2000" kern="12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  <a:t>Dual  (D)</a:t>
            </a:r>
          </a:p>
        </p:txBody>
      </p:sp>
      <p:sp>
        <p:nvSpPr>
          <p:cNvPr id="458767" name="Rectangle 15"/>
          <p:cNvSpPr>
            <a:spLocks noChangeArrowheads="1"/>
          </p:cNvSpPr>
          <p:nvPr/>
        </p:nvSpPr>
        <p:spPr bwMode="auto">
          <a:xfrm>
            <a:off x="9320108" y="3589868"/>
            <a:ext cx="2492587" cy="151722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</p:spPr>
        <p:txBody>
          <a:bodyPr wrap="none" lIns="130019" tIns="65010" rIns="130019" bIns="65010" anchor="ctr"/>
          <a:lstStyle/>
          <a:p>
            <a:pPr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2000" kern="1200" dirty="0" smtClean="0">
                <a:solidFill>
                  <a:srgbClr val="000000"/>
                </a:solidFill>
                <a:latin typeface="Times" pitchFamily="1" charset="0"/>
                <a:cs typeface="+mn-cs"/>
              </a:rPr>
              <a:t>variables</a:t>
            </a:r>
          </a:p>
        </p:txBody>
      </p:sp>
      <p:sp>
        <p:nvSpPr>
          <p:cNvPr id="458768" name="Rectangle 16"/>
          <p:cNvSpPr>
            <a:spLocks noChangeArrowheads="1"/>
          </p:cNvSpPr>
          <p:nvPr/>
        </p:nvSpPr>
        <p:spPr bwMode="auto">
          <a:xfrm>
            <a:off x="6827520" y="2939627"/>
            <a:ext cx="2492587" cy="65024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</p:spPr>
        <p:txBody>
          <a:bodyPr wrap="none" lIns="130019" tIns="65010" rIns="130019" bIns="65010" anchor="ctr"/>
          <a:lstStyle/>
          <a:p>
            <a:pPr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2000" kern="1200" dirty="0" smtClean="0">
                <a:solidFill>
                  <a:srgbClr val="000000"/>
                </a:solidFill>
                <a:latin typeface="Times" pitchFamily="1" charset="0"/>
                <a:cs typeface="+mn-cs"/>
              </a:rPr>
              <a:t>minimize</a:t>
            </a:r>
          </a:p>
        </p:txBody>
      </p:sp>
      <p:sp>
        <p:nvSpPr>
          <p:cNvPr id="458769" name="Rectangle 17"/>
          <p:cNvSpPr>
            <a:spLocks noChangeArrowheads="1"/>
          </p:cNvSpPr>
          <p:nvPr/>
        </p:nvSpPr>
        <p:spPr bwMode="auto">
          <a:xfrm>
            <a:off x="6827520" y="3589868"/>
            <a:ext cx="2492587" cy="151722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</p:spPr>
        <p:txBody>
          <a:bodyPr wrap="none" lIns="130019" tIns="65010" rIns="130019" bIns="65010" anchor="ctr"/>
          <a:lstStyle/>
          <a:p>
            <a:pPr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2000" i="1" kern="1200" dirty="0" err="1" smtClean="0">
                <a:solidFill>
                  <a:srgbClr val="003399"/>
                </a:solidFill>
                <a:latin typeface="Times" pitchFamily="1" charset="0"/>
                <a:cs typeface="+mn-cs"/>
              </a:rPr>
              <a:t>y</a:t>
            </a:r>
            <a:r>
              <a:rPr lang="en-US" sz="2000" i="1" kern="1200" baseline="-25000" dirty="0" err="1" smtClean="0">
                <a:solidFill>
                  <a:srgbClr val="003399"/>
                </a:solidFill>
                <a:latin typeface="Times" pitchFamily="1" charset="0"/>
                <a:cs typeface="+mn-cs"/>
              </a:rPr>
              <a:t>i</a:t>
            </a:r>
            <a:r>
              <a:rPr lang="en-US" sz="2000" i="1" kern="1200" baseline="-250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  <a:t>  </a:t>
            </a:r>
            <a:r>
              <a:rPr lang="en-US" sz="2000" kern="12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  <a:t>unrestricted</a:t>
            </a:r>
            <a:r>
              <a:rPr lang="en-US" sz="2000" kern="1200" dirty="0" smtClean="0">
                <a:solidFill>
                  <a:srgbClr val="003399"/>
                </a:solidFill>
                <a:latin typeface="Lucida Sans" pitchFamily="1" charset="0"/>
                <a:cs typeface="+mn-cs"/>
                <a:sym typeface="Symbol" pitchFamily="1" charset="2"/>
              </a:rPr>
              <a:t> </a:t>
            </a:r>
            <a:br>
              <a:rPr lang="en-US" sz="2000" kern="1200" dirty="0" smtClean="0">
                <a:solidFill>
                  <a:srgbClr val="003399"/>
                </a:solidFill>
                <a:latin typeface="Lucida Sans" pitchFamily="1" charset="0"/>
                <a:cs typeface="+mn-cs"/>
                <a:sym typeface="Symbol" pitchFamily="1" charset="2"/>
              </a:rPr>
            </a:br>
            <a:r>
              <a:rPr lang="en-US" sz="2000" kern="1200" dirty="0" smtClean="0">
                <a:solidFill>
                  <a:srgbClr val="003399"/>
                </a:solidFill>
                <a:latin typeface="Lucida Sans" pitchFamily="1" charset="0"/>
                <a:cs typeface="+mn-cs"/>
                <a:sym typeface="Symbol" pitchFamily="1" charset="2"/>
              </a:rPr>
              <a:t> </a:t>
            </a:r>
            <a:r>
              <a:rPr lang="en-US" sz="2000" i="1" kern="1200" dirty="0" err="1" smtClean="0">
                <a:solidFill>
                  <a:srgbClr val="003399"/>
                </a:solidFill>
                <a:latin typeface="Times" pitchFamily="1" charset="0"/>
                <a:cs typeface="+mn-cs"/>
              </a:rPr>
              <a:t>y</a:t>
            </a:r>
            <a:r>
              <a:rPr lang="en-US" sz="2000" i="1" kern="1200" baseline="-25000" dirty="0" err="1" smtClean="0">
                <a:solidFill>
                  <a:srgbClr val="003399"/>
                </a:solidFill>
                <a:latin typeface="Times" pitchFamily="1" charset="0"/>
                <a:cs typeface="+mn-cs"/>
              </a:rPr>
              <a:t>i</a:t>
            </a:r>
            <a:r>
              <a:rPr lang="en-US" sz="2000" i="1" kern="1200" baseline="-250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  <a:t>  </a:t>
            </a:r>
            <a:r>
              <a:rPr lang="en-US" sz="2000" i="1" kern="1200" dirty="0" smtClean="0">
                <a:solidFill>
                  <a:srgbClr val="003399"/>
                </a:solidFill>
                <a:latin typeface="cmsy10"/>
                <a:ea typeface="cmsy10"/>
                <a:cs typeface="cmsy10"/>
              </a:rPr>
              <a:t>¸</a:t>
            </a:r>
            <a:r>
              <a:rPr lang="en-US" sz="2000" kern="1200" dirty="0" smtClean="0">
                <a:solidFill>
                  <a:srgbClr val="003399"/>
                </a:solidFill>
                <a:latin typeface="Lucida Sans" pitchFamily="1" charset="0"/>
                <a:cs typeface="+mn-cs"/>
                <a:sym typeface="Symbol" pitchFamily="1" charset="2"/>
              </a:rPr>
              <a:t> </a:t>
            </a:r>
            <a:r>
              <a:rPr lang="en-US" sz="2000" kern="12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  <a:t>0</a:t>
            </a:r>
            <a:r>
              <a:rPr lang="en-US" sz="2000" i="1" kern="12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  <a:t/>
            </a:r>
            <a:br>
              <a:rPr lang="en-US" sz="2000" i="1" kern="12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</a:br>
            <a:r>
              <a:rPr lang="en-US" sz="2000" i="1" kern="12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  <a:t> </a:t>
            </a:r>
            <a:r>
              <a:rPr lang="en-US" sz="2000" i="1" kern="1200" dirty="0" err="1" smtClean="0">
                <a:solidFill>
                  <a:srgbClr val="003399"/>
                </a:solidFill>
                <a:latin typeface="Times" pitchFamily="1" charset="0"/>
                <a:cs typeface="+mn-cs"/>
              </a:rPr>
              <a:t>y</a:t>
            </a:r>
            <a:r>
              <a:rPr lang="en-US" sz="2000" i="1" kern="1200" baseline="-25000" dirty="0" err="1" smtClean="0">
                <a:solidFill>
                  <a:srgbClr val="003399"/>
                </a:solidFill>
                <a:latin typeface="Times" pitchFamily="1" charset="0"/>
                <a:cs typeface="+mn-cs"/>
              </a:rPr>
              <a:t>i</a:t>
            </a:r>
            <a:r>
              <a:rPr lang="en-US" sz="2000" i="1" kern="1200" baseline="-250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  <a:t>  </a:t>
            </a:r>
            <a:r>
              <a:rPr lang="en-US" sz="2000" i="1" kern="1200" dirty="0" smtClean="0">
                <a:solidFill>
                  <a:srgbClr val="003399"/>
                </a:solidFill>
                <a:latin typeface="cmsy10"/>
                <a:ea typeface="cmsy10"/>
                <a:cs typeface="cmsy10"/>
              </a:rPr>
              <a:t>·</a:t>
            </a:r>
            <a:r>
              <a:rPr lang="en-US" sz="2000" kern="1200" dirty="0" smtClean="0">
                <a:solidFill>
                  <a:srgbClr val="003399"/>
                </a:solidFill>
                <a:latin typeface="Lucida Sans" pitchFamily="1" charset="0"/>
                <a:cs typeface="+mn-cs"/>
                <a:sym typeface="Symbol" pitchFamily="1" charset="2"/>
              </a:rPr>
              <a:t> </a:t>
            </a:r>
            <a:r>
              <a:rPr lang="en-US" sz="2000" kern="12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  <a:t>0</a:t>
            </a:r>
          </a:p>
        </p:txBody>
      </p:sp>
      <p:sp>
        <p:nvSpPr>
          <p:cNvPr id="458770" name="Rectangle 18"/>
          <p:cNvSpPr>
            <a:spLocks noChangeArrowheads="1"/>
          </p:cNvSpPr>
          <p:nvPr/>
        </p:nvSpPr>
        <p:spPr bwMode="auto">
          <a:xfrm>
            <a:off x="9320108" y="5107093"/>
            <a:ext cx="2492587" cy="151722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</p:spPr>
        <p:txBody>
          <a:bodyPr wrap="none" lIns="130019" tIns="65010" rIns="130019" bIns="65010" anchor="ctr"/>
          <a:lstStyle/>
          <a:p>
            <a:pPr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2000" kern="1200" dirty="0" smtClean="0">
                <a:solidFill>
                  <a:srgbClr val="000000"/>
                </a:solidFill>
                <a:latin typeface="Times" pitchFamily="1" charset="0"/>
                <a:cs typeface="+mn-cs"/>
              </a:rPr>
              <a:t>constraints</a:t>
            </a:r>
          </a:p>
        </p:txBody>
      </p:sp>
      <p:sp>
        <p:nvSpPr>
          <p:cNvPr id="458771" name="Rectangle 19"/>
          <p:cNvSpPr>
            <a:spLocks noChangeArrowheads="1"/>
          </p:cNvSpPr>
          <p:nvPr/>
        </p:nvSpPr>
        <p:spPr bwMode="auto">
          <a:xfrm>
            <a:off x="6827520" y="5107093"/>
            <a:ext cx="2492587" cy="151722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</p:spPr>
        <p:txBody>
          <a:bodyPr wrap="none" lIns="130019" tIns="65010" rIns="130019" bIns="65010" anchor="ctr"/>
          <a:lstStyle/>
          <a:p>
            <a:pPr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2000" i="1" kern="1200" dirty="0" err="1" smtClean="0">
                <a:solidFill>
                  <a:srgbClr val="003399"/>
                </a:solidFill>
                <a:latin typeface="Times" pitchFamily="1" charset="0"/>
                <a:cs typeface="+mn-cs"/>
              </a:rPr>
              <a:t>a</a:t>
            </a:r>
            <a:r>
              <a:rPr lang="en-US" sz="2000" kern="1200" baseline="30000" dirty="0" err="1" smtClean="0">
                <a:solidFill>
                  <a:srgbClr val="003399"/>
                </a:solidFill>
                <a:latin typeface="Times" pitchFamily="1" charset="0"/>
                <a:cs typeface="+mn-cs"/>
              </a:rPr>
              <a:t>T</a:t>
            </a:r>
            <a:r>
              <a:rPr lang="en-US" sz="2000" i="1" kern="1200" dirty="0" err="1" smtClean="0">
                <a:solidFill>
                  <a:srgbClr val="003399"/>
                </a:solidFill>
                <a:latin typeface="Times" pitchFamily="1" charset="0"/>
                <a:cs typeface="+mn-cs"/>
              </a:rPr>
              <a:t>y</a:t>
            </a:r>
            <a:r>
              <a:rPr lang="en-US" sz="2000" i="1" kern="12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  <a:t> </a:t>
            </a:r>
            <a:r>
              <a:rPr lang="en-US" sz="2000" i="1" kern="1200" dirty="0" smtClean="0">
                <a:solidFill>
                  <a:srgbClr val="003399"/>
                </a:solidFill>
                <a:latin typeface="cmsy10"/>
                <a:ea typeface="cmsy10"/>
                <a:cs typeface="cmsy10"/>
              </a:rPr>
              <a:t>¸</a:t>
            </a:r>
            <a:r>
              <a:rPr lang="en-US" sz="2000" kern="1200" dirty="0" smtClean="0">
                <a:solidFill>
                  <a:srgbClr val="003399"/>
                </a:solidFill>
                <a:latin typeface="Lucida Sans" pitchFamily="1" charset="0"/>
                <a:cs typeface="+mn-cs"/>
                <a:sym typeface="Symbol" pitchFamily="1" charset="2"/>
              </a:rPr>
              <a:t> </a:t>
            </a:r>
            <a:r>
              <a:rPr lang="en-US" sz="2000" i="1" kern="1200" dirty="0" err="1" smtClean="0">
                <a:solidFill>
                  <a:srgbClr val="003399"/>
                </a:solidFill>
                <a:latin typeface="Times" pitchFamily="1" charset="0"/>
                <a:cs typeface="+mn-cs"/>
              </a:rPr>
              <a:t>c</a:t>
            </a:r>
            <a:r>
              <a:rPr lang="en-US" sz="2000" i="1" kern="1200" baseline="-25000" dirty="0" err="1" smtClean="0">
                <a:solidFill>
                  <a:srgbClr val="003399"/>
                </a:solidFill>
                <a:latin typeface="Times" pitchFamily="1" charset="0"/>
                <a:cs typeface="+mn-cs"/>
              </a:rPr>
              <a:t>j</a:t>
            </a:r>
            <a:endParaRPr lang="en-US" sz="2000" i="1" kern="1200" baseline="-25000" dirty="0" smtClean="0">
              <a:solidFill>
                <a:srgbClr val="003399"/>
              </a:solidFill>
              <a:latin typeface="Times" pitchFamily="1" charset="0"/>
              <a:cs typeface="+mn-cs"/>
            </a:endParaRPr>
          </a:p>
          <a:p>
            <a:pPr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2000" i="1" kern="1200" dirty="0" err="1" smtClean="0">
                <a:solidFill>
                  <a:srgbClr val="003399"/>
                </a:solidFill>
                <a:latin typeface="Times" pitchFamily="1" charset="0"/>
                <a:cs typeface="+mn-cs"/>
              </a:rPr>
              <a:t>a</a:t>
            </a:r>
            <a:r>
              <a:rPr lang="en-US" sz="2000" kern="1200" baseline="30000" dirty="0" err="1" smtClean="0">
                <a:solidFill>
                  <a:srgbClr val="003399"/>
                </a:solidFill>
                <a:latin typeface="Times" pitchFamily="1" charset="0"/>
                <a:cs typeface="+mn-cs"/>
              </a:rPr>
              <a:t>T</a:t>
            </a:r>
            <a:r>
              <a:rPr lang="en-US" sz="2000" i="1" kern="1200" dirty="0" err="1" smtClean="0">
                <a:solidFill>
                  <a:srgbClr val="003399"/>
                </a:solidFill>
                <a:latin typeface="Times" pitchFamily="1" charset="0"/>
                <a:cs typeface="+mn-cs"/>
              </a:rPr>
              <a:t>y</a:t>
            </a:r>
            <a:r>
              <a:rPr lang="en-US" sz="2000" kern="1200" dirty="0" smtClean="0">
                <a:solidFill>
                  <a:srgbClr val="003399"/>
                </a:solidFill>
                <a:latin typeface="Lucida Sans" pitchFamily="1" charset="0"/>
                <a:cs typeface="+mn-cs"/>
                <a:sym typeface="Symbol" pitchFamily="1" charset="2"/>
              </a:rPr>
              <a:t> </a:t>
            </a:r>
            <a:r>
              <a:rPr lang="en-US" sz="2000" kern="1200" dirty="0" smtClean="0">
                <a:solidFill>
                  <a:srgbClr val="003399"/>
                </a:solidFill>
                <a:latin typeface="cmsy10"/>
                <a:ea typeface="cmsy10"/>
                <a:cs typeface="cmsy10"/>
                <a:sym typeface="Symbol" pitchFamily="1" charset="2"/>
              </a:rPr>
              <a:t>·</a:t>
            </a:r>
            <a:r>
              <a:rPr lang="en-US" sz="2000" kern="1200" dirty="0" smtClean="0">
                <a:solidFill>
                  <a:srgbClr val="003399"/>
                </a:solidFill>
                <a:latin typeface="Lucida Sans" pitchFamily="1" charset="0"/>
                <a:cs typeface="+mn-cs"/>
                <a:sym typeface="Symbol" pitchFamily="1" charset="2"/>
              </a:rPr>
              <a:t> </a:t>
            </a:r>
            <a:r>
              <a:rPr lang="en-US" sz="2000" i="1" kern="1200" dirty="0" err="1" smtClean="0">
                <a:solidFill>
                  <a:srgbClr val="003399"/>
                </a:solidFill>
                <a:latin typeface="Times" pitchFamily="1" charset="0"/>
                <a:cs typeface="+mn-cs"/>
              </a:rPr>
              <a:t>c</a:t>
            </a:r>
            <a:r>
              <a:rPr lang="en-US" sz="2000" i="1" kern="1200" baseline="-25000" dirty="0" err="1" smtClean="0">
                <a:solidFill>
                  <a:srgbClr val="003399"/>
                </a:solidFill>
                <a:latin typeface="Times" pitchFamily="1" charset="0"/>
                <a:cs typeface="+mn-cs"/>
              </a:rPr>
              <a:t>j</a:t>
            </a:r>
            <a:r>
              <a:rPr lang="en-US" sz="2000" i="1" kern="1200" baseline="-250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  <a:t/>
            </a:r>
            <a:br>
              <a:rPr lang="en-US" sz="2000" i="1" kern="1200" baseline="-250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</a:br>
            <a:r>
              <a:rPr lang="en-US" sz="2000" i="1" kern="1200" baseline="-250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  <a:t> </a:t>
            </a:r>
            <a:r>
              <a:rPr lang="en-US" sz="2000" i="1" kern="1200" dirty="0" err="1" smtClean="0">
                <a:solidFill>
                  <a:srgbClr val="003399"/>
                </a:solidFill>
                <a:latin typeface="Times" pitchFamily="1" charset="0"/>
                <a:cs typeface="+mn-cs"/>
              </a:rPr>
              <a:t>a</a:t>
            </a:r>
            <a:r>
              <a:rPr lang="en-US" sz="2000" kern="1200" baseline="30000" dirty="0" err="1" smtClean="0">
                <a:solidFill>
                  <a:srgbClr val="003399"/>
                </a:solidFill>
                <a:latin typeface="Times" pitchFamily="1" charset="0"/>
                <a:cs typeface="+mn-cs"/>
              </a:rPr>
              <a:t>T</a:t>
            </a:r>
            <a:r>
              <a:rPr lang="en-US" sz="2000" i="1" kern="1200" dirty="0" err="1" smtClean="0">
                <a:solidFill>
                  <a:srgbClr val="003399"/>
                </a:solidFill>
                <a:latin typeface="Times" pitchFamily="1" charset="0"/>
                <a:cs typeface="+mn-cs"/>
              </a:rPr>
              <a:t>y</a:t>
            </a:r>
            <a:r>
              <a:rPr lang="en-US" sz="2000" i="1" kern="1200" baseline="-250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  <a:t> </a:t>
            </a:r>
            <a:r>
              <a:rPr lang="en-US" sz="2000" kern="12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  <a:t>= </a:t>
            </a:r>
            <a:r>
              <a:rPr lang="en-US" sz="2000" i="1" kern="1200" dirty="0" err="1" smtClean="0">
                <a:solidFill>
                  <a:srgbClr val="003399"/>
                </a:solidFill>
                <a:latin typeface="Times" pitchFamily="1" charset="0"/>
                <a:cs typeface="+mn-cs"/>
              </a:rPr>
              <a:t>c</a:t>
            </a:r>
            <a:r>
              <a:rPr lang="en-US" sz="2000" i="1" kern="1200" baseline="-25000" dirty="0" err="1" smtClean="0">
                <a:solidFill>
                  <a:srgbClr val="003399"/>
                </a:solidFill>
                <a:latin typeface="Times" pitchFamily="1" charset="0"/>
                <a:cs typeface="+mn-cs"/>
              </a:rPr>
              <a:t>j</a:t>
            </a:r>
            <a:endParaRPr lang="en-US" sz="2000" i="1" kern="1200" baseline="-25000" dirty="0" smtClean="0">
              <a:solidFill>
                <a:srgbClr val="003399"/>
              </a:solidFill>
              <a:latin typeface="Times" pitchFamily="1" charset="0"/>
              <a:cs typeface="+mn-cs"/>
            </a:endParaRPr>
          </a:p>
          <a:p>
            <a:pPr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2000" i="1" kern="1200" baseline="-25000" dirty="0" smtClean="0">
              <a:solidFill>
                <a:srgbClr val="003399"/>
              </a:solidFill>
              <a:latin typeface="Times" pitchFamily="1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" y="1143000"/>
            <a:ext cx="11704320" cy="7569769"/>
          </a:xfrm>
        </p:spPr>
        <p:txBody>
          <a:bodyPr/>
          <a:lstStyle/>
          <a:p>
            <a:pPr>
              <a:buNone/>
            </a:pPr>
            <a:endParaRPr lang="en-US" dirty="0" smtClean="0">
              <a:latin typeface="Arial" charset="0"/>
            </a:endParaRPr>
          </a:p>
          <a:p>
            <a:pPr algn="ctr">
              <a:buNone/>
            </a:pPr>
            <a:endParaRPr lang="en-US" sz="6000" dirty="0" smtClean="0">
              <a:latin typeface="Arial" charset="0"/>
            </a:endParaRPr>
          </a:p>
          <a:p>
            <a:pPr algn="ctr">
              <a:buNone/>
            </a:pPr>
            <a:r>
              <a:rPr lang="en-US" sz="6000" dirty="0" smtClean="0">
                <a:latin typeface="Arial" charset="0"/>
              </a:rPr>
              <a:t>Strong duality</a:t>
            </a:r>
            <a:endParaRPr lang="en-US" sz="6000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20, 2014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15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34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1056299" indent="-406268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625073" indent="-325014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2275105" indent="-325014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925138" indent="-325014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3575169" indent="-325014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4225197" indent="-325014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4875229" indent="-325014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5525256" indent="-325014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55C0258-400D-A245-AD43-A4FB815DD137}" type="slidenum">
              <a:rPr lang="en-US" sz="2000">
                <a:solidFill>
                  <a:srgbClr val="000000"/>
                </a:solidFill>
              </a:rPr>
              <a:pPr eaLnBrk="1" hangingPunct="1"/>
              <a:t>48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9781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9828F-C11E-4FB9-83AB-5BAE9318CAA9}" type="slidenum">
              <a:rPr lang="en-US">
                <a:solidFill>
                  <a:srgbClr val="000000"/>
                </a:solidFill>
              </a:rPr>
              <a:pPr/>
              <a:t>49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LP Strong Duality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6988" y="1300480"/>
            <a:ext cx="11805921" cy="7694507"/>
          </a:xfrm>
        </p:spPr>
        <p:txBody>
          <a:bodyPr/>
          <a:lstStyle/>
          <a:p>
            <a:r>
              <a:rPr lang="en-US" sz="2400" dirty="0">
                <a:solidFill>
                  <a:schemeClr val="folHlink"/>
                </a:solidFill>
              </a:rPr>
              <a:t>Theorem. 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hlink"/>
                </a:solidFill>
              </a:rPr>
              <a:t>[Gale-Kuhn-Tucker 1951, </a:t>
            </a:r>
            <a:r>
              <a:rPr lang="en-US" sz="2400" dirty="0" err="1">
                <a:solidFill>
                  <a:schemeClr val="hlink"/>
                </a:solidFill>
              </a:rPr>
              <a:t>Dantzig</a:t>
            </a:r>
            <a:r>
              <a:rPr lang="en-US" sz="2400" dirty="0">
                <a:solidFill>
                  <a:schemeClr val="hlink"/>
                </a:solidFill>
              </a:rPr>
              <a:t>-von Neumann 1947]</a:t>
            </a:r>
            <a:br>
              <a:rPr lang="en-US" sz="2400" dirty="0">
                <a:solidFill>
                  <a:schemeClr val="hlink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For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msy10"/>
                <a:ea typeface="cmsy10"/>
                <a:cs typeface="cmsy10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sym typeface="Symbol" pitchFamily="1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sym typeface="Symbol" pitchFamily="1" charset="2"/>
              </a:rPr>
              <a:t>R</a:t>
            </a:r>
            <a:r>
              <a:rPr lang="en-US" sz="2400" i="1" baseline="30000" dirty="0" err="1" smtClean="0">
                <a:solidFill>
                  <a:schemeClr val="tx1"/>
                </a:solidFill>
                <a:latin typeface="Times" pitchFamily="1" charset="0"/>
              </a:rPr>
              <a:t>m</a:t>
            </a:r>
            <a:r>
              <a:rPr lang="en-US" sz="2400" i="1" baseline="30000" dirty="0" smtClean="0">
                <a:solidFill>
                  <a:schemeClr val="tx1"/>
                </a:solidFill>
                <a:latin typeface="Times" pitchFamily="1" charset="0"/>
              </a:rPr>
              <a:t> </a:t>
            </a:r>
            <a:r>
              <a:rPr lang="en-US" sz="2400" i="1" baseline="30000" dirty="0" smtClean="0">
                <a:solidFill>
                  <a:schemeClr val="tx1"/>
                </a:solidFill>
                <a:ea typeface="cmsy10"/>
                <a:cs typeface="cmsy10"/>
              </a:rPr>
              <a:t>x </a:t>
            </a:r>
            <a:r>
              <a:rPr lang="en-US" sz="2400" i="1" baseline="30000" dirty="0" smtClean="0">
                <a:solidFill>
                  <a:schemeClr val="tx1"/>
                </a:solidFill>
                <a:latin typeface="Times" pitchFamily="1" charset="0"/>
              </a:rPr>
              <a:t>n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,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b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msy10"/>
                <a:ea typeface="cmsy10"/>
                <a:cs typeface="cmsy10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sym typeface="Symbol" pitchFamily="1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sym typeface="Symbol" pitchFamily="1" charset="2"/>
              </a:rPr>
              <a:t>R</a:t>
            </a:r>
            <a:r>
              <a:rPr lang="en-US" sz="2400" i="1" baseline="30000" dirty="0" err="1" smtClean="0">
                <a:solidFill>
                  <a:schemeClr val="tx1"/>
                </a:solidFill>
                <a:latin typeface="Times" pitchFamily="1" charset="0"/>
              </a:rPr>
              <a:t>m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,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msy10"/>
                <a:ea typeface="cmsy10"/>
                <a:cs typeface="cmsy10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sym typeface="Symbol" pitchFamily="1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sym typeface="Symbol" pitchFamily="1" charset="2"/>
              </a:rPr>
              <a:t>R</a:t>
            </a:r>
            <a:r>
              <a:rPr lang="en-US" sz="2400" i="1" baseline="30000" dirty="0" err="1" smtClean="0">
                <a:solidFill>
                  <a:schemeClr val="tx1"/>
                </a:solidFill>
                <a:latin typeface="Times" pitchFamily="1" charset="0"/>
              </a:rPr>
              <a:t>n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,</a:t>
            </a:r>
            <a:r>
              <a:rPr lang="en-US" sz="2400" dirty="0">
                <a:solidFill>
                  <a:schemeClr val="tx1"/>
                </a:solidFill>
                <a:sym typeface="Symbol" pitchFamily="1" charset="2"/>
              </a:rPr>
              <a:t> i</a:t>
            </a:r>
            <a:r>
              <a:rPr lang="en-US" sz="2400" dirty="0">
                <a:solidFill>
                  <a:schemeClr val="tx1"/>
                </a:solidFill>
              </a:rPr>
              <a:t>f (P) and (D) are nonempty, then max </a:t>
            </a:r>
            <a:r>
              <a:rPr lang="en-US" sz="2400" dirty="0">
                <a:solidFill>
                  <a:schemeClr val="tx1"/>
                </a:solidFill>
                <a:sym typeface="Symbol" pitchFamily="1" charset="2"/>
              </a:rPr>
              <a:t>=</a:t>
            </a:r>
            <a:r>
              <a:rPr lang="en-US" sz="2400" dirty="0">
                <a:solidFill>
                  <a:schemeClr val="tx1"/>
                </a:solidFill>
              </a:rPr>
              <a:t> min.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/>
              <a:t>Generalizes:</a:t>
            </a:r>
          </a:p>
          <a:p>
            <a:pPr lvl="1"/>
            <a:r>
              <a:rPr lang="en-US" sz="2400" dirty="0">
                <a:sym typeface="Symbol" pitchFamily="1" charset="2"/>
              </a:rPr>
              <a:t>Dilworth's theorem.</a:t>
            </a:r>
          </a:p>
          <a:p>
            <a:pPr lvl="1"/>
            <a:r>
              <a:rPr lang="en-US" sz="2400" dirty="0" err="1">
                <a:sym typeface="Symbol" pitchFamily="1" charset="2"/>
              </a:rPr>
              <a:t>König-Egervary</a:t>
            </a:r>
            <a:r>
              <a:rPr lang="en-US" sz="2400" dirty="0">
                <a:sym typeface="Symbol" pitchFamily="1" charset="2"/>
              </a:rPr>
              <a:t> theorem.</a:t>
            </a:r>
          </a:p>
          <a:p>
            <a:pPr lvl="1"/>
            <a:r>
              <a:rPr lang="en-US" sz="2400" dirty="0">
                <a:sym typeface="Symbol" pitchFamily="1" charset="2"/>
              </a:rPr>
              <a:t>Max-flow min-cut theorem.</a:t>
            </a:r>
          </a:p>
          <a:p>
            <a:pPr lvl="1"/>
            <a:r>
              <a:rPr lang="en-US" sz="2400" dirty="0">
                <a:sym typeface="Symbol" pitchFamily="1" charset="2"/>
              </a:rPr>
              <a:t>von Neumann's </a:t>
            </a:r>
            <a:r>
              <a:rPr lang="en-US" sz="2400" dirty="0" err="1">
                <a:sym typeface="Symbol" pitchFamily="1" charset="2"/>
              </a:rPr>
              <a:t>minimax</a:t>
            </a:r>
            <a:r>
              <a:rPr lang="en-US" sz="2400" dirty="0">
                <a:sym typeface="Symbol" pitchFamily="1" charset="2"/>
              </a:rPr>
              <a:t> theorem.</a:t>
            </a:r>
          </a:p>
          <a:p>
            <a:pPr lvl="1"/>
            <a:r>
              <a:rPr lang="en-US" sz="2400" dirty="0">
                <a:sym typeface="Symbol" pitchFamily="1" charset="2"/>
              </a:rPr>
              <a:t>…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folHlink"/>
                </a:solidFill>
              </a:rPr>
              <a:t>Pf.</a:t>
            </a:r>
            <a:r>
              <a:rPr lang="en-US" sz="2400" dirty="0"/>
              <a:t>  </a:t>
            </a:r>
            <a:r>
              <a:rPr lang="en-US" sz="2400" dirty="0">
                <a:solidFill>
                  <a:schemeClr val="hlink"/>
                </a:solidFill>
              </a:rPr>
              <a:t>[ahead]</a:t>
            </a:r>
          </a:p>
        </p:txBody>
      </p:sp>
      <p:graphicFrame>
        <p:nvGraphicFramePr>
          <p:cNvPr id="270342" name="Object 6"/>
          <p:cNvGraphicFramePr>
            <a:graphicFrameLocks noChangeAspect="1"/>
          </p:cNvGraphicFramePr>
          <p:nvPr/>
        </p:nvGraphicFramePr>
        <p:xfrm>
          <a:off x="6811718" y="2738685"/>
          <a:ext cx="3616960" cy="1634631"/>
        </p:xfrm>
        <a:graphic>
          <a:graphicData uri="http://schemas.openxmlformats.org/presentationml/2006/ole">
            <p:oleObj spid="_x0000_s237615" name="Equation" r:id="rId4" imgW="2271678" imgH="874739" progId="Equation.3">
              <p:embed/>
            </p:oleObj>
          </a:graphicData>
        </a:graphic>
      </p:graphicFrame>
      <p:graphicFrame>
        <p:nvGraphicFramePr>
          <p:cNvPr id="270343" name="Object 7"/>
          <p:cNvGraphicFramePr>
            <a:graphicFrameLocks noChangeAspect="1"/>
          </p:cNvGraphicFramePr>
          <p:nvPr/>
        </p:nvGraphicFramePr>
        <p:xfrm>
          <a:off x="2806418" y="2759009"/>
          <a:ext cx="3447626" cy="1593991"/>
        </p:xfrm>
        <a:graphic>
          <a:graphicData uri="http://schemas.openxmlformats.org/presentationml/2006/ole">
            <p:oleObj spid="_x0000_s237616" name="Equation" r:id="rId5" imgW="2170323" imgH="874739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A2F6F-51A1-412C-AD0B-EB0D96265A80}" type="slidenum">
              <a:rPr lang="en-US">
                <a:solidFill>
                  <a:srgbClr val="000000"/>
                </a:solidFill>
              </a:rPr>
              <a:pPr/>
              <a:t>5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dirty="0"/>
              <a:t>Brewery Problem:  Converting to Standard Form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sz="2400" dirty="0"/>
              <a:t>Original input.</a:t>
            </a:r>
          </a:p>
          <a:p>
            <a:endParaRPr kumimoji="0" lang="en-US" sz="2400" dirty="0"/>
          </a:p>
          <a:p>
            <a:endParaRPr kumimoji="0" lang="en-US" sz="2400" dirty="0"/>
          </a:p>
          <a:p>
            <a:endParaRPr kumimoji="0" lang="en-US" sz="2400" dirty="0"/>
          </a:p>
          <a:p>
            <a:endParaRPr kumimoji="0" lang="en-US" sz="2400" dirty="0"/>
          </a:p>
          <a:p>
            <a:endParaRPr kumimoji="0" lang="en-US" sz="2400" dirty="0"/>
          </a:p>
          <a:p>
            <a:endParaRPr kumimoji="0" lang="en-US" sz="2400" dirty="0"/>
          </a:p>
          <a:p>
            <a:r>
              <a:rPr kumimoji="0" lang="en-US" sz="2400" dirty="0"/>
              <a:t>Standard form.</a:t>
            </a:r>
          </a:p>
          <a:p>
            <a:pPr lvl="1"/>
            <a:r>
              <a:rPr kumimoji="0" lang="en-US" sz="2400" dirty="0"/>
              <a:t>Add </a:t>
            </a:r>
            <a:r>
              <a:rPr kumimoji="0" lang="en-US" sz="2400" dirty="0">
                <a:solidFill>
                  <a:srgbClr val="CC0000"/>
                </a:solidFill>
              </a:rPr>
              <a:t>slack</a:t>
            </a:r>
            <a:r>
              <a:rPr kumimoji="0" lang="en-US" sz="2400" dirty="0"/>
              <a:t> variable for each inequality.</a:t>
            </a:r>
          </a:p>
          <a:p>
            <a:pPr lvl="1"/>
            <a:r>
              <a:rPr kumimoji="0" lang="en-US" sz="2400" dirty="0"/>
              <a:t>Now a 5-dimensional problem.</a:t>
            </a:r>
          </a:p>
          <a:p>
            <a:pPr lvl="1"/>
            <a:endParaRPr kumimoji="0" lang="en-US" sz="2400" dirty="0"/>
          </a:p>
          <a:p>
            <a:pPr lvl="1"/>
            <a:endParaRPr kumimoji="0" lang="en-US" sz="2400" dirty="0"/>
          </a:p>
          <a:p>
            <a:pPr lvl="1"/>
            <a:endParaRPr kumimoji="0" lang="en-US" sz="2400" dirty="0"/>
          </a:p>
        </p:txBody>
      </p:sp>
      <p:graphicFrame>
        <p:nvGraphicFramePr>
          <p:cNvPr id="307204" name="Object 4"/>
          <p:cNvGraphicFramePr>
            <a:graphicFrameLocks noChangeAspect="1"/>
          </p:cNvGraphicFramePr>
          <p:nvPr/>
        </p:nvGraphicFramePr>
        <p:xfrm>
          <a:off x="4743595" y="1925885"/>
          <a:ext cx="4502006" cy="2622862"/>
        </p:xfrm>
        <a:graphic>
          <a:graphicData uri="http://schemas.openxmlformats.org/presentationml/2006/ole">
            <p:oleObj spid="_x0000_s25668" name="Equation" r:id="rId4" imgW="2767437" imgH="1548972" progId="Equation.3">
              <p:embed/>
            </p:oleObj>
          </a:graphicData>
        </a:graphic>
      </p:graphicFrame>
      <p:graphicFrame>
        <p:nvGraphicFramePr>
          <p:cNvPr id="307205" name="Object 5"/>
          <p:cNvGraphicFramePr>
            <a:graphicFrameLocks noChangeAspect="1"/>
          </p:cNvGraphicFramePr>
          <p:nvPr/>
        </p:nvGraphicFramePr>
        <p:xfrm>
          <a:off x="4597400" y="6324605"/>
          <a:ext cx="7270042" cy="2449119"/>
        </p:xfrm>
        <a:graphic>
          <a:graphicData uri="http://schemas.openxmlformats.org/presentationml/2006/ole">
            <p:oleObj spid="_x0000_s25669" name="Equation" r:id="rId5" imgW="4911320" imgH="1548972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73141-97C0-4BFA-9F61-0D5C797F7BB2}" type="slidenum">
              <a:rPr lang="en-US">
                <a:solidFill>
                  <a:srgbClr val="000000"/>
                </a:solidFill>
              </a:rPr>
              <a:pPr/>
              <a:t>6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Equivalent Forms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6987" y="1300480"/>
            <a:ext cx="11925582" cy="7694507"/>
          </a:xfrm>
        </p:spPr>
        <p:txBody>
          <a:bodyPr/>
          <a:lstStyle/>
          <a:p>
            <a:r>
              <a:rPr lang="en-US" sz="2400" dirty="0"/>
              <a:t>Easy to convert variants to standard form.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Less than to </a:t>
            </a:r>
            <a:r>
              <a:rPr lang="en-US" sz="2400" dirty="0" smtClean="0"/>
              <a:t>equality: </a:t>
            </a:r>
          </a:p>
          <a:p>
            <a:r>
              <a:rPr lang="en-US" sz="2400" dirty="0"/>
              <a:t>		</a:t>
            </a:r>
            <a:r>
              <a:rPr lang="en-US" sz="2400" dirty="0" smtClean="0"/>
              <a:t>		</a:t>
            </a:r>
            <a:r>
              <a:rPr lang="en-US" sz="2400" i="1" dirty="0" smtClean="0">
                <a:solidFill>
                  <a:schemeClr val="tx1"/>
                </a:solidFill>
                <a:latin typeface="Times" pitchFamily="80" charset="0"/>
              </a:rPr>
              <a:t>x</a:t>
            </a:r>
            <a:r>
              <a:rPr lang="en-US" sz="2400" dirty="0" smtClean="0">
                <a:solidFill>
                  <a:schemeClr val="tx1"/>
                </a:solidFill>
                <a:latin typeface="Times" pitchFamily="80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" pitchFamily="80" charset="0"/>
              </a:rPr>
              <a:t>+ 2</a:t>
            </a:r>
            <a:r>
              <a:rPr lang="en-US" sz="2400" i="1" dirty="0">
                <a:solidFill>
                  <a:schemeClr val="tx1"/>
                </a:solidFill>
                <a:latin typeface="Times" pitchFamily="80" charset="0"/>
              </a:rPr>
              <a:t>y</a:t>
            </a:r>
            <a:r>
              <a:rPr lang="en-US" sz="2400" dirty="0">
                <a:solidFill>
                  <a:schemeClr val="tx1"/>
                </a:solidFill>
                <a:latin typeface="Times" pitchFamily="80" charset="0"/>
              </a:rPr>
              <a:t> – 3</a:t>
            </a:r>
            <a:r>
              <a:rPr lang="en-US" sz="2400" i="1" dirty="0">
                <a:solidFill>
                  <a:schemeClr val="tx1"/>
                </a:solidFill>
                <a:latin typeface="Times" pitchFamily="80" charset="0"/>
              </a:rPr>
              <a:t>z </a:t>
            </a:r>
            <a:r>
              <a:rPr lang="en-US" sz="2400" dirty="0">
                <a:solidFill>
                  <a:schemeClr val="tx1"/>
                </a:solidFill>
                <a:latin typeface="Times" pitchFamily="80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msy10"/>
                <a:ea typeface="cmsy10"/>
                <a:cs typeface="cmsy10"/>
              </a:rPr>
              <a:t>·</a:t>
            </a:r>
            <a:r>
              <a:rPr lang="en-US" sz="2400" dirty="0" smtClean="0">
                <a:solidFill>
                  <a:schemeClr val="tx1"/>
                </a:solidFill>
                <a:sym typeface="Symbol" pitchFamily="80" charset="2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" pitchFamily="80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" pitchFamily="80" charset="0"/>
              </a:rPr>
              <a:t>17   </a:t>
            </a:r>
            <a:r>
              <a:rPr lang="en-US" sz="2400" dirty="0" smtClean="0">
                <a:solidFill>
                  <a:schemeClr val="tx1"/>
                </a:solidFill>
                <a:latin typeface="Times" pitchFamily="80" charset="0"/>
              </a:rPr>
              <a:t>	</a:t>
            </a:r>
            <a:r>
              <a:rPr kumimoji="0" lang="en-US" sz="2400" dirty="0">
                <a:latin typeface="cmsy10"/>
                <a:ea typeface="cmsy10"/>
                <a:cs typeface="cmsy10"/>
              </a:rPr>
              <a:t>)</a:t>
            </a:r>
            <a:r>
              <a:rPr kumimoji="0" lang="en-US" sz="2400" dirty="0">
                <a:sym typeface="Symbol" pitchFamily="80" charset="2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sym typeface="Symbol" pitchFamily="80" charset="2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Times" pitchFamily="80" charset="0"/>
              </a:rPr>
              <a:t>x</a:t>
            </a:r>
            <a:r>
              <a:rPr lang="en-US" sz="2400" dirty="0">
                <a:solidFill>
                  <a:schemeClr val="tx1"/>
                </a:solidFill>
                <a:latin typeface="Times" pitchFamily="80" charset="0"/>
              </a:rPr>
              <a:t> + 2</a:t>
            </a:r>
            <a:r>
              <a:rPr lang="en-US" sz="2400" i="1" dirty="0">
                <a:solidFill>
                  <a:schemeClr val="tx1"/>
                </a:solidFill>
                <a:latin typeface="Times" pitchFamily="80" charset="0"/>
              </a:rPr>
              <a:t>y</a:t>
            </a:r>
            <a:r>
              <a:rPr lang="en-US" sz="2400" dirty="0">
                <a:solidFill>
                  <a:schemeClr val="tx1"/>
                </a:solidFill>
                <a:latin typeface="Times" pitchFamily="80" charset="0"/>
              </a:rPr>
              <a:t> – 3</a:t>
            </a:r>
            <a:r>
              <a:rPr lang="en-US" sz="2400" i="1" dirty="0">
                <a:solidFill>
                  <a:schemeClr val="tx1"/>
                </a:solidFill>
                <a:latin typeface="Times" pitchFamily="80" charset="0"/>
              </a:rPr>
              <a:t>z</a:t>
            </a:r>
            <a:r>
              <a:rPr lang="en-US" sz="2400" dirty="0">
                <a:solidFill>
                  <a:schemeClr val="tx1"/>
                </a:solidFill>
                <a:latin typeface="Times" pitchFamily="80" charset="0"/>
              </a:rPr>
              <a:t> + </a:t>
            </a:r>
            <a:r>
              <a:rPr lang="en-US" sz="2400" i="1" dirty="0">
                <a:solidFill>
                  <a:schemeClr val="tx1"/>
                </a:solidFill>
                <a:latin typeface="Times" pitchFamily="80" charset="0"/>
              </a:rPr>
              <a:t>s</a:t>
            </a:r>
            <a:r>
              <a:rPr lang="en-US" sz="2400" dirty="0">
                <a:solidFill>
                  <a:schemeClr val="tx1"/>
                </a:solidFill>
                <a:latin typeface="Times" pitchFamily="80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sym typeface="Symbol" pitchFamily="80" charset="2"/>
              </a:rPr>
              <a:t>= </a:t>
            </a:r>
            <a:r>
              <a:rPr lang="en-US" sz="2400" dirty="0">
                <a:solidFill>
                  <a:schemeClr val="tx1"/>
                </a:solidFill>
                <a:latin typeface="Times" pitchFamily="80" charset="0"/>
              </a:rPr>
              <a:t>17, </a:t>
            </a:r>
            <a:r>
              <a:rPr lang="en-US" sz="2400" i="1" dirty="0">
                <a:solidFill>
                  <a:schemeClr val="tx1"/>
                </a:solidFill>
                <a:latin typeface="Times" pitchFamily="80" charset="0"/>
              </a:rPr>
              <a:t>s</a:t>
            </a:r>
            <a:r>
              <a:rPr lang="en-US" sz="2400" dirty="0">
                <a:solidFill>
                  <a:schemeClr val="tx1"/>
                </a:solidFill>
                <a:latin typeface="Times" pitchFamily="80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msy10"/>
                <a:ea typeface="cmsy10"/>
                <a:cs typeface="cmsy10"/>
              </a:rPr>
              <a:t>¸</a:t>
            </a:r>
            <a:r>
              <a:rPr lang="en-US" sz="2400" dirty="0" smtClean="0">
                <a:solidFill>
                  <a:schemeClr val="tx1"/>
                </a:solidFill>
                <a:sym typeface="Symbol" pitchFamily="80" charset="2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" pitchFamily="80" charset="0"/>
              </a:rPr>
              <a:t>0</a:t>
            </a:r>
            <a:endParaRPr lang="en-US" sz="2400" dirty="0">
              <a:solidFill>
                <a:schemeClr val="tx1"/>
              </a:solidFill>
              <a:latin typeface="Times" pitchFamily="80" charset="0"/>
            </a:endParaRPr>
          </a:p>
          <a:p>
            <a:r>
              <a:rPr lang="en-US" sz="2400" dirty="0"/>
              <a:t>Greater than to </a:t>
            </a:r>
            <a:r>
              <a:rPr lang="en-US" sz="2400" dirty="0" smtClean="0"/>
              <a:t>equality:</a:t>
            </a:r>
          </a:p>
          <a:p>
            <a:r>
              <a:rPr lang="en-US" sz="2400" i="1" dirty="0">
                <a:solidFill>
                  <a:schemeClr val="tx1"/>
                </a:solidFill>
                <a:latin typeface="Times" pitchFamily="80" charset="0"/>
              </a:rPr>
              <a:t>	</a:t>
            </a:r>
            <a:r>
              <a:rPr lang="en-US" sz="2400" i="1" dirty="0" smtClean="0">
                <a:solidFill>
                  <a:schemeClr val="tx1"/>
                </a:solidFill>
                <a:latin typeface="Times" pitchFamily="80" charset="0"/>
              </a:rPr>
              <a:t>			x</a:t>
            </a:r>
            <a:r>
              <a:rPr lang="en-US" sz="2400" dirty="0" smtClean="0">
                <a:solidFill>
                  <a:schemeClr val="tx1"/>
                </a:solidFill>
                <a:latin typeface="Times" pitchFamily="80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" pitchFamily="80" charset="0"/>
              </a:rPr>
              <a:t>+ 2</a:t>
            </a:r>
            <a:r>
              <a:rPr lang="en-US" sz="2400" i="1" dirty="0">
                <a:solidFill>
                  <a:schemeClr val="tx1"/>
                </a:solidFill>
                <a:latin typeface="Times" pitchFamily="80" charset="0"/>
              </a:rPr>
              <a:t>y</a:t>
            </a:r>
            <a:r>
              <a:rPr lang="en-US" sz="2400" dirty="0">
                <a:solidFill>
                  <a:schemeClr val="tx1"/>
                </a:solidFill>
                <a:latin typeface="Times" pitchFamily="80" charset="0"/>
              </a:rPr>
              <a:t> – 3</a:t>
            </a:r>
            <a:r>
              <a:rPr lang="en-US" sz="2400" i="1" dirty="0">
                <a:solidFill>
                  <a:schemeClr val="tx1"/>
                </a:solidFill>
                <a:latin typeface="Times" pitchFamily="80" charset="0"/>
              </a:rPr>
              <a:t>z</a:t>
            </a:r>
            <a:r>
              <a:rPr lang="en-US" sz="2400" dirty="0">
                <a:solidFill>
                  <a:schemeClr val="tx1"/>
                </a:solidFill>
                <a:latin typeface="Times" pitchFamily="80" charset="0"/>
              </a:rPr>
              <a:t>  </a:t>
            </a:r>
            <a:r>
              <a:rPr lang="en-US" sz="2400" dirty="0" smtClean="0">
                <a:solidFill>
                  <a:schemeClr val="tx1"/>
                </a:solidFill>
                <a:latin typeface="cmsy10"/>
                <a:ea typeface="cmsy10"/>
                <a:cs typeface="cmsy10"/>
              </a:rPr>
              <a:t>¸</a:t>
            </a:r>
            <a:r>
              <a:rPr lang="en-US" sz="2400" dirty="0" smtClean="0">
                <a:solidFill>
                  <a:schemeClr val="tx1"/>
                </a:solidFill>
                <a:sym typeface="Symbol" pitchFamily="80" charset="2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" pitchFamily="80" charset="0"/>
              </a:rPr>
              <a:t> 17	</a:t>
            </a:r>
            <a:r>
              <a:rPr kumimoji="0" lang="en-US" sz="2400" dirty="0">
                <a:latin typeface="cmsy10"/>
                <a:ea typeface="cmsy10"/>
                <a:cs typeface="cmsy10"/>
              </a:rPr>
              <a:t>)</a:t>
            </a:r>
            <a:r>
              <a:rPr kumimoji="0" lang="en-US" sz="2400" dirty="0">
                <a:sym typeface="Symbol" pitchFamily="80" charset="2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sym typeface="Symbol" pitchFamily="80" charset="2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Times" pitchFamily="80" charset="0"/>
              </a:rPr>
              <a:t>x</a:t>
            </a:r>
            <a:r>
              <a:rPr lang="en-US" sz="2400" dirty="0">
                <a:solidFill>
                  <a:schemeClr val="tx1"/>
                </a:solidFill>
                <a:latin typeface="Times" pitchFamily="80" charset="0"/>
              </a:rPr>
              <a:t> + 2</a:t>
            </a:r>
            <a:r>
              <a:rPr lang="en-US" sz="2400" i="1" dirty="0">
                <a:solidFill>
                  <a:schemeClr val="tx1"/>
                </a:solidFill>
                <a:latin typeface="Times" pitchFamily="80" charset="0"/>
              </a:rPr>
              <a:t>y</a:t>
            </a:r>
            <a:r>
              <a:rPr lang="en-US" sz="2400" dirty="0">
                <a:solidFill>
                  <a:schemeClr val="tx1"/>
                </a:solidFill>
                <a:latin typeface="Times" pitchFamily="80" charset="0"/>
              </a:rPr>
              <a:t> – 3</a:t>
            </a:r>
            <a:r>
              <a:rPr lang="en-US" sz="2400" i="1" dirty="0">
                <a:solidFill>
                  <a:schemeClr val="tx1"/>
                </a:solidFill>
                <a:latin typeface="Times" pitchFamily="80" charset="0"/>
              </a:rPr>
              <a:t>z</a:t>
            </a:r>
            <a:r>
              <a:rPr lang="en-US" sz="2400" dirty="0">
                <a:solidFill>
                  <a:schemeClr val="tx1"/>
                </a:solidFill>
                <a:latin typeface="Times" pitchFamily="80" charset="0"/>
              </a:rPr>
              <a:t> – </a:t>
            </a:r>
            <a:r>
              <a:rPr lang="en-US" sz="2400" i="1" dirty="0">
                <a:solidFill>
                  <a:schemeClr val="tx1"/>
                </a:solidFill>
                <a:latin typeface="Times" pitchFamily="80" charset="0"/>
              </a:rPr>
              <a:t>s</a:t>
            </a:r>
            <a:r>
              <a:rPr lang="en-US" sz="2400" dirty="0">
                <a:solidFill>
                  <a:schemeClr val="tx1"/>
                </a:solidFill>
                <a:latin typeface="Times" pitchFamily="80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sym typeface="Symbol" pitchFamily="80" charset="2"/>
              </a:rPr>
              <a:t>= </a:t>
            </a:r>
            <a:r>
              <a:rPr lang="en-US" sz="2400" dirty="0">
                <a:solidFill>
                  <a:schemeClr val="tx1"/>
                </a:solidFill>
                <a:latin typeface="Times" pitchFamily="80" charset="0"/>
              </a:rPr>
              <a:t>17, </a:t>
            </a:r>
            <a:r>
              <a:rPr lang="en-US" sz="2400" i="1" dirty="0">
                <a:solidFill>
                  <a:schemeClr val="tx1"/>
                </a:solidFill>
                <a:latin typeface="Times" pitchFamily="80" charset="0"/>
              </a:rPr>
              <a:t>s</a:t>
            </a:r>
            <a:r>
              <a:rPr lang="en-US" sz="2400" dirty="0">
                <a:solidFill>
                  <a:schemeClr val="tx1"/>
                </a:solidFill>
                <a:latin typeface="Times" pitchFamily="80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msy10"/>
                <a:ea typeface="cmsy10"/>
                <a:cs typeface="cmsy10"/>
              </a:rPr>
              <a:t>¸</a:t>
            </a:r>
            <a:r>
              <a:rPr lang="en-US" sz="2400" dirty="0" smtClean="0">
                <a:solidFill>
                  <a:schemeClr val="tx1"/>
                </a:solidFill>
                <a:sym typeface="Symbol" pitchFamily="80" charset="2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" pitchFamily="80" charset="0"/>
              </a:rPr>
              <a:t>0</a:t>
            </a:r>
            <a:endParaRPr lang="en-US" sz="2400" dirty="0">
              <a:solidFill>
                <a:schemeClr val="tx1"/>
              </a:solidFill>
              <a:latin typeface="Times" pitchFamily="80" charset="0"/>
            </a:endParaRPr>
          </a:p>
          <a:p>
            <a:r>
              <a:rPr lang="en-US" sz="2400" dirty="0">
                <a:solidFill>
                  <a:schemeClr val="folHlink"/>
                </a:solidFill>
                <a:sym typeface="Symbol" pitchFamily="80" charset="2"/>
              </a:rPr>
              <a:t>Min to </a:t>
            </a:r>
            <a:r>
              <a:rPr lang="en-US" sz="2400" dirty="0" smtClean="0">
                <a:solidFill>
                  <a:schemeClr val="folHlink"/>
                </a:solidFill>
                <a:sym typeface="Symbol" pitchFamily="80" charset="2"/>
              </a:rPr>
              <a:t>max</a:t>
            </a:r>
            <a:r>
              <a:rPr lang="en-US" sz="2400" dirty="0">
                <a:solidFill>
                  <a:schemeClr val="folHlink"/>
                </a:solidFill>
                <a:sym typeface="Symbol" pitchFamily="80" charset="2"/>
              </a:rPr>
              <a:t>:</a:t>
            </a:r>
            <a:r>
              <a:rPr lang="en-US" sz="2400" dirty="0" smtClean="0">
                <a:solidFill>
                  <a:schemeClr val="folHlink"/>
                </a:solidFill>
                <a:sym typeface="Symbol" pitchFamily="80" charset="2"/>
              </a:rPr>
              <a:t> </a:t>
            </a:r>
            <a:endParaRPr lang="en-US" sz="2400" dirty="0">
              <a:solidFill>
                <a:schemeClr val="folHlink"/>
              </a:solidFill>
              <a:sym typeface="Symbol" pitchFamily="80" charset="2"/>
            </a:endParaRPr>
          </a:p>
          <a:p>
            <a:r>
              <a:rPr lang="en-US" sz="2400" dirty="0" smtClean="0">
                <a:solidFill>
                  <a:schemeClr val="folHlink"/>
                </a:solidFill>
                <a:latin typeface="Times" pitchFamily="80" charset="0"/>
                <a:sym typeface="Symbol" pitchFamily="80" charset="2"/>
              </a:rPr>
              <a:t>				</a:t>
            </a:r>
            <a:r>
              <a:rPr lang="en-US" sz="2400" dirty="0" smtClean="0">
                <a:solidFill>
                  <a:schemeClr val="tx1"/>
                </a:solidFill>
                <a:latin typeface="Times" pitchFamily="80" charset="0"/>
              </a:rPr>
              <a:t>min</a:t>
            </a:r>
            <a:r>
              <a:rPr lang="en-US" sz="2400" dirty="0" smtClean="0">
                <a:solidFill>
                  <a:schemeClr val="tx1"/>
                </a:solidFill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Times" pitchFamily="80" charset="0"/>
              </a:rPr>
              <a:t>x</a:t>
            </a:r>
            <a:r>
              <a:rPr lang="en-US" sz="2400" dirty="0">
                <a:solidFill>
                  <a:schemeClr val="tx1"/>
                </a:solidFill>
                <a:latin typeface="Times" pitchFamily="80" charset="0"/>
              </a:rPr>
              <a:t> + 2</a:t>
            </a:r>
            <a:r>
              <a:rPr lang="en-US" sz="2400" i="1" dirty="0">
                <a:solidFill>
                  <a:schemeClr val="tx1"/>
                </a:solidFill>
                <a:latin typeface="Times" pitchFamily="80" charset="0"/>
              </a:rPr>
              <a:t>y</a:t>
            </a:r>
            <a:r>
              <a:rPr lang="en-US" sz="2400" dirty="0">
                <a:solidFill>
                  <a:schemeClr val="tx1"/>
                </a:solidFill>
                <a:latin typeface="Times" pitchFamily="80" charset="0"/>
              </a:rPr>
              <a:t> – 3</a:t>
            </a:r>
            <a:r>
              <a:rPr lang="en-US" sz="2400" i="1" dirty="0">
                <a:solidFill>
                  <a:schemeClr val="tx1"/>
                </a:solidFill>
                <a:latin typeface="Times" pitchFamily="80" charset="0"/>
              </a:rPr>
              <a:t>z  </a:t>
            </a:r>
            <a:r>
              <a:rPr lang="en-US" sz="2400" i="1" dirty="0" smtClean="0">
                <a:solidFill>
                  <a:schemeClr val="tx1"/>
                </a:solidFill>
                <a:latin typeface="Times" pitchFamily="80" charset="0"/>
              </a:rPr>
              <a:t>	</a:t>
            </a:r>
            <a:r>
              <a:rPr kumimoji="0" lang="en-US" sz="2400" dirty="0">
                <a:latin typeface="cmsy10"/>
                <a:ea typeface="cmsy10"/>
                <a:cs typeface="cmsy10"/>
              </a:rPr>
              <a:t>)</a:t>
            </a:r>
            <a:r>
              <a:rPr kumimoji="0" lang="en-US" sz="2400" dirty="0">
                <a:sym typeface="Symbol" pitchFamily="80" charset="2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sym typeface="Symbol" pitchFamily="80" charset="2"/>
              </a:rPr>
              <a:t>  </a:t>
            </a:r>
            <a:r>
              <a:rPr lang="en-US" sz="2400" dirty="0">
                <a:solidFill>
                  <a:schemeClr val="tx1"/>
                </a:solidFill>
                <a:latin typeface="Times" pitchFamily="80" charset="0"/>
              </a:rPr>
              <a:t>max</a:t>
            </a:r>
            <a:r>
              <a:rPr lang="en-US" sz="2400" dirty="0">
                <a:solidFill>
                  <a:schemeClr val="tx1"/>
                </a:solidFill>
                <a:sym typeface="Symbol" pitchFamily="80" charset="2"/>
              </a:rPr>
              <a:t>  </a:t>
            </a:r>
            <a:r>
              <a:rPr lang="en-US" sz="2400" dirty="0">
                <a:solidFill>
                  <a:schemeClr val="tx1"/>
                </a:solidFill>
                <a:latin typeface="Times" pitchFamily="80" charset="0"/>
              </a:rPr>
              <a:t>–</a:t>
            </a:r>
            <a:r>
              <a:rPr lang="en-US" sz="2400" i="1" dirty="0">
                <a:solidFill>
                  <a:schemeClr val="tx1"/>
                </a:solidFill>
                <a:latin typeface="Times" pitchFamily="80" charset="0"/>
              </a:rPr>
              <a:t>x</a:t>
            </a:r>
            <a:r>
              <a:rPr lang="en-US" sz="2400" dirty="0">
                <a:solidFill>
                  <a:schemeClr val="tx1"/>
                </a:solidFill>
                <a:latin typeface="Times" pitchFamily="80" charset="0"/>
              </a:rPr>
              <a:t> – 2</a:t>
            </a:r>
            <a:r>
              <a:rPr lang="en-US" sz="2400" i="1" dirty="0">
                <a:solidFill>
                  <a:schemeClr val="tx1"/>
                </a:solidFill>
                <a:latin typeface="Times" pitchFamily="80" charset="0"/>
              </a:rPr>
              <a:t>y</a:t>
            </a:r>
            <a:r>
              <a:rPr lang="en-US" sz="2400" dirty="0">
                <a:solidFill>
                  <a:schemeClr val="tx1"/>
                </a:solidFill>
                <a:latin typeface="Times" pitchFamily="80" charset="0"/>
              </a:rPr>
              <a:t> + 3</a:t>
            </a:r>
            <a:r>
              <a:rPr lang="en-US" sz="2400" i="1" dirty="0">
                <a:solidFill>
                  <a:schemeClr val="tx1"/>
                </a:solidFill>
                <a:latin typeface="Times" pitchFamily="80" charset="0"/>
              </a:rPr>
              <a:t>z</a:t>
            </a:r>
            <a:endParaRPr lang="en-US" sz="2400" dirty="0">
              <a:solidFill>
                <a:schemeClr val="tx1"/>
              </a:solidFill>
              <a:sym typeface="Symbol" pitchFamily="80" charset="2"/>
            </a:endParaRPr>
          </a:p>
          <a:p>
            <a:r>
              <a:rPr lang="en-US" sz="2400" dirty="0">
                <a:solidFill>
                  <a:schemeClr val="folHlink"/>
                </a:solidFill>
                <a:sym typeface="Symbol" pitchFamily="80" charset="2"/>
              </a:rPr>
              <a:t>Unrestricted to </a:t>
            </a:r>
            <a:r>
              <a:rPr lang="en-US" sz="2400" dirty="0" smtClean="0">
                <a:solidFill>
                  <a:schemeClr val="folHlink"/>
                </a:solidFill>
                <a:sym typeface="Symbol" pitchFamily="80" charset="2"/>
              </a:rPr>
              <a:t>nonnegative:   </a:t>
            </a:r>
          </a:p>
          <a:p>
            <a:r>
              <a:rPr lang="en-US" sz="2400" i="1" dirty="0" smtClean="0">
                <a:solidFill>
                  <a:schemeClr val="tx1"/>
                </a:solidFill>
                <a:latin typeface="Times" pitchFamily="80" charset="0"/>
              </a:rPr>
              <a:t>				x</a:t>
            </a:r>
            <a:r>
              <a:rPr lang="en-US" sz="2400" dirty="0" smtClean="0">
                <a:solidFill>
                  <a:schemeClr val="tx1"/>
                </a:solidFill>
                <a:latin typeface="Times" pitchFamily="80" charset="0"/>
              </a:rPr>
              <a:t>  </a:t>
            </a:r>
            <a:r>
              <a:rPr lang="en-US" sz="2400" dirty="0">
                <a:solidFill>
                  <a:schemeClr val="tx1"/>
                </a:solidFill>
                <a:latin typeface="Times" pitchFamily="80" charset="0"/>
              </a:rPr>
              <a:t>unrestricted  </a:t>
            </a:r>
            <a:r>
              <a:rPr lang="en-US" sz="2400" dirty="0" smtClean="0">
                <a:solidFill>
                  <a:schemeClr val="tx1"/>
                </a:solidFill>
                <a:latin typeface="Times" pitchFamily="80" charset="0"/>
              </a:rPr>
              <a:t>	</a:t>
            </a:r>
            <a:r>
              <a:rPr kumimoji="0" lang="en-US" sz="2400" dirty="0">
                <a:latin typeface="cmsy10"/>
                <a:ea typeface="cmsy10"/>
                <a:cs typeface="cmsy10"/>
              </a:rPr>
              <a:t>)</a:t>
            </a:r>
            <a:r>
              <a:rPr kumimoji="0" lang="en-US" sz="2400" dirty="0">
                <a:sym typeface="Symbol" pitchFamily="80" charset="2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sym typeface="Symbol" pitchFamily="80" charset="2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Times" pitchFamily="80" charset="0"/>
              </a:rPr>
              <a:t>x</a:t>
            </a:r>
            <a:r>
              <a:rPr lang="en-US" sz="2400" dirty="0">
                <a:solidFill>
                  <a:schemeClr val="tx1"/>
                </a:solidFill>
                <a:latin typeface="Times" pitchFamily="80" charset="0"/>
              </a:rPr>
              <a:t> = </a:t>
            </a:r>
            <a:r>
              <a:rPr lang="en-US" sz="2400" i="1" dirty="0">
                <a:solidFill>
                  <a:schemeClr val="tx1"/>
                </a:solidFill>
                <a:latin typeface="Times" pitchFamily="80" charset="0"/>
              </a:rPr>
              <a:t>x</a:t>
            </a:r>
            <a:r>
              <a:rPr lang="en-US" sz="2400" i="1" baseline="30000" dirty="0">
                <a:solidFill>
                  <a:schemeClr val="tx1"/>
                </a:solidFill>
                <a:latin typeface="Times" pitchFamily="80" charset="0"/>
              </a:rPr>
              <a:t>+</a:t>
            </a:r>
            <a:r>
              <a:rPr lang="en-US" sz="2400" dirty="0">
                <a:solidFill>
                  <a:schemeClr val="tx1"/>
                </a:solidFill>
                <a:latin typeface="Times" pitchFamily="80" charset="0"/>
              </a:rPr>
              <a:t> – </a:t>
            </a:r>
            <a:r>
              <a:rPr lang="en-US" sz="2400" i="1" dirty="0">
                <a:solidFill>
                  <a:schemeClr val="tx1"/>
                </a:solidFill>
                <a:latin typeface="Times" pitchFamily="80" charset="0"/>
              </a:rPr>
              <a:t>x </a:t>
            </a:r>
            <a:r>
              <a:rPr lang="en-US" sz="2400" baseline="30000" dirty="0">
                <a:solidFill>
                  <a:schemeClr val="tx1"/>
                </a:solidFill>
                <a:latin typeface="Times" pitchFamily="80" charset="0"/>
              </a:rPr>
              <a:t>–</a:t>
            </a:r>
            <a:r>
              <a:rPr lang="en-US" sz="2400" dirty="0">
                <a:solidFill>
                  <a:schemeClr val="tx1"/>
                </a:solidFill>
                <a:latin typeface="Times" pitchFamily="80" charset="0"/>
              </a:rPr>
              <a:t>,  </a:t>
            </a:r>
            <a:r>
              <a:rPr lang="en-US" sz="2400" i="1" dirty="0">
                <a:solidFill>
                  <a:schemeClr val="tx1"/>
                </a:solidFill>
                <a:latin typeface="Times" pitchFamily="80" charset="0"/>
              </a:rPr>
              <a:t>x</a:t>
            </a:r>
            <a:r>
              <a:rPr lang="en-US" sz="2400" i="1" baseline="30000" dirty="0">
                <a:solidFill>
                  <a:schemeClr val="tx1"/>
                </a:solidFill>
                <a:latin typeface="Times" pitchFamily="80" charset="0"/>
              </a:rPr>
              <a:t>+</a:t>
            </a:r>
            <a:r>
              <a:rPr lang="en-US" sz="2400" dirty="0">
                <a:solidFill>
                  <a:schemeClr val="tx1"/>
                </a:solidFill>
                <a:latin typeface="Times" pitchFamily="80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msy10"/>
                <a:ea typeface="cmsy10"/>
                <a:cs typeface="cmsy10"/>
              </a:rPr>
              <a:t>¸</a:t>
            </a:r>
            <a:r>
              <a:rPr lang="en-US" sz="2400" dirty="0" smtClean="0">
                <a:solidFill>
                  <a:schemeClr val="tx1"/>
                </a:solidFill>
                <a:sym typeface="Symbol" pitchFamily="80" charset="2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" pitchFamily="80" charset="0"/>
              </a:rPr>
              <a:t>0, </a:t>
            </a:r>
            <a:r>
              <a:rPr lang="en-US" sz="2400" i="1" dirty="0">
                <a:solidFill>
                  <a:schemeClr val="tx1"/>
                </a:solidFill>
                <a:latin typeface="Times" pitchFamily="80" charset="0"/>
              </a:rPr>
              <a:t>x </a:t>
            </a:r>
            <a:r>
              <a:rPr lang="en-US" sz="2400" baseline="30000" dirty="0">
                <a:solidFill>
                  <a:schemeClr val="tx1"/>
                </a:solidFill>
                <a:latin typeface="Times" pitchFamily="80" charset="0"/>
              </a:rPr>
              <a:t>–</a:t>
            </a:r>
            <a:r>
              <a:rPr lang="en-US" sz="2400" dirty="0">
                <a:solidFill>
                  <a:schemeClr val="tx1"/>
                </a:solidFill>
                <a:latin typeface="Times" pitchFamily="80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msy10"/>
                <a:ea typeface="cmsy10"/>
                <a:cs typeface="cmsy10"/>
              </a:rPr>
              <a:t>¸</a:t>
            </a:r>
            <a:r>
              <a:rPr lang="en-US" sz="2400" dirty="0" smtClean="0">
                <a:solidFill>
                  <a:schemeClr val="tx1"/>
                </a:solidFill>
                <a:sym typeface="Symbol" pitchFamily="80" charset="2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" pitchFamily="80" charset="0"/>
              </a:rPr>
              <a:t>0</a:t>
            </a:r>
          </a:p>
        </p:txBody>
      </p:sp>
      <p:graphicFrame>
        <p:nvGraphicFramePr>
          <p:cNvPr id="230405" name="Object 5"/>
          <p:cNvGraphicFramePr>
            <a:graphicFrameLocks noChangeAspect="1"/>
          </p:cNvGraphicFramePr>
          <p:nvPr/>
        </p:nvGraphicFramePr>
        <p:xfrm>
          <a:off x="4023363" y="2135861"/>
          <a:ext cx="4909968" cy="2436140"/>
        </p:xfrm>
        <a:graphic>
          <a:graphicData uri="http://schemas.openxmlformats.org/presentationml/2006/ole">
            <p:oleObj spid="_x0000_s26662" name="Equation" r:id="rId4" imgW="2149061" imgH="978452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" y="1143000"/>
            <a:ext cx="11704320" cy="7569769"/>
          </a:xfrm>
        </p:spPr>
        <p:txBody>
          <a:bodyPr/>
          <a:lstStyle/>
          <a:p>
            <a:pPr>
              <a:buNone/>
            </a:pPr>
            <a:endParaRPr lang="en-US" dirty="0" smtClean="0">
              <a:latin typeface="Arial" charset="0"/>
            </a:endParaRPr>
          </a:p>
          <a:p>
            <a:pPr algn="ctr">
              <a:buNone/>
            </a:pPr>
            <a:endParaRPr lang="en-US" sz="6000" dirty="0" smtClean="0">
              <a:latin typeface="Arial" charset="0"/>
            </a:endParaRPr>
          </a:p>
          <a:p>
            <a:pPr algn="ctr">
              <a:buNone/>
            </a:pPr>
            <a:r>
              <a:rPr lang="en-US" sz="6000" dirty="0" smtClean="0">
                <a:latin typeface="Arial" charset="0"/>
              </a:rPr>
              <a:t>Linear programming </a:t>
            </a:r>
          </a:p>
          <a:p>
            <a:pPr algn="ctr">
              <a:buNone/>
            </a:pPr>
            <a:r>
              <a:rPr lang="en-US" sz="6000" dirty="0" smtClean="0">
                <a:latin typeface="Arial" charset="0"/>
              </a:rPr>
              <a:t>geometric perspective</a:t>
            </a:r>
            <a:endParaRPr lang="en-US" sz="6000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20, 2014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15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34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1056299" indent="-406268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625073" indent="-325014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2275105" indent="-325014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925138" indent="-325014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3575169" indent="-325014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4225197" indent="-325014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4875229" indent="-325014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5525256" indent="-325014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55C0258-400D-A245-AD43-A4FB815DD137}" type="slidenum">
              <a:rPr lang="en-US" sz="2000">
                <a:solidFill>
                  <a:srgbClr val="000000"/>
                </a:solidFill>
              </a:rPr>
              <a:pPr eaLnBrk="1" hangingPunct="1"/>
              <a:t>7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9781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5D670-9720-480E-94AB-DF218208B586}" type="slidenum">
              <a:rPr lang="en-US">
                <a:solidFill>
                  <a:srgbClr val="000000"/>
                </a:solidFill>
              </a:rPr>
              <a:pPr/>
              <a:t>8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536578" name="Freeform 2"/>
          <p:cNvSpPr>
            <a:spLocks/>
          </p:cNvSpPr>
          <p:nvPr/>
        </p:nvSpPr>
        <p:spPr bwMode="auto">
          <a:xfrm>
            <a:off x="2817707" y="4551680"/>
            <a:ext cx="4660053" cy="4009813"/>
          </a:xfrm>
          <a:custGeom>
            <a:avLst/>
            <a:gdLst/>
            <a:ahLst/>
            <a:cxnLst>
              <a:cxn ang="0">
                <a:pos x="0" y="1776"/>
              </a:cxn>
              <a:cxn ang="0">
                <a:pos x="0" y="0"/>
              </a:cxn>
              <a:cxn ang="0">
                <a:pos x="758" y="205"/>
              </a:cxn>
              <a:cxn ang="0">
                <a:pos x="1626" y="1000"/>
              </a:cxn>
              <a:cxn ang="0">
                <a:pos x="2064" y="1776"/>
              </a:cxn>
              <a:cxn ang="0">
                <a:pos x="0" y="1776"/>
              </a:cxn>
            </a:cxnLst>
            <a:rect l="0" t="0" r="r" b="b"/>
            <a:pathLst>
              <a:path w="2064" h="1776">
                <a:moveTo>
                  <a:pt x="0" y="1776"/>
                </a:moveTo>
                <a:lnTo>
                  <a:pt x="0" y="0"/>
                </a:lnTo>
                <a:lnTo>
                  <a:pt x="758" y="205"/>
                </a:lnTo>
                <a:lnTo>
                  <a:pt x="1626" y="1000"/>
                </a:lnTo>
                <a:lnTo>
                  <a:pt x="2064" y="1776"/>
                </a:lnTo>
                <a:lnTo>
                  <a:pt x="0" y="1776"/>
                </a:lnTo>
                <a:close/>
              </a:path>
            </a:pathLst>
          </a:cu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lIns="130921" tIns="65461" rIns="130921" bIns="65461" anchor="ctr"/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dirty="0"/>
              <a:t>Brewery Problem:  Feasible Region</a:t>
            </a:r>
          </a:p>
        </p:txBody>
      </p:sp>
      <p:sp>
        <p:nvSpPr>
          <p:cNvPr id="536580" name="Line 4"/>
          <p:cNvSpPr>
            <a:spLocks noChangeShapeType="1"/>
          </p:cNvSpPr>
          <p:nvPr/>
        </p:nvSpPr>
        <p:spPr bwMode="auto">
          <a:xfrm flipV="1">
            <a:off x="2400018" y="8547948"/>
            <a:ext cx="7802880" cy="203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 wrap="none" lIns="130921" tIns="65461" rIns="130921" bIns="65461" anchor="ctr"/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536581" name="Line 5"/>
          <p:cNvSpPr>
            <a:spLocks noChangeShapeType="1"/>
          </p:cNvSpPr>
          <p:nvPr/>
        </p:nvSpPr>
        <p:spPr bwMode="auto">
          <a:xfrm rot="-5400000">
            <a:off x="151273" y="6265334"/>
            <a:ext cx="5337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 wrap="none" lIns="130921" tIns="65461" rIns="130921" bIns="65461" anchor="ctr"/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536582" name="Text Box 6"/>
          <p:cNvSpPr txBox="1">
            <a:spLocks noChangeArrowheads="1"/>
          </p:cNvSpPr>
          <p:nvPr/>
        </p:nvSpPr>
        <p:spPr bwMode="auto">
          <a:xfrm>
            <a:off x="4009813" y="8581816"/>
            <a:ext cx="1192107" cy="44000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30921" tIns="65461" rIns="130921" bIns="65461">
            <a:spAutoFit/>
          </a:bodyPr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2000" kern="1200" dirty="0" smtClean="0">
                <a:solidFill>
                  <a:srgbClr val="000000"/>
                </a:solidFill>
                <a:latin typeface="Lucida Sans" pitchFamily="80" charset="0"/>
                <a:cs typeface="+mn-cs"/>
              </a:rPr>
              <a:t>Ale</a:t>
            </a:r>
          </a:p>
        </p:txBody>
      </p:sp>
      <p:sp>
        <p:nvSpPr>
          <p:cNvPr id="536583" name="Text Box 7"/>
          <p:cNvSpPr txBox="1">
            <a:spLocks noChangeArrowheads="1"/>
          </p:cNvSpPr>
          <p:nvPr/>
        </p:nvSpPr>
        <p:spPr bwMode="auto">
          <a:xfrm>
            <a:off x="1733973" y="7586135"/>
            <a:ext cx="1192107" cy="44000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30921" tIns="65461" rIns="130921" bIns="65461">
            <a:spAutoFit/>
          </a:bodyPr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2000" kern="1200" dirty="0" smtClean="0">
                <a:solidFill>
                  <a:srgbClr val="000000"/>
                </a:solidFill>
                <a:latin typeface="Lucida Sans" pitchFamily="80" charset="0"/>
                <a:cs typeface="+mn-cs"/>
              </a:rPr>
              <a:t>Beer</a:t>
            </a:r>
          </a:p>
        </p:txBody>
      </p:sp>
      <p:sp>
        <p:nvSpPr>
          <p:cNvPr id="536584" name="Line 8"/>
          <p:cNvSpPr>
            <a:spLocks noChangeShapeType="1"/>
          </p:cNvSpPr>
          <p:nvPr/>
        </p:nvSpPr>
        <p:spPr bwMode="auto">
          <a:xfrm rot="5400000" flipH="1">
            <a:off x="2502747" y="3570675"/>
            <a:ext cx="6285653" cy="3695983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/>
          </a:ln>
          <a:effectLst/>
        </p:spPr>
        <p:txBody>
          <a:bodyPr wrap="none" lIns="130921" tIns="65461" rIns="130921" bIns="65461" anchor="ctr"/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536585" name="Line 9"/>
          <p:cNvSpPr>
            <a:spLocks noChangeShapeType="1"/>
          </p:cNvSpPr>
          <p:nvPr/>
        </p:nvSpPr>
        <p:spPr bwMode="auto">
          <a:xfrm rot="5400000" flipH="1">
            <a:off x="5689600" y="1679787"/>
            <a:ext cx="2167467" cy="7911253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/>
          </a:ln>
          <a:effectLst/>
        </p:spPr>
        <p:txBody>
          <a:bodyPr wrap="none" lIns="130921" tIns="65461" rIns="130921" bIns="65461" anchor="ctr"/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536586" name="Line 10"/>
          <p:cNvSpPr>
            <a:spLocks noChangeShapeType="1"/>
          </p:cNvSpPr>
          <p:nvPr/>
        </p:nvSpPr>
        <p:spPr bwMode="auto">
          <a:xfrm rot="5400000" flipH="1">
            <a:off x="2553553" y="2790615"/>
            <a:ext cx="5594773" cy="5933440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/>
          </a:ln>
          <a:effectLst/>
        </p:spPr>
        <p:txBody>
          <a:bodyPr wrap="none" lIns="130921" tIns="65461" rIns="130921" bIns="65461" anchor="ctr"/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536587" name="Oval 11"/>
          <p:cNvSpPr>
            <a:spLocks noChangeAspect="1" noChangeArrowheads="1"/>
          </p:cNvSpPr>
          <p:nvPr/>
        </p:nvSpPr>
        <p:spPr bwMode="auto">
          <a:xfrm>
            <a:off x="4395900" y="4876806"/>
            <a:ext cx="275449" cy="275449"/>
          </a:xfrm>
          <a:prstGeom prst="ellipse">
            <a:avLst/>
          </a:prstGeom>
          <a:solidFill>
            <a:srgbClr val="003399">
              <a:alpha val="50000"/>
            </a:srgbClr>
          </a:solidFill>
          <a:ln w="15875">
            <a:noFill/>
            <a:round/>
            <a:headEnd/>
            <a:tailEnd/>
          </a:ln>
          <a:effectLst/>
        </p:spPr>
        <p:txBody>
          <a:bodyPr wrap="none" lIns="130921" tIns="65461" rIns="130921" bIns="65461" anchor="ctr"/>
          <a:lstStyle/>
          <a:p>
            <a:pPr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2000" kern="1200" dirty="0" smtClean="0">
              <a:solidFill>
                <a:srgbClr val="FFFFFF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536588" name="Oval 12"/>
          <p:cNvSpPr>
            <a:spLocks noChangeAspect="1" noChangeArrowheads="1"/>
          </p:cNvSpPr>
          <p:nvPr/>
        </p:nvSpPr>
        <p:spPr bwMode="auto">
          <a:xfrm>
            <a:off x="6335331" y="6660451"/>
            <a:ext cx="275449" cy="275449"/>
          </a:xfrm>
          <a:prstGeom prst="ellipse">
            <a:avLst/>
          </a:prstGeom>
          <a:solidFill>
            <a:srgbClr val="003399">
              <a:alpha val="50000"/>
            </a:srgbClr>
          </a:solidFill>
          <a:ln w="15875">
            <a:noFill/>
            <a:round/>
            <a:headEnd/>
            <a:tailEnd/>
          </a:ln>
          <a:effectLst/>
        </p:spPr>
        <p:txBody>
          <a:bodyPr wrap="none" lIns="130921" tIns="65461" rIns="130921" bIns="65461" anchor="ctr"/>
          <a:lstStyle/>
          <a:p>
            <a:pPr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2000" kern="1200" dirty="0" smtClean="0">
              <a:solidFill>
                <a:srgbClr val="FFFFFF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536589" name="Oval 13"/>
          <p:cNvSpPr>
            <a:spLocks noChangeAspect="1" noChangeArrowheads="1"/>
          </p:cNvSpPr>
          <p:nvPr/>
        </p:nvSpPr>
        <p:spPr bwMode="auto">
          <a:xfrm>
            <a:off x="2698052" y="4443313"/>
            <a:ext cx="275449" cy="275449"/>
          </a:xfrm>
          <a:prstGeom prst="ellipse">
            <a:avLst/>
          </a:prstGeom>
          <a:solidFill>
            <a:srgbClr val="003399">
              <a:alpha val="50000"/>
            </a:srgbClr>
          </a:solidFill>
          <a:ln w="15875">
            <a:noFill/>
            <a:round/>
            <a:headEnd/>
            <a:tailEnd/>
          </a:ln>
          <a:effectLst/>
        </p:spPr>
        <p:txBody>
          <a:bodyPr wrap="none" lIns="130921" tIns="65461" rIns="130921" bIns="65461" anchor="ctr"/>
          <a:lstStyle/>
          <a:p>
            <a:pPr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2000" kern="1200" dirty="0" smtClean="0">
              <a:solidFill>
                <a:srgbClr val="FFFFFF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536590" name="Oval 14"/>
          <p:cNvSpPr>
            <a:spLocks noChangeAspect="1" noChangeArrowheads="1"/>
          </p:cNvSpPr>
          <p:nvPr/>
        </p:nvSpPr>
        <p:spPr bwMode="auto">
          <a:xfrm>
            <a:off x="7310691" y="8394424"/>
            <a:ext cx="275449" cy="275449"/>
          </a:xfrm>
          <a:prstGeom prst="ellipse">
            <a:avLst/>
          </a:prstGeom>
          <a:solidFill>
            <a:srgbClr val="003399">
              <a:alpha val="50000"/>
            </a:srgbClr>
          </a:solidFill>
          <a:ln w="15875">
            <a:noFill/>
            <a:round/>
            <a:headEnd/>
            <a:tailEnd/>
          </a:ln>
          <a:effectLst/>
        </p:spPr>
        <p:txBody>
          <a:bodyPr wrap="none" lIns="130921" tIns="65461" rIns="130921" bIns="65461" anchor="ctr"/>
          <a:lstStyle/>
          <a:p>
            <a:pPr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2000" kern="1200" dirty="0" smtClean="0">
              <a:solidFill>
                <a:srgbClr val="FFFFFF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536591" name="Text Box 15"/>
          <p:cNvSpPr txBox="1">
            <a:spLocks noChangeArrowheads="1"/>
          </p:cNvSpPr>
          <p:nvPr/>
        </p:nvSpPr>
        <p:spPr bwMode="auto">
          <a:xfrm>
            <a:off x="6719147" y="8669867"/>
            <a:ext cx="1408853" cy="44000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30921" tIns="65461" rIns="130921" bIns="65461">
            <a:spAutoFit/>
          </a:bodyPr>
          <a:lstStyle/>
          <a:p>
            <a:pPr defTabSz="1300259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2000" kern="1200" dirty="0" smtClean="0">
                <a:solidFill>
                  <a:srgbClr val="4D4D4D"/>
                </a:solidFill>
                <a:latin typeface="Lucida Sans" pitchFamily="80" charset="0"/>
                <a:cs typeface="+mn-cs"/>
              </a:rPr>
              <a:t>(34, 0)</a:t>
            </a:r>
          </a:p>
        </p:txBody>
      </p:sp>
      <p:sp>
        <p:nvSpPr>
          <p:cNvPr id="536592" name="Text Box 16"/>
          <p:cNvSpPr txBox="1">
            <a:spLocks noChangeArrowheads="1"/>
          </p:cNvSpPr>
          <p:nvPr/>
        </p:nvSpPr>
        <p:spPr bwMode="auto">
          <a:xfrm>
            <a:off x="1496907" y="4680376"/>
            <a:ext cx="1300480" cy="44000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30921" tIns="65461" rIns="130921" bIns="65461">
            <a:spAutoFit/>
          </a:bodyPr>
          <a:lstStyle/>
          <a:p>
            <a:pPr defTabSz="1300259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2000" kern="1200" dirty="0" smtClean="0">
                <a:solidFill>
                  <a:srgbClr val="4D4D4D"/>
                </a:solidFill>
                <a:latin typeface="Lucida Sans" pitchFamily="80" charset="0"/>
                <a:cs typeface="+mn-cs"/>
              </a:rPr>
              <a:t>(0, 32)</a:t>
            </a:r>
          </a:p>
        </p:txBody>
      </p:sp>
      <p:sp>
        <p:nvSpPr>
          <p:cNvPr id="536593" name="Text Box 17"/>
          <p:cNvSpPr txBox="1">
            <a:spLocks noChangeArrowheads="1"/>
          </p:cNvSpPr>
          <p:nvPr/>
        </p:nvSpPr>
        <p:spPr bwMode="auto">
          <a:xfrm>
            <a:off x="8886613" y="6068913"/>
            <a:ext cx="2817707" cy="875399"/>
          </a:xfrm>
          <a:prstGeom prst="rect">
            <a:avLst/>
          </a:prstGeom>
          <a:solidFill>
            <a:schemeClr val="tx2"/>
          </a:solidFill>
          <a:ln w="15875">
            <a:noFill/>
            <a:miter lim="800000"/>
            <a:headEnd/>
            <a:tailEnd/>
          </a:ln>
          <a:effectLst/>
        </p:spPr>
        <p:txBody>
          <a:bodyPr lIns="195029" tIns="130019" rIns="195029" bIns="130019">
            <a:spAutoFit/>
          </a:bodyPr>
          <a:lstStyle/>
          <a:p>
            <a:pPr defTabSz="1300259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2000" kern="1200" dirty="0" smtClean="0">
                <a:solidFill>
                  <a:srgbClr val="000000"/>
                </a:solidFill>
                <a:latin typeface="Lucida Sans" pitchFamily="80" charset="0"/>
                <a:cs typeface="+mn-cs"/>
              </a:rPr>
              <a:t>Corn</a:t>
            </a:r>
            <a:br>
              <a:rPr kumimoji="1" lang="en-US" sz="2000" kern="1200" dirty="0" smtClean="0">
                <a:solidFill>
                  <a:srgbClr val="000000"/>
                </a:solidFill>
                <a:latin typeface="Lucida Sans" pitchFamily="80" charset="0"/>
                <a:cs typeface="+mn-cs"/>
              </a:rPr>
            </a:br>
            <a:r>
              <a:rPr kumimoji="1" lang="en-US" sz="2000" kern="1200" dirty="0" smtClean="0">
                <a:solidFill>
                  <a:srgbClr val="000000"/>
                </a:solidFill>
                <a:latin typeface="Lucida Sans" pitchFamily="80" charset="0"/>
                <a:cs typeface="+mn-cs"/>
              </a:rPr>
              <a:t>5A + 15B </a:t>
            </a:r>
            <a:r>
              <a:rPr kumimoji="1" lang="en-US" sz="2000" kern="1200" dirty="0" smtClean="0">
                <a:solidFill>
                  <a:srgbClr val="000000"/>
                </a:solidFill>
                <a:latin typeface="cmsy10"/>
                <a:ea typeface="cmsy10"/>
                <a:cs typeface="cmsy10"/>
              </a:rPr>
              <a:t>·</a:t>
            </a:r>
            <a:r>
              <a:rPr kumimoji="1" lang="en-US" sz="2000" kern="1200" dirty="0" smtClean="0">
                <a:solidFill>
                  <a:srgbClr val="000000"/>
                </a:solidFill>
                <a:latin typeface="Lucida Sans" pitchFamily="80" charset="0"/>
                <a:cs typeface="+mn-cs"/>
                <a:sym typeface="Symbol" pitchFamily="80" charset="2"/>
              </a:rPr>
              <a:t> 480</a:t>
            </a:r>
          </a:p>
        </p:txBody>
      </p:sp>
      <p:sp>
        <p:nvSpPr>
          <p:cNvPr id="536594" name="Text Box 18"/>
          <p:cNvSpPr txBox="1">
            <a:spLocks noChangeArrowheads="1"/>
          </p:cNvSpPr>
          <p:nvPr/>
        </p:nvSpPr>
        <p:spPr bwMode="auto">
          <a:xfrm>
            <a:off x="650242" y="2275845"/>
            <a:ext cx="2479040" cy="875399"/>
          </a:xfrm>
          <a:prstGeom prst="rect">
            <a:avLst/>
          </a:prstGeom>
          <a:solidFill>
            <a:schemeClr val="tx2"/>
          </a:solidFill>
          <a:ln w="15875">
            <a:noFill/>
            <a:miter lim="800000"/>
            <a:headEnd/>
            <a:tailEnd/>
          </a:ln>
          <a:effectLst/>
        </p:spPr>
        <p:txBody>
          <a:bodyPr lIns="195029" tIns="130019" rIns="195029" bIns="130019">
            <a:spAutoFit/>
          </a:bodyPr>
          <a:lstStyle/>
          <a:p>
            <a:pPr defTabSz="1300259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2000" kern="1200" dirty="0" smtClean="0">
                <a:solidFill>
                  <a:srgbClr val="000000"/>
                </a:solidFill>
                <a:latin typeface="Lucida Sans" pitchFamily="80" charset="0"/>
                <a:cs typeface="+mn-cs"/>
              </a:rPr>
              <a:t>Hops</a:t>
            </a:r>
            <a:br>
              <a:rPr kumimoji="1" lang="en-US" sz="2000" kern="1200" dirty="0" smtClean="0">
                <a:solidFill>
                  <a:srgbClr val="000000"/>
                </a:solidFill>
                <a:latin typeface="Lucida Sans" pitchFamily="80" charset="0"/>
                <a:cs typeface="+mn-cs"/>
              </a:rPr>
            </a:br>
            <a:r>
              <a:rPr kumimoji="1" lang="en-US" sz="2000" kern="1200" dirty="0" smtClean="0">
                <a:solidFill>
                  <a:srgbClr val="000000"/>
                </a:solidFill>
                <a:latin typeface="Lucida Sans" pitchFamily="80" charset="0"/>
                <a:cs typeface="+mn-cs"/>
              </a:rPr>
              <a:t>4A + 4B </a:t>
            </a:r>
            <a:r>
              <a:rPr kumimoji="1" lang="en-US" sz="2000" kern="1200" dirty="0" smtClean="0">
                <a:solidFill>
                  <a:srgbClr val="000000"/>
                </a:solidFill>
                <a:latin typeface="cmsy10"/>
                <a:ea typeface="cmsy10"/>
                <a:cs typeface="cmsy10"/>
              </a:rPr>
              <a:t>·</a:t>
            </a:r>
            <a:r>
              <a:rPr kumimoji="1" lang="en-US" sz="2000" kern="1200" dirty="0" smtClean="0">
                <a:solidFill>
                  <a:srgbClr val="000000"/>
                </a:solidFill>
                <a:latin typeface="Lucida Sans" pitchFamily="80" charset="0"/>
                <a:cs typeface="+mn-cs"/>
                <a:sym typeface="Symbol" pitchFamily="80" charset="2"/>
              </a:rPr>
              <a:t> 160</a:t>
            </a:r>
          </a:p>
        </p:txBody>
      </p:sp>
      <p:sp>
        <p:nvSpPr>
          <p:cNvPr id="536595" name="Text Box 19"/>
          <p:cNvSpPr txBox="1">
            <a:spLocks noChangeArrowheads="1"/>
          </p:cNvSpPr>
          <p:nvPr/>
        </p:nvSpPr>
        <p:spPr bwMode="auto">
          <a:xfrm>
            <a:off x="3684693" y="2275845"/>
            <a:ext cx="2989298" cy="875399"/>
          </a:xfrm>
          <a:prstGeom prst="rect">
            <a:avLst/>
          </a:prstGeom>
          <a:solidFill>
            <a:schemeClr val="tx2"/>
          </a:solidFill>
          <a:ln w="15875">
            <a:noFill/>
            <a:miter lim="800000"/>
            <a:headEnd/>
            <a:tailEnd/>
          </a:ln>
          <a:effectLst/>
        </p:spPr>
        <p:txBody>
          <a:bodyPr lIns="195029" tIns="130019" rIns="195029" bIns="130019">
            <a:spAutoFit/>
          </a:bodyPr>
          <a:lstStyle/>
          <a:p>
            <a:pPr defTabSz="1300259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2000" kern="1200" dirty="0" smtClean="0">
                <a:solidFill>
                  <a:srgbClr val="000000"/>
                </a:solidFill>
                <a:latin typeface="Lucida Sans" pitchFamily="80" charset="0"/>
                <a:cs typeface="+mn-cs"/>
              </a:rPr>
              <a:t>Malt</a:t>
            </a:r>
            <a:br>
              <a:rPr kumimoji="1" lang="en-US" sz="2000" kern="1200" dirty="0" smtClean="0">
                <a:solidFill>
                  <a:srgbClr val="000000"/>
                </a:solidFill>
                <a:latin typeface="Lucida Sans" pitchFamily="80" charset="0"/>
                <a:cs typeface="+mn-cs"/>
              </a:rPr>
            </a:br>
            <a:r>
              <a:rPr kumimoji="1" lang="en-US" sz="2000" kern="1200" dirty="0" smtClean="0">
                <a:solidFill>
                  <a:srgbClr val="000000"/>
                </a:solidFill>
                <a:latin typeface="Lucida Sans" pitchFamily="80" charset="0"/>
                <a:cs typeface="+mn-cs"/>
              </a:rPr>
              <a:t>35A + 20B </a:t>
            </a:r>
            <a:r>
              <a:rPr kumimoji="1" lang="en-US" sz="2000" kern="1200" dirty="0" smtClean="0">
                <a:solidFill>
                  <a:srgbClr val="000000"/>
                </a:solidFill>
                <a:latin typeface="cmsy10"/>
                <a:ea typeface="cmsy10"/>
                <a:cs typeface="cmsy10"/>
              </a:rPr>
              <a:t>·</a:t>
            </a:r>
            <a:r>
              <a:rPr kumimoji="1" lang="en-US" sz="2000" kern="1200" dirty="0" smtClean="0">
                <a:solidFill>
                  <a:srgbClr val="000000"/>
                </a:solidFill>
                <a:latin typeface="Lucida Sans" pitchFamily="80" charset="0"/>
                <a:cs typeface="+mn-cs"/>
                <a:sym typeface="Symbol" pitchFamily="80" charset="2"/>
              </a:rPr>
              <a:t> 1190</a:t>
            </a:r>
            <a:endParaRPr kumimoji="1" lang="en-US" sz="20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536596" name="Text Box 20"/>
          <p:cNvSpPr txBox="1">
            <a:spLocks noChangeArrowheads="1"/>
          </p:cNvSpPr>
          <p:nvPr/>
        </p:nvSpPr>
        <p:spPr bwMode="auto">
          <a:xfrm>
            <a:off x="3467947" y="5310295"/>
            <a:ext cx="1625600" cy="44000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30921" tIns="65461" rIns="130921" bIns="65461">
            <a:spAutoFit/>
          </a:bodyPr>
          <a:lstStyle/>
          <a:p>
            <a:pPr defTabSz="1300259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2000" kern="1200" dirty="0" smtClean="0">
                <a:solidFill>
                  <a:srgbClr val="4D4D4D"/>
                </a:solidFill>
                <a:latin typeface="Lucida Sans" pitchFamily="80" charset="0"/>
                <a:cs typeface="+mn-cs"/>
              </a:rPr>
              <a:t>(12, 28)</a:t>
            </a:r>
          </a:p>
        </p:txBody>
      </p:sp>
      <p:sp>
        <p:nvSpPr>
          <p:cNvPr id="536597" name="Oval 21"/>
          <p:cNvSpPr>
            <a:spLocks noChangeAspect="1" noChangeArrowheads="1"/>
          </p:cNvSpPr>
          <p:nvPr/>
        </p:nvSpPr>
        <p:spPr bwMode="auto">
          <a:xfrm>
            <a:off x="2668700" y="8412486"/>
            <a:ext cx="275449" cy="275449"/>
          </a:xfrm>
          <a:prstGeom prst="ellipse">
            <a:avLst/>
          </a:prstGeom>
          <a:solidFill>
            <a:srgbClr val="003399">
              <a:alpha val="50000"/>
            </a:srgbClr>
          </a:solidFill>
          <a:ln w="15875">
            <a:noFill/>
            <a:round/>
            <a:headEnd/>
            <a:tailEnd/>
          </a:ln>
          <a:effectLst/>
        </p:spPr>
        <p:txBody>
          <a:bodyPr wrap="none" lIns="130921" tIns="65461" rIns="130921" bIns="65461" anchor="ctr"/>
          <a:lstStyle/>
          <a:p>
            <a:pPr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2000" kern="1200" dirty="0" smtClean="0">
              <a:solidFill>
                <a:srgbClr val="FFFFFF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536598" name="Text Box 22"/>
          <p:cNvSpPr txBox="1">
            <a:spLocks noChangeArrowheads="1"/>
          </p:cNvSpPr>
          <p:nvPr/>
        </p:nvSpPr>
        <p:spPr bwMode="auto">
          <a:xfrm>
            <a:off x="4836167" y="6782366"/>
            <a:ext cx="1774613" cy="44000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30921" tIns="65461" rIns="130921" bIns="65461">
            <a:spAutoFit/>
          </a:bodyPr>
          <a:lstStyle/>
          <a:p>
            <a:pPr defTabSz="1300259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2000" kern="1200" dirty="0" smtClean="0">
                <a:solidFill>
                  <a:srgbClr val="4D4D4D"/>
                </a:solidFill>
                <a:latin typeface="Lucida Sans" pitchFamily="80" charset="0"/>
                <a:cs typeface="+mn-cs"/>
              </a:rPr>
              <a:t>(26, 14)</a:t>
            </a:r>
          </a:p>
        </p:txBody>
      </p:sp>
      <p:sp>
        <p:nvSpPr>
          <p:cNvPr id="536599" name="Text Box 23"/>
          <p:cNvSpPr txBox="1">
            <a:spLocks noChangeArrowheads="1"/>
          </p:cNvSpPr>
          <p:nvPr/>
        </p:nvSpPr>
        <p:spPr bwMode="auto">
          <a:xfrm>
            <a:off x="1408855" y="8631487"/>
            <a:ext cx="1408853" cy="44000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30921" tIns="65461" rIns="130921" bIns="65461">
            <a:spAutoFit/>
          </a:bodyPr>
          <a:lstStyle/>
          <a:p>
            <a:pPr defTabSz="1300259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2000" kern="1200" dirty="0" smtClean="0">
                <a:solidFill>
                  <a:srgbClr val="4D4D4D"/>
                </a:solidFill>
                <a:latin typeface="Lucida Sans" pitchFamily="80" charset="0"/>
                <a:cs typeface="+mn-cs"/>
              </a:rPr>
              <a:t>(0, 0)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D8130-A801-4108-B66D-B2706AFFB5C0}" type="slidenum">
              <a:rPr lang="en-US">
                <a:solidFill>
                  <a:srgbClr val="000000"/>
                </a:solidFill>
              </a:rPr>
              <a:pPr/>
              <a:t>9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538626" name="Freeform 2"/>
          <p:cNvSpPr>
            <a:spLocks/>
          </p:cNvSpPr>
          <p:nvPr/>
        </p:nvSpPr>
        <p:spPr bwMode="auto">
          <a:xfrm>
            <a:off x="2817707" y="4551680"/>
            <a:ext cx="4660053" cy="4009813"/>
          </a:xfrm>
          <a:custGeom>
            <a:avLst/>
            <a:gdLst/>
            <a:ahLst/>
            <a:cxnLst>
              <a:cxn ang="0">
                <a:pos x="0" y="1776"/>
              </a:cxn>
              <a:cxn ang="0">
                <a:pos x="0" y="0"/>
              </a:cxn>
              <a:cxn ang="0">
                <a:pos x="758" y="205"/>
              </a:cxn>
              <a:cxn ang="0">
                <a:pos x="1626" y="1000"/>
              </a:cxn>
              <a:cxn ang="0">
                <a:pos x="2064" y="1776"/>
              </a:cxn>
              <a:cxn ang="0">
                <a:pos x="0" y="1776"/>
              </a:cxn>
            </a:cxnLst>
            <a:rect l="0" t="0" r="r" b="b"/>
            <a:pathLst>
              <a:path w="2064" h="1776">
                <a:moveTo>
                  <a:pt x="0" y="1776"/>
                </a:moveTo>
                <a:lnTo>
                  <a:pt x="0" y="0"/>
                </a:lnTo>
                <a:lnTo>
                  <a:pt x="758" y="205"/>
                </a:lnTo>
                <a:lnTo>
                  <a:pt x="1626" y="1000"/>
                </a:lnTo>
                <a:lnTo>
                  <a:pt x="2064" y="1776"/>
                </a:lnTo>
                <a:lnTo>
                  <a:pt x="0" y="1776"/>
                </a:lnTo>
                <a:close/>
              </a:path>
            </a:pathLst>
          </a:cu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lIns="130921" tIns="65461" rIns="130921" bIns="65461" anchor="ctr"/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dirty="0"/>
              <a:t>Brewery Problem:  Objective Function</a:t>
            </a:r>
          </a:p>
        </p:txBody>
      </p:sp>
      <p:sp>
        <p:nvSpPr>
          <p:cNvPr id="538628" name="Line 4"/>
          <p:cNvSpPr>
            <a:spLocks noChangeShapeType="1"/>
          </p:cNvSpPr>
          <p:nvPr/>
        </p:nvSpPr>
        <p:spPr bwMode="auto">
          <a:xfrm rot="5400000" flipH="1">
            <a:off x="2862864" y="1887509"/>
            <a:ext cx="4973884" cy="7398737"/>
          </a:xfrm>
          <a:prstGeom prst="line">
            <a:avLst/>
          </a:prstGeom>
          <a:noFill/>
          <a:ln w="9525">
            <a:solidFill>
              <a:srgbClr val="006600"/>
            </a:solidFill>
            <a:prstDash val="dash"/>
            <a:round/>
            <a:headEnd/>
            <a:tailEnd/>
          </a:ln>
          <a:effectLst/>
        </p:spPr>
        <p:txBody>
          <a:bodyPr wrap="none" lIns="130921" tIns="65461" rIns="130921" bIns="65461" anchor="ctr"/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538629" name="Text Box 5"/>
          <p:cNvSpPr txBox="1">
            <a:spLocks noChangeArrowheads="1"/>
          </p:cNvSpPr>
          <p:nvPr/>
        </p:nvSpPr>
        <p:spPr bwMode="auto">
          <a:xfrm>
            <a:off x="8419254" y="7622264"/>
            <a:ext cx="3032195" cy="568990"/>
          </a:xfrm>
          <a:prstGeom prst="rect">
            <a:avLst/>
          </a:prstGeom>
          <a:solidFill>
            <a:schemeClr val="tx2"/>
          </a:solidFill>
          <a:ln w="15875">
            <a:noFill/>
            <a:miter lim="800000"/>
            <a:headEnd/>
            <a:tailEnd/>
          </a:ln>
          <a:effectLst/>
        </p:spPr>
        <p:txBody>
          <a:bodyPr lIns="195029" tIns="130019" rIns="195029" bIns="130019">
            <a:spAutoFit/>
          </a:bodyPr>
          <a:lstStyle/>
          <a:p>
            <a:pPr defTabSz="1300259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2000" kern="1200" dirty="0" smtClean="0">
                <a:solidFill>
                  <a:srgbClr val="000000"/>
                </a:solidFill>
                <a:latin typeface="Lucida Sans" pitchFamily="80" charset="0"/>
                <a:cs typeface="+mn-cs"/>
              </a:rPr>
              <a:t>13A + 23B =</a:t>
            </a:r>
            <a:r>
              <a:rPr kumimoji="1" lang="en-US" sz="2000" kern="1200" dirty="0" smtClean="0">
                <a:solidFill>
                  <a:srgbClr val="000000"/>
                </a:solidFill>
                <a:latin typeface="Lucida Sans" pitchFamily="80" charset="0"/>
                <a:cs typeface="+mn-cs"/>
                <a:sym typeface="Symbol" pitchFamily="80" charset="2"/>
              </a:rPr>
              <a:t> $800</a:t>
            </a:r>
          </a:p>
        </p:txBody>
      </p:sp>
      <p:sp>
        <p:nvSpPr>
          <p:cNvPr id="538630" name="Line 6"/>
          <p:cNvSpPr>
            <a:spLocks noChangeShapeType="1"/>
          </p:cNvSpPr>
          <p:nvPr/>
        </p:nvSpPr>
        <p:spPr bwMode="auto">
          <a:xfrm rot="5400000" flipH="1">
            <a:off x="4133992" y="426726"/>
            <a:ext cx="4678116" cy="6958471"/>
          </a:xfrm>
          <a:prstGeom prst="line">
            <a:avLst/>
          </a:prstGeom>
          <a:noFill/>
          <a:ln w="9525">
            <a:solidFill>
              <a:srgbClr val="006600"/>
            </a:solidFill>
            <a:prstDash val="dash"/>
            <a:round/>
            <a:headEnd/>
            <a:tailEnd/>
          </a:ln>
          <a:effectLst/>
        </p:spPr>
        <p:txBody>
          <a:bodyPr wrap="none" lIns="130921" tIns="65461" rIns="130921" bIns="65461" anchor="ctr"/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538631" name="Text Box 7"/>
          <p:cNvSpPr txBox="1">
            <a:spLocks noChangeArrowheads="1"/>
          </p:cNvSpPr>
          <p:nvPr/>
        </p:nvSpPr>
        <p:spPr bwMode="auto">
          <a:xfrm>
            <a:off x="8344753" y="5852166"/>
            <a:ext cx="3102187" cy="568990"/>
          </a:xfrm>
          <a:prstGeom prst="rect">
            <a:avLst/>
          </a:prstGeom>
          <a:solidFill>
            <a:schemeClr val="tx2"/>
          </a:solidFill>
          <a:ln w="15875">
            <a:noFill/>
            <a:miter lim="800000"/>
            <a:headEnd/>
            <a:tailEnd/>
          </a:ln>
          <a:effectLst/>
        </p:spPr>
        <p:txBody>
          <a:bodyPr lIns="195029" tIns="130019" rIns="195029" bIns="130019">
            <a:spAutoFit/>
          </a:bodyPr>
          <a:lstStyle/>
          <a:p>
            <a:pPr defTabSz="1300259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2000" kern="1200" dirty="0" smtClean="0">
                <a:solidFill>
                  <a:srgbClr val="000000"/>
                </a:solidFill>
                <a:latin typeface="Lucida Sans" pitchFamily="80" charset="0"/>
                <a:cs typeface="+mn-cs"/>
              </a:rPr>
              <a:t>13A + 23B =</a:t>
            </a:r>
            <a:r>
              <a:rPr kumimoji="1" lang="en-US" sz="2000" kern="1200" dirty="0" smtClean="0">
                <a:solidFill>
                  <a:srgbClr val="000000"/>
                </a:solidFill>
                <a:latin typeface="Lucida Sans" pitchFamily="80" charset="0"/>
                <a:cs typeface="+mn-cs"/>
                <a:sym typeface="Symbol" pitchFamily="80" charset="2"/>
              </a:rPr>
              <a:t> $1600</a:t>
            </a:r>
          </a:p>
        </p:txBody>
      </p:sp>
      <p:sp>
        <p:nvSpPr>
          <p:cNvPr id="538632" name="Line 8"/>
          <p:cNvSpPr>
            <a:spLocks noChangeShapeType="1"/>
          </p:cNvSpPr>
          <p:nvPr/>
        </p:nvSpPr>
        <p:spPr bwMode="auto">
          <a:xfrm rot="5400000" flipH="1">
            <a:off x="2193432" y="2952050"/>
            <a:ext cx="5057422" cy="7525173"/>
          </a:xfrm>
          <a:prstGeom prst="line">
            <a:avLst/>
          </a:prstGeom>
          <a:noFill/>
          <a:ln w="9525">
            <a:solidFill>
              <a:srgbClr val="006600"/>
            </a:solidFill>
            <a:prstDash val="dash"/>
            <a:round/>
            <a:headEnd/>
            <a:tailEnd/>
          </a:ln>
          <a:effectLst/>
        </p:spPr>
        <p:txBody>
          <a:bodyPr wrap="none" lIns="130921" tIns="65461" rIns="130921" bIns="65461" anchor="ctr"/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538633" name="Text Box 9"/>
          <p:cNvSpPr txBox="1">
            <a:spLocks noChangeArrowheads="1"/>
          </p:cNvSpPr>
          <p:nvPr/>
        </p:nvSpPr>
        <p:spPr bwMode="auto">
          <a:xfrm>
            <a:off x="8410223" y="8956610"/>
            <a:ext cx="3045742" cy="568990"/>
          </a:xfrm>
          <a:prstGeom prst="rect">
            <a:avLst/>
          </a:prstGeom>
          <a:solidFill>
            <a:schemeClr val="tx2"/>
          </a:solidFill>
          <a:ln w="15875">
            <a:noFill/>
            <a:miter lim="800000"/>
            <a:headEnd/>
            <a:tailEnd/>
          </a:ln>
          <a:effectLst/>
        </p:spPr>
        <p:txBody>
          <a:bodyPr lIns="195029" tIns="130019" rIns="195029" bIns="130019">
            <a:spAutoFit/>
          </a:bodyPr>
          <a:lstStyle/>
          <a:p>
            <a:pPr defTabSz="1300259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2000" kern="1200" dirty="0" smtClean="0">
                <a:solidFill>
                  <a:srgbClr val="000000"/>
                </a:solidFill>
                <a:latin typeface="Lucida Sans" pitchFamily="80" charset="0"/>
                <a:cs typeface="+mn-cs"/>
              </a:rPr>
              <a:t>13A + 23B =</a:t>
            </a:r>
            <a:r>
              <a:rPr kumimoji="1" lang="en-US" sz="2000" kern="1200" dirty="0" smtClean="0">
                <a:solidFill>
                  <a:srgbClr val="000000"/>
                </a:solidFill>
                <a:latin typeface="Lucida Sans" pitchFamily="80" charset="0"/>
                <a:cs typeface="+mn-cs"/>
                <a:sym typeface="Symbol" pitchFamily="80" charset="2"/>
              </a:rPr>
              <a:t> $442</a:t>
            </a:r>
          </a:p>
        </p:txBody>
      </p:sp>
      <p:sp>
        <p:nvSpPr>
          <p:cNvPr id="538634" name="Text Box 10"/>
          <p:cNvSpPr txBox="1">
            <a:spLocks noChangeArrowheads="1"/>
          </p:cNvSpPr>
          <p:nvPr/>
        </p:nvSpPr>
        <p:spPr bwMode="auto">
          <a:xfrm>
            <a:off x="6719147" y="8669867"/>
            <a:ext cx="1408853" cy="44000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30921" tIns="65461" rIns="130921" bIns="65461">
            <a:spAutoFit/>
          </a:bodyPr>
          <a:lstStyle/>
          <a:p>
            <a:pPr defTabSz="1300259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2000" kern="1200" dirty="0" smtClean="0">
                <a:solidFill>
                  <a:srgbClr val="4D4D4D"/>
                </a:solidFill>
                <a:latin typeface="Lucida Sans" pitchFamily="80" charset="0"/>
                <a:cs typeface="+mn-cs"/>
              </a:rPr>
              <a:t>(34, 0)</a:t>
            </a:r>
          </a:p>
        </p:txBody>
      </p:sp>
      <p:sp>
        <p:nvSpPr>
          <p:cNvPr id="538635" name="Text Box 11"/>
          <p:cNvSpPr txBox="1">
            <a:spLocks noChangeArrowheads="1"/>
          </p:cNvSpPr>
          <p:nvPr/>
        </p:nvSpPr>
        <p:spPr bwMode="auto">
          <a:xfrm>
            <a:off x="1496907" y="4680376"/>
            <a:ext cx="1300480" cy="44000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30921" tIns="65461" rIns="130921" bIns="65461">
            <a:spAutoFit/>
          </a:bodyPr>
          <a:lstStyle/>
          <a:p>
            <a:pPr defTabSz="1300259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2000" kern="1200" dirty="0" smtClean="0">
                <a:solidFill>
                  <a:srgbClr val="4D4D4D"/>
                </a:solidFill>
                <a:latin typeface="Lucida Sans" pitchFamily="80" charset="0"/>
                <a:cs typeface="+mn-cs"/>
              </a:rPr>
              <a:t>(0, 32)</a:t>
            </a:r>
          </a:p>
        </p:txBody>
      </p:sp>
      <p:sp>
        <p:nvSpPr>
          <p:cNvPr id="538636" name="Text Box 12"/>
          <p:cNvSpPr txBox="1">
            <a:spLocks noChangeArrowheads="1"/>
          </p:cNvSpPr>
          <p:nvPr/>
        </p:nvSpPr>
        <p:spPr bwMode="auto">
          <a:xfrm>
            <a:off x="3467947" y="5310295"/>
            <a:ext cx="1625600" cy="44000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30921" tIns="65461" rIns="130921" bIns="65461">
            <a:spAutoFit/>
          </a:bodyPr>
          <a:lstStyle/>
          <a:p>
            <a:pPr defTabSz="1300259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2000" kern="1200" dirty="0" smtClean="0">
                <a:solidFill>
                  <a:srgbClr val="4D4D4D"/>
                </a:solidFill>
                <a:latin typeface="Lucida Sans" pitchFamily="80" charset="0"/>
                <a:cs typeface="+mn-cs"/>
              </a:rPr>
              <a:t>(12, 28)</a:t>
            </a:r>
          </a:p>
        </p:txBody>
      </p:sp>
      <p:sp>
        <p:nvSpPr>
          <p:cNvPr id="538637" name="Text Box 13"/>
          <p:cNvSpPr txBox="1">
            <a:spLocks noChangeArrowheads="1"/>
          </p:cNvSpPr>
          <p:nvPr/>
        </p:nvSpPr>
        <p:spPr bwMode="auto">
          <a:xfrm>
            <a:off x="4836167" y="6782366"/>
            <a:ext cx="1774613" cy="44000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30921" tIns="65461" rIns="130921" bIns="65461">
            <a:spAutoFit/>
          </a:bodyPr>
          <a:lstStyle/>
          <a:p>
            <a:pPr defTabSz="1300259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2000" kern="1200" dirty="0" smtClean="0">
                <a:solidFill>
                  <a:srgbClr val="4D4D4D"/>
                </a:solidFill>
                <a:latin typeface="Lucida Sans" pitchFamily="80" charset="0"/>
                <a:cs typeface="+mn-cs"/>
              </a:rPr>
              <a:t>(26, 14)</a:t>
            </a:r>
          </a:p>
        </p:txBody>
      </p:sp>
      <p:sp>
        <p:nvSpPr>
          <p:cNvPr id="538638" name="Text Box 14"/>
          <p:cNvSpPr txBox="1">
            <a:spLocks noChangeArrowheads="1"/>
          </p:cNvSpPr>
          <p:nvPr/>
        </p:nvSpPr>
        <p:spPr bwMode="auto">
          <a:xfrm>
            <a:off x="1408855" y="8631487"/>
            <a:ext cx="1408853" cy="44000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30921" tIns="65461" rIns="130921" bIns="65461">
            <a:spAutoFit/>
          </a:bodyPr>
          <a:lstStyle/>
          <a:p>
            <a:pPr defTabSz="1300259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2000" kern="1200" dirty="0" smtClean="0">
                <a:solidFill>
                  <a:srgbClr val="4D4D4D"/>
                </a:solidFill>
                <a:latin typeface="Lucida Sans" pitchFamily="80" charset="0"/>
                <a:cs typeface="+mn-cs"/>
              </a:rPr>
              <a:t>(0, 0)</a:t>
            </a:r>
          </a:p>
        </p:txBody>
      </p:sp>
      <p:sp>
        <p:nvSpPr>
          <p:cNvPr id="538639" name="Oval 15"/>
          <p:cNvSpPr>
            <a:spLocks noChangeAspect="1" noChangeArrowheads="1"/>
          </p:cNvSpPr>
          <p:nvPr/>
        </p:nvSpPr>
        <p:spPr bwMode="auto">
          <a:xfrm>
            <a:off x="4395900" y="4876806"/>
            <a:ext cx="275449" cy="275449"/>
          </a:xfrm>
          <a:prstGeom prst="ellipse">
            <a:avLst/>
          </a:prstGeom>
          <a:solidFill>
            <a:srgbClr val="003399">
              <a:alpha val="50000"/>
            </a:srgbClr>
          </a:solidFill>
          <a:ln w="15875">
            <a:noFill/>
            <a:round/>
            <a:headEnd/>
            <a:tailEnd/>
          </a:ln>
          <a:effectLst/>
        </p:spPr>
        <p:txBody>
          <a:bodyPr wrap="none" lIns="130921" tIns="65461" rIns="130921" bIns="65461" anchor="ctr"/>
          <a:lstStyle/>
          <a:p>
            <a:pPr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2000" kern="1200" dirty="0" smtClean="0">
              <a:solidFill>
                <a:srgbClr val="FFFFFF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538640" name="Oval 16"/>
          <p:cNvSpPr>
            <a:spLocks noChangeAspect="1" noChangeArrowheads="1"/>
          </p:cNvSpPr>
          <p:nvPr/>
        </p:nvSpPr>
        <p:spPr bwMode="auto">
          <a:xfrm>
            <a:off x="6335331" y="6660451"/>
            <a:ext cx="275449" cy="275449"/>
          </a:xfrm>
          <a:prstGeom prst="ellipse">
            <a:avLst/>
          </a:prstGeom>
          <a:solidFill>
            <a:srgbClr val="003399">
              <a:alpha val="50000"/>
            </a:srgbClr>
          </a:solidFill>
          <a:ln w="15875">
            <a:noFill/>
            <a:round/>
            <a:headEnd/>
            <a:tailEnd/>
          </a:ln>
          <a:effectLst/>
        </p:spPr>
        <p:txBody>
          <a:bodyPr wrap="none" lIns="130921" tIns="65461" rIns="130921" bIns="65461" anchor="ctr"/>
          <a:lstStyle/>
          <a:p>
            <a:pPr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2000" kern="1200" dirty="0" smtClean="0">
              <a:solidFill>
                <a:srgbClr val="FFFFFF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538641" name="Oval 17"/>
          <p:cNvSpPr>
            <a:spLocks noChangeAspect="1" noChangeArrowheads="1"/>
          </p:cNvSpPr>
          <p:nvPr/>
        </p:nvSpPr>
        <p:spPr bwMode="auto">
          <a:xfrm>
            <a:off x="2698052" y="4443313"/>
            <a:ext cx="275449" cy="275449"/>
          </a:xfrm>
          <a:prstGeom prst="ellipse">
            <a:avLst/>
          </a:prstGeom>
          <a:solidFill>
            <a:srgbClr val="003399">
              <a:alpha val="50000"/>
            </a:srgbClr>
          </a:solidFill>
          <a:ln w="15875">
            <a:noFill/>
            <a:round/>
            <a:headEnd/>
            <a:tailEnd/>
          </a:ln>
          <a:effectLst/>
        </p:spPr>
        <p:txBody>
          <a:bodyPr wrap="none" lIns="130921" tIns="65461" rIns="130921" bIns="65461" anchor="ctr"/>
          <a:lstStyle/>
          <a:p>
            <a:pPr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2000" kern="1200" dirty="0" smtClean="0">
              <a:solidFill>
                <a:srgbClr val="FFFFFF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538642" name="Oval 18"/>
          <p:cNvSpPr>
            <a:spLocks noChangeAspect="1" noChangeArrowheads="1"/>
          </p:cNvSpPr>
          <p:nvPr/>
        </p:nvSpPr>
        <p:spPr bwMode="auto">
          <a:xfrm>
            <a:off x="7310691" y="8394424"/>
            <a:ext cx="275449" cy="275449"/>
          </a:xfrm>
          <a:prstGeom prst="ellipse">
            <a:avLst/>
          </a:prstGeom>
          <a:solidFill>
            <a:srgbClr val="003399">
              <a:alpha val="50000"/>
            </a:srgbClr>
          </a:solidFill>
          <a:ln w="15875">
            <a:noFill/>
            <a:round/>
            <a:headEnd/>
            <a:tailEnd/>
          </a:ln>
          <a:effectLst/>
        </p:spPr>
        <p:txBody>
          <a:bodyPr wrap="none" lIns="130921" tIns="65461" rIns="130921" bIns="65461" anchor="ctr"/>
          <a:lstStyle/>
          <a:p>
            <a:pPr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2000" kern="1200" dirty="0" smtClean="0">
              <a:solidFill>
                <a:srgbClr val="FFFFFF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538643" name="Oval 19"/>
          <p:cNvSpPr>
            <a:spLocks noChangeAspect="1" noChangeArrowheads="1"/>
          </p:cNvSpPr>
          <p:nvPr/>
        </p:nvSpPr>
        <p:spPr bwMode="auto">
          <a:xfrm>
            <a:off x="2668700" y="8412486"/>
            <a:ext cx="275449" cy="275449"/>
          </a:xfrm>
          <a:prstGeom prst="ellipse">
            <a:avLst/>
          </a:prstGeom>
          <a:solidFill>
            <a:srgbClr val="003399">
              <a:alpha val="50000"/>
            </a:srgbClr>
          </a:solidFill>
          <a:ln w="15875">
            <a:noFill/>
            <a:round/>
            <a:headEnd/>
            <a:tailEnd/>
          </a:ln>
          <a:effectLst/>
        </p:spPr>
        <p:txBody>
          <a:bodyPr wrap="none" lIns="130921" tIns="65461" rIns="130921" bIns="65461" anchor="ctr"/>
          <a:lstStyle/>
          <a:p>
            <a:pPr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2000" kern="1200" dirty="0" smtClean="0">
              <a:solidFill>
                <a:srgbClr val="FFFFFF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538644" name="Rectangle 20"/>
          <p:cNvSpPr>
            <a:spLocks noChangeArrowheads="1"/>
          </p:cNvSpPr>
          <p:nvPr/>
        </p:nvSpPr>
        <p:spPr bwMode="auto">
          <a:xfrm rot="1871895">
            <a:off x="6268210" y="3315310"/>
            <a:ext cx="798022" cy="377530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none" lIns="130019" tIns="65010" rIns="130019" bIns="65010">
            <a:spAutoFit/>
          </a:bodyPr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kern="1200" dirty="0" smtClean="0">
                <a:solidFill>
                  <a:srgbClr val="008000"/>
                </a:solidFill>
                <a:latin typeface="Lucida Sans" pitchFamily="80" charset="0"/>
                <a:cs typeface="+mn-cs"/>
              </a:rPr>
              <a:t>Profit</a:t>
            </a:r>
          </a:p>
        </p:txBody>
      </p:sp>
      <p:sp>
        <p:nvSpPr>
          <p:cNvPr id="538645" name="AutoShape 21"/>
          <p:cNvSpPr>
            <a:spLocks noChangeArrowheads="1"/>
          </p:cNvSpPr>
          <p:nvPr/>
        </p:nvSpPr>
        <p:spPr bwMode="auto">
          <a:xfrm rot="1985362">
            <a:off x="6929121" y="2759011"/>
            <a:ext cx="300284" cy="602827"/>
          </a:xfrm>
          <a:prstGeom prst="upArrow">
            <a:avLst>
              <a:gd name="adj1" fmla="val 50000"/>
              <a:gd name="adj2" fmla="val 50188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none" lIns="130019" tIns="65010" rIns="130019" bIns="65010" anchor="ctr"/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538646" name="Text Box 22"/>
          <p:cNvSpPr txBox="1">
            <a:spLocks noChangeArrowheads="1"/>
          </p:cNvSpPr>
          <p:nvPr/>
        </p:nvSpPr>
        <p:spPr bwMode="auto">
          <a:xfrm>
            <a:off x="4009813" y="8581816"/>
            <a:ext cx="1192107" cy="44000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30921" tIns="65461" rIns="130921" bIns="65461">
            <a:spAutoFit/>
          </a:bodyPr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2000" kern="1200" dirty="0" smtClean="0">
                <a:solidFill>
                  <a:srgbClr val="000000"/>
                </a:solidFill>
                <a:latin typeface="Lucida Sans" pitchFamily="80" charset="0"/>
                <a:cs typeface="+mn-cs"/>
              </a:rPr>
              <a:t>Ale</a:t>
            </a:r>
          </a:p>
        </p:txBody>
      </p:sp>
      <p:sp>
        <p:nvSpPr>
          <p:cNvPr id="538647" name="Text Box 23"/>
          <p:cNvSpPr txBox="1">
            <a:spLocks noChangeArrowheads="1"/>
          </p:cNvSpPr>
          <p:nvPr/>
        </p:nvSpPr>
        <p:spPr bwMode="auto">
          <a:xfrm>
            <a:off x="1733973" y="7586135"/>
            <a:ext cx="1192107" cy="44000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30921" tIns="65461" rIns="130921" bIns="65461">
            <a:spAutoFit/>
          </a:bodyPr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2000" kern="1200" dirty="0" smtClean="0">
                <a:solidFill>
                  <a:srgbClr val="000000"/>
                </a:solidFill>
                <a:latin typeface="Lucida Sans" pitchFamily="80" charset="0"/>
                <a:cs typeface="+mn-cs"/>
              </a:rPr>
              <a:t>Beer</a:t>
            </a:r>
          </a:p>
        </p:txBody>
      </p:sp>
      <p:sp>
        <p:nvSpPr>
          <p:cNvPr id="538648" name="Line 24"/>
          <p:cNvSpPr>
            <a:spLocks noChangeShapeType="1"/>
          </p:cNvSpPr>
          <p:nvPr/>
        </p:nvSpPr>
        <p:spPr bwMode="auto">
          <a:xfrm flipV="1">
            <a:off x="2400018" y="8547948"/>
            <a:ext cx="7802880" cy="203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 wrap="none" lIns="130921" tIns="65461" rIns="130921" bIns="65461" anchor="ctr"/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  <p:sp>
        <p:nvSpPr>
          <p:cNvPr id="538649" name="Line 25"/>
          <p:cNvSpPr>
            <a:spLocks noChangeShapeType="1"/>
          </p:cNvSpPr>
          <p:nvPr/>
        </p:nvSpPr>
        <p:spPr bwMode="auto">
          <a:xfrm rot="-5400000">
            <a:off x="151273" y="6265334"/>
            <a:ext cx="5337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 wrap="none" lIns="130921" tIns="65461" rIns="130921" bIns="65461" anchor="ctr"/>
          <a:lstStyle/>
          <a:p>
            <a:pPr algn="l" defTabSz="130025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80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os423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cos423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80" charset="0"/>
            <a:ea typeface="ＭＳ Ｐゴシック" pitchFamily="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80" charset="0"/>
            <a:ea typeface="ＭＳ Ｐゴシック" pitchFamily="80" charset="-128"/>
          </a:defRPr>
        </a:defPPr>
      </a:lstStyle>
    </a:lnDef>
  </a:objectDefaults>
  <a:extraClrSchemeLst>
    <a:extraClrScheme>
      <a:clrScheme name="cos423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s423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cos423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cos423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lnDef>
  </a:objectDefaults>
  <a:extraClrSchemeLst>
    <a:extraClrScheme>
      <a:clrScheme name="cos423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s423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cos423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cos423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lnDef>
  </a:objectDefaults>
  <a:extraClrSchemeLst>
    <a:extraClrScheme>
      <a:clrScheme name="cos423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s423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Futura-Heavy"/>
        <a:ea typeface="Futura-Heavy"/>
        <a:cs typeface="Futura-Heavy"/>
      </a:majorFont>
      <a:minorFont>
        <a:latin typeface="Futura-MediumItalic"/>
        <a:ea typeface="Futura-MediumItalic"/>
        <a:cs typeface="Futura-MediumItalic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61411" marR="61411" indent="0" algn="l" defTabSz="457200" rtl="0" fontAlgn="auto" latinLnBrk="1" hangingPunct="0">
          <a:lnSpc>
            <a:spcPct val="13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Helvetica"/>
          <a:buNone/>
          <a:tabLst>
            <a:tab pos="1066800" algn="l"/>
          </a:tabLst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 Regular"/>
            <a:ea typeface="Lucida Sans Regular"/>
            <a:cs typeface="Lucida Sans Regular"/>
            <a:sym typeface="Lucida San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8D3124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449492" rtl="0" fontAlgn="auto" latinLnBrk="1" hangingPunct="0">
          <a:lnSpc>
            <a:spcPct val="13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Lucida Sans Regular"/>
          <a:buNone/>
          <a:tabLst>
            <a:tab pos="1066800" algn="l"/>
          </a:tabLst>
          <a:defRPr kumimoji="0" sz="1600" b="0" i="0" u="none" strike="noStrike" cap="none" spc="0" normalizeH="0" baseline="0">
            <a:ln>
              <a:noFill/>
            </a:ln>
            <a:solidFill>
              <a:srgbClr val="8D3124"/>
            </a:solidFill>
            <a:effectLst/>
            <a:uFillTx/>
            <a:latin typeface="Lucida Sans Regular"/>
            <a:ea typeface="Lucida Sans Regular"/>
            <a:cs typeface="Lucida Sans Regular"/>
            <a:sym typeface="Lucida San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4150</TotalTime>
  <Words>2708</Words>
  <Application>Microsoft Office PowerPoint</Application>
  <PresentationFormat>Custom</PresentationFormat>
  <Paragraphs>696</Paragraphs>
  <Slides>49</Slides>
  <Notes>43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6" baseType="lpstr">
      <vt:lpstr>Arial</vt:lpstr>
      <vt:lpstr>ＭＳ Ｐゴシック</vt:lpstr>
      <vt:lpstr>Lucida Sans Regular</vt:lpstr>
      <vt:lpstr>Lucida Sans</vt:lpstr>
      <vt:lpstr>Times</vt:lpstr>
      <vt:lpstr>Monotype Sorts</vt:lpstr>
      <vt:lpstr>cmsy10</vt:lpstr>
      <vt:lpstr>Symbol</vt:lpstr>
      <vt:lpstr>cmmi10</vt:lpstr>
      <vt:lpstr>Lucida Grande</vt:lpstr>
      <vt:lpstr>Wingdings</vt:lpstr>
      <vt:lpstr>Default Design</vt:lpstr>
      <vt:lpstr>1_Default Design</vt:lpstr>
      <vt:lpstr>cos423</vt:lpstr>
      <vt:lpstr>1_cos423</vt:lpstr>
      <vt:lpstr>2_cos423</vt:lpstr>
      <vt:lpstr>Equation</vt:lpstr>
      <vt:lpstr>CS38 Introduction to Algorithms</vt:lpstr>
      <vt:lpstr>Outline</vt:lpstr>
      <vt:lpstr>Slide 3</vt:lpstr>
      <vt:lpstr>Standard Form LP</vt:lpstr>
      <vt:lpstr>Brewery Problem:  Converting to Standard Form</vt:lpstr>
      <vt:lpstr>Equivalent Forms</vt:lpstr>
      <vt:lpstr>Slide 7</vt:lpstr>
      <vt:lpstr>Brewery Problem:  Feasible Region</vt:lpstr>
      <vt:lpstr>Brewery Problem:  Objective Function</vt:lpstr>
      <vt:lpstr>Brewery Problem:  Geometry</vt:lpstr>
      <vt:lpstr>Convexity</vt:lpstr>
      <vt:lpstr>Geometric perspective</vt:lpstr>
      <vt:lpstr>Geometric perspective</vt:lpstr>
      <vt:lpstr>Geometric perspective</vt:lpstr>
      <vt:lpstr>Slide 15</vt:lpstr>
      <vt:lpstr>Intuition</vt:lpstr>
      <vt:lpstr>Basic Feasible Solution</vt:lpstr>
      <vt:lpstr>Basic Feasible Solution</vt:lpstr>
      <vt:lpstr>Basic Feasible Solution</vt:lpstr>
      <vt:lpstr>Basic Feasible Solution</vt:lpstr>
      <vt:lpstr>Basic Feasible Solution:  Example</vt:lpstr>
      <vt:lpstr>Slide 22</vt:lpstr>
      <vt:lpstr>Simplex Algorithm:  Intuition</vt:lpstr>
      <vt:lpstr>Simplex Algorithm:  Initialization</vt:lpstr>
      <vt:lpstr>Simplex Algorithm:  Pivot 1</vt:lpstr>
      <vt:lpstr>Simplex Algorithm:  Pivot 1</vt:lpstr>
      <vt:lpstr>Simplex Algorithm:  Pivot 2</vt:lpstr>
      <vt:lpstr>Simplex Algorithm:  Optimality</vt:lpstr>
      <vt:lpstr>Simplex Tableaux:  Matrix Form</vt:lpstr>
      <vt:lpstr>Simplex Algorithm:  Corner Cases</vt:lpstr>
      <vt:lpstr>Unboundedness</vt:lpstr>
      <vt:lpstr>Phase I Simplex</vt:lpstr>
      <vt:lpstr>Simplex Algorithm:  Degeneracy</vt:lpstr>
      <vt:lpstr>Simplex Algorithm:  Degeneracy</vt:lpstr>
      <vt:lpstr>Lexicographic Rule</vt:lpstr>
      <vt:lpstr>Lexicographic Rule</vt:lpstr>
      <vt:lpstr>Simplex Algorithm:  Practice</vt:lpstr>
      <vt:lpstr>Slide 38</vt:lpstr>
      <vt:lpstr>LP Duality</vt:lpstr>
      <vt:lpstr>LP Duality</vt:lpstr>
      <vt:lpstr>LP Duality</vt:lpstr>
      <vt:lpstr>LP Duality</vt:lpstr>
      <vt:lpstr>LP Duality</vt:lpstr>
      <vt:lpstr>LP Duality:  Economic Interpretation</vt:lpstr>
      <vt:lpstr>LP Duals</vt:lpstr>
      <vt:lpstr>Double Dual</vt:lpstr>
      <vt:lpstr>Taking Duals</vt:lpstr>
      <vt:lpstr>Slide 48</vt:lpstr>
      <vt:lpstr>LP Strong Duality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Chris Umans</cp:lastModifiedBy>
  <cp:revision>67</cp:revision>
  <dcterms:modified xsi:type="dcterms:W3CDTF">2014-05-22T00:29:52Z</dcterms:modified>
</cp:coreProperties>
</file>