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23.xml" ContentType="application/vnd.openxmlformats-officedocument.presentationml.notesSlide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notesSlides/notesSlide4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70" r:id="rId2"/>
    <p:sldMasterId id="2147483724" r:id="rId3"/>
    <p:sldMasterId id="2147483736" r:id="rId4"/>
    <p:sldMasterId id="2147483748" r:id="rId5"/>
    <p:sldMasterId id="2147483760" r:id="rId6"/>
    <p:sldMasterId id="2147483772" r:id="rId7"/>
    <p:sldMasterId id="2147483784" r:id="rId8"/>
    <p:sldMasterId id="2147483796" r:id="rId9"/>
    <p:sldMasterId id="2147483808" r:id="rId10"/>
    <p:sldMasterId id="2147483820" r:id="rId11"/>
    <p:sldMasterId id="2147483832" r:id="rId12"/>
  </p:sldMasterIdLst>
  <p:notesMasterIdLst>
    <p:notesMasterId r:id="rId62"/>
  </p:notesMasterIdLst>
  <p:handoutMasterIdLst>
    <p:handoutMasterId r:id="rId63"/>
  </p:handoutMasterIdLst>
  <p:sldIdLst>
    <p:sldId id="353" r:id="rId13"/>
    <p:sldId id="354" r:id="rId14"/>
    <p:sldId id="502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40" r:id="rId45"/>
    <p:sldId id="541" r:id="rId46"/>
    <p:sldId id="542" r:id="rId47"/>
    <p:sldId id="533" r:id="rId48"/>
    <p:sldId id="534" r:id="rId49"/>
    <p:sldId id="535" r:id="rId50"/>
    <p:sldId id="588" r:id="rId51"/>
    <p:sldId id="536" r:id="rId52"/>
    <p:sldId id="537" r:id="rId53"/>
    <p:sldId id="543" r:id="rId54"/>
    <p:sldId id="544" r:id="rId55"/>
    <p:sldId id="545" r:id="rId56"/>
    <p:sldId id="546" r:id="rId57"/>
    <p:sldId id="547" r:id="rId58"/>
    <p:sldId id="548" r:id="rId59"/>
    <p:sldId id="549" r:id="rId60"/>
    <p:sldId id="550" r:id="rId61"/>
  </p:sldIdLst>
  <p:sldSz cx="13004800" cy="9753600"/>
  <p:notesSz cx="6858000" cy="9144000"/>
  <p:embeddedFontLst>
    <p:embeddedFont>
      <p:font typeface="Lucida Sans Regular" pitchFamily="34" charset="0"/>
      <p:regular r:id="rId64"/>
    </p:embeddedFont>
    <p:embeddedFont>
      <p:font typeface="Lucida Sans" pitchFamily="34" charset="0"/>
      <p:regular r:id="rId65"/>
    </p:embeddedFont>
    <p:embeddedFont>
      <p:font typeface="Times" pitchFamily="18" charset="0"/>
      <p:regular r:id="rId66"/>
      <p:bold r:id="rId67"/>
      <p:italic r:id="rId68"/>
      <p:boldItalic r:id="rId69"/>
    </p:embeddedFont>
    <p:embeddedFont>
      <p:font typeface="cmsy10" pitchFamily="34" charset="0"/>
      <p:regular r:id="rId70"/>
    </p:embeddedFont>
    <p:embeddedFont>
      <p:font typeface="cmmi10" pitchFamily="34" charset="0"/>
      <p:regular r:id="rId71"/>
    </p:embeddedFont>
  </p:embeddedFontLst>
  <p:defaultTextStyle>
    <a:lvl1pPr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1pPr>
    <a:lvl2pPr indent="342452"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2pPr>
    <a:lvl3pPr indent="684887"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3pPr>
    <a:lvl4pPr indent="1027332"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4pPr>
    <a:lvl5pPr indent="1369773"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5pPr>
    <a:lvl6pPr indent="1712221"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6pPr>
    <a:lvl7pPr indent="2054664"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7pPr>
    <a:lvl8pPr indent="2397105"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8pPr>
    <a:lvl9pPr indent="2739551" algn="ctr" defTabSz="1447569">
      <a:lnSpc>
        <a:spcPct val="130000"/>
      </a:lnSpc>
      <a:buClr>
        <a:srgbClr val="000000"/>
      </a:buClr>
      <a:buFont typeface="Lucida Sans Regular"/>
      <a:tabLst>
        <a:tab pos="106539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08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slide" Target="slides/slide4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font" Target="fonts/font4.fntdata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Sans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AABF-7173-E346-9109-AB9BE49022D5}" type="datetimeFigureOut">
              <a:rPr lang="en-US" smtClean="0">
                <a:latin typeface="Lucida Sans" pitchFamily="34" charset="0"/>
              </a:rPr>
              <a:pPr/>
              <a:t>5/23/2014</a:t>
            </a:fld>
            <a:endParaRPr lang="en-US" dirty="0">
              <a:latin typeface="Lucida 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E264C-C0AE-9448-A5C2-CA40F81B5835}" type="slidenum">
              <a:rPr lang="en-US" smtClean="0">
                <a:latin typeface="Lucida Sans" pitchFamily="34" charset="0"/>
              </a:rPr>
              <a:pPr/>
              <a:t>‹#›</a:t>
            </a:fld>
            <a:endParaRPr lang="en-US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518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551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6586">
      <a:defRPr sz="1600">
        <a:latin typeface="Lucida Grande"/>
        <a:ea typeface="Lucida Grande"/>
        <a:cs typeface="Lucida Grande"/>
        <a:sym typeface="Lucida Grande"/>
      </a:defRPr>
    </a:lvl1pPr>
    <a:lvl2pPr indent="228297" defTabSz="456586">
      <a:defRPr sz="1600">
        <a:latin typeface="Lucida Grande"/>
        <a:ea typeface="Lucida Grande"/>
        <a:cs typeface="Lucida Grande"/>
        <a:sym typeface="Lucida Grande"/>
      </a:defRPr>
    </a:lvl2pPr>
    <a:lvl3pPr indent="456586" defTabSz="456586">
      <a:defRPr sz="1600">
        <a:latin typeface="Lucida Grande"/>
        <a:ea typeface="Lucida Grande"/>
        <a:cs typeface="Lucida Grande"/>
        <a:sym typeface="Lucida Grande"/>
      </a:defRPr>
    </a:lvl3pPr>
    <a:lvl4pPr indent="684887" defTabSz="456586">
      <a:defRPr sz="1600">
        <a:latin typeface="Lucida Grande"/>
        <a:ea typeface="Lucida Grande"/>
        <a:cs typeface="Lucida Grande"/>
        <a:sym typeface="Lucida Grande"/>
      </a:defRPr>
    </a:lvl4pPr>
    <a:lvl5pPr indent="913180" defTabSz="456586">
      <a:defRPr sz="1600">
        <a:latin typeface="Lucida Grande"/>
        <a:ea typeface="Lucida Grande"/>
        <a:cs typeface="Lucida Grande"/>
        <a:sym typeface="Lucida Grande"/>
      </a:defRPr>
    </a:lvl5pPr>
    <a:lvl6pPr indent="1141483" defTabSz="456586">
      <a:defRPr sz="1600">
        <a:latin typeface="Lucida Grande"/>
        <a:ea typeface="Lucida Grande"/>
        <a:cs typeface="Lucida Grande"/>
        <a:sym typeface="Lucida Grande"/>
      </a:defRPr>
    </a:lvl6pPr>
    <a:lvl7pPr indent="1369773" defTabSz="456586">
      <a:defRPr sz="1600">
        <a:latin typeface="Lucida Grande"/>
        <a:ea typeface="Lucida Grande"/>
        <a:cs typeface="Lucida Grande"/>
        <a:sym typeface="Lucida Grande"/>
      </a:defRPr>
    </a:lvl7pPr>
    <a:lvl8pPr indent="1598068" defTabSz="456586">
      <a:defRPr sz="1600">
        <a:latin typeface="Lucida Grande"/>
        <a:ea typeface="Lucida Grande"/>
        <a:cs typeface="Lucida Grande"/>
        <a:sym typeface="Lucida Grande"/>
      </a:defRPr>
    </a:lvl8pPr>
    <a:lvl9pPr indent="1826366" defTabSz="456586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4F607-7A44-3F4D-AA6A-14A6442BD6AF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871F707-1A54-4B40-806A-4F6E53D3DAD3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r>
              <a:rPr lang="en-US"/>
              <a:t>inner product negative = obtuse angle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4630651-552C-455F-8DD1-E40D65A9D2B2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E95C7B3-C56E-4BC6-AF87-0BBE82168BB6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022B614-184A-42C8-BFD3-448C1EE38C1F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51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r>
              <a:rPr lang="en-US">
                <a:solidFill>
                  <a:schemeClr val="hlink"/>
                </a:solidFill>
              </a:rPr>
              <a:t>[Farkas 1894, Minkowski 1896]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1E94D7E-573E-4B6A-91BB-E3BA5F921C4E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28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r>
              <a:rPr lang="en-US"/>
              <a:t>(I') equivalent to (I) via slack variables</a:t>
            </a:r>
          </a:p>
          <a:p>
            <a:r>
              <a:rPr lang="en-US"/>
              <a:t>(II') equivalent to (II) by flipping sign of 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D892D0F-C2F5-4AC4-A96E-7C13080876C8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28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r>
              <a:rPr lang="en-US"/>
              <a:t>NB: sup and inf, but result implies that we can use max and min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0459E2A-5232-41FC-8A34-5CF91A471E31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2F9F39B-27CB-4D66-B717-6BC4582C73A1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EE4C68A-D494-47C5-AC23-2E5093F35A9B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7440B90-B098-4004-9009-21A005F15FD6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BEAB04-BFE8-5345-9FCF-A50F97B4A58D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EFE81C5-A432-42BE-B73D-E8099C114D0A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Lowner John: Let K ∈Rn be convex, then there is a (unique) ellipsoid E containing K and of minimal volume, further 1/n E ⊂ K ⊂ E.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06C7BC2-173E-416F-8BC8-B72D015CD9A1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FAF819E-8898-4F7D-BAAD-ED01CCFF4B2E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strongly polynomial reduction</a:t>
            </a:r>
          </a:p>
          <a:p>
            <a:r>
              <a:rPr lang="en-US"/>
              <a:t>could also use binary search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3C17441-5932-408D-86DB-39BF5C565E6C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we have some bound on P</a:t>
            </a:r>
          </a:p>
          <a:p>
            <a:r>
              <a:rPr lang="en-US"/>
              <a:t>aj = jth row of A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1D371AE-EB5A-4AA1-8CEE-05B8686A1895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26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83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5E98FE3-EA92-4870-B33C-2880977424FC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CE8845C-A7EB-461F-A181-6E9DCC9E9BA8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87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volume of ellipsoid is inverse square root of product of multipliers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9DDF432-9777-44BF-BD47-368EEFA2755B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C6CA9B91-27EC-4812-B0EB-9BAC4B220327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544376C-3917-4BF7-B624-2516CDE526AD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D6F9104-11EA-40F0-A45D-B08F9008EA35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392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EB63E881-5478-491F-BE7A-9F943F6464A4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A8B364C1-48E0-49DB-A6E1-9B6599BFC86A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34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E7908D4-D55F-40E5-80D8-6FE652D56219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35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2156D1CC-856F-495F-BC97-EE2F44352A95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36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77A7260-49B0-4A47-B574-E6FFE5293276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37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DB64429-6BB9-4798-BA47-232610AF5F5A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67B2F9A-BB8C-40ED-9683-600E3E903D53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39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67B2F9A-BB8C-40ED-9683-600E3E903D53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40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8343CC9-AD15-4D2C-AC9A-F8914C69E1DB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41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794FC8FC-DD3B-4C59-9C81-4CDD3C6F371D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42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E3CEEA2-2B29-4454-91B1-FA362B4F2006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74D122FF-BC56-42BF-A7A2-EDA8D44AC7B5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43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EAAD2FA-BED4-4022-A299-ACA86B328502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44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6F675413-02B1-4E7F-AF09-913A2B2B8422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45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ECE9088-FD21-4006-B6AB-6A3CF02D77D4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46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B7975C6-CF5D-41E0-A764-4275150F3889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47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2C9241B4-00E1-403E-BBD6-BBC153E9A989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48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62CE433-0A2A-46AE-82A6-FA4E9A9073B8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49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80F9830-C5AE-4FD4-81B4-2B30619BBB0D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5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5C0CDD2-7C9A-4BBC-B708-97730F8939D2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6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C66BF58-12BC-4AC1-8D53-47A46DA0827D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8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r>
              <a:rPr lang="en-US"/>
              <a:t>Duality theorem first written down by Gale-Kuhn-Tucker, but inspired from conversation between Dantzig and von-Neumann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07DB56A-B42A-45CD-BDF5-10DD113CF495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9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28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r>
              <a:rPr lang="en-US"/>
              <a:t>easy direction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571CCE-8544-4873-8B60-D9C6BD2F40B7}" type="slidenum">
              <a:rPr lang="en-US">
                <a:solidFill>
                  <a:prstClr val="black"/>
                </a:solidFill>
                <a:latin typeface="Lucida Sans" pitchFamily="34" charset="0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43" tIns="45671" rIns="91343" bIns="45671"/>
          <a:lstStyle/>
          <a:p>
            <a:r>
              <a:rPr lang="en-US"/>
              <a:t>inner product negative = obtuse angle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49288" indent="0" algn="ctr">
              <a:buNone/>
              <a:defRPr/>
            </a:lvl2pPr>
            <a:lvl3pPr marL="1298592" indent="0" algn="ctr">
              <a:buNone/>
              <a:defRPr/>
            </a:lvl3pPr>
            <a:lvl4pPr marL="1947902" indent="0" algn="ctr">
              <a:buNone/>
              <a:defRPr/>
            </a:lvl4pPr>
            <a:lvl5pPr marL="2597197" indent="0" algn="ctr">
              <a:buNone/>
              <a:defRPr/>
            </a:lvl5pPr>
            <a:lvl6pPr marL="3246490" indent="0" algn="ctr">
              <a:buNone/>
              <a:defRPr/>
            </a:lvl6pPr>
            <a:lvl7pPr marL="3895797" indent="0" algn="ctr">
              <a:buNone/>
              <a:defRPr/>
            </a:lvl7pPr>
            <a:lvl8pPr marL="4545091" indent="0" algn="ctr">
              <a:buNone/>
              <a:defRPr/>
            </a:lvl8pPr>
            <a:lvl9pPr marL="519439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CEBDA-2EC1-47F2-ABA7-E01777037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01DA-1D30-40B6-8B9B-04B96F9C82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49726" indent="0" algn="ctr">
              <a:buNone/>
              <a:defRPr/>
            </a:lvl2pPr>
            <a:lvl3pPr marL="1299458" indent="0" algn="ctr">
              <a:buNone/>
              <a:defRPr/>
            </a:lvl3pPr>
            <a:lvl4pPr marL="1949196" indent="0" algn="ctr">
              <a:buNone/>
              <a:defRPr/>
            </a:lvl4pPr>
            <a:lvl5pPr marL="2598925" indent="0" algn="ctr">
              <a:buNone/>
              <a:defRPr/>
            </a:lvl5pPr>
            <a:lvl6pPr marL="3248653" indent="0" algn="ctr">
              <a:buNone/>
              <a:defRPr/>
            </a:lvl6pPr>
            <a:lvl7pPr marL="3898390" indent="0" algn="ctr">
              <a:buNone/>
              <a:defRPr/>
            </a:lvl7pPr>
            <a:lvl8pPr marL="4548112" indent="0" algn="ctr">
              <a:buNone/>
              <a:defRPr/>
            </a:lvl8pPr>
            <a:lvl9pPr marL="5197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BDA00-918F-45D2-A182-3F579AAF38E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8E58-FFE2-4326-803D-7CFE30520C8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13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14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726" indent="0">
              <a:buNone/>
              <a:defRPr sz="2600"/>
            </a:lvl2pPr>
            <a:lvl3pPr marL="1299458" indent="0">
              <a:buNone/>
              <a:defRPr sz="2300"/>
            </a:lvl3pPr>
            <a:lvl4pPr marL="1949196" indent="0">
              <a:buNone/>
              <a:defRPr sz="2000"/>
            </a:lvl4pPr>
            <a:lvl5pPr marL="2598925" indent="0">
              <a:buNone/>
              <a:defRPr sz="2000"/>
            </a:lvl5pPr>
            <a:lvl6pPr marL="3248653" indent="0">
              <a:buNone/>
              <a:defRPr sz="2000"/>
            </a:lvl6pPr>
            <a:lvl7pPr marL="3898390" indent="0">
              <a:buNone/>
              <a:defRPr sz="2000"/>
            </a:lvl7pPr>
            <a:lvl8pPr marL="4548112" indent="0">
              <a:buNone/>
              <a:defRPr sz="2000"/>
            </a:lvl8pPr>
            <a:lvl9pPr marL="519784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5A6C3-F887-4676-8766-4FF98C8C76B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62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62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F3603-35A1-4395-9F4C-108E01124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726" indent="0">
              <a:buNone/>
              <a:defRPr sz="2800" b="1"/>
            </a:lvl2pPr>
            <a:lvl3pPr marL="1299458" indent="0">
              <a:buNone/>
              <a:defRPr sz="2600" b="1"/>
            </a:lvl3pPr>
            <a:lvl4pPr marL="1949196" indent="0">
              <a:buNone/>
              <a:defRPr sz="2300" b="1"/>
            </a:lvl4pPr>
            <a:lvl5pPr marL="2598925" indent="0">
              <a:buNone/>
              <a:defRPr sz="2300" b="1"/>
            </a:lvl5pPr>
            <a:lvl6pPr marL="3248653" indent="0">
              <a:buNone/>
              <a:defRPr sz="2300" b="1"/>
            </a:lvl6pPr>
            <a:lvl7pPr marL="3898390" indent="0">
              <a:buNone/>
              <a:defRPr sz="2300" b="1"/>
            </a:lvl7pPr>
            <a:lvl8pPr marL="4548112" indent="0">
              <a:buNone/>
              <a:defRPr sz="2300" b="1"/>
            </a:lvl8pPr>
            <a:lvl9pPr marL="519784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726" indent="0">
              <a:buNone/>
              <a:defRPr sz="2800" b="1"/>
            </a:lvl2pPr>
            <a:lvl3pPr marL="1299458" indent="0">
              <a:buNone/>
              <a:defRPr sz="2600" b="1"/>
            </a:lvl3pPr>
            <a:lvl4pPr marL="1949196" indent="0">
              <a:buNone/>
              <a:defRPr sz="2300" b="1"/>
            </a:lvl4pPr>
            <a:lvl5pPr marL="2598925" indent="0">
              <a:buNone/>
              <a:defRPr sz="2300" b="1"/>
            </a:lvl5pPr>
            <a:lvl6pPr marL="3248653" indent="0">
              <a:buNone/>
              <a:defRPr sz="2300" b="1"/>
            </a:lvl6pPr>
            <a:lvl7pPr marL="3898390" indent="0">
              <a:buNone/>
              <a:defRPr sz="2300" b="1"/>
            </a:lvl7pPr>
            <a:lvl8pPr marL="4548112" indent="0">
              <a:buNone/>
              <a:defRPr sz="2300" b="1"/>
            </a:lvl8pPr>
            <a:lvl9pPr marL="519784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214B7-0D42-422B-8954-951A69254EC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41767-143D-4945-B2D4-CE54607E2C4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C93F-2D94-4083-92C9-8526E0F5A1F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60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726" indent="0">
              <a:buNone/>
              <a:defRPr sz="1700"/>
            </a:lvl2pPr>
            <a:lvl3pPr marL="1299458" indent="0">
              <a:buNone/>
              <a:defRPr sz="1400"/>
            </a:lvl3pPr>
            <a:lvl4pPr marL="1949196" indent="0">
              <a:buNone/>
              <a:defRPr sz="1300"/>
            </a:lvl4pPr>
            <a:lvl5pPr marL="2598925" indent="0">
              <a:buNone/>
              <a:defRPr sz="1300"/>
            </a:lvl5pPr>
            <a:lvl6pPr marL="3248653" indent="0">
              <a:buNone/>
              <a:defRPr sz="1300"/>
            </a:lvl6pPr>
            <a:lvl7pPr marL="3898390" indent="0">
              <a:buNone/>
              <a:defRPr sz="1300"/>
            </a:lvl7pPr>
            <a:lvl8pPr marL="4548112" indent="0">
              <a:buNone/>
              <a:defRPr sz="1300"/>
            </a:lvl8pPr>
            <a:lvl9pPr marL="519784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33FD0-A8D3-45D4-A1A1-8B13DE47E88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726" indent="0">
              <a:buNone/>
              <a:defRPr sz="4000"/>
            </a:lvl2pPr>
            <a:lvl3pPr marL="1299458" indent="0">
              <a:buNone/>
              <a:defRPr sz="3400"/>
            </a:lvl3pPr>
            <a:lvl4pPr marL="1949196" indent="0">
              <a:buNone/>
              <a:defRPr sz="2800"/>
            </a:lvl4pPr>
            <a:lvl5pPr marL="2598925" indent="0">
              <a:buNone/>
              <a:defRPr sz="2800"/>
            </a:lvl5pPr>
            <a:lvl6pPr marL="3248653" indent="0">
              <a:buNone/>
              <a:defRPr sz="2800"/>
            </a:lvl6pPr>
            <a:lvl7pPr marL="3898390" indent="0">
              <a:buNone/>
              <a:defRPr sz="2800"/>
            </a:lvl7pPr>
            <a:lvl8pPr marL="4548112" indent="0">
              <a:buNone/>
              <a:defRPr sz="2800"/>
            </a:lvl8pPr>
            <a:lvl9pPr marL="5197849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726" indent="0">
              <a:buNone/>
              <a:defRPr sz="1700"/>
            </a:lvl2pPr>
            <a:lvl3pPr marL="1299458" indent="0">
              <a:buNone/>
              <a:defRPr sz="1400"/>
            </a:lvl3pPr>
            <a:lvl4pPr marL="1949196" indent="0">
              <a:buNone/>
              <a:defRPr sz="1300"/>
            </a:lvl4pPr>
            <a:lvl5pPr marL="2598925" indent="0">
              <a:buNone/>
              <a:defRPr sz="1300"/>
            </a:lvl5pPr>
            <a:lvl6pPr marL="3248653" indent="0">
              <a:buNone/>
              <a:defRPr sz="1300"/>
            </a:lvl6pPr>
            <a:lvl7pPr marL="3898390" indent="0">
              <a:buNone/>
              <a:defRPr sz="1300"/>
            </a:lvl7pPr>
            <a:lvl8pPr marL="4548112" indent="0">
              <a:buNone/>
              <a:defRPr sz="1300"/>
            </a:lvl8pPr>
            <a:lvl9pPr marL="519784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FE77-C41F-45C5-8E29-782F054C669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B375-D524-416A-B087-AEA713F0AD6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3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3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B683F-75D6-4C73-82E7-2D5D2DB0F9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18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18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0F48-0036-40A0-AB14-E8E6F114E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49860" indent="0" algn="ctr">
              <a:buNone/>
              <a:defRPr/>
            </a:lvl2pPr>
            <a:lvl3pPr marL="1299724" indent="0" algn="ctr">
              <a:buNone/>
              <a:defRPr/>
            </a:lvl3pPr>
            <a:lvl4pPr marL="1949594" indent="0" algn="ctr">
              <a:buNone/>
              <a:defRPr/>
            </a:lvl4pPr>
            <a:lvl5pPr marL="2599457" indent="0" algn="ctr">
              <a:buNone/>
              <a:defRPr/>
            </a:lvl5pPr>
            <a:lvl6pPr marL="3249319" indent="0" algn="ctr">
              <a:buNone/>
              <a:defRPr/>
            </a:lvl6pPr>
            <a:lvl7pPr marL="3899187" indent="0" algn="ctr">
              <a:buNone/>
              <a:defRPr/>
            </a:lvl7pPr>
            <a:lvl8pPr marL="4549043" indent="0" algn="ctr">
              <a:buNone/>
              <a:defRPr/>
            </a:lvl8pPr>
            <a:lvl9pPr marL="51989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BDA00-918F-45D2-A182-3F579AAF38E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8E58-FFE2-4326-803D-7CFE30520C8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08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08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860" indent="0">
              <a:buNone/>
              <a:defRPr sz="2600"/>
            </a:lvl2pPr>
            <a:lvl3pPr marL="1299724" indent="0">
              <a:buNone/>
              <a:defRPr sz="2300"/>
            </a:lvl3pPr>
            <a:lvl4pPr marL="1949594" indent="0">
              <a:buNone/>
              <a:defRPr sz="2000"/>
            </a:lvl4pPr>
            <a:lvl5pPr marL="2599457" indent="0">
              <a:buNone/>
              <a:defRPr sz="2000"/>
            </a:lvl5pPr>
            <a:lvl6pPr marL="3249319" indent="0">
              <a:buNone/>
              <a:defRPr sz="2000"/>
            </a:lvl6pPr>
            <a:lvl7pPr marL="3899187" indent="0">
              <a:buNone/>
              <a:defRPr sz="2000"/>
            </a:lvl7pPr>
            <a:lvl8pPr marL="4549043" indent="0">
              <a:buNone/>
              <a:defRPr sz="2000"/>
            </a:lvl8pPr>
            <a:lvl9pPr marL="5198913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5A6C3-F887-4676-8766-4FF98C8C76B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56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56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F3603-35A1-4395-9F4C-108E01124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214B7-0D42-422B-8954-951A69254EC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41767-143D-4945-B2D4-CE54607E2C4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1C93F-2D94-4083-92C9-8526E0F5A1F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54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33FD0-A8D3-45D4-A1A1-8B13DE47E88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860" indent="0">
              <a:buNone/>
              <a:defRPr sz="4000"/>
            </a:lvl2pPr>
            <a:lvl3pPr marL="1299724" indent="0">
              <a:buNone/>
              <a:defRPr sz="3400"/>
            </a:lvl3pPr>
            <a:lvl4pPr marL="1949594" indent="0">
              <a:buNone/>
              <a:defRPr sz="2800"/>
            </a:lvl4pPr>
            <a:lvl5pPr marL="2599457" indent="0">
              <a:buNone/>
              <a:defRPr sz="2800"/>
            </a:lvl5pPr>
            <a:lvl6pPr marL="3249319" indent="0">
              <a:buNone/>
              <a:defRPr sz="2800"/>
            </a:lvl6pPr>
            <a:lvl7pPr marL="3899187" indent="0">
              <a:buNone/>
              <a:defRPr sz="2800"/>
            </a:lvl7pPr>
            <a:lvl8pPr marL="4549043" indent="0">
              <a:buNone/>
              <a:defRPr sz="2800"/>
            </a:lvl8pPr>
            <a:lvl9pPr marL="5198913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FE77-C41F-45C5-8E29-782F054C669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49288" indent="0" algn="ctr">
              <a:buNone/>
              <a:defRPr/>
            </a:lvl2pPr>
            <a:lvl3pPr marL="1298592" indent="0" algn="ctr">
              <a:buNone/>
              <a:defRPr/>
            </a:lvl3pPr>
            <a:lvl4pPr marL="1947902" indent="0" algn="ctr">
              <a:buNone/>
              <a:defRPr/>
            </a:lvl4pPr>
            <a:lvl5pPr marL="2597197" indent="0" algn="ctr">
              <a:buNone/>
              <a:defRPr/>
            </a:lvl5pPr>
            <a:lvl6pPr marL="3246490" indent="0" algn="ctr">
              <a:buNone/>
              <a:defRPr/>
            </a:lvl6pPr>
            <a:lvl7pPr marL="3895797" indent="0" algn="ctr">
              <a:buNone/>
              <a:defRPr/>
            </a:lvl7pPr>
            <a:lvl8pPr marL="4545091" indent="0" algn="ctr">
              <a:buNone/>
              <a:defRPr/>
            </a:lvl8pPr>
            <a:lvl9pPr marL="519439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CEBDA-2EC1-47F2-ABA7-E01777037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B375-D524-416A-B087-AEA713F0AD6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13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13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0F48-0036-40A0-AB14-E8E6F114E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029" indent="0" algn="ctr">
              <a:buNone/>
              <a:defRPr/>
            </a:lvl2pPr>
            <a:lvl3pPr marL="1300059" indent="0" algn="ctr">
              <a:buNone/>
              <a:defRPr/>
            </a:lvl3pPr>
            <a:lvl4pPr marL="1950092" indent="0" algn="ctr">
              <a:buNone/>
              <a:defRPr/>
            </a:lvl4pPr>
            <a:lvl5pPr marL="2600122" indent="0" algn="ctr">
              <a:buNone/>
              <a:defRPr/>
            </a:lvl5pPr>
            <a:lvl6pPr marL="3250151" indent="0" algn="ctr">
              <a:buNone/>
              <a:defRPr/>
            </a:lvl6pPr>
            <a:lvl7pPr marL="3900184" indent="0" algn="ctr">
              <a:buNone/>
              <a:defRPr/>
            </a:lvl7pPr>
            <a:lvl8pPr marL="4550209" indent="0" algn="ctr">
              <a:buNone/>
              <a:defRPr/>
            </a:lvl8pPr>
            <a:lvl9pPr marL="520024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8E28C-B9E5-451F-AE5E-EC29AD63923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CC985-352E-4E91-AF40-C2252A78658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01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01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029" indent="0">
              <a:buNone/>
              <a:defRPr sz="2600"/>
            </a:lvl2pPr>
            <a:lvl3pPr marL="1300059" indent="0">
              <a:buNone/>
              <a:defRPr sz="2300"/>
            </a:lvl3pPr>
            <a:lvl4pPr marL="1950092" indent="0">
              <a:buNone/>
              <a:defRPr sz="2000"/>
            </a:lvl4pPr>
            <a:lvl5pPr marL="2600122" indent="0">
              <a:buNone/>
              <a:defRPr sz="2000"/>
            </a:lvl5pPr>
            <a:lvl6pPr marL="3250151" indent="0">
              <a:buNone/>
              <a:defRPr sz="2000"/>
            </a:lvl6pPr>
            <a:lvl7pPr marL="3900184" indent="0">
              <a:buNone/>
              <a:defRPr sz="2000"/>
            </a:lvl7pPr>
            <a:lvl8pPr marL="4550209" indent="0">
              <a:buNone/>
              <a:defRPr sz="2000"/>
            </a:lvl8pPr>
            <a:lvl9pPr marL="5200243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DCBAD-36CF-4185-B5FD-302AED29FF9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9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9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2A674-9CF5-41CD-9751-73B38D61E6A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29" indent="0">
              <a:buNone/>
              <a:defRPr sz="2800" b="1"/>
            </a:lvl2pPr>
            <a:lvl3pPr marL="1300059" indent="0">
              <a:buNone/>
              <a:defRPr sz="2600" b="1"/>
            </a:lvl3pPr>
            <a:lvl4pPr marL="1950092" indent="0">
              <a:buNone/>
              <a:defRPr sz="2300" b="1"/>
            </a:lvl4pPr>
            <a:lvl5pPr marL="2600122" indent="0">
              <a:buNone/>
              <a:defRPr sz="2300" b="1"/>
            </a:lvl5pPr>
            <a:lvl6pPr marL="3250151" indent="0">
              <a:buNone/>
              <a:defRPr sz="2300" b="1"/>
            </a:lvl6pPr>
            <a:lvl7pPr marL="3900184" indent="0">
              <a:buNone/>
              <a:defRPr sz="2300" b="1"/>
            </a:lvl7pPr>
            <a:lvl8pPr marL="4550209" indent="0">
              <a:buNone/>
              <a:defRPr sz="2300" b="1"/>
            </a:lvl8pPr>
            <a:lvl9pPr marL="520024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29" indent="0">
              <a:buNone/>
              <a:defRPr sz="2800" b="1"/>
            </a:lvl2pPr>
            <a:lvl3pPr marL="1300059" indent="0">
              <a:buNone/>
              <a:defRPr sz="2600" b="1"/>
            </a:lvl3pPr>
            <a:lvl4pPr marL="1950092" indent="0">
              <a:buNone/>
              <a:defRPr sz="2300" b="1"/>
            </a:lvl4pPr>
            <a:lvl5pPr marL="2600122" indent="0">
              <a:buNone/>
              <a:defRPr sz="2300" b="1"/>
            </a:lvl5pPr>
            <a:lvl6pPr marL="3250151" indent="0">
              <a:buNone/>
              <a:defRPr sz="2300" b="1"/>
            </a:lvl6pPr>
            <a:lvl7pPr marL="3900184" indent="0">
              <a:buNone/>
              <a:defRPr sz="2300" b="1"/>
            </a:lvl7pPr>
            <a:lvl8pPr marL="4550209" indent="0">
              <a:buNone/>
              <a:defRPr sz="2300" b="1"/>
            </a:lvl8pPr>
            <a:lvl9pPr marL="520024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A8043-767B-4CB3-89EA-F9EEEE8EA1A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11DC-DB94-43B2-BC36-94FEDD0B93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C168-F33B-4952-A828-6EE7423E67A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7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029" indent="0">
              <a:buNone/>
              <a:defRPr sz="1700"/>
            </a:lvl2pPr>
            <a:lvl3pPr marL="1300059" indent="0">
              <a:buNone/>
              <a:defRPr sz="1400"/>
            </a:lvl3pPr>
            <a:lvl4pPr marL="1950092" indent="0">
              <a:buNone/>
              <a:defRPr sz="1300"/>
            </a:lvl4pPr>
            <a:lvl5pPr marL="2600122" indent="0">
              <a:buNone/>
              <a:defRPr sz="1300"/>
            </a:lvl5pPr>
            <a:lvl6pPr marL="3250151" indent="0">
              <a:buNone/>
              <a:defRPr sz="1300"/>
            </a:lvl6pPr>
            <a:lvl7pPr marL="3900184" indent="0">
              <a:buNone/>
              <a:defRPr sz="1300"/>
            </a:lvl7pPr>
            <a:lvl8pPr marL="4550209" indent="0">
              <a:buNone/>
              <a:defRPr sz="1300"/>
            </a:lvl8pPr>
            <a:lvl9pPr marL="520024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66F15-CC89-4445-BFD3-AAA8C1FDB2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208F-C80C-43C5-A197-6F35B63517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029" indent="0">
              <a:buNone/>
              <a:defRPr sz="4000"/>
            </a:lvl2pPr>
            <a:lvl3pPr marL="1300059" indent="0">
              <a:buNone/>
              <a:defRPr sz="3400"/>
            </a:lvl3pPr>
            <a:lvl4pPr marL="1950092" indent="0">
              <a:buNone/>
              <a:defRPr sz="2800"/>
            </a:lvl4pPr>
            <a:lvl5pPr marL="2600122" indent="0">
              <a:buNone/>
              <a:defRPr sz="2800"/>
            </a:lvl5pPr>
            <a:lvl6pPr marL="3250151" indent="0">
              <a:buNone/>
              <a:defRPr sz="2800"/>
            </a:lvl6pPr>
            <a:lvl7pPr marL="3900184" indent="0">
              <a:buNone/>
              <a:defRPr sz="2800"/>
            </a:lvl7pPr>
            <a:lvl8pPr marL="4550209" indent="0">
              <a:buNone/>
              <a:defRPr sz="2800"/>
            </a:lvl8pPr>
            <a:lvl9pPr marL="5200243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029" indent="0">
              <a:buNone/>
              <a:defRPr sz="1700"/>
            </a:lvl2pPr>
            <a:lvl3pPr marL="1300059" indent="0">
              <a:buNone/>
              <a:defRPr sz="1400"/>
            </a:lvl3pPr>
            <a:lvl4pPr marL="1950092" indent="0">
              <a:buNone/>
              <a:defRPr sz="1300"/>
            </a:lvl4pPr>
            <a:lvl5pPr marL="2600122" indent="0">
              <a:buNone/>
              <a:defRPr sz="1300"/>
            </a:lvl5pPr>
            <a:lvl6pPr marL="3250151" indent="0">
              <a:buNone/>
              <a:defRPr sz="1300"/>
            </a:lvl6pPr>
            <a:lvl7pPr marL="3900184" indent="0">
              <a:buNone/>
              <a:defRPr sz="1300"/>
            </a:lvl7pPr>
            <a:lvl8pPr marL="4550209" indent="0">
              <a:buNone/>
              <a:defRPr sz="1300"/>
            </a:lvl8pPr>
            <a:lvl9pPr marL="520024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DEF32-972C-4D54-84D3-898F8CD6FEC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4AAE1-F1E6-433B-B998-CEE8CF8C89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5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5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498C7-D097-4EA8-BEEE-295ECF01E6D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3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32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288" indent="0">
              <a:buNone/>
              <a:defRPr sz="2600"/>
            </a:lvl2pPr>
            <a:lvl3pPr marL="1298592" indent="0">
              <a:buNone/>
              <a:defRPr sz="2300"/>
            </a:lvl3pPr>
            <a:lvl4pPr marL="1947902" indent="0">
              <a:buNone/>
              <a:defRPr sz="2000"/>
            </a:lvl4pPr>
            <a:lvl5pPr marL="2597197" indent="0">
              <a:buNone/>
              <a:defRPr sz="2000"/>
            </a:lvl5pPr>
            <a:lvl6pPr marL="3246490" indent="0">
              <a:buNone/>
              <a:defRPr sz="2000"/>
            </a:lvl6pPr>
            <a:lvl7pPr marL="3895797" indent="0">
              <a:buNone/>
              <a:defRPr sz="2000"/>
            </a:lvl7pPr>
            <a:lvl8pPr marL="4545091" indent="0">
              <a:buNone/>
              <a:defRPr sz="2000"/>
            </a:lvl8pPr>
            <a:lvl9pPr marL="519439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C482-DECC-4C88-A5BC-DF819A8E27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8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8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543A5-1CC6-40FF-9872-9FE7D4F544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288" indent="0">
              <a:buNone/>
              <a:defRPr sz="2800" b="1"/>
            </a:lvl2pPr>
            <a:lvl3pPr marL="1298592" indent="0">
              <a:buNone/>
              <a:defRPr sz="2600" b="1"/>
            </a:lvl3pPr>
            <a:lvl4pPr marL="1947902" indent="0">
              <a:buNone/>
              <a:defRPr sz="2300" b="1"/>
            </a:lvl4pPr>
            <a:lvl5pPr marL="2597197" indent="0">
              <a:buNone/>
              <a:defRPr sz="2300" b="1"/>
            </a:lvl5pPr>
            <a:lvl6pPr marL="3246490" indent="0">
              <a:buNone/>
              <a:defRPr sz="2300" b="1"/>
            </a:lvl6pPr>
            <a:lvl7pPr marL="3895797" indent="0">
              <a:buNone/>
              <a:defRPr sz="2300" b="1"/>
            </a:lvl7pPr>
            <a:lvl8pPr marL="4545091" indent="0">
              <a:buNone/>
              <a:defRPr sz="2300" b="1"/>
            </a:lvl8pPr>
            <a:lvl9pPr marL="519439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288" indent="0">
              <a:buNone/>
              <a:defRPr sz="2800" b="1"/>
            </a:lvl2pPr>
            <a:lvl3pPr marL="1298592" indent="0">
              <a:buNone/>
              <a:defRPr sz="2600" b="1"/>
            </a:lvl3pPr>
            <a:lvl4pPr marL="1947902" indent="0">
              <a:buNone/>
              <a:defRPr sz="2300" b="1"/>
            </a:lvl4pPr>
            <a:lvl5pPr marL="2597197" indent="0">
              <a:buNone/>
              <a:defRPr sz="2300" b="1"/>
            </a:lvl5pPr>
            <a:lvl6pPr marL="3246490" indent="0">
              <a:buNone/>
              <a:defRPr sz="2300" b="1"/>
            </a:lvl6pPr>
            <a:lvl7pPr marL="3895797" indent="0">
              <a:buNone/>
              <a:defRPr sz="2300" b="1"/>
            </a:lvl7pPr>
            <a:lvl8pPr marL="4545091" indent="0">
              <a:buNone/>
              <a:defRPr sz="2300" b="1"/>
            </a:lvl8pPr>
            <a:lvl9pPr marL="519439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D7ED-D1E8-442A-8E95-F3ACF3BBE3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596E-0E38-4397-837C-FB3017B68C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595EC-1DF8-46BC-9B16-1D9BE33B1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78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288" indent="0">
              <a:buNone/>
              <a:defRPr sz="1700"/>
            </a:lvl2pPr>
            <a:lvl3pPr marL="1298592" indent="0">
              <a:buNone/>
              <a:defRPr sz="1400"/>
            </a:lvl3pPr>
            <a:lvl4pPr marL="1947902" indent="0">
              <a:buNone/>
              <a:defRPr sz="1300"/>
            </a:lvl4pPr>
            <a:lvl5pPr marL="2597197" indent="0">
              <a:buNone/>
              <a:defRPr sz="1300"/>
            </a:lvl5pPr>
            <a:lvl6pPr marL="3246490" indent="0">
              <a:buNone/>
              <a:defRPr sz="1300"/>
            </a:lvl6pPr>
            <a:lvl7pPr marL="3895797" indent="0">
              <a:buNone/>
              <a:defRPr sz="1300"/>
            </a:lvl7pPr>
            <a:lvl8pPr marL="4545091" indent="0">
              <a:buNone/>
              <a:defRPr sz="1300"/>
            </a:lvl8pPr>
            <a:lvl9pPr marL="519439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E1A78-7CB1-40A9-989E-F1E182755C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208F-C80C-43C5-A197-6F35B63517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288" indent="0">
              <a:buNone/>
              <a:defRPr sz="4000"/>
            </a:lvl2pPr>
            <a:lvl3pPr marL="1298592" indent="0">
              <a:buNone/>
              <a:defRPr sz="3400"/>
            </a:lvl3pPr>
            <a:lvl4pPr marL="1947902" indent="0">
              <a:buNone/>
              <a:defRPr sz="2800"/>
            </a:lvl4pPr>
            <a:lvl5pPr marL="2597197" indent="0">
              <a:buNone/>
              <a:defRPr sz="2800"/>
            </a:lvl5pPr>
            <a:lvl6pPr marL="3246490" indent="0">
              <a:buNone/>
              <a:defRPr sz="2800"/>
            </a:lvl6pPr>
            <a:lvl7pPr marL="3895797" indent="0">
              <a:buNone/>
              <a:defRPr sz="2800"/>
            </a:lvl7pPr>
            <a:lvl8pPr marL="4545091" indent="0">
              <a:buNone/>
              <a:defRPr sz="2800"/>
            </a:lvl8pPr>
            <a:lvl9pPr marL="5194392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288" indent="0">
              <a:buNone/>
              <a:defRPr sz="1700"/>
            </a:lvl2pPr>
            <a:lvl3pPr marL="1298592" indent="0">
              <a:buNone/>
              <a:defRPr sz="1400"/>
            </a:lvl3pPr>
            <a:lvl4pPr marL="1947902" indent="0">
              <a:buNone/>
              <a:defRPr sz="1300"/>
            </a:lvl4pPr>
            <a:lvl5pPr marL="2597197" indent="0">
              <a:buNone/>
              <a:defRPr sz="1300"/>
            </a:lvl5pPr>
            <a:lvl6pPr marL="3246490" indent="0">
              <a:buNone/>
              <a:defRPr sz="1300"/>
            </a:lvl6pPr>
            <a:lvl7pPr marL="3895797" indent="0">
              <a:buNone/>
              <a:defRPr sz="1300"/>
            </a:lvl7pPr>
            <a:lvl8pPr marL="4545091" indent="0">
              <a:buNone/>
              <a:defRPr sz="1300"/>
            </a:lvl8pPr>
            <a:lvl9pPr marL="519439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7A7D4-68A0-47B2-9F19-1FE76D89C4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01DA-1D30-40B6-8B9B-04B96F9C82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3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3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B683F-75D6-4C73-82E7-2D5D2DB0F9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84092" y="3799844"/>
            <a:ext cx="5739271" cy="4400408"/>
          </a:xfrm>
          <a:ln>
            <a:tailEnd type="none" w="sm" len="sm"/>
          </a:ln>
        </p:spPr>
        <p:txBody>
          <a:bodyPr/>
          <a:lstStyle>
            <a:lvl2pPr marL="563686" lvl="1" indent="-401352" defTabSz="1300980">
              <a:buSzTx/>
              <a:buFont typeface="Wingdings" pitchFamily="1" charset="2"/>
              <a:buChar char="Ø"/>
              <a:defRPr>
                <a:solidFill>
                  <a:schemeClr val="hlink"/>
                </a:solidFill>
              </a:defRPr>
            </a:lvl2pPr>
          </a:lstStyle>
          <a:p>
            <a:pPr lvl="1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1DE1EA57-AE88-4C06-A7B5-C28539CFC45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29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30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355" indent="0">
              <a:buNone/>
              <a:defRPr sz="2600"/>
            </a:lvl2pPr>
            <a:lvl3pPr marL="1298725" indent="0">
              <a:buNone/>
              <a:defRPr sz="2300"/>
            </a:lvl3pPr>
            <a:lvl4pPr marL="1948101" indent="0">
              <a:buNone/>
              <a:defRPr sz="2000"/>
            </a:lvl4pPr>
            <a:lvl5pPr marL="2597463" indent="0">
              <a:buNone/>
              <a:defRPr sz="2000"/>
            </a:lvl5pPr>
            <a:lvl6pPr marL="3246823" indent="0">
              <a:buNone/>
              <a:defRPr sz="2000"/>
            </a:lvl6pPr>
            <a:lvl7pPr marL="3896197" indent="0">
              <a:buNone/>
              <a:defRPr sz="2000"/>
            </a:lvl7pPr>
            <a:lvl8pPr marL="4545556" indent="0">
              <a:buNone/>
              <a:defRPr sz="2000"/>
            </a:lvl8pPr>
            <a:lvl9pPr marL="5194924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DE0260E0-DED6-428D-A470-23FEB46A2E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972B08CA-FF2A-4727-A527-5390F16132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355" indent="0">
              <a:buNone/>
              <a:defRPr sz="2800" b="1"/>
            </a:lvl2pPr>
            <a:lvl3pPr marL="1298725" indent="0">
              <a:buNone/>
              <a:defRPr sz="2600" b="1"/>
            </a:lvl3pPr>
            <a:lvl4pPr marL="1948101" indent="0">
              <a:buNone/>
              <a:defRPr sz="2300" b="1"/>
            </a:lvl4pPr>
            <a:lvl5pPr marL="2597463" indent="0">
              <a:buNone/>
              <a:defRPr sz="2300" b="1"/>
            </a:lvl5pPr>
            <a:lvl6pPr marL="3246823" indent="0">
              <a:buNone/>
              <a:defRPr sz="2300" b="1"/>
            </a:lvl6pPr>
            <a:lvl7pPr marL="3896197" indent="0">
              <a:buNone/>
              <a:defRPr sz="2300" b="1"/>
            </a:lvl7pPr>
            <a:lvl8pPr marL="4545556" indent="0">
              <a:buNone/>
              <a:defRPr sz="2300" b="1"/>
            </a:lvl8pPr>
            <a:lvl9pPr marL="519492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355" indent="0">
              <a:buNone/>
              <a:defRPr sz="2800" b="1"/>
            </a:lvl2pPr>
            <a:lvl3pPr marL="1298725" indent="0">
              <a:buNone/>
              <a:defRPr sz="2600" b="1"/>
            </a:lvl3pPr>
            <a:lvl4pPr marL="1948101" indent="0">
              <a:buNone/>
              <a:defRPr sz="2300" b="1"/>
            </a:lvl4pPr>
            <a:lvl5pPr marL="2597463" indent="0">
              <a:buNone/>
              <a:defRPr sz="2300" b="1"/>
            </a:lvl5pPr>
            <a:lvl6pPr marL="3246823" indent="0">
              <a:buNone/>
              <a:defRPr sz="2300" b="1"/>
            </a:lvl6pPr>
            <a:lvl7pPr marL="3896197" indent="0">
              <a:buNone/>
              <a:defRPr sz="2300" b="1"/>
            </a:lvl7pPr>
            <a:lvl8pPr marL="4545556" indent="0">
              <a:buNone/>
              <a:defRPr sz="2300" b="1"/>
            </a:lvl8pPr>
            <a:lvl9pPr marL="519492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9277D49D-B983-42D9-9A6B-EC68F7C4FC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A957D38B-3570-4292-A204-D4B73F228A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C1BFB574-EA2A-4056-B266-6720905D7BB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3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32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288" indent="0">
              <a:buNone/>
              <a:defRPr sz="2600"/>
            </a:lvl2pPr>
            <a:lvl3pPr marL="1298592" indent="0">
              <a:buNone/>
              <a:defRPr sz="2300"/>
            </a:lvl3pPr>
            <a:lvl4pPr marL="1947902" indent="0">
              <a:buNone/>
              <a:defRPr sz="2000"/>
            </a:lvl4pPr>
            <a:lvl5pPr marL="2597197" indent="0">
              <a:buNone/>
              <a:defRPr sz="2000"/>
            </a:lvl5pPr>
            <a:lvl6pPr marL="3246490" indent="0">
              <a:buNone/>
              <a:defRPr sz="2000"/>
            </a:lvl6pPr>
            <a:lvl7pPr marL="3895797" indent="0">
              <a:buNone/>
              <a:defRPr sz="2000"/>
            </a:lvl7pPr>
            <a:lvl8pPr marL="4545091" indent="0">
              <a:buNone/>
              <a:defRPr sz="2000"/>
            </a:lvl8pPr>
            <a:lvl9pPr marL="519439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C482-DECC-4C88-A5BC-DF819A8E27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76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355" indent="0">
              <a:buNone/>
              <a:defRPr sz="1700"/>
            </a:lvl2pPr>
            <a:lvl3pPr marL="1298725" indent="0">
              <a:buNone/>
              <a:defRPr sz="1400"/>
            </a:lvl3pPr>
            <a:lvl4pPr marL="1948101" indent="0">
              <a:buNone/>
              <a:defRPr sz="1300"/>
            </a:lvl4pPr>
            <a:lvl5pPr marL="2597463" indent="0">
              <a:buNone/>
              <a:defRPr sz="1300"/>
            </a:lvl5pPr>
            <a:lvl6pPr marL="3246823" indent="0">
              <a:buNone/>
              <a:defRPr sz="1300"/>
            </a:lvl6pPr>
            <a:lvl7pPr marL="3896197" indent="0">
              <a:buNone/>
              <a:defRPr sz="1300"/>
            </a:lvl7pPr>
            <a:lvl8pPr marL="4545556" indent="0">
              <a:buNone/>
              <a:defRPr sz="1300"/>
            </a:lvl8pPr>
            <a:lvl9pPr marL="519492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A46FE920-99AC-491B-9929-6CB3C6F657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355" indent="0">
              <a:buNone/>
              <a:defRPr sz="4000"/>
            </a:lvl2pPr>
            <a:lvl3pPr marL="1298725" indent="0">
              <a:buNone/>
              <a:defRPr sz="3400"/>
            </a:lvl3pPr>
            <a:lvl4pPr marL="1948101" indent="0">
              <a:buNone/>
              <a:defRPr sz="2800"/>
            </a:lvl4pPr>
            <a:lvl5pPr marL="2597463" indent="0">
              <a:buNone/>
              <a:defRPr sz="2800"/>
            </a:lvl5pPr>
            <a:lvl6pPr marL="3246823" indent="0">
              <a:buNone/>
              <a:defRPr sz="2800"/>
            </a:lvl6pPr>
            <a:lvl7pPr marL="3896197" indent="0">
              <a:buNone/>
              <a:defRPr sz="2800"/>
            </a:lvl7pPr>
            <a:lvl8pPr marL="4545556" indent="0">
              <a:buNone/>
              <a:defRPr sz="2800"/>
            </a:lvl8pPr>
            <a:lvl9pPr marL="519492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355" indent="0">
              <a:buNone/>
              <a:defRPr sz="1700"/>
            </a:lvl2pPr>
            <a:lvl3pPr marL="1298725" indent="0">
              <a:buNone/>
              <a:defRPr sz="1400"/>
            </a:lvl3pPr>
            <a:lvl4pPr marL="1948101" indent="0">
              <a:buNone/>
              <a:defRPr sz="1300"/>
            </a:lvl4pPr>
            <a:lvl5pPr marL="2597463" indent="0">
              <a:buNone/>
              <a:defRPr sz="1300"/>
            </a:lvl5pPr>
            <a:lvl6pPr marL="3246823" indent="0">
              <a:buNone/>
              <a:defRPr sz="1300"/>
            </a:lvl6pPr>
            <a:lvl7pPr marL="3896197" indent="0">
              <a:buNone/>
              <a:defRPr sz="1300"/>
            </a:lvl7pPr>
            <a:lvl8pPr marL="4545556" indent="0">
              <a:buNone/>
              <a:defRPr sz="1300"/>
            </a:lvl8pPr>
            <a:lvl9pPr marL="519492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32B233C0-FCCD-4064-BF9F-C3651AF29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4085BA2B-097B-4388-B9D3-D0F977A41AD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216747"/>
            <a:ext cx="3251200" cy="8778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16747"/>
            <a:ext cx="9536853" cy="8778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E66159B3-F05B-49F7-9A05-5935F196F27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84090" y="3799844"/>
            <a:ext cx="5739271" cy="4400408"/>
          </a:xfrm>
          <a:ln>
            <a:tailEnd type="none" w="sm" len="sm"/>
          </a:ln>
        </p:spPr>
        <p:txBody>
          <a:bodyPr/>
          <a:lstStyle>
            <a:lvl2pPr marL="563715" lvl="1" indent="-401372" defTabSz="1301047">
              <a:buSzTx/>
              <a:buFont typeface="Wingdings" pitchFamily="1" charset="2"/>
              <a:buChar char="Ø"/>
              <a:defRPr>
                <a:solidFill>
                  <a:schemeClr val="hlink"/>
                </a:solidFill>
              </a:defRPr>
            </a:lvl2pPr>
          </a:lstStyle>
          <a:p>
            <a:pPr lvl="1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1DE1EA57-AE88-4C06-A7B5-C28539CFC45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28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28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389" indent="0">
              <a:buNone/>
              <a:defRPr sz="2600"/>
            </a:lvl2pPr>
            <a:lvl3pPr marL="1298791" indent="0">
              <a:buNone/>
              <a:defRPr sz="2300"/>
            </a:lvl3pPr>
            <a:lvl4pPr marL="1948201" indent="0">
              <a:buNone/>
              <a:defRPr sz="2000"/>
            </a:lvl4pPr>
            <a:lvl5pPr marL="2597596" indent="0">
              <a:buNone/>
              <a:defRPr sz="2000"/>
            </a:lvl5pPr>
            <a:lvl6pPr marL="3246989" indent="0">
              <a:buNone/>
              <a:defRPr sz="2000"/>
            </a:lvl6pPr>
            <a:lvl7pPr marL="3896396" indent="0">
              <a:buNone/>
              <a:defRPr sz="2000"/>
            </a:lvl7pPr>
            <a:lvl8pPr marL="4545788" indent="0">
              <a:buNone/>
              <a:defRPr sz="2000"/>
            </a:lvl8pPr>
            <a:lvl9pPr marL="519519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DE0260E0-DED6-428D-A470-23FEB46A2E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972B08CA-FF2A-4727-A527-5390F16132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389" indent="0">
              <a:buNone/>
              <a:defRPr sz="2800" b="1"/>
            </a:lvl2pPr>
            <a:lvl3pPr marL="1298791" indent="0">
              <a:buNone/>
              <a:defRPr sz="2600" b="1"/>
            </a:lvl3pPr>
            <a:lvl4pPr marL="1948201" indent="0">
              <a:buNone/>
              <a:defRPr sz="2300" b="1"/>
            </a:lvl4pPr>
            <a:lvl5pPr marL="2597596" indent="0">
              <a:buNone/>
              <a:defRPr sz="2300" b="1"/>
            </a:lvl5pPr>
            <a:lvl6pPr marL="3246989" indent="0">
              <a:buNone/>
              <a:defRPr sz="2300" b="1"/>
            </a:lvl6pPr>
            <a:lvl7pPr marL="3896396" indent="0">
              <a:buNone/>
              <a:defRPr sz="2300" b="1"/>
            </a:lvl7pPr>
            <a:lvl8pPr marL="4545788" indent="0">
              <a:buNone/>
              <a:defRPr sz="2300" b="1"/>
            </a:lvl8pPr>
            <a:lvl9pPr marL="519519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389" indent="0">
              <a:buNone/>
              <a:defRPr sz="2800" b="1"/>
            </a:lvl2pPr>
            <a:lvl3pPr marL="1298791" indent="0">
              <a:buNone/>
              <a:defRPr sz="2600" b="1"/>
            </a:lvl3pPr>
            <a:lvl4pPr marL="1948201" indent="0">
              <a:buNone/>
              <a:defRPr sz="2300" b="1"/>
            </a:lvl4pPr>
            <a:lvl5pPr marL="2597596" indent="0">
              <a:buNone/>
              <a:defRPr sz="2300" b="1"/>
            </a:lvl5pPr>
            <a:lvl6pPr marL="3246989" indent="0">
              <a:buNone/>
              <a:defRPr sz="2300" b="1"/>
            </a:lvl6pPr>
            <a:lvl7pPr marL="3896396" indent="0">
              <a:buNone/>
              <a:defRPr sz="2300" b="1"/>
            </a:lvl7pPr>
            <a:lvl8pPr marL="4545788" indent="0">
              <a:buNone/>
              <a:defRPr sz="2300" b="1"/>
            </a:lvl8pPr>
            <a:lvl9pPr marL="519519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9277D49D-B983-42D9-9A6B-EC68F7C4FC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A957D38B-3570-4292-A204-D4B73F228A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8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8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543A5-1CC6-40FF-9872-9FE7D4F544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C1BFB574-EA2A-4056-B266-6720905D7BB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74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389" indent="0">
              <a:buNone/>
              <a:defRPr sz="1700"/>
            </a:lvl2pPr>
            <a:lvl3pPr marL="1298791" indent="0">
              <a:buNone/>
              <a:defRPr sz="1400"/>
            </a:lvl3pPr>
            <a:lvl4pPr marL="1948201" indent="0">
              <a:buNone/>
              <a:defRPr sz="1300"/>
            </a:lvl4pPr>
            <a:lvl5pPr marL="2597596" indent="0">
              <a:buNone/>
              <a:defRPr sz="1300"/>
            </a:lvl5pPr>
            <a:lvl6pPr marL="3246989" indent="0">
              <a:buNone/>
              <a:defRPr sz="1300"/>
            </a:lvl6pPr>
            <a:lvl7pPr marL="3896396" indent="0">
              <a:buNone/>
              <a:defRPr sz="1300"/>
            </a:lvl7pPr>
            <a:lvl8pPr marL="4545788" indent="0">
              <a:buNone/>
              <a:defRPr sz="1300"/>
            </a:lvl8pPr>
            <a:lvl9pPr marL="519519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A46FE920-99AC-491B-9929-6CB3C6F657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389" indent="0">
              <a:buNone/>
              <a:defRPr sz="4000"/>
            </a:lvl2pPr>
            <a:lvl3pPr marL="1298791" indent="0">
              <a:buNone/>
              <a:defRPr sz="3400"/>
            </a:lvl3pPr>
            <a:lvl4pPr marL="1948201" indent="0">
              <a:buNone/>
              <a:defRPr sz="2800"/>
            </a:lvl4pPr>
            <a:lvl5pPr marL="2597596" indent="0">
              <a:buNone/>
              <a:defRPr sz="2800"/>
            </a:lvl5pPr>
            <a:lvl6pPr marL="3246989" indent="0">
              <a:buNone/>
              <a:defRPr sz="2800"/>
            </a:lvl6pPr>
            <a:lvl7pPr marL="3896396" indent="0">
              <a:buNone/>
              <a:defRPr sz="2800"/>
            </a:lvl7pPr>
            <a:lvl8pPr marL="4545788" indent="0">
              <a:buNone/>
              <a:defRPr sz="2800"/>
            </a:lvl8pPr>
            <a:lvl9pPr marL="519519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389" indent="0">
              <a:buNone/>
              <a:defRPr sz="1700"/>
            </a:lvl2pPr>
            <a:lvl3pPr marL="1298791" indent="0">
              <a:buNone/>
              <a:defRPr sz="1400"/>
            </a:lvl3pPr>
            <a:lvl4pPr marL="1948201" indent="0">
              <a:buNone/>
              <a:defRPr sz="1300"/>
            </a:lvl4pPr>
            <a:lvl5pPr marL="2597596" indent="0">
              <a:buNone/>
              <a:defRPr sz="1300"/>
            </a:lvl5pPr>
            <a:lvl6pPr marL="3246989" indent="0">
              <a:buNone/>
              <a:defRPr sz="1300"/>
            </a:lvl6pPr>
            <a:lvl7pPr marL="3896396" indent="0">
              <a:buNone/>
              <a:defRPr sz="1300"/>
            </a:lvl7pPr>
            <a:lvl8pPr marL="4545788" indent="0">
              <a:buNone/>
              <a:defRPr sz="1300"/>
            </a:lvl8pPr>
            <a:lvl9pPr marL="519519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32B233C0-FCCD-4064-BF9F-C3651AF29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4085BA2B-097B-4388-B9D3-D0F977A41AD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216747"/>
            <a:ext cx="3251200" cy="8778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16747"/>
            <a:ext cx="9536853" cy="8778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E66159B3-F05B-49F7-9A05-5935F196F27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6DC3C0DD-7BCF-442A-911A-09FB4161028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2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25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456" indent="0">
              <a:buNone/>
              <a:defRPr sz="2600"/>
            </a:lvl2pPr>
            <a:lvl3pPr marL="1298925" indent="0">
              <a:buNone/>
              <a:defRPr sz="2300"/>
            </a:lvl3pPr>
            <a:lvl4pPr marL="1948400" indent="0">
              <a:buNone/>
              <a:defRPr sz="2000"/>
            </a:lvl4pPr>
            <a:lvl5pPr marL="2597862" indent="0">
              <a:buNone/>
              <a:defRPr sz="2000"/>
            </a:lvl5pPr>
            <a:lvl6pPr marL="3247322" indent="0">
              <a:buNone/>
              <a:defRPr sz="2000"/>
            </a:lvl6pPr>
            <a:lvl7pPr marL="3896794" indent="0">
              <a:buNone/>
              <a:defRPr sz="2000"/>
            </a:lvl7pPr>
            <a:lvl8pPr marL="4546253" indent="0">
              <a:buNone/>
              <a:defRPr sz="2000"/>
            </a:lvl8pPr>
            <a:lvl9pPr marL="519572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F8F2BC5B-01DC-48C3-9E86-E7DD7855E15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300480"/>
            <a:ext cx="5472853" cy="769450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CD8A2885-77F3-447D-8880-6A7F043FCD6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456" indent="0">
              <a:buNone/>
              <a:defRPr sz="2800" b="1"/>
            </a:lvl2pPr>
            <a:lvl3pPr marL="1298925" indent="0">
              <a:buNone/>
              <a:defRPr sz="2600" b="1"/>
            </a:lvl3pPr>
            <a:lvl4pPr marL="1948400" indent="0">
              <a:buNone/>
              <a:defRPr sz="2300" b="1"/>
            </a:lvl4pPr>
            <a:lvl5pPr marL="2597862" indent="0">
              <a:buNone/>
              <a:defRPr sz="2300" b="1"/>
            </a:lvl5pPr>
            <a:lvl6pPr marL="3247322" indent="0">
              <a:buNone/>
              <a:defRPr sz="2300" b="1"/>
            </a:lvl6pPr>
            <a:lvl7pPr marL="3896794" indent="0">
              <a:buNone/>
              <a:defRPr sz="2300" b="1"/>
            </a:lvl7pPr>
            <a:lvl8pPr marL="4546253" indent="0">
              <a:buNone/>
              <a:defRPr sz="2300" b="1"/>
            </a:lvl8pPr>
            <a:lvl9pPr marL="519572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456" indent="0">
              <a:buNone/>
              <a:defRPr sz="2800" b="1"/>
            </a:lvl2pPr>
            <a:lvl3pPr marL="1298925" indent="0">
              <a:buNone/>
              <a:defRPr sz="2600" b="1"/>
            </a:lvl3pPr>
            <a:lvl4pPr marL="1948400" indent="0">
              <a:buNone/>
              <a:defRPr sz="2300" b="1"/>
            </a:lvl4pPr>
            <a:lvl5pPr marL="2597862" indent="0">
              <a:buNone/>
              <a:defRPr sz="2300" b="1"/>
            </a:lvl5pPr>
            <a:lvl6pPr marL="3247322" indent="0">
              <a:buNone/>
              <a:defRPr sz="2300" b="1"/>
            </a:lvl6pPr>
            <a:lvl7pPr marL="3896794" indent="0">
              <a:buNone/>
              <a:defRPr sz="2300" b="1"/>
            </a:lvl7pPr>
            <a:lvl8pPr marL="4546253" indent="0">
              <a:buNone/>
              <a:defRPr sz="2300" b="1"/>
            </a:lvl8pPr>
            <a:lvl9pPr marL="519572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5096B528-EA91-421E-AC3C-838A1D2F41B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288" indent="0">
              <a:buNone/>
              <a:defRPr sz="2800" b="1"/>
            </a:lvl2pPr>
            <a:lvl3pPr marL="1298592" indent="0">
              <a:buNone/>
              <a:defRPr sz="2600" b="1"/>
            </a:lvl3pPr>
            <a:lvl4pPr marL="1947902" indent="0">
              <a:buNone/>
              <a:defRPr sz="2300" b="1"/>
            </a:lvl4pPr>
            <a:lvl5pPr marL="2597197" indent="0">
              <a:buNone/>
              <a:defRPr sz="2300" b="1"/>
            </a:lvl5pPr>
            <a:lvl6pPr marL="3246490" indent="0">
              <a:buNone/>
              <a:defRPr sz="2300" b="1"/>
            </a:lvl6pPr>
            <a:lvl7pPr marL="3895797" indent="0">
              <a:buNone/>
              <a:defRPr sz="2300" b="1"/>
            </a:lvl7pPr>
            <a:lvl8pPr marL="4545091" indent="0">
              <a:buNone/>
              <a:defRPr sz="2300" b="1"/>
            </a:lvl8pPr>
            <a:lvl9pPr marL="519439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288" indent="0">
              <a:buNone/>
              <a:defRPr sz="2800" b="1"/>
            </a:lvl2pPr>
            <a:lvl3pPr marL="1298592" indent="0">
              <a:buNone/>
              <a:defRPr sz="2600" b="1"/>
            </a:lvl3pPr>
            <a:lvl4pPr marL="1947902" indent="0">
              <a:buNone/>
              <a:defRPr sz="2300" b="1"/>
            </a:lvl4pPr>
            <a:lvl5pPr marL="2597197" indent="0">
              <a:buNone/>
              <a:defRPr sz="2300" b="1"/>
            </a:lvl5pPr>
            <a:lvl6pPr marL="3246490" indent="0">
              <a:buNone/>
              <a:defRPr sz="2300" b="1"/>
            </a:lvl6pPr>
            <a:lvl7pPr marL="3895797" indent="0">
              <a:buNone/>
              <a:defRPr sz="2300" b="1"/>
            </a:lvl7pPr>
            <a:lvl8pPr marL="4545091" indent="0">
              <a:buNone/>
              <a:defRPr sz="2300" b="1"/>
            </a:lvl8pPr>
            <a:lvl9pPr marL="519439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D7ED-D1E8-442A-8E95-F3ACF3BBE3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7F0669D6-B0DC-4514-BF5F-38E4EB01A6E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19B09C94-DC44-4A8E-A57A-F55843E0F22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71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456" indent="0">
              <a:buNone/>
              <a:defRPr sz="1700"/>
            </a:lvl2pPr>
            <a:lvl3pPr marL="1298925" indent="0">
              <a:buNone/>
              <a:defRPr sz="1400"/>
            </a:lvl3pPr>
            <a:lvl4pPr marL="1948400" indent="0">
              <a:buNone/>
              <a:defRPr sz="1300"/>
            </a:lvl4pPr>
            <a:lvl5pPr marL="2597862" indent="0">
              <a:buNone/>
              <a:defRPr sz="1300"/>
            </a:lvl5pPr>
            <a:lvl6pPr marL="3247322" indent="0">
              <a:buNone/>
              <a:defRPr sz="1300"/>
            </a:lvl6pPr>
            <a:lvl7pPr marL="3896794" indent="0">
              <a:buNone/>
              <a:defRPr sz="1300"/>
            </a:lvl7pPr>
            <a:lvl8pPr marL="4546253" indent="0">
              <a:buNone/>
              <a:defRPr sz="1300"/>
            </a:lvl8pPr>
            <a:lvl9pPr marL="519572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CE4C72CC-8606-49BD-AC90-C494E335AA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456" indent="0">
              <a:buNone/>
              <a:defRPr sz="4000"/>
            </a:lvl2pPr>
            <a:lvl3pPr marL="1298925" indent="0">
              <a:buNone/>
              <a:defRPr sz="3400"/>
            </a:lvl3pPr>
            <a:lvl4pPr marL="1948400" indent="0">
              <a:buNone/>
              <a:defRPr sz="2800"/>
            </a:lvl4pPr>
            <a:lvl5pPr marL="2597862" indent="0">
              <a:buNone/>
              <a:defRPr sz="2800"/>
            </a:lvl5pPr>
            <a:lvl6pPr marL="3247322" indent="0">
              <a:buNone/>
              <a:defRPr sz="2800"/>
            </a:lvl6pPr>
            <a:lvl7pPr marL="3896794" indent="0">
              <a:buNone/>
              <a:defRPr sz="2800"/>
            </a:lvl7pPr>
            <a:lvl8pPr marL="4546253" indent="0">
              <a:buNone/>
              <a:defRPr sz="2800"/>
            </a:lvl8pPr>
            <a:lvl9pPr marL="5195722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456" indent="0">
              <a:buNone/>
              <a:defRPr sz="1700"/>
            </a:lvl2pPr>
            <a:lvl3pPr marL="1298925" indent="0">
              <a:buNone/>
              <a:defRPr sz="1400"/>
            </a:lvl3pPr>
            <a:lvl4pPr marL="1948400" indent="0">
              <a:buNone/>
              <a:defRPr sz="1300"/>
            </a:lvl4pPr>
            <a:lvl5pPr marL="2597862" indent="0">
              <a:buNone/>
              <a:defRPr sz="1300"/>
            </a:lvl5pPr>
            <a:lvl6pPr marL="3247322" indent="0">
              <a:buNone/>
              <a:defRPr sz="1300"/>
            </a:lvl6pPr>
            <a:lvl7pPr marL="3896794" indent="0">
              <a:buNone/>
              <a:defRPr sz="1300"/>
            </a:lvl7pPr>
            <a:lvl8pPr marL="4546253" indent="0">
              <a:buNone/>
              <a:defRPr sz="1300"/>
            </a:lvl8pPr>
            <a:lvl9pPr marL="519572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212C053F-4D55-48A4-8C71-BFD7083275C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ADBC1D21-4A4E-4B4A-A5BF-00F0F5C5518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216747"/>
            <a:ext cx="3251200" cy="8778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16747"/>
            <a:ext cx="9536853" cy="8778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A6B7296E-DBA5-4FA3-AB2F-4798F83ECDB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49456" indent="0" algn="ctr">
              <a:buNone/>
              <a:defRPr/>
            </a:lvl2pPr>
            <a:lvl3pPr marL="1298925" indent="0" algn="ctr">
              <a:buNone/>
              <a:defRPr/>
            </a:lvl3pPr>
            <a:lvl4pPr marL="1948400" indent="0" algn="ctr">
              <a:buNone/>
              <a:defRPr/>
            </a:lvl4pPr>
            <a:lvl5pPr marL="2597862" indent="0" algn="ctr">
              <a:buNone/>
              <a:defRPr/>
            </a:lvl5pPr>
            <a:lvl6pPr marL="3247322" indent="0" algn="ctr">
              <a:buNone/>
              <a:defRPr/>
            </a:lvl6pPr>
            <a:lvl7pPr marL="3896794" indent="0" algn="ctr">
              <a:buNone/>
              <a:defRPr/>
            </a:lvl7pPr>
            <a:lvl8pPr marL="4546253" indent="0" algn="ctr">
              <a:buNone/>
              <a:defRPr/>
            </a:lvl8pPr>
            <a:lvl9pPr marL="519572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1921-5286-4C6E-A167-7D108EFFA31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A9C9F-5960-4437-97D3-2E57AEC375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2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25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456" indent="0">
              <a:buNone/>
              <a:defRPr sz="2600"/>
            </a:lvl2pPr>
            <a:lvl3pPr marL="1298925" indent="0">
              <a:buNone/>
              <a:defRPr sz="2300"/>
            </a:lvl3pPr>
            <a:lvl4pPr marL="1948400" indent="0">
              <a:buNone/>
              <a:defRPr sz="2000"/>
            </a:lvl4pPr>
            <a:lvl5pPr marL="2597862" indent="0">
              <a:buNone/>
              <a:defRPr sz="2000"/>
            </a:lvl5pPr>
            <a:lvl6pPr marL="3247322" indent="0">
              <a:buNone/>
              <a:defRPr sz="2000"/>
            </a:lvl6pPr>
            <a:lvl7pPr marL="3896794" indent="0">
              <a:buNone/>
              <a:defRPr sz="2000"/>
            </a:lvl7pPr>
            <a:lvl8pPr marL="4546253" indent="0">
              <a:buNone/>
              <a:defRPr sz="2000"/>
            </a:lvl8pPr>
            <a:lvl9pPr marL="519572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DD742-5F82-435F-91D8-2411F0CA32F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7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7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A16DD-FEEE-4784-A431-8ED8E1D4416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596E-0E38-4397-837C-FB3017B68C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456" indent="0">
              <a:buNone/>
              <a:defRPr sz="2800" b="1"/>
            </a:lvl2pPr>
            <a:lvl3pPr marL="1298925" indent="0">
              <a:buNone/>
              <a:defRPr sz="2600" b="1"/>
            </a:lvl3pPr>
            <a:lvl4pPr marL="1948400" indent="0">
              <a:buNone/>
              <a:defRPr sz="2300" b="1"/>
            </a:lvl4pPr>
            <a:lvl5pPr marL="2597862" indent="0">
              <a:buNone/>
              <a:defRPr sz="2300" b="1"/>
            </a:lvl5pPr>
            <a:lvl6pPr marL="3247322" indent="0">
              <a:buNone/>
              <a:defRPr sz="2300" b="1"/>
            </a:lvl6pPr>
            <a:lvl7pPr marL="3896794" indent="0">
              <a:buNone/>
              <a:defRPr sz="2300" b="1"/>
            </a:lvl7pPr>
            <a:lvl8pPr marL="4546253" indent="0">
              <a:buNone/>
              <a:defRPr sz="2300" b="1"/>
            </a:lvl8pPr>
            <a:lvl9pPr marL="519572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456" indent="0">
              <a:buNone/>
              <a:defRPr sz="2800" b="1"/>
            </a:lvl2pPr>
            <a:lvl3pPr marL="1298925" indent="0">
              <a:buNone/>
              <a:defRPr sz="2600" b="1"/>
            </a:lvl3pPr>
            <a:lvl4pPr marL="1948400" indent="0">
              <a:buNone/>
              <a:defRPr sz="2300" b="1"/>
            </a:lvl4pPr>
            <a:lvl5pPr marL="2597862" indent="0">
              <a:buNone/>
              <a:defRPr sz="2300" b="1"/>
            </a:lvl5pPr>
            <a:lvl6pPr marL="3247322" indent="0">
              <a:buNone/>
              <a:defRPr sz="2300" b="1"/>
            </a:lvl6pPr>
            <a:lvl7pPr marL="3896794" indent="0">
              <a:buNone/>
              <a:defRPr sz="2300" b="1"/>
            </a:lvl7pPr>
            <a:lvl8pPr marL="4546253" indent="0">
              <a:buNone/>
              <a:defRPr sz="2300" b="1"/>
            </a:lvl8pPr>
            <a:lvl9pPr marL="519572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07618-09B1-4459-97D3-33C6ED31DFF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08C79-418F-46F6-9922-1D23C21E7CE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BD0F7-0968-4E43-A85F-1D72A4420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71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456" indent="0">
              <a:buNone/>
              <a:defRPr sz="1700"/>
            </a:lvl2pPr>
            <a:lvl3pPr marL="1298925" indent="0">
              <a:buNone/>
              <a:defRPr sz="1400"/>
            </a:lvl3pPr>
            <a:lvl4pPr marL="1948400" indent="0">
              <a:buNone/>
              <a:defRPr sz="1300"/>
            </a:lvl4pPr>
            <a:lvl5pPr marL="2597862" indent="0">
              <a:buNone/>
              <a:defRPr sz="1300"/>
            </a:lvl5pPr>
            <a:lvl6pPr marL="3247322" indent="0">
              <a:buNone/>
              <a:defRPr sz="1300"/>
            </a:lvl6pPr>
            <a:lvl7pPr marL="3896794" indent="0">
              <a:buNone/>
              <a:defRPr sz="1300"/>
            </a:lvl7pPr>
            <a:lvl8pPr marL="4546253" indent="0">
              <a:buNone/>
              <a:defRPr sz="1300"/>
            </a:lvl8pPr>
            <a:lvl9pPr marL="519572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A5555-D14F-409D-827E-724B110757D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456" indent="0">
              <a:buNone/>
              <a:defRPr sz="4000"/>
            </a:lvl2pPr>
            <a:lvl3pPr marL="1298925" indent="0">
              <a:buNone/>
              <a:defRPr sz="3400"/>
            </a:lvl3pPr>
            <a:lvl4pPr marL="1948400" indent="0">
              <a:buNone/>
              <a:defRPr sz="2800"/>
            </a:lvl4pPr>
            <a:lvl5pPr marL="2597862" indent="0">
              <a:buNone/>
              <a:defRPr sz="2800"/>
            </a:lvl5pPr>
            <a:lvl6pPr marL="3247322" indent="0">
              <a:buNone/>
              <a:defRPr sz="2800"/>
            </a:lvl6pPr>
            <a:lvl7pPr marL="3896794" indent="0">
              <a:buNone/>
              <a:defRPr sz="2800"/>
            </a:lvl7pPr>
            <a:lvl8pPr marL="4546253" indent="0">
              <a:buNone/>
              <a:defRPr sz="2800"/>
            </a:lvl8pPr>
            <a:lvl9pPr marL="5195722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456" indent="0">
              <a:buNone/>
              <a:defRPr sz="1700"/>
            </a:lvl2pPr>
            <a:lvl3pPr marL="1298925" indent="0">
              <a:buNone/>
              <a:defRPr sz="1400"/>
            </a:lvl3pPr>
            <a:lvl4pPr marL="1948400" indent="0">
              <a:buNone/>
              <a:defRPr sz="1300"/>
            </a:lvl4pPr>
            <a:lvl5pPr marL="2597862" indent="0">
              <a:buNone/>
              <a:defRPr sz="1300"/>
            </a:lvl5pPr>
            <a:lvl6pPr marL="3247322" indent="0">
              <a:buNone/>
              <a:defRPr sz="1300"/>
            </a:lvl6pPr>
            <a:lvl7pPr marL="3896794" indent="0">
              <a:buNone/>
              <a:defRPr sz="1300"/>
            </a:lvl7pPr>
            <a:lvl8pPr marL="4546253" indent="0">
              <a:buNone/>
              <a:defRPr sz="1300"/>
            </a:lvl8pPr>
            <a:lvl9pPr marL="519572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9C343-1CDD-4A51-AAE9-81E92F63D9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ADDBC-1BE5-4677-B340-18F21AA229D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30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30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E1D7E-0A27-4419-8F42-D900FB442A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49557" indent="0" algn="ctr">
              <a:buNone/>
              <a:defRPr/>
            </a:lvl2pPr>
            <a:lvl3pPr marL="1299126" indent="0" algn="ctr">
              <a:buNone/>
              <a:defRPr/>
            </a:lvl3pPr>
            <a:lvl4pPr marL="1948698" indent="0" algn="ctr">
              <a:buNone/>
              <a:defRPr/>
            </a:lvl4pPr>
            <a:lvl5pPr marL="2598261" indent="0" algn="ctr">
              <a:buNone/>
              <a:defRPr/>
            </a:lvl5pPr>
            <a:lvl6pPr marL="3247821" indent="0" algn="ctr">
              <a:buNone/>
              <a:defRPr/>
            </a:lvl6pPr>
            <a:lvl7pPr marL="3897393" indent="0" algn="ctr">
              <a:buNone/>
              <a:defRPr/>
            </a:lvl7pPr>
            <a:lvl8pPr marL="4546950" indent="0" algn="ctr">
              <a:buNone/>
              <a:defRPr/>
            </a:lvl8pPr>
            <a:lvl9pPr marL="519652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58C5-7711-4346-9DAE-1A5CB92F491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AF74C-9287-46B3-BEC9-01642C73AE7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20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21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557" indent="0">
              <a:buNone/>
              <a:defRPr sz="2600"/>
            </a:lvl2pPr>
            <a:lvl3pPr marL="1299126" indent="0">
              <a:buNone/>
              <a:defRPr sz="2300"/>
            </a:lvl3pPr>
            <a:lvl4pPr marL="1948698" indent="0">
              <a:buNone/>
              <a:defRPr sz="2000"/>
            </a:lvl4pPr>
            <a:lvl5pPr marL="2598261" indent="0">
              <a:buNone/>
              <a:defRPr sz="2000"/>
            </a:lvl5pPr>
            <a:lvl6pPr marL="3247821" indent="0">
              <a:buNone/>
              <a:defRPr sz="2000"/>
            </a:lvl6pPr>
            <a:lvl7pPr marL="3897393" indent="0">
              <a:buNone/>
              <a:defRPr sz="2000"/>
            </a:lvl7pPr>
            <a:lvl8pPr marL="4546950" indent="0">
              <a:buNone/>
              <a:defRPr sz="2000"/>
            </a:lvl8pPr>
            <a:lvl9pPr marL="519652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F34E-D130-4A4A-A0F5-F47496049C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595EC-1DF8-46BC-9B16-1D9BE33B1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69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69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DF222-F074-4940-AFC7-257815906E8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557" indent="0">
              <a:buNone/>
              <a:defRPr sz="2800" b="1"/>
            </a:lvl2pPr>
            <a:lvl3pPr marL="1299126" indent="0">
              <a:buNone/>
              <a:defRPr sz="2600" b="1"/>
            </a:lvl3pPr>
            <a:lvl4pPr marL="1948698" indent="0">
              <a:buNone/>
              <a:defRPr sz="2300" b="1"/>
            </a:lvl4pPr>
            <a:lvl5pPr marL="2598261" indent="0">
              <a:buNone/>
              <a:defRPr sz="2300" b="1"/>
            </a:lvl5pPr>
            <a:lvl6pPr marL="3247821" indent="0">
              <a:buNone/>
              <a:defRPr sz="2300" b="1"/>
            </a:lvl6pPr>
            <a:lvl7pPr marL="3897393" indent="0">
              <a:buNone/>
              <a:defRPr sz="2300" b="1"/>
            </a:lvl7pPr>
            <a:lvl8pPr marL="4546950" indent="0">
              <a:buNone/>
              <a:defRPr sz="2300" b="1"/>
            </a:lvl8pPr>
            <a:lvl9pPr marL="51965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557" indent="0">
              <a:buNone/>
              <a:defRPr sz="2800" b="1"/>
            </a:lvl2pPr>
            <a:lvl3pPr marL="1299126" indent="0">
              <a:buNone/>
              <a:defRPr sz="2600" b="1"/>
            </a:lvl3pPr>
            <a:lvl4pPr marL="1948698" indent="0">
              <a:buNone/>
              <a:defRPr sz="2300" b="1"/>
            </a:lvl4pPr>
            <a:lvl5pPr marL="2598261" indent="0">
              <a:buNone/>
              <a:defRPr sz="2300" b="1"/>
            </a:lvl5pPr>
            <a:lvl6pPr marL="3247821" indent="0">
              <a:buNone/>
              <a:defRPr sz="2300" b="1"/>
            </a:lvl6pPr>
            <a:lvl7pPr marL="3897393" indent="0">
              <a:buNone/>
              <a:defRPr sz="2300" b="1"/>
            </a:lvl7pPr>
            <a:lvl8pPr marL="4546950" indent="0">
              <a:buNone/>
              <a:defRPr sz="2300" b="1"/>
            </a:lvl8pPr>
            <a:lvl9pPr marL="51965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A28CB-4375-43CC-8B37-F71165D7959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7484E-A944-4FB1-9119-9B1C86A1F27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0823-AFC2-4D38-9276-8250485D62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67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557" indent="0">
              <a:buNone/>
              <a:defRPr sz="1700"/>
            </a:lvl2pPr>
            <a:lvl3pPr marL="1299126" indent="0">
              <a:buNone/>
              <a:defRPr sz="1400"/>
            </a:lvl3pPr>
            <a:lvl4pPr marL="1948698" indent="0">
              <a:buNone/>
              <a:defRPr sz="1300"/>
            </a:lvl4pPr>
            <a:lvl5pPr marL="2598261" indent="0">
              <a:buNone/>
              <a:defRPr sz="1300"/>
            </a:lvl5pPr>
            <a:lvl6pPr marL="3247821" indent="0">
              <a:buNone/>
              <a:defRPr sz="1300"/>
            </a:lvl6pPr>
            <a:lvl7pPr marL="3897393" indent="0">
              <a:buNone/>
              <a:defRPr sz="1300"/>
            </a:lvl7pPr>
            <a:lvl8pPr marL="4546950" indent="0">
              <a:buNone/>
              <a:defRPr sz="1300"/>
            </a:lvl8pPr>
            <a:lvl9pPr marL="51965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68A6F-F8B2-45B5-896D-9DCD219D0B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557" indent="0">
              <a:buNone/>
              <a:defRPr sz="4000"/>
            </a:lvl2pPr>
            <a:lvl3pPr marL="1299126" indent="0">
              <a:buNone/>
              <a:defRPr sz="3400"/>
            </a:lvl3pPr>
            <a:lvl4pPr marL="1948698" indent="0">
              <a:buNone/>
              <a:defRPr sz="2800"/>
            </a:lvl4pPr>
            <a:lvl5pPr marL="2598261" indent="0">
              <a:buNone/>
              <a:defRPr sz="2800"/>
            </a:lvl5pPr>
            <a:lvl6pPr marL="3247821" indent="0">
              <a:buNone/>
              <a:defRPr sz="2800"/>
            </a:lvl6pPr>
            <a:lvl7pPr marL="3897393" indent="0">
              <a:buNone/>
              <a:defRPr sz="2800"/>
            </a:lvl7pPr>
            <a:lvl8pPr marL="4546950" indent="0">
              <a:buNone/>
              <a:defRPr sz="2800"/>
            </a:lvl8pPr>
            <a:lvl9pPr marL="5196520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557" indent="0">
              <a:buNone/>
              <a:defRPr sz="1700"/>
            </a:lvl2pPr>
            <a:lvl3pPr marL="1299126" indent="0">
              <a:buNone/>
              <a:defRPr sz="1400"/>
            </a:lvl3pPr>
            <a:lvl4pPr marL="1948698" indent="0">
              <a:buNone/>
              <a:defRPr sz="1300"/>
            </a:lvl4pPr>
            <a:lvl5pPr marL="2598261" indent="0">
              <a:buNone/>
              <a:defRPr sz="1300"/>
            </a:lvl5pPr>
            <a:lvl6pPr marL="3247821" indent="0">
              <a:buNone/>
              <a:defRPr sz="1300"/>
            </a:lvl6pPr>
            <a:lvl7pPr marL="3897393" indent="0">
              <a:buNone/>
              <a:defRPr sz="1300"/>
            </a:lvl7pPr>
            <a:lvl8pPr marL="4546950" indent="0">
              <a:buNone/>
              <a:defRPr sz="1300"/>
            </a:lvl8pPr>
            <a:lvl9pPr marL="51965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AE4FC-22BB-4BBF-B0AB-FF92A6A1298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778E9-6E7F-40A1-B9E5-E22340B966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25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25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8EF4F-264D-40C0-9D75-01B3EA9A97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49692" indent="0" algn="ctr">
              <a:buNone/>
              <a:defRPr/>
            </a:lvl2pPr>
            <a:lvl3pPr marL="1299392" indent="0" algn="ctr">
              <a:buNone/>
              <a:defRPr/>
            </a:lvl3pPr>
            <a:lvl4pPr marL="1949097" indent="0" algn="ctr">
              <a:buNone/>
              <a:defRPr/>
            </a:lvl4pPr>
            <a:lvl5pPr marL="2598792" indent="0" algn="ctr">
              <a:buNone/>
              <a:defRPr/>
            </a:lvl5pPr>
            <a:lvl6pPr marL="3248487" indent="0" algn="ctr">
              <a:buNone/>
              <a:defRPr/>
            </a:lvl6pPr>
            <a:lvl7pPr marL="3898190" indent="0" algn="ctr">
              <a:buNone/>
              <a:defRPr/>
            </a:lvl7pPr>
            <a:lvl8pPr marL="4547880" indent="0" algn="ctr">
              <a:buNone/>
              <a:defRPr/>
            </a:lvl8pPr>
            <a:lvl9pPr marL="519758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58C5-7711-4346-9DAE-1A5CB92F491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AF74C-9287-46B3-BEC9-01642C73AE7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78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288" indent="0">
              <a:buNone/>
              <a:defRPr sz="1700"/>
            </a:lvl2pPr>
            <a:lvl3pPr marL="1298592" indent="0">
              <a:buNone/>
              <a:defRPr sz="1400"/>
            </a:lvl3pPr>
            <a:lvl4pPr marL="1947902" indent="0">
              <a:buNone/>
              <a:defRPr sz="1300"/>
            </a:lvl4pPr>
            <a:lvl5pPr marL="2597197" indent="0">
              <a:buNone/>
              <a:defRPr sz="1300"/>
            </a:lvl5pPr>
            <a:lvl6pPr marL="3246490" indent="0">
              <a:buNone/>
              <a:defRPr sz="1300"/>
            </a:lvl6pPr>
            <a:lvl7pPr marL="3895797" indent="0">
              <a:buNone/>
              <a:defRPr sz="1300"/>
            </a:lvl7pPr>
            <a:lvl8pPr marL="4545091" indent="0">
              <a:buNone/>
              <a:defRPr sz="1300"/>
            </a:lvl8pPr>
            <a:lvl9pPr marL="519439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E1A78-7CB1-40A9-989E-F1E182755C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1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15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692" indent="0">
              <a:buNone/>
              <a:defRPr sz="2600"/>
            </a:lvl2pPr>
            <a:lvl3pPr marL="1299392" indent="0">
              <a:buNone/>
              <a:defRPr sz="2300"/>
            </a:lvl3pPr>
            <a:lvl4pPr marL="1949097" indent="0">
              <a:buNone/>
              <a:defRPr sz="2000"/>
            </a:lvl4pPr>
            <a:lvl5pPr marL="2598792" indent="0">
              <a:buNone/>
              <a:defRPr sz="2000"/>
            </a:lvl5pPr>
            <a:lvl6pPr marL="3248487" indent="0">
              <a:buNone/>
              <a:defRPr sz="2000"/>
            </a:lvl6pPr>
            <a:lvl7pPr marL="3898190" indent="0">
              <a:buNone/>
              <a:defRPr sz="2000"/>
            </a:lvl7pPr>
            <a:lvl8pPr marL="4547880" indent="0">
              <a:buNone/>
              <a:defRPr sz="2000"/>
            </a:lvl8pPr>
            <a:lvl9pPr marL="5197583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F34E-D130-4A4A-A0F5-F47496049C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6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6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DF222-F074-4940-AFC7-257815906E8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692" indent="0">
              <a:buNone/>
              <a:defRPr sz="2800" b="1"/>
            </a:lvl2pPr>
            <a:lvl3pPr marL="1299392" indent="0">
              <a:buNone/>
              <a:defRPr sz="2600" b="1"/>
            </a:lvl3pPr>
            <a:lvl4pPr marL="1949097" indent="0">
              <a:buNone/>
              <a:defRPr sz="2300" b="1"/>
            </a:lvl4pPr>
            <a:lvl5pPr marL="2598792" indent="0">
              <a:buNone/>
              <a:defRPr sz="2300" b="1"/>
            </a:lvl5pPr>
            <a:lvl6pPr marL="3248487" indent="0">
              <a:buNone/>
              <a:defRPr sz="2300" b="1"/>
            </a:lvl6pPr>
            <a:lvl7pPr marL="3898190" indent="0">
              <a:buNone/>
              <a:defRPr sz="2300" b="1"/>
            </a:lvl7pPr>
            <a:lvl8pPr marL="4547880" indent="0">
              <a:buNone/>
              <a:defRPr sz="2300" b="1"/>
            </a:lvl8pPr>
            <a:lvl9pPr marL="519758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692" indent="0">
              <a:buNone/>
              <a:defRPr sz="2800" b="1"/>
            </a:lvl2pPr>
            <a:lvl3pPr marL="1299392" indent="0">
              <a:buNone/>
              <a:defRPr sz="2600" b="1"/>
            </a:lvl3pPr>
            <a:lvl4pPr marL="1949097" indent="0">
              <a:buNone/>
              <a:defRPr sz="2300" b="1"/>
            </a:lvl4pPr>
            <a:lvl5pPr marL="2598792" indent="0">
              <a:buNone/>
              <a:defRPr sz="2300" b="1"/>
            </a:lvl5pPr>
            <a:lvl6pPr marL="3248487" indent="0">
              <a:buNone/>
              <a:defRPr sz="2300" b="1"/>
            </a:lvl6pPr>
            <a:lvl7pPr marL="3898190" indent="0">
              <a:buNone/>
              <a:defRPr sz="2300" b="1"/>
            </a:lvl7pPr>
            <a:lvl8pPr marL="4547880" indent="0">
              <a:buNone/>
              <a:defRPr sz="2300" b="1"/>
            </a:lvl8pPr>
            <a:lvl9pPr marL="519758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A28CB-4375-43CC-8B37-F71165D7959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7484E-A944-4FB1-9119-9B1C86A1F27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0823-AFC2-4D38-9276-8250485D62B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61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692" indent="0">
              <a:buNone/>
              <a:defRPr sz="1700"/>
            </a:lvl2pPr>
            <a:lvl3pPr marL="1299392" indent="0">
              <a:buNone/>
              <a:defRPr sz="1400"/>
            </a:lvl3pPr>
            <a:lvl4pPr marL="1949097" indent="0">
              <a:buNone/>
              <a:defRPr sz="1300"/>
            </a:lvl4pPr>
            <a:lvl5pPr marL="2598792" indent="0">
              <a:buNone/>
              <a:defRPr sz="1300"/>
            </a:lvl5pPr>
            <a:lvl6pPr marL="3248487" indent="0">
              <a:buNone/>
              <a:defRPr sz="1300"/>
            </a:lvl6pPr>
            <a:lvl7pPr marL="3898190" indent="0">
              <a:buNone/>
              <a:defRPr sz="1300"/>
            </a:lvl7pPr>
            <a:lvl8pPr marL="4547880" indent="0">
              <a:buNone/>
              <a:defRPr sz="1300"/>
            </a:lvl8pPr>
            <a:lvl9pPr marL="519758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68A6F-F8B2-45B5-896D-9DCD219D0B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692" indent="0">
              <a:buNone/>
              <a:defRPr sz="4000"/>
            </a:lvl2pPr>
            <a:lvl3pPr marL="1299392" indent="0">
              <a:buNone/>
              <a:defRPr sz="3400"/>
            </a:lvl3pPr>
            <a:lvl4pPr marL="1949097" indent="0">
              <a:buNone/>
              <a:defRPr sz="2800"/>
            </a:lvl4pPr>
            <a:lvl5pPr marL="2598792" indent="0">
              <a:buNone/>
              <a:defRPr sz="2800"/>
            </a:lvl5pPr>
            <a:lvl6pPr marL="3248487" indent="0">
              <a:buNone/>
              <a:defRPr sz="2800"/>
            </a:lvl6pPr>
            <a:lvl7pPr marL="3898190" indent="0">
              <a:buNone/>
              <a:defRPr sz="2800"/>
            </a:lvl7pPr>
            <a:lvl8pPr marL="4547880" indent="0">
              <a:buNone/>
              <a:defRPr sz="2800"/>
            </a:lvl8pPr>
            <a:lvl9pPr marL="5197583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692" indent="0">
              <a:buNone/>
              <a:defRPr sz="1700"/>
            </a:lvl2pPr>
            <a:lvl3pPr marL="1299392" indent="0">
              <a:buNone/>
              <a:defRPr sz="1400"/>
            </a:lvl3pPr>
            <a:lvl4pPr marL="1949097" indent="0">
              <a:buNone/>
              <a:defRPr sz="1300"/>
            </a:lvl4pPr>
            <a:lvl5pPr marL="2598792" indent="0">
              <a:buNone/>
              <a:defRPr sz="1300"/>
            </a:lvl5pPr>
            <a:lvl6pPr marL="3248487" indent="0">
              <a:buNone/>
              <a:defRPr sz="1300"/>
            </a:lvl6pPr>
            <a:lvl7pPr marL="3898190" indent="0">
              <a:buNone/>
              <a:defRPr sz="1300"/>
            </a:lvl7pPr>
            <a:lvl8pPr marL="4547880" indent="0">
              <a:buNone/>
              <a:defRPr sz="1300"/>
            </a:lvl8pPr>
            <a:lvl9pPr marL="519758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AE4FC-22BB-4BBF-B0AB-FF92A6A1298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778E9-6E7F-40A1-B9E5-E22340B966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20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20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8EF4F-264D-40C0-9D75-01B3EA9A97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49692" indent="0" algn="ctr">
              <a:buNone/>
              <a:defRPr/>
            </a:lvl2pPr>
            <a:lvl3pPr marL="1299392" indent="0" algn="ctr">
              <a:buNone/>
              <a:defRPr/>
            </a:lvl3pPr>
            <a:lvl4pPr marL="1949097" indent="0" algn="ctr">
              <a:buNone/>
              <a:defRPr/>
            </a:lvl4pPr>
            <a:lvl5pPr marL="2598792" indent="0" algn="ctr">
              <a:buNone/>
              <a:defRPr/>
            </a:lvl5pPr>
            <a:lvl6pPr marL="3248487" indent="0" algn="ctr">
              <a:buNone/>
              <a:defRPr/>
            </a:lvl6pPr>
            <a:lvl7pPr marL="3898190" indent="0" algn="ctr">
              <a:buNone/>
              <a:defRPr/>
            </a:lvl7pPr>
            <a:lvl8pPr marL="4547880" indent="0" algn="ctr">
              <a:buNone/>
              <a:defRPr/>
            </a:lvl8pPr>
            <a:lvl9pPr marL="519758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091EA309-444D-4298-B7AF-E9B9D1671EF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288" indent="0">
              <a:buNone/>
              <a:defRPr sz="4000"/>
            </a:lvl2pPr>
            <a:lvl3pPr marL="1298592" indent="0">
              <a:buNone/>
              <a:defRPr sz="3400"/>
            </a:lvl3pPr>
            <a:lvl4pPr marL="1947902" indent="0">
              <a:buNone/>
              <a:defRPr sz="2800"/>
            </a:lvl4pPr>
            <a:lvl5pPr marL="2597197" indent="0">
              <a:buNone/>
              <a:defRPr sz="2800"/>
            </a:lvl5pPr>
            <a:lvl6pPr marL="3246490" indent="0">
              <a:buNone/>
              <a:defRPr sz="2800"/>
            </a:lvl6pPr>
            <a:lvl7pPr marL="3895797" indent="0">
              <a:buNone/>
              <a:defRPr sz="2800"/>
            </a:lvl7pPr>
            <a:lvl8pPr marL="4545091" indent="0">
              <a:buNone/>
              <a:defRPr sz="2800"/>
            </a:lvl8pPr>
            <a:lvl9pPr marL="5194392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288" indent="0">
              <a:buNone/>
              <a:defRPr sz="1700"/>
            </a:lvl2pPr>
            <a:lvl3pPr marL="1298592" indent="0">
              <a:buNone/>
              <a:defRPr sz="1400"/>
            </a:lvl3pPr>
            <a:lvl4pPr marL="1947902" indent="0">
              <a:buNone/>
              <a:defRPr sz="1300"/>
            </a:lvl4pPr>
            <a:lvl5pPr marL="2597197" indent="0">
              <a:buNone/>
              <a:defRPr sz="1300"/>
            </a:lvl5pPr>
            <a:lvl6pPr marL="3246490" indent="0">
              <a:buNone/>
              <a:defRPr sz="1300"/>
            </a:lvl6pPr>
            <a:lvl7pPr marL="3895797" indent="0">
              <a:buNone/>
              <a:defRPr sz="1300"/>
            </a:lvl7pPr>
            <a:lvl8pPr marL="4545091" indent="0">
              <a:buNone/>
              <a:defRPr sz="1300"/>
            </a:lvl8pPr>
            <a:lvl9pPr marL="519439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7A7D4-68A0-47B2-9F19-1FE76D89C4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1675B403-266A-41DD-A897-8790F8A9FA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15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15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692" indent="0">
              <a:buNone/>
              <a:defRPr sz="2600"/>
            </a:lvl2pPr>
            <a:lvl3pPr marL="1299392" indent="0">
              <a:buNone/>
              <a:defRPr sz="2300"/>
            </a:lvl3pPr>
            <a:lvl4pPr marL="1949097" indent="0">
              <a:buNone/>
              <a:defRPr sz="2000"/>
            </a:lvl4pPr>
            <a:lvl5pPr marL="2598792" indent="0">
              <a:buNone/>
              <a:defRPr sz="2000"/>
            </a:lvl5pPr>
            <a:lvl6pPr marL="3248487" indent="0">
              <a:buNone/>
              <a:defRPr sz="2000"/>
            </a:lvl6pPr>
            <a:lvl7pPr marL="3898190" indent="0">
              <a:buNone/>
              <a:defRPr sz="2000"/>
            </a:lvl7pPr>
            <a:lvl8pPr marL="4547880" indent="0">
              <a:buNone/>
              <a:defRPr sz="2000"/>
            </a:lvl8pPr>
            <a:lvl9pPr marL="5197583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5022B4A1-420C-43F8-BB7A-346F0855D7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6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64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82F23056-5B6E-4108-82E1-12721BC86AA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692" indent="0">
              <a:buNone/>
              <a:defRPr sz="2800" b="1"/>
            </a:lvl2pPr>
            <a:lvl3pPr marL="1299392" indent="0">
              <a:buNone/>
              <a:defRPr sz="2600" b="1"/>
            </a:lvl3pPr>
            <a:lvl4pPr marL="1949097" indent="0">
              <a:buNone/>
              <a:defRPr sz="2300" b="1"/>
            </a:lvl4pPr>
            <a:lvl5pPr marL="2598792" indent="0">
              <a:buNone/>
              <a:defRPr sz="2300" b="1"/>
            </a:lvl5pPr>
            <a:lvl6pPr marL="3248487" indent="0">
              <a:buNone/>
              <a:defRPr sz="2300" b="1"/>
            </a:lvl6pPr>
            <a:lvl7pPr marL="3898190" indent="0">
              <a:buNone/>
              <a:defRPr sz="2300" b="1"/>
            </a:lvl7pPr>
            <a:lvl8pPr marL="4547880" indent="0">
              <a:buNone/>
              <a:defRPr sz="2300" b="1"/>
            </a:lvl8pPr>
            <a:lvl9pPr marL="519758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692" indent="0">
              <a:buNone/>
              <a:defRPr sz="2800" b="1"/>
            </a:lvl2pPr>
            <a:lvl3pPr marL="1299392" indent="0">
              <a:buNone/>
              <a:defRPr sz="2600" b="1"/>
            </a:lvl3pPr>
            <a:lvl4pPr marL="1949097" indent="0">
              <a:buNone/>
              <a:defRPr sz="2300" b="1"/>
            </a:lvl4pPr>
            <a:lvl5pPr marL="2598792" indent="0">
              <a:buNone/>
              <a:defRPr sz="2300" b="1"/>
            </a:lvl5pPr>
            <a:lvl6pPr marL="3248487" indent="0">
              <a:buNone/>
              <a:defRPr sz="2300" b="1"/>
            </a:lvl6pPr>
            <a:lvl7pPr marL="3898190" indent="0">
              <a:buNone/>
              <a:defRPr sz="2300" b="1"/>
            </a:lvl7pPr>
            <a:lvl8pPr marL="4547880" indent="0">
              <a:buNone/>
              <a:defRPr sz="2300" b="1"/>
            </a:lvl8pPr>
            <a:lvl9pPr marL="519758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A20D9D37-A3A3-42B2-8CA0-074F3DAA6CB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0AC95D87-3ED8-40B2-AFC8-F32EB8EF847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1799E255-BB1F-4F2C-AC47-3444CCB134C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61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692" indent="0">
              <a:buNone/>
              <a:defRPr sz="1700"/>
            </a:lvl2pPr>
            <a:lvl3pPr marL="1299392" indent="0">
              <a:buNone/>
              <a:defRPr sz="1400"/>
            </a:lvl3pPr>
            <a:lvl4pPr marL="1949097" indent="0">
              <a:buNone/>
              <a:defRPr sz="1300"/>
            </a:lvl4pPr>
            <a:lvl5pPr marL="2598792" indent="0">
              <a:buNone/>
              <a:defRPr sz="1300"/>
            </a:lvl5pPr>
            <a:lvl6pPr marL="3248487" indent="0">
              <a:buNone/>
              <a:defRPr sz="1300"/>
            </a:lvl6pPr>
            <a:lvl7pPr marL="3898190" indent="0">
              <a:buNone/>
              <a:defRPr sz="1300"/>
            </a:lvl7pPr>
            <a:lvl8pPr marL="4547880" indent="0">
              <a:buNone/>
              <a:defRPr sz="1300"/>
            </a:lvl8pPr>
            <a:lvl9pPr marL="519758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31DF76E2-7AC0-4779-B4E1-37FEDD39F7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692" indent="0">
              <a:buNone/>
              <a:defRPr sz="4000"/>
            </a:lvl2pPr>
            <a:lvl3pPr marL="1299392" indent="0">
              <a:buNone/>
              <a:defRPr sz="3400"/>
            </a:lvl3pPr>
            <a:lvl4pPr marL="1949097" indent="0">
              <a:buNone/>
              <a:defRPr sz="2800"/>
            </a:lvl4pPr>
            <a:lvl5pPr marL="2598792" indent="0">
              <a:buNone/>
              <a:defRPr sz="2800"/>
            </a:lvl5pPr>
            <a:lvl6pPr marL="3248487" indent="0">
              <a:buNone/>
              <a:defRPr sz="2800"/>
            </a:lvl6pPr>
            <a:lvl7pPr marL="3898190" indent="0">
              <a:buNone/>
              <a:defRPr sz="2800"/>
            </a:lvl7pPr>
            <a:lvl8pPr marL="4547880" indent="0">
              <a:buNone/>
              <a:defRPr sz="2800"/>
            </a:lvl8pPr>
            <a:lvl9pPr marL="5197583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692" indent="0">
              <a:buNone/>
              <a:defRPr sz="1700"/>
            </a:lvl2pPr>
            <a:lvl3pPr marL="1299392" indent="0">
              <a:buNone/>
              <a:defRPr sz="1400"/>
            </a:lvl3pPr>
            <a:lvl4pPr marL="1949097" indent="0">
              <a:buNone/>
              <a:defRPr sz="1300"/>
            </a:lvl4pPr>
            <a:lvl5pPr marL="2598792" indent="0">
              <a:buNone/>
              <a:defRPr sz="1300"/>
            </a:lvl5pPr>
            <a:lvl6pPr marL="3248487" indent="0">
              <a:buNone/>
              <a:defRPr sz="1300"/>
            </a:lvl6pPr>
            <a:lvl7pPr marL="3898190" indent="0">
              <a:buNone/>
              <a:defRPr sz="1300"/>
            </a:lvl7pPr>
            <a:lvl8pPr marL="4547880" indent="0">
              <a:buNone/>
              <a:defRPr sz="1300"/>
            </a:lvl8pPr>
            <a:lvl9pPr marL="519758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9C68165A-05C3-421E-AF06-BBB141DAAA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C5A4F0F9-F4A0-4D6F-8E82-E9A1F2FC633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20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20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pPr>
              <a:defRPr/>
            </a:pPr>
            <a:fld id="{4E877F48-3DFB-4C2B-BB4F-8676C22786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857" tIns="64929" rIns="129857" bIns="649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8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857" tIns="64929" rIns="129857" bIns="64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57" tIns="64929" rIns="129857" bIns="64929" numCol="1" anchor="t" anchorCtr="0" compatLnSpc="1">
            <a:prstTxWarp prst="textNoShape">
              <a:avLst/>
            </a:prstTxWarp>
          </a:bodyPr>
          <a:lstStyle>
            <a:lvl1pPr algn="l" defTabSz="91313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May 22, 2014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57" tIns="64929" rIns="129857" bIns="64929" numCol="1" anchor="t" anchorCtr="0" compatLnSpc="1">
            <a:prstTxWarp prst="textNoShape">
              <a:avLst/>
            </a:prstTxWarp>
          </a:bodyPr>
          <a:lstStyle>
            <a:lvl1pPr algn="ctr" defTabSz="91313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CS38 Lecture 16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57" tIns="64929" rIns="129857" bIns="64929" numCol="1" anchor="t" anchorCtr="0" compatLnSpc="1">
            <a:prstTxWarp prst="textNoShape">
              <a:avLst/>
            </a:prstTxWarp>
          </a:bodyPr>
          <a:lstStyle>
            <a:lvl1pPr algn="r" defTabSz="91313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5A0D901-1937-4640-BBFA-4F1C1788A482}" type="slidenum">
              <a:rPr lang="en-US" kern="12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649288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2985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4790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597197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6983" indent="-48698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5110" indent="-405822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2pPr>
      <a:lvl3pPr marL="1623244" indent="-324643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2272540" indent="-32464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2921853" indent="-324643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3571148" indent="-32464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0441" indent="-32464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69745" indent="-32464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19032" indent="-32464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288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92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7902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7197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6490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5797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5091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4392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45" tIns="64973" rIns="129945" bIns="64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62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45" tIns="64973" rIns="129945" bIns="64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45" tIns="64973" rIns="129945" bIns="64973" numCol="1" anchor="t" anchorCtr="0" compatLnSpc="1">
            <a:prstTxWarp prst="textNoShape">
              <a:avLst/>
            </a:prstTxWarp>
          </a:bodyPr>
          <a:lstStyle>
            <a:lvl1pPr algn="l" defTabSz="913697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May 22, 2014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45" tIns="64973" rIns="129945" bIns="64973" numCol="1" anchor="t" anchorCtr="0" compatLnSpc="1">
            <a:prstTxWarp prst="textNoShape">
              <a:avLst/>
            </a:prstTxWarp>
          </a:bodyPr>
          <a:lstStyle>
            <a:lvl1pPr algn="ctr" defTabSz="913697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CS38 Lecture 16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45" tIns="64973" rIns="129945" bIns="64973" numCol="1" anchor="t" anchorCtr="0" compatLnSpc="1">
            <a:prstTxWarp prst="textNoShape">
              <a:avLst/>
            </a:prstTxWarp>
          </a:bodyPr>
          <a:lstStyle>
            <a:lvl1pPr algn="r" defTabSz="913697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fld id="{3E304017-C0D7-4CC9-A44D-AC3AC297D645}" type="slidenum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649726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299458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49196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598925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03" indent="-48730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813" indent="-406084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323" indent="-324862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055" indent="-324862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3794" indent="-324862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3524" indent="-324862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3251" indent="-324862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2986" indent="-324862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2710" indent="-324862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726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458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196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8925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8653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8390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8112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7849" algn="l" defTabSz="1299458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72" tIns="64986" rIns="129972" bIns="649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56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72" tIns="64986" rIns="129972" bIns="64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72" tIns="64986" rIns="129972" bIns="64986" numCol="1" anchor="t" anchorCtr="0" compatLnSpc="1">
            <a:prstTxWarp prst="textNoShape">
              <a:avLst/>
            </a:prstTxWarp>
          </a:bodyPr>
          <a:lstStyle>
            <a:lvl1pPr algn="l" defTabSz="91388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May 22, 2014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72" tIns="64986" rIns="129972" bIns="64986" numCol="1" anchor="t" anchorCtr="0" compatLnSpc="1">
            <a:prstTxWarp prst="textNoShape">
              <a:avLst/>
            </a:prstTxWarp>
          </a:bodyPr>
          <a:lstStyle>
            <a:lvl1pPr algn="ctr" defTabSz="91388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CS38 Lecture 16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72" tIns="64986" rIns="129972" bIns="64986" numCol="1" anchor="t" anchorCtr="0" compatLnSpc="1">
            <a:prstTxWarp prst="textNoShape">
              <a:avLst/>
            </a:prstTxWarp>
          </a:bodyPr>
          <a:lstStyle>
            <a:lvl1pPr algn="r" defTabSz="91388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fld id="{3E304017-C0D7-4CC9-A44D-AC3AC297D645}" type="slidenum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64986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299724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49594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599457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401" indent="-487401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029" indent="-406165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654" indent="-32493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522" indent="-32493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4392" indent="-32493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4255" indent="-32493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4116" indent="-32493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3983" indent="-32493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3842" indent="-32493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86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72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59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945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9319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8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904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891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05" tIns="65003" rIns="130005" bIns="650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9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05" tIns="65003" rIns="130005" bIns="65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05" tIns="65003" rIns="130005" bIns="65003" numCol="1" anchor="t" anchorCtr="0" compatLnSpc="1">
            <a:prstTxWarp prst="textNoShape">
              <a:avLst/>
            </a:prstTxWarp>
          </a:bodyPr>
          <a:lstStyle>
            <a:lvl1pPr algn="l" defTabSz="914119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May 22, 2014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05" tIns="65003" rIns="130005" bIns="65003" numCol="1" anchor="t" anchorCtr="0" compatLnSpc="1">
            <a:prstTxWarp prst="textNoShape">
              <a:avLst/>
            </a:prstTxWarp>
          </a:bodyPr>
          <a:lstStyle>
            <a:lvl1pPr algn="ctr" defTabSz="914119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CS38 Lecture 16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05" tIns="65003" rIns="130005" bIns="65003" numCol="1" anchor="t" anchorCtr="0" compatLnSpc="1">
            <a:prstTxWarp prst="textNoShape">
              <a:avLst/>
            </a:prstTxWarp>
          </a:bodyPr>
          <a:lstStyle>
            <a:lvl1pPr algn="r" defTabSz="914119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fld id="{CEC46997-3F51-4253-8117-C7217702E8C0}" type="slidenum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650029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059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0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12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524" indent="-487524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299" indent="-406268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073" indent="-325014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5105" indent="-32501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138" indent="-325014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5169" indent="-325014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5197" indent="-325014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5229" indent="-325014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5256" indent="-325014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29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059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092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122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151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84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209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0243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857" tIns="64929" rIns="129857" bIns="649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8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857" tIns="64929" rIns="129857" bIns="64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57" tIns="64929" rIns="129857" bIns="64929" numCol="1" anchor="t" anchorCtr="0" compatLnSpc="1">
            <a:prstTxWarp prst="textNoShape">
              <a:avLst/>
            </a:prstTxWarp>
          </a:bodyPr>
          <a:lstStyle>
            <a:lvl1pPr algn="l" defTabSz="91318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May 22, 2014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57" tIns="64929" rIns="129857" bIns="64929" numCol="1" anchor="t" anchorCtr="0" compatLnSpc="1">
            <a:prstTxWarp prst="textNoShape">
              <a:avLst/>
            </a:prstTxWarp>
          </a:bodyPr>
          <a:lstStyle>
            <a:lvl1pPr algn="ctr" defTabSz="91318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</a:rPr>
              <a:t>CS38 Lecture 16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57" tIns="64929" rIns="129857" bIns="64929" numCol="1" anchor="t" anchorCtr="0" compatLnSpc="1">
            <a:prstTxWarp prst="textNoShape">
              <a:avLst/>
            </a:prstTxWarp>
          </a:bodyPr>
          <a:lstStyle>
            <a:lvl1pPr algn="r" defTabSz="91318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5A0D901-1937-4640-BBFA-4F1C1788A482}" type="slidenum">
              <a:rPr lang="en-US" kern="12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649288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2985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4790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597197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6983" indent="-48698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5110" indent="-405822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charset="0"/>
          <a:cs typeface="ＭＳ Ｐゴシック"/>
        </a:defRPr>
      </a:lvl2pPr>
      <a:lvl3pPr marL="1623244" indent="-324643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0"/>
          <a:cs typeface="ＭＳ Ｐゴシック"/>
        </a:defRPr>
      </a:lvl3pPr>
      <a:lvl4pPr marL="2272540" indent="-32464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4pPr>
      <a:lvl5pPr marL="2921853" indent="-324643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0"/>
          <a:cs typeface="ＭＳ Ｐゴシック"/>
        </a:defRPr>
      </a:lvl5pPr>
      <a:lvl6pPr marL="3571148" indent="-32464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0441" indent="-32464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69745" indent="-32464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19032" indent="-32464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288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92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7902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7197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6490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5797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5091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4392" algn="l" defTabSz="12985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16747"/>
            <a:ext cx="1300480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773" tIns="65387" rIns="130773" bIns="653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987" y="1300480"/>
            <a:ext cx="11162453" cy="769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773" tIns="65387" rIns="130773" bIns="653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95467" y="9428480"/>
            <a:ext cx="2709333" cy="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773" tIns="65387" rIns="130773" bIns="65387" numCol="1" anchor="ctr" anchorCtr="0" compatLnSpc="1">
            <a:prstTxWarp prst="textNoShape">
              <a:avLst/>
            </a:prstTxWarp>
          </a:bodyPr>
          <a:lstStyle>
            <a:lvl1pPr algn="r" defTabSz="91318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kumimoji="1" sz="1100"/>
            </a:lvl1pPr>
          </a:lstStyle>
          <a:p>
            <a:fld id="{0B18187F-9236-4CD8-A819-EFABAAE20301}" type="slidenum">
              <a:rPr lang="en-US" kern="1200" smtClean="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  <a:cs typeface="+mn-cs"/>
              </a:rPr>
              <a:pPr/>
              <a:t>‹#›</a:t>
            </a:fld>
            <a:endParaRPr lang="en-US" sz="2000" kern="1200" dirty="0" smtClean="0">
              <a:solidFill>
                <a:srgbClr val="000000"/>
              </a:solidFill>
              <a:latin typeface="Lucida Sans" pitchFamily="1" charset="0"/>
              <a:ea typeface="ＭＳ Ｐゴシック" pitchFamily="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5pPr>
      <a:lvl6pPr marL="649355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6pPr>
      <a:lvl7pPr marL="1298725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7pPr>
      <a:lvl8pPr marL="1948101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8pPr>
      <a:lvl9pPr marL="2597463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491532" indent="-329187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890626" indent="-236744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630173" indent="-574957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2187100" indent="-24125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2836467" indent="-24125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3485829" indent="-24125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4135190" indent="-24125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4784555" indent="-241259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355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725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8101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7463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6823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6197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5556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4924" algn="l" defTabSz="12987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16747"/>
            <a:ext cx="1300480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780" tIns="65391" rIns="130780" bIns="653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987" y="1300480"/>
            <a:ext cx="11162453" cy="769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780" tIns="65391" rIns="130780" bIns="653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95467" y="9428480"/>
            <a:ext cx="2709333" cy="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780" tIns="65391" rIns="130780" bIns="65391" numCol="1" anchor="ctr" anchorCtr="0" compatLnSpc="1">
            <a:prstTxWarp prst="textNoShape">
              <a:avLst/>
            </a:prstTxWarp>
          </a:bodyPr>
          <a:lstStyle>
            <a:lvl1pPr algn="r" defTabSz="913227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kumimoji="1" sz="1100"/>
            </a:lvl1pPr>
          </a:lstStyle>
          <a:p>
            <a:fld id="{0B18187F-9236-4CD8-A819-EFABAAE20301}" type="slidenum">
              <a:rPr lang="en-US" kern="1200" smtClean="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  <a:cs typeface="+mn-cs"/>
              </a:rPr>
              <a:pPr/>
              <a:t>‹#›</a:t>
            </a:fld>
            <a:endParaRPr lang="en-US" sz="2000" kern="1200" dirty="0" smtClean="0">
              <a:solidFill>
                <a:srgbClr val="000000"/>
              </a:solidFill>
              <a:latin typeface="Lucida Sans" pitchFamily="1" charset="0"/>
              <a:ea typeface="ＭＳ Ｐゴシック" pitchFamily="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5pPr>
      <a:lvl6pPr marL="649389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6pPr>
      <a:lvl7pPr marL="1298791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7pPr>
      <a:lvl8pPr marL="1948201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8pPr>
      <a:lvl9pPr marL="2597596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491558" indent="-329204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890671" indent="-236756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630256" indent="-574986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2187213" indent="-241271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2836612" indent="-241271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3486007" indent="-241271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4135402" indent="-241271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4784800" indent="-241271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389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791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8201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7596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6989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6396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5788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5190" algn="l" defTabSz="12987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16747"/>
            <a:ext cx="1300480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793" tIns="65397" rIns="130793" bIns="65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987" y="1300480"/>
            <a:ext cx="11162453" cy="769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793" tIns="65397" rIns="130793" bIns="65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95467" y="9428480"/>
            <a:ext cx="2709333" cy="32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793" tIns="65397" rIns="130793" bIns="65397" numCol="1" anchor="ctr" anchorCtr="0" compatLnSpc="1">
            <a:prstTxWarp prst="textNoShape">
              <a:avLst/>
            </a:prstTxWarp>
          </a:bodyPr>
          <a:lstStyle>
            <a:lvl1pPr algn="r" defTabSz="91332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kumimoji="1" sz="1100"/>
            </a:lvl1pPr>
          </a:lstStyle>
          <a:p>
            <a:fld id="{E5BC8E2C-0C28-49AD-AE1F-7535D2636174}" type="slidenum">
              <a:rPr lang="en-US" kern="1200" smtClean="0">
                <a:solidFill>
                  <a:srgbClr val="000000"/>
                </a:solidFill>
                <a:latin typeface="Lucida Sans" pitchFamily="1" charset="0"/>
                <a:ea typeface="ＭＳ Ｐゴシック" pitchFamily="1" charset="-128"/>
                <a:cs typeface="+mn-cs"/>
              </a:rPr>
              <a:pPr/>
              <a:t>‹#›</a:t>
            </a:fld>
            <a:endParaRPr lang="en-US" sz="2000" kern="1200" dirty="0" smtClean="0">
              <a:solidFill>
                <a:srgbClr val="000000"/>
              </a:solidFill>
              <a:latin typeface="Lucida Sans" pitchFamily="1" charset="0"/>
              <a:ea typeface="ＭＳ Ｐゴシック" pitchFamily="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5pPr>
      <a:lvl6pPr marL="649456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6pPr>
      <a:lvl7pPr marL="1298925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7pPr>
      <a:lvl8pPr marL="1948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8pPr>
      <a:lvl9pPr marL="2597862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491608" indent="-329238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890762" indent="-236781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630424" indent="-575045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2187435" indent="-241296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2836902" indent="-241296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3486364" indent="-241296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4135826" indent="-241296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4785289" indent="-241296" algn="l" rtl="0" eaLnBrk="0" fontAlgn="base" hangingPunct="0">
        <a:lnSpc>
          <a:spcPts val="3698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456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925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8400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7862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7322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6794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6253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5722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891" tIns="64946" rIns="129891" bIns="649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74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891" tIns="64946" rIns="129891" bIns="64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91" tIns="64946" rIns="129891" bIns="64946" numCol="1" anchor="t" anchorCtr="0" compatLnSpc="1">
            <a:prstTxWarp prst="textNoShape">
              <a:avLst/>
            </a:prstTxWarp>
          </a:bodyPr>
          <a:lstStyle>
            <a:lvl1pPr algn="l" defTabSz="913321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May 22, 2014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91" tIns="64946" rIns="129891" bIns="64946" numCol="1" anchor="t" anchorCtr="0" compatLnSpc="1">
            <a:prstTxWarp prst="textNoShape">
              <a:avLst/>
            </a:prstTxWarp>
          </a:bodyPr>
          <a:lstStyle>
            <a:lvl1pPr algn="ctr" defTabSz="913321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CS38 Lecture 16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891" tIns="64946" rIns="129891" bIns="64946" numCol="1" anchor="t" anchorCtr="0" compatLnSpc="1">
            <a:prstTxWarp prst="textNoShape">
              <a:avLst/>
            </a:prstTxWarp>
          </a:bodyPr>
          <a:lstStyle>
            <a:lvl1pPr algn="r" defTabSz="913321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fld id="{1A6CF9BC-BBDC-4411-A576-9D41ADF16E9F}" type="slidenum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649456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298925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48400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59786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106" indent="-487106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380" indent="-40592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3656" indent="-324728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3124" indent="-32472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2600" indent="-324728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2062" indent="-324728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1522" indent="-324728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0992" indent="-324728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0447" indent="-324728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456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925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8400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7862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7322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6794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6253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5722" algn="l" defTabSz="12989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11" tIns="64956" rIns="129911" bIns="649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69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11" tIns="64956" rIns="129911" bIns="64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11" tIns="64956" rIns="129911" bIns="64956" numCol="1" anchor="t" anchorCtr="0" compatLnSpc="1">
            <a:prstTxWarp prst="textNoShape">
              <a:avLst/>
            </a:prstTxWarp>
          </a:bodyPr>
          <a:lstStyle>
            <a:lvl1pPr algn="l" defTabSz="913462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May 22, 2014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11" tIns="64956" rIns="129911" bIns="64956" numCol="1" anchor="t" anchorCtr="0" compatLnSpc="1">
            <a:prstTxWarp prst="textNoShape">
              <a:avLst/>
            </a:prstTxWarp>
          </a:bodyPr>
          <a:lstStyle>
            <a:lvl1pPr algn="ctr" defTabSz="913462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CS38 Lecture 16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11" tIns="64956" rIns="129911" bIns="64956" numCol="1" anchor="t" anchorCtr="0" compatLnSpc="1">
            <a:prstTxWarp prst="textNoShape">
              <a:avLst/>
            </a:prstTxWarp>
          </a:bodyPr>
          <a:lstStyle>
            <a:lvl1pPr algn="r" defTabSz="913462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fld id="{34D937C2-1C3F-43A5-926F-E24451AA5BC9}" type="slidenum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649557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299126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48698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598261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179" indent="-487179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543" indent="-40598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3906" indent="-324778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3473" indent="-32477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3048" indent="-324778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2610" indent="-324778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2170" indent="-324778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1739" indent="-324778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1295" indent="-324778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557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126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8698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8261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7821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7393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6950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6520" algn="l" defTabSz="129912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38" tIns="64970" rIns="129938" bIns="649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64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38" tIns="64970" rIns="129938" bIns="649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38" tIns="64970" rIns="129938" bIns="64970" numCol="1" anchor="t" anchorCtr="0" compatLnSpc="1">
            <a:prstTxWarp prst="textNoShape">
              <a:avLst/>
            </a:prstTxWarp>
          </a:bodyPr>
          <a:lstStyle>
            <a:lvl1pPr algn="l" defTabSz="91365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May 22, 2014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38" tIns="64970" rIns="129938" bIns="64970" numCol="1" anchor="t" anchorCtr="0" compatLnSpc="1">
            <a:prstTxWarp prst="textNoShape">
              <a:avLst/>
            </a:prstTxWarp>
          </a:bodyPr>
          <a:lstStyle>
            <a:lvl1pPr algn="ctr" defTabSz="91365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t>CS38 Lecture 16</a:t>
            </a:r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38" tIns="64970" rIns="129938" bIns="64970" numCol="1" anchor="t" anchorCtr="0" compatLnSpc="1">
            <a:prstTxWarp prst="textNoShape">
              <a:avLst/>
            </a:prstTxWarp>
          </a:bodyPr>
          <a:lstStyle>
            <a:lvl1pPr algn="r" defTabSz="91365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>
                <a:latin typeface="Arial" charset="0"/>
              </a:defRPr>
            </a:lvl1pPr>
          </a:lstStyle>
          <a:p>
            <a:pPr>
              <a:defRPr/>
            </a:pPr>
            <a:fld id="{34D937C2-1C3F-43A5-926F-E24451AA5BC9}" type="slidenum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6496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2993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49097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5987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278" indent="-487278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759" indent="-406064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241" indent="-324845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3939" indent="-32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3645" indent="-324845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3341" indent="-32484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3035" indent="-32484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2736" indent="-32484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2427" indent="-32484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692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392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097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8792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8487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8190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7880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7583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38" tIns="64970" rIns="129938" bIns="649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64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9938" tIns="64970" rIns="129938" bIns="649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38" tIns="64970" rIns="129938" bIns="64970" numCol="1" anchor="t" anchorCtr="0" compatLnSpc="1">
            <a:prstTxWarp prst="textNoShape">
              <a:avLst/>
            </a:prstTxWarp>
          </a:bodyPr>
          <a:lstStyle>
            <a:lvl1pPr algn="l" defTabSz="91365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/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May 22, 2014</a:t>
            </a: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8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38" tIns="64970" rIns="129938" bIns="64970" numCol="1" anchor="t" anchorCtr="0" compatLnSpc="1">
            <a:prstTxWarp prst="textNoShape">
              <a:avLst/>
            </a:prstTxWarp>
          </a:bodyPr>
          <a:lstStyle>
            <a:lvl1pPr algn="ctr" defTabSz="91365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/>
            </a:lvl1pPr>
          </a:lstStyle>
          <a:p>
            <a:pPr>
              <a:defRPr/>
            </a:pPr>
            <a:r>
              <a:rPr lang="en-US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CS38 Lecture 16</a:t>
            </a: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938" tIns="64970" rIns="129938" bIns="64970" numCol="1" anchor="t" anchorCtr="0" compatLnSpc="1">
            <a:prstTxWarp prst="textNoShape">
              <a:avLst/>
            </a:prstTxWarp>
          </a:bodyPr>
          <a:lstStyle>
            <a:lvl1pPr algn="r" defTabSz="91365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tabLst/>
              <a:defRPr sz="2000"/>
            </a:lvl1pPr>
          </a:lstStyle>
          <a:p>
            <a:pPr>
              <a:defRPr/>
            </a:pPr>
            <a:fld id="{6EB27E40-5014-421C-8CC3-3C32BBA4DC98}" type="slidenum">
              <a:rPr lang="en-US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6496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2993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49097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598792" algn="ctr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278" indent="-487278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759" indent="-406064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241" indent="-324845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3939" indent="-32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3645" indent="-324845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3341" indent="-32484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3035" indent="-32484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2736" indent="-32484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2427" indent="-32484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692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392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097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8792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8487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8190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7880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7583" algn="l" defTabSz="129939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CS38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Introduction to Algorithms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Lecture </a:t>
            </a:r>
            <a:r>
              <a:rPr lang="en-US" dirty="0" smtClean="0">
                <a:latin typeface="Arial" charset="0"/>
              </a:rPr>
              <a:t>16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May 22, </a:t>
            </a:r>
            <a:r>
              <a:rPr lang="en-US" dirty="0">
                <a:latin typeface="Arial" charset="0"/>
              </a:rPr>
              <a:t>2014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CEBDA-2EC1-47F2-ABA7-E01777037E4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6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F9B69-34CD-449E-B0F0-C64519FBE16B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72404" name="Freeform 20"/>
          <p:cNvSpPr>
            <a:spLocks/>
          </p:cNvSpPr>
          <p:nvPr/>
        </p:nvSpPr>
        <p:spPr bwMode="auto">
          <a:xfrm>
            <a:off x="9383325" y="4237850"/>
            <a:ext cx="3616960" cy="4933244"/>
          </a:xfrm>
          <a:custGeom>
            <a:avLst/>
            <a:gdLst/>
            <a:ahLst/>
            <a:cxnLst>
              <a:cxn ang="0">
                <a:pos x="1846" y="0"/>
              </a:cxn>
              <a:cxn ang="0">
                <a:pos x="607" y="260"/>
              </a:cxn>
              <a:cxn ang="0">
                <a:pos x="142" y="497"/>
              </a:cxn>
              <a:cxn ang="0">
                <a:pos x="0" y="1120"/>
              </a:cxn>
              <a:cxn ang="0">
                <a:pos x="292" y="1743"/>
              </a:cxn>
              <a:cxn ang="0">
                <a:pos x="1515" y="2185"/>
              </a:cxn>
              <a:cxn ang="0">
                <a:pos x="1835" y="2185"/>
              </a:cxn>
            </a:cxnLst>
            <a:rect l="0" t="0" r="r" b="b"/>
            <a:pathLst>
              <a:path w="1846" h="2185">
                <a:moveTo>
                  <a:pt x="1846" y="0"/>
                </a:moveTo>
                <a:lnTo>
                  <a:pt x="607" y="260"/>
                </a:lnTo>
                <a:lnTo>
                  <a:pt x="142" y="497"/>
                </a:lnTo>
                <a:lnTo>
                  <a:pt x="0" y="1120"/>
                </a:lnTo>
                <a:lnTo>
                  <a:pt x="292" y="1743"/>
                </a:lnTo>
                <a:lnTo>
                  <a:pt x="1515" y="2185"/>
                </a:lnTo>
                <a:lnTo>
                  <a:pt x="1835" y="2185"/>
                </a:lnTo>
              </a:path>
            </a:pathLst>
          </a:custGeom>
          <a:solidFill>
            <a:schemeClr val="tx2"/>
          </a:solidFill>
          <a:ln w="158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773" tIns="65387" rIns="130773" bIns="65387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Projection Lemma</a:t>
            </a:r>
          </a:p>
        </p:txBody>
      </p:sp>
      <p:sp>
        <p:nvSpPr>
          <p:cNvPr id="272389" name="Oval 5"/>
          <p:cNvSpPr>
            <a:spLocks noChangeAspect="1" noChangeArrowheads="1"/>
          </p:cNvSpPr>
          <p:nvPr/>
        </p:nvSpPr>
        <p:spPr bwMode="auto">
          <a:xfrm>
            <a:off x="7983540" y="6425673"/>
            <a:ext cx="97085" cy="9708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12282313" y="8656323"/>
            <a:ext cx="675076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</a:p>
        </p:txBody>
      </p:sp>
      <p:cxnSp>
        <p:nvCxnSpPr>
          <p:cNvPr id="272391" name="AutoShape 7"/>
          <p:cNvCxnSpPr>
            <a:cxnSpLocks noChangeShapeType="1"/>
            <a:stCxn id="272389" idx="6"/>
            <a:endCxn id="272396" idx="2"/>
          </p:cNvCxnSpPr>
          <p:nvPr/>
        </p:nvCxnSpPr>
        <p:spPr bwMode="auto">
          <a:xfrm>
            <a:off x="8091913" y="6475308"/>
            <a:ext cx="1232747" cy="29802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2392" name="AutoShape 8"/>
          <p:cNvCxnSpPr>
            <a:cxnSpLocks noChangeShapeType="1"/>
            <a:stCxn id="272400" idx="3"/>
            <a:endCxn id="272396" idx="6"/>
          </p:cNvCxnSpPr>
          <p:nvPr/>
        </p:nvCxnSpPr>
        <p:spPr bwMode="auto">
          <a:xfrm flipH="1">
            <a:off x="9444285" y="5983113"/>
            <a:ext cx="839893" cy="7902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7604197" y="5906347"/>
            <a:ext cx="86924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y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9329138" y="6644641"/>
            <a:ext cx="86924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x*</a:t>
            </a:r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 rot="20939732" flipH="1">
            <a:off x="8773724" y="4012109"/>
            <a:ext cx="1257583" cy="5296747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lIns="130773" tIns="65387" rIns="130773" bIns="65387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2396" name="Oval 12"/>
          <p:cNvSpPr>
            <a:spLocks noChangeAspect="1" noChangeArrowheads="1"/>
          </p:cNvSpPr>
          <p:nvPr/>
        </p:nvSpPr>
        <p:spPr bwMode="auto">
          <a:xfrm>
            <a:off x="9335912" y="6723700"/>
            <a:ext cx="97084" cy="9708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2400" name="Oval 16"/>
          <p:cNvSpPr>
            <a:spLocks noChangeAspect="1" noChangeArrowheads="1"/>
          </p:cNvSpPr>
          <p:nvPr/>
        </p:nvSpPr>
        <p:spPr bwMode="auto">
          <a:xfrm>
            <a:off x="10270632" y="5890580"/>
            <a:ext cx="97084" cy="9482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kern="1200" dirty="0" smtClean="0">
              <a:solidFill>
                <a:srgbClr val="FFFFFF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10087751" y="5565423"/>
            <a:ext cx="86924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</a:t>
            </a:r>
          </a:p>
        </p:txBody>
      </p:sp>
      <p:sp>
        <p:nvSpPr>
          <p:cNvPr id="27240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r>
              <a:rPr lang="en-US" sz="2400" dirty="0" err="1">
                <a:solidFill>
                  <a:schemeClr val="folHlink"/>
                </a:solidFill>
              </a:rPr>
              <a:t>Weierstrass</a:t>
            </a:r>
            <a:r>
              <a:rPr lang="en-US" sz="2400" dirty="0">
                <a:solidFill>
                  <a:schemeClr val="folHlink"/>
                </a:solidFill>
              </a:rPr>
              <a:t>' theorem.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 Let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be a compact set, and let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be a continuous function on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. Then min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{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: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}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exists. </a:t>
            </a:r>
            <a:br>
              <a:rPr lang="en-US" sz="2400" dirty="0">
                <a:solidFill>
                  <a:schemeClr val="tx1"/>
                </a:solidFill>
                <a:sym typeface="Symbol" pitchFamily="1" charset="2"/>
              </a:rPr>
            </a:br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Projection lemma.</a:t>
            </a:r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½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be a nonempty closed convex set, and 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take </a:t>
            </a:r>
            <a:r>
              <a:rPr lang="en-US" sz="2400" i="1" dirty="0" smtClean="0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not in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.  Then there exists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1" charset="0"/>
              </a:rPr>
              <a:t>*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with minimum </a:t>
            </a:r>
            <a:r>
              <a:rPr lang="en-US" sz="2400" dirty="0">
                <a:solidFill>
                  <a:schemeClr val="accent1"/>
                </a:solidFill>
                <a:sym typeface="Symbol" pitchFamily="1" charset="2"/>
              </a:rPr>
              <a:t>distance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from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.</a:t>
            </a:r>
            <a:br>
              <a:rPr lang="en-US" sz="2400" dirty="0">
                <a:solidFill>
                  <a:schemeClr val="tx1"/>
                </a:solidFill>
                <a:sym typeface="Symbol" pitchFamily="1" charset="2"/>
              </a:rPr>
            </a:b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Moreover, for all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we have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–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*)</a:t>
            </a:r>
            <a:r>
              <a:rPr lang="en-US" sz="2400" baseline="30000" dirty="0">
                <a:solidFill>
                  <a:schemeClr val="tx1"/>
                </a:solidFill>
                <a:latin typeface="Times" pitchFamily="1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–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*)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0.</a:t>
            </a:r>
            <a:endParaRPr lang="en-US" sz="2400" dirty="0"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7836762" y="4786497"/>
            <a:ext cx="1208050" cy="43891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71" tIns="64936" rIns="129871" bIns="64936">
            <a:spAutoFit/>
          </a:bodyPr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  <a:sym typeface="Symbol" pitchFamily="1" charset="2"/>
              </a:rPr>
              <a:t>||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y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–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x 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  <a:sym typeface="Symbol" pitchFamily="1" charset="2"/>
              </a:rPr>
              <a:t>||</a:t>
            </a:r>
            <a:r>
              <a:rPr kumimoji="1" lang="en-US" sz="2000" kern="1200" baseline="-250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2</a:t>
            </a:r>
            <a:endParaRPr kumimoji="1" lang="en-US" sz="2000" kern="1200" dirty="0" smtClean="0">
              <a:solidFill>
                <a:srgbClr val="CC0000"/>
              </a:solidFill>
              <a:latin typeface="Times" pitchFamily="1" charset="0"/>
              <a:cs typeface="+mn-cs"/>
            </a:endParaRPr>
          </a:p>
        </p:txBody>
      </p:sp>
      <p:sp>
        <p:nvSpPr>
          <p:cNvPr id="272406" name="Line 22"/>
          <p:cNvSpPr>
            <a:spLocks noChangeShapeType="1"/>
          </p:cNvSpPr>
          <p:nvPr/>
        </p:nvSpPr>
        <p:spPr bwMode="auto">
          <a:xfrm flipV="1">
            <a:off x="8575041" y="3733800"/>
            <a:ext cx="746761" cy="100527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71" tIns="64936" rIns="129871" bIns="64936" anchor="ctr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2407" name="Rectangle 23"/>
          <p:cNvSpPr>
            <a:spLocks noChangeArrowheads="1"/>
          </p:cNvSpPr>
          <p:nvPr/>
        </p:nvSpPr>
        <p:spPr bwMode="auto">
          <a:xfrm>
            <a:off x="5179342" y="4791005"/>
            <a:ext cx="1618827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71" tIns="64936" rIns="129871" bIns="64936">
            <a:spAutoFit/>
          </a:bodyPr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obtuse angle</a:t>
            </a:r>
          </a:p>
        </p:txBody>
      </p:sp>
      <p:sp>
        <p:nvSpPr>
          <p:cNvPr id="272408" name="Line 24"/>
          <p:cNvSpPr>
            <a:spLocks noChangeShapeType="1"/>
          </p:cNvSpPr>
          <p:nvPr/>
        </p:nvSpPr>
        <p:spPr bwMode="auto">
          <a:xfrm flipV="1">
            <a:off x="6335326" y="4242365"/>
            <a:ext cx="329636" cy="46735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71" tIns="64936" rIns="129871" bIns="64936" anchor="ctr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E6FB-DB6B-4E9D-A65C-B420C03ECF6F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48532" name="Freeform 20"/>
          <p:cNvSpPr>
            <a:spLocks/>
          </p:cNvSpPr>
          <p:nvPr/>
        </p:nvSpPr>
        <p:spPr bwMode="auto">
          <a:xfrm>
            <a:off x="9383325" y="4237850"/>
            <a:ext cx="3616960" cy="4933244"/>
          </a:xfrm>
          <a:custGeom>
            <a:avLst/>
            <a:gdLst/>
            <a:ahLst/>
            <a:cxnLst>
              <a:cxn ang="0">
                <a:pos x="1846" y="0"/>
              </a:cxn>
              <a:cxn ang="0">
                <a:pos x="607" y="260"/>
              </a:cxn>
              <a:cxn ang="0">
                <a:pos x="142" y="497"/>
              </a:cxn>
              <a:cxn ang="0">
                <a:pos x="0" y="1120"/>
              </a:cxn>
              <a:cxn ang="0">
                <a:pos x="292" y="1743"/>
              </a:cxn>
              <a:cxn ang="0">
                <a:pos x="1515" y="2185"/>
              </a:cxn>
              <a:cxn ang="0">
                <a:pos x="1835" y="2185"/>
              </a:cxn>
            </a:cxnLst>
            <a:rect l="0" t="0" r="r" b="b"/>
            <a:pathLst>
              <a:path w="1846" h="2185">
                <a:moveTo>
                  <a:pt x="1846" y="0"/>
                </a:moveTo>
                <a:lnTo>
                  <a:pt x="607" y="260"/>
                </a:lnTo>
                <a:lnTo>
                  <a:pt x="142" y="497"/>
                </a:lnTo>
                <a:lnTo>
                  <a:pt x="0" y="1120"/>
                </a:lnTo>
                <a:lnTo>
                  <a:pt x="292" y="1743"/>
                </a:lnTo>
                <a:lnTo>
                  <a:pt x="1515" y="2185"/>
                </a:lnTo>
                <a:lnTo>
                  <a:pt x="1835" y="2185"/>
                </a:lnTo>
              </a:path>
            </a:pathLst>
          </a:custGeom>
          <a:solidFill>
            <a:schemeClr val="tx2"/>
          </a:solidFill>
          <a:ln w="158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773" tIns="65387" rIns="130773" bIns="65387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448515" name="Oval 3"/>
          <p:cNvSpPr>
            <a:spLocks noChangeArrowheads="1"/>
          </p:cNvSpPr>
          <p:nvPr/>
        </p:nvSpPr>
        <p:spPr bwMode="auto">
          <a:xfrm>
            <a:off x="5057460" y="3402472"/>
            <a:ext cx="5913121" cy="5913119"/>
          </a:xfrm>
          <a:prstGeom prst="ellipse">
            <a:avLst/>
          </a:prstGeom>
          <a:solidFill>
            <a:schemeClr val="bg1">
              <a:alpha val="50000"/>
            </a:schemeClr>
          </a:solidFill>
          <a:ln w="15875">
            <a:noFill/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kumimoji="1" lang="en-US" sz="26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Projection Lemma</a:t>
            </a:r>
          </a:p>
        </p:txBody>
      </p:sp>
      <p:sp>
        <p:nvSpPr>
          <p:cNvPr id="448517" name="Oval 5"/>
          <p:cNvSpPr>
            <a:spLocks noChangeAspect="1" noChangeArrowheads="1"/>
          </p:cNvSpPr>
          <p:nvPr/>
        </p:nvSpPr>
        <p:spPr bwMode="auto">
          <a:xfrm>
            <a:off x="7983540" y="6425673"/>
            <a:ext cx="97085" cy="9708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i="1" kern="1200" dirty="0" smtClean="0">
              <a:solidFill>
                <a:srgbClr val="FFFFFF"/>
              </a:solidFill>
              <a:latin typeface="Times" pitchFamily="1" charset="0"/>
              <a:cs typeface="+mn-cs"/>
            </a:endParaRPr>
          </a:p>
        </p:txBody>
      </p:sp>
      <p:cxnSp>
        <p:nvCxnSpPr>
          <p:cNvPr id="448519" name="AutoShape 7"/>
          <p:cNvCxnSpPr>
            <a:cxnSpLocks noChangeShapeType="1"/>
            <a:stCxn id="448517" idx="6"/>
            <a:endCxn id="448524" idx="2"/>
          </p:cNvCxnSpPr>
          <p:nvPr/>
        </p:nvCxnSpPr>
        <p:spPr bwMode="auto">
          <a:xfrm>
            <a:off x="8091913" y="6475308"/>
            <a:ext cx="1232747" cy="29802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8520" name="AutoShape 8"/>
          <p:cNvCxnSpPr>
            <a:cxnSpLocks noChangeShapeType="1"/>
            <a:stCxn id="448528" idx="3"/>
            <a:endCxn id="448524" idx="6"/>
          </p:cNvCxnSpPr>
          <p:nvPr/>
        </p:nvCxnSpPr>
        <p:spPr bwMode="auto">
          <a:xfrm flipH="1">
            <a:off x="9444285" y="5983113"/>
            <a:ext cx="839893" cy="7902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9329138" y="6644641"/>
            <a:ext cx="86924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x*</a:t>
            </a:r>
          </a:p>
        </p:txBody>
      </p:sp>
      <p:sp>
        <p:nvSpPr>
          <p:cNvPr id="448523" name="Line 11"/>
          <p:cNvSpPr>
            <a:spLocks noChangeShapeType="1"/>
          </p:cNvSpPr>
          <p:nvPr/>
        </p:nvSpPr>
        <p:spPr bwMode="auto">
          <a:xfrm rot="20939732" flipH="1">
            <a:off x="8773724" y="4012109"/>
            <a:ext cx="1257583" cy="5296747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lIns="130773" tIns="65387" rIns="130773" bIns="65387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448524" name="Oval 12"/>
          <p:cNvSpPr>
            <a:spLocks noChangeAspect="1" noChangeArrowheads="1"/>
          </p:cNvSpPr>
          <p:nvPr/>
        </p:nvSpPr>
        <p:spPr bwMode="auto">
          <a:xfrm>
            <a:off x="9335912" y="6723700"/>
            <a:ext cx="97084" cy="9708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i="1" kern="1200" dirty="0" smtClean="0">
              <a:solidFill>
                <a:srgbClr val="FFFFFF"/>
              </a:solidFill>
              <a:latin typeface="Times" pitchFamily="1" charset="0"/>
              <a:cs typeface="+mn-cs"/>
            </a:endParaRPr>
          </a:p>
        </p:txBody>
      </p:sp>
      <p:sp>
        <p:nvSpPr>
          <p:cNvPr id="448525" name="Text Box 13"/>
          <p:cNvSpPr txBox="1">
            <a:spLocks noChangeArrowheads="1"/>
          </p:cNvSpPr>
          <p:nvPr/>
        </p:nvSpPr>
        <p:spPr bwMode="auto">
          <a:xfrm>
            <a:off x="10846366" y="7102969"/>
            <a:ext cx="86924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x'</a:t>
            </a:r>
          </a:p>
        </p:txBody>
      </p:sp>
      <p:sp>
        <p:nvSpPr>
          <p:cNvPr id="448526" name="Oval 14"/>
          <p:cNvSpPr>
            <a:spLocks noChangeAspect="1" noChangeArrowheads="1"/>
          </p:cNvSpPr>
          <p:nvPr/>
        </p:nvSpPr>
        <p:spPr bwMode="auto">
          <a:xfrm>
            <a:off x="10839592" y="7233958"/>
            <a:ext cx="97084" cy="9482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i="1" kern="1200" dirty="0" smtClean="0">
              <a:solidFill>
                <a:srgbClr val="FFFFFF"/>
              </a:solidFill>
              <a:latin typeface="Times" pitchFamily="1" charset="0"/>
              <a:cs typeface="+mn-cs"/>
            </a:endParaRPr>
          </a:p>
        </p:txBody>
      </p:sp>
      <p:sp>
        <p:nvSpPr>
          <p:cNvPr id="448528" name="Oval 16"/>
          <p:cNvSpPr>
            <a:spLocks noChangeAspect="1" noChangeArrowheads="1"/>
          </p:cNvSpPr>
          <p:nvPr/>
        </p:nvSpPr>
        <p:spPr bwMode="auto">
          <a:xfrm>
            <a:off x="10270632" y="5890580"/>
            <a:ext cx="97084" cy="9482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i="1" kern="1200" dirty="0" smtClean="0">
              <a:solidFill>
                <a:srgbClr val="FFFFFF"/>
              </a:solidFill>
              <a:latin typeface="Times" pitchFamily="1" charset="0"/>
              <a:cs typeface="+mn-cs"/>
            </a:endParaRPr>
          </a:p>
        </p:txBody>
      </p:sp>
      <p:sp>
        <p:nvSpPr>
          <p:cNvPr id="448529" name="Text Box 17"/>
          <p:cNvSpPr txBox="1">
            <a:spLocks noChangeArrowheads="1"/>
          </p:cNvSpPr>
          <p:nvPr/>
        </p:nvSpPr>
        <p:spPr bwMode="auto">
          <a:xfrm>
            <a:off x="10087751" y="5565423"/>
            <a:ext cx="86924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9819077" y="7701281"/>
            <a:ext cx="871502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X'</a:t>
            </a:r>
          </a:p>
        </p:txBody>
      </p:sp>
      <p:sp>
        <p:nvSpPr>
          <p:cNvPr id="448531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pPr lvl="0"/>
            <a:r>
              <a:rPr lang="en-US" sz="2400" dirty="0" err="1"/>
              <a:t>Weierstrass</a:t>
            </a:r>
            <a:r>
              <a:rPr lang="en-US" sz="2400" dirty="0"/>
              <a:t>' theorem.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 Let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be a compact set, and let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be a continuous function on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. Then min 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{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) :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exists. </a:t>
            </a:r>
            <a:br>
              <a:rPr lang="en-US" sz="2400" dirty="0">
                <a:solidFill>
                  <a:srgbClr val="000000"/>
                </a:solidFill>
                <a:sym typeface="Symbol" pitchFamily="1" charset="2"/>
              </a:rPr>
            </a:br>
            <a:endParaRPr lang="en-US" sz="2400" dirty="0">
              <a:solidFill>
                <a:srgbClr val="000000"/>
              </a:solidFill>
              <a:sym typeface="Symbol" pitchFamily="1" charset="2"/>
            </a:endParaRPr>
          </a:p>
          <a:p>
            <a:pPr lvl="0"/>
            <a:r>
              <a:rPr lang="en-US" sz="2400" dirty="0"/>
              <a:t>Projection lemma.</a:t>
            </a:r>
            <a:r>
              <a:rPr lang="en-US" sz="2400" dirty="0">
                <a:solidFill>
                  <a:srgbClr val="000000"/>
                </a:solidFill>
              </a:rPr>
              <a:t>  Let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½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" charset="2"/>
              </a:rPr>
              <a:t>R</a:t>
            </a:r>
            <a:r>
              <a:rPr lang="en-US" sz="2400" i="1" baseline="30000" dirty="0" err="1">
                <a:solidFill>
                  <a:srgbClr val="000000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be a nonempty closed convex set, and </a:t>
            </a:r>
            <a:r>
              <a:rPr lang="en-US" sz="2400" dirty="0" smtClean="0">
                <a:solidFill>
                  <a:srgbClr val="000000"/>
                </a:solidFill>
                <a:sym typeface="Symbol" pitchFamily="1" charset="2"/>
              </a:rPr>
              <a:t>take </a:t>
            </a:r>
            <a:r>
              <a:rPr lang="en-US" sz="2400" i="1" dirty="0" smtClean="0">
                <a:solidFill>
                  <a:srgbClr val="000000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sym typeface="Symbol" pitchFamily="1" charset="2"/>
              </a:rPr>
              <a:t>not in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.  Then there exists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i="1" baseline="30000" dirty="0">
                <a:solidFill>
                  <a:srgbClr val="000000"/>
                </a:solidFill>
                <a:latin typeface="Times" pitchFamily="1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with minimum </a:t>
            </a:r>
            <a:r>
              <a:rPr lang="en-US" sz="2400" dirty="0">
                <a:solidFill>
                  <a:srgbClr val="CC0000"/>
                </a:solidFill>
                <a:sym typeface="Symbol" pitchFamily="1" charset="2"/>
              </a:rPr>
              <a:t>distance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from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.</a:t>
            </a:r>
            <a:br>
              <a:rPr lang="en-US" sz="2400" dirty="0">
                <a:solidFill>
                  <a:srgbClr val="000000"/>
                </a:solidFill>
                <a:sym typeface="Symbol" pitchFamily="1" charset="2"/>
              </a:rPr>
            </a:b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Moreover, for all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we have 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*)</a:t>
            </a:r>
            <a:r>
              <a:rPr lang="en-US" sz="2400" baseline="30000" dirty="0">
                <a:solidFill>
                  <a:srgbClr val="000000"/>
                </a:solidFill>
                <a:latin typeface="Times" pitchFamily="1" charset="0"/>
              </a:rPr>
              <a:t>T 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 0.</a:t>
            </a:r>
            <a:endParaRPr lang="en-US" sz="2400" dirty="0"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 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sz="2400" dirty="0">
                <a:sym typeface="Symbol" pitchFamily="1" charset="2"/>
              </a:rPr>
              <a:t>Define </a:t>
            </a:r>
            <a:r>
              <a:rPr lang="en-US" sz="2400" i="1" dirty="0">
                <a:latin typeface="Times" pitchFamily="1" charset="0"/>
              </a:rPr>
              <a:t>f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)</a:t>
            </a:r>
            <a:r>
              <a:rPr lang="en-US" sz="2400" dirty="0">
                <a:sym typeface="Symbol" pitchFamily="1" charset="2"/>
              </a:rPr>
              <a:t> = ||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sym typeface="Symbol" pitchFamily="1" charset="2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dirty="0">
                <a:sym typeface="Symbol" pitchFamily="1" charset="2"/>
              </a:rPr>
              <a:t>||.</a:t>
            </a:r>
          </a:p>
          <a:p>
            <a:pPr lvl="1"/>
            <a:r>
              <a:rPr lang="en-US" sz="2400" dirty="0">
                <a:sym typeface="Symbol" pitchFamily="1" charset="2"/>
              </a:rPr>
              <a:t>Want to apply </a:t>
            </a:r>
            <a:r>
              <a:rPr lang="en-US" sz="2400" dirty="0" err="1">
                <a:sym typeface="Symbol" pitchFamily="1" charset="2"/>
              </a:rPr>
              <a:t>Weierstrass</a:t>
            </a:r>
            <a:r>
              <a:rPr lang="en-US" sz="2400" dirty="0">
                <a:sym typeface="Symbol" pitchFamily="1" charset="2"/>
              </a:rPr>
              <a:t>, but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not</a:t>
            </a:r>
            <a:br>
              <a:rPr lang="en-US" sz="2400" dirty="0">
                <a:sym typeface="Symbol" pitchFamily="1" charset="2"/>
              </a:rPr>
            </a:br>
            <a:r>
              <a:rPr lang="en-US" sz="2400" dirty="0">
                <a:sym typeface="Symbol" pitchFamily="1" charset="2"/>
              </a:rPr>
              <a:t>necessarily bounded.</a:t>
            </a:r>
          </a:p>
          <a:p>
            <a:pPr lvl="1"/>
            <a:r>
              <a:rPr lang="en-US" sz="2400" i="1" dirty="0" smtClean="0">
                <a:latin typeface="Times" pitchFamily="1" charset="0"/>
              </a:rPr>
              <a:t>X  </a:t>
            </a:r>
            <a:r>
              <a:rPr lang="en-US" sz="2400" dirty="0" smtClean="0"/>
              <a:t>not empty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dirty="0">
                <a:sym typeface="Symbol" pitchFamily="1" charset="2"/>
              </a:rPr>
              <a:t>there exists </a:t>
            </a:r>
            <a:r>
              <a:rPr lang="en-US" sz="2400" i="1" dirty="0" smtClean="0">
                <a:latin typeface="Times" pitchFamily="1" charset="0"/>
              </a:rPr>
              <a:t>x’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.</a:t>
            </a:r>
          </a:p>
          <a:p>
            <a:pPr lvl="1"/>
            <a:r>
              <a:rPr lang="en-US" sz="2400" dirty="0">
                <a:sym typeface="Symbol" pitchFamily="1" charset="2"/>
              </a:rPr>
              <a:t>Define </a:t>
            </a:r>
            <a:r>
              <a:rPr lang="en-US" sz="2400" i="1" dirty="0">
                <a:latin typeface="Times" pitchFamily="1" charset="0"/>
              </a:rPr>
              <a:t>X'</a:t>
            </a:r>
            <a:r>
              <a:rPr lang="en-US" sz="2400" dirty="0">
                <a:latin typeface="Times" pitchFamily="1" charset="0"/>
              </a:rPr>
              <a:t> = {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: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dirty="0">
                <a:sym typeface="Symbol" pitchFamily="1" charset="2"/>
              </a:rPr>
              <a:t>||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x'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dirty="0">
                <a:sym typeface="Symbol" pitchFamily="1" charset="2"/>
              </a:rPr>
              <a:t>|| </a:t>
            </a:r>
            <a:r>
              <a:rPr lang="en-US" sz="2400" dirty="0">
                <a:latin typeface="Times" pitchFamily="1" charset="0"/>
              </a:rPr>
              <a:t>}</a:t>
            </a:r>
            <a:r>
              <a:rPr lang="en-US" sz="2400" dirty="0">
                <a:sym typeface="Symbol" pitchFamily="1" charset="2"/>
              </a:rPr>
              <a:t/>
            </a:r>
            <a:br>
              <a:rPr lang="en-US" sz="2400" dirty="0">
                <a:sym typeface="Symbol" pitchFamily="1" charset="2"/>
              </a:rPr>
            </a:br>
            <a:r>
              <a:rPr lang="en-US" sz="2400" dirty="0">
                <a:sym typeface="Symbol" pitchFamily="1" charset="2"/>
              </a:rPr>
              <a:t>so that </a:t>
            </a:r>
            <a:r>
              <a:rPr lang="en-US" sz="2400" i="1" dirty="0">
                <a:latin typeface="Times" pitchFamily="1" charset="0"/>
              </a:rPr>
              <a:t>X'</a:t>
            </a:r>
            <a:r>
              <a:rPr lang="en-US" sz="2400" dirty="0">
                <a:sym typeface="Symbol" pitchFamily="1" charset="2"/>
              </a:rPr>
              <a:t> is closed, bounded, and</a:t>
            </a:r>
            <a:br>
              <a:rPr lang="en-US" sz="2400" dirty="0">
                <a:sym typeface="Symbol" pitchFamily="1" charset="2"/>
              </a:rPr>
            </a:br>
            <a:r>
              <a:rPr lang="en-US" sz="2400" dirty="0">
                <a:sym typeface="Symbol" pitchFamily="1" charset="2"/>
              </a:rPr>
              <a:t>min </a:t>
            </a:r>
            <a:r>
              <a:rPr lang="en-US" sz="2400" dirty="0">
                <a:latin typeface="Times" pitchFamily="1" charset="0"/>
              </a:rPr>
              <a:t>{ </a:t>
            </a:r>
            <a:r>
              <a:rPr lang="en-US" sz="2400" i="1" dirty="0">
                <a:latin typeface="Times" pitchFamily="1" charset="0"/>
              </a:rPr>
              <a:t>f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) :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X </a:t>
            </a:r>
            <a:r>
              <a:rPr lang="en-US" sz="2400" dirty="0">
                <a:latin typeface="Times" pitchFamily="1" charset="0"/>
              </a:rPr>
              <a:t>}</a:t>
            </a:r>
            <a:r>
              <a:rPr lang="en-US" sz="2400" dirty="0">
                <a:sym typeface="Symbol" pitchFamily="1" charset="2"/>
              </a:rPr>
              <a:t> = min </a:t>
            </a:r>
            <a:r>
              <a:rPr lang="en-US" sz="2400" dirty="0">
                <a:latin typeface="Times" pitchFamily="1" charset="0"/>
              </a:rPr>
              <a:t>{ </a:t>
            </a:r>
            <a:r>
              <a:rPr lang="en-US" sz="2400" i="1" dirty="0">
                <a:latin typeface="Times" pitchFamily="1" charset="0"/>
              </a:rPr>
              <a:t>f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) :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X' </a:t>
            </a:r>
            <a:r>
              <a:rPr lang="en-US" sz="2400" dirty="0">
                <a:latin typeface="Times" pitchFamily="1" charset="0"/>
              </a:rPr>
              <a:t>}</a:t>
            </a:r>
            <a:r>
              <a:rPr lang="en-US" sz="2400" dirty="0">
                <a:sym typeface="Symbol" pitchFamily="1" charset="2"/>
              </a:rPr>
              <a:t>.</a:t>
            </a:r>
          </a:p>
          <a:p>
            <a:pPr lvl="1"/>
            <a:r>
              <a:rPr lang="en-US" sz="2400" dirty="0">
                <a:sym typeface="Symbol" pitchFamily="1" charset="2"/>
              </a:rPr>
              <a:t>By </a:t>
            </a:r>
            <a:r>
              <a:rPr lang="en-US" sz="2400" dirty="0" err="1">
                <a:sym typeface="Symbol" pitchFamily="1" charset="2"/>
              </a:rPr>
              <a:t>Weierstrass</a:t>
            </a:r>
            <a:r>
              <a:rPr lang="en-US" sz="2400" dirty="0">
                <a:sym typeface="Symbol" pitchFamily="1" charset="2"/>
              </a:rPr>
              <a:t>, min exists.</a:t>
            </a:r>
          </a:p>
        </p:txBody>
      </p:sp>
      <p:sp>
        <p:nvSpPr>
          <p:cNvPr id="448533" name="Text Box 21"/>
          <p:cNvSpPr txBox="1">
            <a:spLocks noChangeArrowheads="1"/>
          </p:cNvSpPr>
          <p:nvPr/>
        </p:nvSpPr>
        <p:spPr bwMode="auto">
          <a:xfrm>
            <a:off x="12282313" y="8656323"/>
            <a:ext cx="675076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</a:p>
        </p:txBody>
      </p:sp>
      <p:sp>
        <p:nvSpPr>
          <p:cNvPr id="448534" name="Text Box 22"/>
          <p:cNvSpPr txBox="1">
            <a:spLocks noChangeArrowheads="1"/>
          </p:cNvSpPr>
          <p:nvPr/>
        </p:nvSpPr>
        <p:spPr bwMode="auto">
          <a:xfrm>
            <a:off x="7604197" y="5906347"/>
            <a:ext cx="86924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B8876-7F5F-42DC-B5C3-8A9774D596E3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Projection Lemma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pPr lvl="0"/>
            <a:r>
              <a:rPr lang="en-US" sz="2400" dirty="0" err="1"/>
              <a:t>Weierstrass</a:t>
            </a:r>
            <a:r>
              <a:rPr lang="en-US" sz="2400" dirty="0"/>
              <a:t>' theorem.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 Let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be a compact set, and let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be a continuous function on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. Then min 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{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) :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exists. </a:t>
            </a:r>
            <a:br>
              <a:rPr lang="en-US" sz="2400" dirty="0">
                <a:solidFill>
                  <a:srgbClr val="000000"/>
                </a:solidFill>
                <a:sym typeface="Symbol" pitchFamily="1" charset="2"/>
              </a:rPr>
            </a:br>
            <a:endParaRPr lang="en-US" sz="2400" dirty="0">
              <a:solidFill>
                <a:srgbClr val="000000"/>
              </a:solidFill>
              <a:sym typeface="Symbol" pitchFamily="1" charset="2"/>
            </a:endParaRPr>
          </a:p>
          <a:p>
            <a:pPr lvl="0"/>
            <a:r>
              <a:rPr lang="en-US" sz="2400" dirty="0"/>
              <a:t>Projection lemma.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i="1" dirty="0">
                <a:solidFill>
                  <a:schemeClr val="tx2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msy10"/>
                <a:ea typeface="cmsy10"/>
                <a:cs typeface="cmsy10"/>
              </a:rPr>
              <a:t>½</a:t>
            </a:r>
            <a:r>
              <a:rPr lang="en-US" sz="2400" dirty="0">
                <a:solidFill>
                  <a:schemeClr val="tx2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2"/>
                </a:solidFill>
                <a:sym typeface="Symbol" pitchFamily="1" charset="2"/>
              </a:rPr>
              <a:t>R</a:t>
            </a:r>
            <a:r>
              <a:rPr lang="en-US" sz="2400" i="1" baseline="30000" dirty="0" err="1">
                <a:solidFill>
                  <a:schemeClr val="tx2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chemeClr val="tx2"/>
                </a:solidFill>
                <a:sym typeface="Symbol" pitchFamily="1" charset="2"/>
              </a:rPr>
              <a:t> be a nonempty closed convex set, and </a:t>
            </a:r>
            <a:r>
              <a:rPr lang="en-US" sz="2400" dirty="0" smtClean="0">
                <a:solidFill>
                  <a:schemeClr val="tx2"/>
                </a:solidFill>
                <a:sym typeface="Symbol" pitchFamily="1" charset="2"/>
              </a:rPr>
              <a:t>take </a:t>
            </a:r>
            <a:r>
              <a:rPr lang="en-US" sz="2400" i="1" dirty="0" smtClean="0">
                <a:solidFill>
                  <a:schemeClr val="tx2"/>
                </a:solidFill>
                <a:latin typeface="Times" pitchFamily="1" charset="0"/>
              </a:rPr>
              <a:t>y</a:t>
            </a:r>
            <a:r>
              <a:rPr lang="en-US" sz="2400" dirty="0" smtClean="0">
                <a:solidFill>
                  <a:schemeClr val="tx2"/>
                </a:solidFill>
                <a:sym typeface="Symbol" pitchFamily="1" charset="2"/>
              </a:rPr>
              <a:t> not in </a:t>
            </a:r>
            <a:r>
              <a:rPr lang="en-US" sz="2400" i="1" dirty="0">
                <a:solidFill>
                  <a:schemeClr val="tx2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2"/>
                </a:solidFill>
                <a:sym typeface="Symbol" pitchFamily="1" charset="2"/>
              </a:rPr>
              <a:t>.  Then there exists </a:t>
            </a:r>
            <a:r>
              <a:rPr lang="en-US" sz="2400" i="1" dirty="0">
                <a:solidFill>
                  <a:schemeClr val="tx2"/>
                </a:solidFill>
                <a:latin typeface="Times" pitchFamily="1" charset="0"/>
              </a:rPr>
              <a:t>x</a:t>
            </a:r>
            <a:r>
              <a:rPr lang="en-US" sz="2400" i="1" baseline="30000" dirty="0">
                <a:solidFill>
                  <a:schemeClr val="tx2"/>
                </a:solidFill>
                <a:latin typeface="Times" pitchFamily="1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>
                <a:solidFill>
                  <a:schemeClr val="tx2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2"/>
                </a:solidFill>
                <a:sym typeface="Symbol" pitchFamily="1" charset="2"/>
              </a:rPr>
              <a:t> with minimum distance from </a:t>
            </a:r>
            <a:r>
              <a:rPr lang="en-US" sz="2400" i="1" dirty="0">
                <a:solidFill>
                  <a:schemeClr val="tx2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chemeClr val="tx2"/>
                </a:solidFill>
                <a:sym typeface="Symbol" pitchFamily="1" charset="2"/>
              </a:rPr>
              <a:t>.</a:t>
            </a:r>
            <a:br>
              <a:rPr lang="en-US" sz="2400" dirty="0">
                <a:solidFill>
                  <a:schemeClr val="tx2"/>
                </a:solidFill>
                <a:sym typeface="Symbol" pitchFamily="1" charset="2"/>
              </a:rPr>
            </a:b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Moreover, for all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we have 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*)</a:t>
            </a:r>
            <a:r>
              <a:rPr lang="en-US" sz="2400" baseline="30000" dirty="0">
                <a:solidFill>
                  <a:srgbClr val="000000"/>
                </a:solidFill>
                <a:latin typeface="Times" pitchFamily="1" charset="0"/>
              </a:rPr>
              <a:t>T 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 0.</a:t>
            </a:r>
            <a:endParaRPr lang="en-US" sz="2400" dirty="0">
              <a:sym typeface="Symbol" pitchFamily="1" charset="2"/>
            </a:endParaRPr>
          </a:p>
          <a:p>
            <a:endParaRPr lang="en-US" sz="2400" dirty="0">
              <a:sym typeface="Symbol" pitchFamily="1" charset="2"/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 </a:t>
            </a:r>
            <a:endParaRPr lang="en-US" sz="2400" dirty="0"/>
          </a:p>
          <a:p>
            <a:pPr lvl="1"/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</a:t>
            </a:r>
            <a:r>
              <a:rPr lang="en-US" sz="2400" dirty="0">
                <a:sym typeface="Symbol" pitchFamily="1" charset="2"/>
              </a:rPr>
              <a:t> min distance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i="1" baseline="30000" dirty="0">
                <a:latin typeface="Times" pitchFamily="1" charset="0"/>
              </a:rPr>
              <a:t>*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baseline="30000" dirty="0">
                <a:latin typeface="Times" pitchFamily="1" charset="0"/>
              </a:rPr>
              <a:t> 2 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baseline="30000" dirty="0">
                <a:latin typeface="Times" pitchFamily="1" charset="0"/>
              </a:rPr>
              <a:t> 2</a:t>
            </a:r>
            <a:r>
              <a:rPr lang="en-US" sz="2400" dirty="0">
                <a:sym typeface="Symbol" pitchFamily="1" charset="2"/>
              </a:rPr>
              <a:t> for all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.</a:t>
            </a:r>
          </a:p>
          <a:p>
            <a:pPr lvl="1"/>
            <a:r>
              <a:rPr lang="en-US" sz="2400" dirty="0">
                <a:sym typeface="Symbol" pitchFamily="1" charset="2"/>
              </a:rPr>
              <a:t>By convexity: if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, then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 +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²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*)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for all </a:t>
            </a:r>
            <a:r>
              <a:rPr lang="en-US" sz="2400" dirty="0">
                <a:latin typeface="Times" pitchFamily="1" charset="0"/>
              </a:rPr>
              <a:t>0 &lt;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²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&lt; 1.</a:t>
            </a:r>
            <a:endParaRPr lang="en-US" sz="2400" dirty="0">
              <a:sym typeface="Symbol" pitchFamily="1" charset="2"/>
            </a:endParaRPr>
          </a:p>
          <a:p>
            <a:pPr lvl="1"/>
            <a:r>
              <a:rPr lang="en-US" sz="2400" dirty="0">
                <a:sym typeface="Symbol" pitchFamily="1" charset="2"/>
              </a:rPr>
              <a:t>||</a:t>
            </a:r>
            <a:r>
              <a:rPr lang="en-US" sz="2400" baseline="-25000" dirty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sym typeface="Symbol" pitchFamily="1" charset="2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*||</a:t>
            </a:r>
            <a:r>
              <a:rPr lang="en-US" sz="2400" baseline="30000" dirty="0">
                <a:latin typeface="Times" pitchFamily="1" charset="0"/>
              </a:rPr>
              <a:t> 2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 – 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²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*)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baseline="30000" dirty="0">
                <a:latin typeface="Times" pitchFamily="1" charset="0"/>
              </a:rPr>
              <a:t> 2</a:t>
            </a:r>
            <a:r>
              <a:rPr lang="en-US" sz="2400" baseline="30000" dirty="0">
                <a:sym typeface="Symbol" pitchFamily="1" charset="2"/>
              </a:rPr>
              <a:t/>
            </a:r>
            <a:br>
              <a:rPr lang="en-US" sz="2400" baseline="30000" dirty="0">
                <a:sym typeface="Symbol" pitchFamily="1" charset="2"/>
              </a:rPr>
            </a:br>
            <a:r>
              <a:rPr lang="en-US" sz="2400" baseline="30000" dirty="0">
                <a:sym typeface="Symbol" pitchFamily="1" charset="2"/>
              </a:rPr>
              <a:t>	</a:t>
            </a:r>
            <a:r>
              <a:rPr lang="en-US" sz="2400" dirty="0">
                <a:sym typeface="Symbol" pitchFamily="1" charset="2"/>
              </a:rPr>
              <a:t>       = ||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baseline="30000" dirty="0">
                <a:latin typeface="Times" pitchFamily="1" charset="0"/>
              </a:rPr>
              <a:t> 2</a:t>
            </a:r>
            <a:r>
              <a:rPr lang="en-US" sz="2400" baseline="30000" dirty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+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²</a:t>
            </a:r>
            <a:r>
              <a:rPr lang="en-US" sz="2400" baseline="30000" dirty="0" smtClean="0">
                <a:latin typeface="Times" pitchFamily="1" charset="0"/>
              </a:rPr>
              <a:t>2 </a:t>
            </a:r>
            <a:r>
              <a:rPr lang="en-US" sz="2400" dirty="0">
                <a:latin typeface="Times" pitchFamily="1" charset="0"/>
              </a:rPr>
              <a:t>||(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*)||</a:t>
            </a:r>
            <a:r>
              <a:rPr lang="en-US" sz="2400" baseline="30000" dirty="0">
                <a:latin typeface="Times" pitchFamily="1" charset="0"/>
              </a:rPr>
              <a:t> 2 </a:t>
            </a:r>
            <a:r>
              <a:rPr lang="en-US" sz="2400" dirty="0">
                <a:latin typeface="Times" pitchFamily="1" charset="0"/>
              </a:rPr>
              <a:t>– </a:t>
            </a:r>
            <a:r>
              <a:rPr lang="en-US" sz="2400" dirty="0" smtClean="0">
                <a:latin typeface="Times" pitchFamily="1" charset="0"/>
              </a:rPr>
              <a:t>2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²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*)</a:t>
            </a:r>
            <a:r>
              <a:rPr lang="en-US" sz="2400" baseline="30000" dirty="0">
                <a:latin typeface="Times" pitchFamily="1" charset="0"/>
              </a:rPr>
              <a:t>T 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-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*)</a:t>
            </a:r>
            <a:r>
              <a:rPr lang="en-US" sz="2400" baseline="30000" dirty="0">
                <a:sym typeface="Symbol" pitchFamily="1" charset="2"/>
              </a:rPr>
              <a:t> </a:t>
            </a:r>
          </a:p>
          <a:p>
            <a:pPr lvl="1"/>
            <a:r>
              <a:rPr lang="en-US" sz="2400" dirty="0">
                <a:sym typeface="Symbol" pitchFamily="1" charset="2"/>
              </a:rPr>
              <a:t>Thus,  (</a:t>
            </a:r>
            <a:r>
              <a:rPr lang="en-US" sz="2400" dirty="0">
                <a:latin typeface="Times" pitchFamily="1" charset="0"/>
              </a:rPr>
              <a:t>y</a:t>
            </a:r>
            <a:r>
              <a:rPr lang="en-US" sz="2400" dirty="0">
                <a:sym typeface="Symbol" pitchFamily="1" charset="2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*)</a:t>
            </a:r>
            <a:r>
              <a:rPr lang="en-US" sz="2400" baseline="30000" dirty="0">
                <a:sym typeface="Symbol" pitchFamily="1" charset="2"/>
              </a:rPr>
              <a:t>T</a:t>
            </a:r>
            <a:r>
              <a:rPr lang="en-US" sz="2400" baseline="30000" dirty="0">
                <a:latin typeface="Times" pitchFamily="1" charset="0"/>
              </a:rPr>
              <a:t> </a:t>
            </a:r>
            <a:r>
              <a:rPr lang="en-US" sz="2400" dirty="0">
                <a:sym typeface="Symbol" pitchFamily="1" charset="2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-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*)</a:t>
            </a:r>
            <a:r>
              <a:rPr lang="en-US" sz="2400" baseline="30000" dirty="0">
                <a:sym typeface="Symbol" pitchFamily="1" charset="2"/>
              </a:rPr>
              <a:t>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dirty="0">
                <a:sym typeface="Symbol" pitchFamily="1" charset="2"/>
              </a:rPr>
              <a:t>½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²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*)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baseline="30000" dirty="0">
                <a:latin typeface="Times" pitchFamily="1" charset="0"/>
              </a:rPr>
              <a:t> 2</a:t>
            </a:r>
            <a:r>
              <a:rPr lang="en-US" sz="2400" dirty="0">
                <a:latin typeface="Times" pitchFamily="1" charset="0"/>
              </a:rPr>
              <a:t>.</a:t>
            </a:r>
          </a:p>
          <a:p>
            <a:pPr lvl="1"/>
            <a:r>
              <a:rPr lang="en-US" sz="2400" dirty="0">
                <a:sym typeface="Symbol" pitchFamily="1" charset="2"/>
              </a:rPr>
              <a:t>Letting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²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!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0</a:t>
            </a:r>
            <a:r>
              <a:rPr lang="en-US" sz="2400" baseline="30000" dirty="0">
                <a:latin typeface="Times" pitchFamily="1" charset="0"/>
              </a:rPr>
              <a:t>+</a:t>
            </a:r>
            <a:r>
              <a:rPr lang="en-US" sz="2400" dirty="0">
                <a:sym typeface="Symbol" pitchFamily="1" charset="2"/>
              </a:rPr>
              <a:t>, we obtain the desired result.  </a:t>
            </a:r>
          </a:p>
          <a:p>
            <a:pPr lvl="1"/>
            <a:endParaRPr lang="en-US" sz="2400" dirty="0">
              <a:sym typeface="Symbol" pitchFamily="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4DB8-02F9-409F-B6AD-42E833A72AB4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Theorem.</a:t>
            </a:r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½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baseline="30000" dirty="0" err="1" smtClean="0">
                <a:solidFill>
                  <a:schemeClr val="tx1"/>
                </a:solidFill>
                <a:sym typeface="Symbol" pitchFamily="1" charset="2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be a nonempty closed convex set, and 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take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not in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.  Then there exists a </a:t>
            </a:r>
            <a:r>
              <a:rPr lang="en-US" sz="2400" dirty="0" err="1">
                <a:solidFill>
                  <a:schemeClr val="accent1"/>
                </a:solidFill>
                <a:sym typeface="Symbol" pitchFamily="1" charset="2"/>
              </a:rPr>
              <a:t>hyperplane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H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= {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: </a:t>
            </a:r>
            <a:r>
              <a:rPr lang="en-US" sz="2400" i="1" dirty="0" err="1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baseline="30000" dirty="0" err="1">
                <a:solidFill>
                  <a:schemeClr val="tx1"/>
                </a:solidFill>
                <a:latin typeface="Times" pitchFamily="1" charset="0"/>
              </a:rPr>
              <a:t>T</a:t>
            </a:r>
            <a:r>
              <a:rPr lang="en-US" sz="2400" i="1" dirty="0" err="1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®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}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 where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</a:t>
            </a:r>
            <a:br>
              <a:rPr lang="en-US" sz="2400" dirty="0">
                <a:solidFill>
                  <a:schemeClr val="tx1"/>
                </a:solidFill>
                <a:latin typeface="Times" pitchFamily="1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</a:rPr>
              <a:t>®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that </a:t>
            </a:r>
            <a:r>
              <a:rPr lang="en-US" sz="2400" dirty="0">
                <a:solidFill>
                  <a:schemeClr val="accent1"/>
                </a:solidFill>
                <a:sym typeface="Symbol" pitchFamily="1" charset="2"/>
              </a:rPr>
              <a:t>separates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y from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.</a:t>
            </a:r>
          </a:p>
          <a:p>
            <a:pPr lvl="1"/>
            <a:endParaRPr lang="en-US" sz="2400" dirty="0"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 </a:t>
            </a:r>
          </a:p>
          <a:p>
            <a:pPr lvl="1"/>
            <a:r>
              <a:rPr lang="en-US" sz="2400" dirty="0">
                <a:sym typeface="Symbol" pitchFamily="1" charset="2"/>
              </a:rPr>
              <a:t>Let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</a:t>
            </a:r>
            <a:r>
              <a:rPr lang="en-US" sz="2400" dirty="0">
                <a:sym typeface="Symbol" pitchFamily="1" charset="2"/>
              </a:rPr>
              <a:t> be closest point in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to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sym typeface="Symbol" pitchFamily="1" charset="2"/>
              </a:rPr>
              <a:t>.</a:t>
            </a:r>
          </a:p>
          <a:p>
            <a:pPr lvl="1"/>
            <a:r>
              <a:rPr lang="en-US" sz="2400" dirty="0">
                <a:sym typeface="Symbol" pitchFamily="1" charset="2"/>
              </a:rPr>
              <a:t>By projection lemma,</a:t>
            </a:r>
            <a:br>
              <a:rPr lang="en-US" sz="2400" dirty="0">
                <a:sym typeface="Symbol" pitchFamily="1" charset="2"/>
              </a:rPr>
            </a:b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x*</a:t>
            </a:r>
            <a:r>
              <a:rPr lang="en-US" sz="2400" dirty="0">
                <a:latin typeface="Times" pitchFamily="1" charset="0"/>
              </a:rPr>
              <a:t>)</a:t>
            </a:r>
            <a:r>
              <a:rPr lang="en-US" sz="2400" baseline="30000" dirty="0">
                <a:latin typeface="Times" pitchFamily="1" charset="0"/>
              </a:rPr>
              <a:t>T 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x – x*</a:t>
            </a:r>
            <a:r>
              <a:rPr lang="en-US" sz="2400" dirty="0">
                <a:latin typeface="Times" pitchFamily="1" charset="0"/>
              </a:rPr>
              <a:t>)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0</a:t>
            </a:r>
            <a:r>
              <a:rPr lang="en-US" sz="2400" dirty="0">
                <a:sym typeface="Symbol" pitchFamily="1" charset="2"/>
              </a:rPr>
              <a:t> for all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endParaRPr lang="en-US" sz="2400" dirty="0">
              <a:sym typeface="Symbol" pitchFamily="1" charset="2"/>
            </a:endParaRPr>
          </a:p>
          <a:p>
            <a:pPr lvl="1"/>
            <a:r>
              <a:rPr lang="en-US" sz="2400" dirty="0">
                <a:sym typeface="Symbol" pitchFamily="1" charset="2"/>
              </a:rPr>
              <a:t>Choose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dirty="0">
                <a:latin typeface="Times" pitchFamily="1" charset="0"/>
              </a:rPr>
              <a:t> =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baseline="30000" dirty="0">
                <a:latin typeface="Times" pitchFamily="1" charset="0"/>
              </a:rPr>
              <a:t>*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sym typeface="Symbol" pitchFamily="1" charset="2"/>
              </a:rPr>
              <a:t>not equal </a:t>
            </a:r>
            <a:r>
              <a:rPr lang="en-US" sz="2400" dirty="0">
                <a:latin typeface="Times" pitchFamily="1" charset="0"/>
              </a:rPr>
              <a:t>0 </a:t>
            </a:r>
            <a:r>
              <a:rPr lang="en-US" sz="2400" dirty="0">
                <a:sym typeface="Symbol" pitchFamily="1" charset="2"/>
              </a:rPr>
              <a:t>and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= </a:t>
            </a:r>
            <a:r>
              <a:rPr lang="en-US" sz="2400" i="1" dirty="0" err="1">
                <a:latin typeface="Times" pitchFamily="1" charset="0"/>
              </a:rPr>
              <a:t>a</a:t>
            </a:r>
            <a:r>
              <a:rPr lang="en-US" sz="2400" i="1" baseline="30000" dirty="0" err="1">
                <a:latin typeface="Times" pitchFamily="1" charset="0"/>
              </a:rPr>
              <a:t>T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x*</a:t>
            </a:r>
            <a:r>
              <a:rPr lang="en-US" sz="2400" dirty="0">
                <a:latin typeface="Times" pitchFamily="1" charset="0"/>
              </a:rPr>
              <a:t>.</a:t>
            </a:r>
          </a:p>
          <a:p>
            <a:pPr lvl="1"/>
            <a:r>
              <a:rPr lang="en-US" sz="2400" dirty="0">
                <a:sym typeface="Symbol" pitchFamily="1" charset="2"/>
              </a:rPr>
              <a:t>If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, then </a:t>
            </a:r>
            <a:r>
              <a:rPr lang="en-US" sz="2400" i="1" dirty="0" err="1">
                <a:latin typeface="Times" pitchFamily="1" charset="0"/>
              </a:rPr>
              <a:t>a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– </a:t>
            </a:r>
            <a:r>
              <a:rPr lang="en-US" sz="2400" i="1" dirty="0">
                <a:latin typeface="Times" pitchFamily="1" charset="0"/>
              </a:rPr>
              <a:t>x*</a:t>
            </a:r>
            <a:r>
              <a:rPr lang="en-US" sz="2400" dirty="0">
                <a:latin typeface="Times" pitchFamily="1" charset="0"/>
              </a:rPr>
              <a:t>)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0;</a:t>
            </a:r>
            <a:br>
              <a:rPr lang="en-US" sz="2400" dirty="0">
                <a:latin typeface="Times" pitchFamily="1" charset="0"/>
              </a:rPr>
            </a:br>
            <a:r>
              <a:rPr lang="en-US" sz="2400" dirty="0">
                <a:sym typeface="Symbol" pitchFamily="1" charset="2"/>
              </a:rPr>
              <a:t>thus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 err="1">
                <a:latin typeface="Times" pitchFamily="1" charset="0"/>
              </a:rPr>
              <a:t>a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dirty="0" err="1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i="1" dirty="0" err="1">
                <a:latin typeface="Times" pitchFamily="1" charset="0"/>
              </a:rPr>
              <a:t>a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dirty="0" err="1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 =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ym typeface="Symbol" pitchFamily="1" charset="2"/>
              </a:rPr>
              <a:t>.</a:t>
            </a:r>
            <a:endParaRPr lang="en-US" sz="2400" dirty="0">
              <a:sym typeface="Symbol" pitchFamily="1" charset="2"/>
            </a:endParaRPr>
          </a:p>
          <a:p>
            <a:pPr lvl="1"/>
            <a:r>
              <a:rPr lang="en-US" sz="2400" dirty="0">
                <a:sym typeface="Symbol" pitchFamily="1" charset="2"/>
              </a:rPr>
              <a:t>Also, </a:t>
            </a:r>
            <a:r>
              <a:rPr lang="en-US" sz="2400" i="1" dirty="0" err="1">
                <a:latin typeface="Times" pitchFamily="1" charset="0"/>
              </a:rPr>
              <a:t>a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= </a:t>
            </a:r>
            <a:r>
              <a:rPr lang="en-US" sz="2400" i="1" dirty="0" err="1">
                <a:latin typeface="Times" pitchFamily="1" charset="0"/>
              </a:rPr>
              <a:t>a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dirty="0">
                <a:latin typeface="Times" pitchFamily="1" charset="0"/>
              </a:rPr>
              <a:t> (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* – 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dirty="0">
                <a:latin typeface="Times" pitchFamily="1" charset="0"/>
              </a:rPr>
              <a:t>) =</a:t>
            </a:r>
            <a:r>
              <a:rPr lang="en-US" sz="2400" dirty="0">
                <a:sym typeface="Symbol" pitchFamily="1" charset="2"/>
              </a:rPr>
              <a:t> 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–</a:t>
            </a:r>
            <a:r>
              <a:rPr lang="en-US" sz="2400" dirty="0">
                <a:sym typeface="Symbol" pitchFamily="1" charset="2"/>
              </a:rPr>
              <a:t> ||</a:t>
            </a:r>
            <a:r>
              <a:rPr lang="en-US" sz="2400" i="1" baseline="-25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i="1" baseline="-25000" dirty="0">
                <a:latin typeface="Times" pitchFamily="1" charset="0"/>
              </a:rPr>
              <a:t> </a:t>
            </a:r>
            <a:r>
              <a:rPr lang="en-US" sz="2400" dirty="0">
                <a:sym typeface="Symbol" pitchFamily="1" charset="2"/>
              </a:rPr>
              <a:t>||</a:t>
            </a:r>
            <a:r>
              <a:rPr lang="en-US" sz="2400" baseline="30000" dirty="0">
                <a:latin typeface="Times" pitchFamily="1" charset="0"/>
              </a:rPr>
              <a:t>2</a:t>
            </a:r>
            <a:r>
              <a:rPr lang="en-US" sz="2400" dirty="0">
                <a:latin typeface="Times" pitchFamily="1" charset="0"/>
              </a:rPr>
              <a:t>  &lt;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dirty="0">
                <a:sym typeface="Symbol" pitchFamily="1" charset="2"/>
              </a:rPr>
              <a:t>•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Separating </a:t>
            </a:r>
            <a:r>
              <a:rPr lang="en-US" sz="3600" dirty="0" err="1"/>
              <a:t>Hyperplane</a:t>
            </a:r>
            <a:r>
              <a:rPr lang="en-US" sz="3600" dirty="0"/>
              <a:t> Theorem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6495628" y="8870826"/>
            <a:ext cx="3808870" cy="53216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6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H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 = { </a:t>
            </a:r>
            <a:r>
              <a:rPr kumimoji="1" lang="en-US" sz="26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2600" kern="1200" dirty="0" smtClean="0">
                <a:solidFill>
                  <a:srgbClr val="00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600" kern="1200" dirty="0" smtClean="0">
                <a:solidFill>
                  <a:srgbClr val="00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kumimoji="1" lang="en-US" sz="2600" kern="1200" dirty="0" smtClean="0">
                <a:solidFill>
                  <a:srgbClr val="00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600" kern="1200" dirty="0" err="1">
                <a:solidFill>
                  <a:srgbClr val="000000"/>
                </a:solidFill>
                <a:latin typeface="Lucida Sans" pitchFamily="1" charset="0"/>
                <a:cs typeface="+mn-cs"/>
                <a:sym typeface="Symbol" pitchFamily="1" charset="2"/>
              </a:rPr>
              <a:t>R</a:t>
            </a:r>
            <a:r>
              <a:rPr kumimoji="1" lang="en-US" sz="2600" i="1" kern="1200" baseline="30000" dirty="0" err="1" smtClean="0">
                <a:solidFill>
                  <a:srgbClr val="000000"/>
                </a:solidFill>
                <a:latin typeface="Times" pitchFamily="1" charset="0"/>
                <a:cs typeface="+mn-cs"/>
              </a:rPr>
              <a:t>m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 : </a:t>
            </a:r>
            <a:r>
              <a:rPr kumimoji="1" lang="en-US" sz="2600" i="1" kern="1200" dirty="0" err="1" smtClean="0">
                <a:solidFill>
                  <a:srgbClr val="000000"/>
                </a:solidFill>
                <a:latin typeface="Times" pitchFamily="1" charset="0"/>
                <a:cs typeface="+mn-cs"/>
              </a:rPr>
              <a:t>a</a:t>
            </a:r>
            <a:r>
              <a:rPr kumimoji="1" lang="en-US" sz="2600" i="1" kern="1200" baseline="30000" dirty="0" err="1" smtClean="0">
                <a:solidFill>
                  <a:srgbClr val="000000"/>
                </a:solidFill>
                <a:latin typeface="Times" pitchFamily="1" charset="0"/>
                <a:cs typeface="+mn-cs"/>
              </a:rPr>
              <a:t>T</a:t>
            </a:r>
            <a:r>
              <a:rPr kumimoji="1" lang="en-US" sz="2600" i="1" kern="1200" dirty="0" err="1" smtClean="0">
                <a:solidFill>
                  <a:srgbClr val="000000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 =</a:t>
            </a:r>
            <a:r>
              <a:rPr kumimoji="1" lang="en-US" sz="2600" kern="1200" dirty="0" smtClean="0">
                <a:solidFill>
                  <a:srgbClr val="00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600" kern="1200" dirty="0" smtClean="0">
                <a:solidFill>
                  <a:srgbClr val="000000"/>
                </a:solidFill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kumimoji="1" lang="en-US" sz="26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}</a:t>
            </a:r>
          </a:p>
        </p:txBody>
      </p:sp>
      <p:sp>
        <p:nvSpPr>
          <p:cNvPr id="276485" name="Freeform 5"/>
          <p:cNvSpPr>
            <a:spLocks/>
          </p:cNvSpPr>
          <p:nvPr/>
        </p:nvSpPr>
        <p:spPr bwMode="auto">
          <a:xfrm>
            <a:off x="9116908" y="4149796"/>
            <a:ext cx="3892409" cy="5138702"/>
          </a:xfrm>
          <a:custGeom>
            <a:avLst/>
            <a:gdLst/>
            <a:ahLst/>
            <a:cxnLst>
              <a:cxn ang="0">
                <a:pos x="1724" y="0"/>
              </a:cxn>
              <a:cxn ang="0">
                <a:pos x="647" y="350"/>
              </a:cxn>
              <a:cxn ang="0">
                <a:pos x="243" y="587"/>
              </a:cxn>
              <a:cxn ang="0">
                <a:pos x="0" y="1216"/>
              </a:cxn>
              <a:cxn ang="0">
                <a:pos x="373" y="1833"/>
              </a:cxn>
              <a:cxn ang="0">
                <a:pos x="1435" y="2275"/>
              </a:cxn>
              <a:cxn ang="0">
                <a:pos x="1724" y="2276"/>
              </a:cxn>
            </a:cxnLst>
            <a:rect l="0" t="0" r="r" b="b"/>
            <a:pathLst>
              <a:path w="1724" h="2276">
                <a:moveTo>
                  <a:pt x="1724" y="0"/>
                </a:moveTo>
                <a:lnTo>
                  <a:pt x="647" y="350"/>
                </a:lnTo>
                <a:lnTo>
                  <a:pt x="243" y="587"/>
                </a:lnTo>
                <a:lnTo>
                  <a:pt x="0" y="1216"/>
                </a:lnTo>
                <a:lnTo>
                  <a:pt x="373" y="1833"/>
                </a:lnTo>
                <a:lnTo>
                  <a:pt x="1435" y="2275"/>
                </a:lnTo>
                <a:lnTo>
                  <a:pt x="1724" y="2276"/>
                </a:lnTo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773" tIns="65387" rIns="130773" bIns="65387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9234311" y="6123093"/>
            <a:ext cx="869245" cy="37844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x*</a:t>
            </a:r>
          </a:p>
        </p:txBody>
      </p:sp>
      <p:sp>
        <p:nvSpPr>
          <p:cNvPr id="276489" name="Oval 9"/>
          <p:cNvSpPr>
            <a:spLocks noChangeAspect="1" noChangeArrowheads="1"/>
          </p:cNvSpPr>
          <p:nvPr/>
        </p:nvSpPr>
        <p:spPr bwMode="auto">
          <a:xfrm>
            <a:off x="10320303" y="7597460"/>
            <a:ext cx="97084" cy="9482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b="1" kern="1200" dirty="0" smtClean="0">
              <a:solidFill>
                <a:srgbClr val="FFFFFF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10279666" y="7468729"/>
            <a:ext cx="869244" cy="37844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x</a:t>
            </a:r>
          </a:p>
        </p:txBody>
      </p:sp>
      <p:sp>
        <p:nvSpPr>
          <p:cNvPr id="276491" name="Oval 11"/>
          <p:cNvSpPr>
            <a:spLocks noChangeAspect="1" noChangeArrowheads="1"/>
          </p:cNvSpPr>
          <p:nvPr/>
        </p:nvSpPr>
        <p:spPr bwMode="auto">
          <a:xfrm rot="1292806">
            <a:off x="8227380" y="5906384"/>
            <a:ext cx="97085" cy="9708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b="1" kern="1200" dirty="0" smtClean="0">
              <a:solidFill>
                <a:srgbClr val="FFFFFF"/>
              </a:solidFill>
              <a:latin typeface="Lucida Sans" pitchFamily="1" charset="0"/>
              <a:cs typeface="+mn-cs"/>
            </a:endParaRPr>
          </a:p>
        </p:txBody>
      </p:sp>
      <p:cxnSp>
        <p:nvCxnSpPr>
          <p:cNvPr id="276492" name="AutoShape 12"/>
          <p:cNvCxnSpPr>
            <a:cxnSpLocks noChangeShapeType="1"/>
            <a:stCxn id="276491" idx="6"/>
            <a:endCxn id="276493" idx="2"/>
          </p:cNvCxnSpPr>
          <p:nvPr/>
        </p:nvCxnSpPr>
        <p:spPr bwMode="auto">
          <a:xfrm>
            <a:off x="8331200" y="5976339"/>
            <a:ext cx="896338" cy="3431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493" name="Oval 13"/>
          <p:cNvSpPr>
            <a:spLocks noChangeAspect="1" noChangeArrowheads="1"/>
          </p:cNvSpPr>
          <p:nvPr/>
        </p:nvSpPr>
        <p:spPr bwMode="auto">
          <a:xfrm rot="1292806">
            <a:off x="9236569" y="6294722"/>
            <a:ext cx="97084" cy="97085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b="1" kern="1200" dirty="0" smtClean="0">
              <a:solidFill>
                <a:srgbClr val="FFFFFF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 rot="1292806">
            <a:off x="9408161" y="3212819"/>
            <a:ext cx="27093" cy="574830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wrap="none" lIns="130773" tIns="65387" rIns="130773" bIns="65387" anchor="ctr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4409447" y="3199285"/>
            <a:ext cx="2670117" cy="7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871" tIns="64936" rIns="129871" bIns="64936">
            <a:spAutoFit/>
          </a:bodyPr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35000"/>
              <a:tabLst/>
            </a:pPr>
            <a:r>
              <a:rPr kumimoji="1" lang="en-US" sz="2000" i="1" kern="1200" dirty="0" err="1" smtClean="0">
                <a:solidFill>
                  <a:srgbClr val="CC0000"/>
                </a:solidFill>
                <a:latin typeface="Times" pitchFamily="1" charset="0"/>
                <a:cs typeface="+mn-cs"/>
              </a:rPr>
              <a:t>a</a:t>
            </a:r>
            <a:r>
              <a:rPr kumimoji="1" lang="en-US" sz="2000" kern="1200" baseline="30000" dirty="0" err="1" smtClean="0">
                <a:solidFill>
                  <a:srgbClr val="CC0000"/>
                </a:solidFill>
                <a:latin typeface="Times" pitchFamily="1" charset="0"/>
                <a:cs typeface="+mn-cs"/>
              </a:rPr>
              <a:t>T</a:t>
            </a:r>
            <a:r>
              <a:rPr kumimoji="1" lang="en-US" sz="2000" kern="1200" baseline="300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000" kern="1200" dirty="0" smtClean="0">
                <a:solidFill>
                  <a:srgbClr val="CC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000" kern="1200" dirty="0" smtClean="0">
                <a:solidFill>
                  <a:srgbClr val="CC0000"/>
                </a:solidFill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 for all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000" kern="1200" dirty="0" smtClean="0">
                <a:solidFill>
                  <a:srgbClr val="CC0000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/>
            </a:r>
            <a:b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</a:br>
            <a:r>
              <a:rPr kumimoji="1" lang="en-US" sz="2000" i="1" kern="1200" dirty="0" err="1" smtClean="0">
                <a:solidFill>
                  <a:srgbClr val="CC0000"/>
                </a:solidFill>
                <a:latin typeface="Times" pitchFamily="1" charset="0"/>
                <a:cs typeface="+mn-cs"/>
              </a:rPr>
              <a:t>a</a:t>
            </a:r>
            <a:r>
              <a:rPr kumimoji="1" lang="en-US" sz="2000" kern="1200" baseline="30000" dirty="0" err="1" smtClean="0">
                <a:solidFill>
                  <a:srgbClr val="CC0000"/>
                </a:solidFill>
                <a:latin typeface="Times" pitchFamily="1" charset="0"/>
                <a:cs typeface="+mn-cs"/>
              </a:rPr>
              <a:t>T</a:t>
            </a:r>
            <a:r>
              <a:rPr kumimoji="1" lang="en-US" sz="2000" i="1" kern="1200" dirty="0" err="1" smtClean="0">
                <a:solidFill>
                  <a:srgbClr val="CC0000"/>
                </a:solidFill>
                <a:latin typeface="Times" pitchFamily="1" charset="0"/>
                <a:cs typeface="+mn-cs"/>
              </a:rPr>
              <a:t>y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 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  <a:sym typeface="Symbol" pitchFamily="1" charset="2"/>
              </a:rPr>
              <a:t>&lt; 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000" kern="1200" dirty="0" smtClean="0">
                <a:solidFill>
                  <a:srgbClr val="CC0000"/>
                </a:solidFill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endParaRPr kumimoji="1" lang="en-US" sz="2000" kern="1200" dirty="0" smtClean="0">
              <a:solidFill>
                <a:srgbClr val="CC0000"/>
              </a:solidFill>
              <a:latin typeface="cmmi10"/>
              <a:cs typeface="+mn-cs"/>
              <a:sym typeface="Symbol" pitchFamily="1" charset="2"/>
            </a:endParaRPr>
          </a:p>
        </p:txBody>
      </p:sp>
      <p:sp>
        <p:nvSpPr>
          <p:cNvPr id="276497" name="Line 17"/>
          <p:cNvSpPr>
            <a:spLocks noChangeShapeType="1"/>
          </p:cNvSpPr>
          <p:nvPr/>
        </p:nvSpPr>
        <p:spPr bwMode="auto">
          <a:xfrm flipH="1" flipV="1">
            <a:off x="3948892" y="2808676"/>
            <a:ext cx="419947" cy="36576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71" tIns="64936" rIns="129871" bIns="64936" anchor="ctr"/>
          <a:lstStyle/>
          <a:p>
            <a:pPr algn="l" defTabSz="1298791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276498" name="Text Box 18"/>
          <p:cNvSpPr txBox="1">
            <a:spLocks noChangeArrowheads="1"/>
          </p:cNvSpPr>
          <p:nvPr/>
        </p:nvSpPr>
        <p:spPr bwMode="auto">
          <a:xfrm>
            <a:off x="12282313" y="8656323"/>
            <a:ext cx="675076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</a:rPr>
              <a:t>X</a:t>
            </a: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7861582" y="5384801"/>
            <a:ext cx="869245" cy="44000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30773" tIns="65387" rIns="130773" bIns="65387">
            <a:spAutoFit/>
          </a:bodyPr>
          <a:lstStyle/>
          <a:p>
            <a:pPr defTabSz="1298791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D16AA-AD66-4998-89B4-55A8DC11DEBF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Theorem. </a:t>
            </a: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m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 x 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exactly one of the following</a:t>
            </a:r>
            <a:br>
              <a:rPr lang="en-US" sz="2400" dirty="0">
                <a:solidFill>
                  <a:schemeClr val="tx1"/>
                </a:solidFill>
                <a:sym typeface="Symbol" pitchFamily="1" charset="2"/>
              </a:rPr>
            </a:b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two systems holds:</a:t>
            </a: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[not both]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Suppose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satisfies (I) and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satisfies (II).</a:t>
            </a:r>
            <a:br>
              <a:rPr lang="en-US" sz="2400" dirty="0">
                <a:solidFill>
                  <a:schemeClr val="tx1"/>
                </a:solidFill>
                <a:sym typeface="Symbol" pitchFamily="1" charset="2"/>
              </a:rPr>
            </a:b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Then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0  &gt;  </a:t>
            </a:r>
            <a:r>
              <a:rPr lang="en-US" sz="2400" i="1" dirty="0" err="1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baseline="30000" dirty="0" err="1">
                <a:solidFill>
                  <a:schemeClr val="tx1"/>
                </a:solidFill>
                <a:latin typeface="Times" pitchFamily="1" charset="0"/>
              </a:rPr>
              <a:t>T</a:t>
            </a:r>
            <a:r>
              <a:rPr lang="en-US" sz="2400" baseline="300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 =  </a:t>
            </a:r>
            <a:r>
              <a:rPr lang="en-US" sz="2400" i="1" dirty="0" err="1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baseline="30000" dirty="0" err="1">
                <a:solidFill>
                  <a:schemeClr val="tx1"/>
                </a:solidFill>
                <a:latin typeface="Times" pitchFamily="1" charset="0"/>
              </a:rPr>
              <a:t>T</a:t>
            </a:r>
            <a:r>
              <a:rPr lang="en-US" sz="2400" i="1" dirty="0" err="1">
                <a:solidFill>
                  <a:schemeClr val="tx1"/>
                </a:solidFill>
                <a:latin typeface="Times" pitchFamily="1" charset="0"/>
              </a:rPr>
              <a:t>Ax</a:t>
            </a:r>
            <a:r>
              <a:rPr lang="en-US" sz="2400" i="1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inion Display" pitchFamily="1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, a contradiction.</a:t>
            </a:r>
          </a:p>
          <a:p>
            <a:pPr lvl="1"/>
            <a:endParaRPr lang="en-US" sz="2400" dirty="0">
              <a:sym typeface="Symbol" pitchFamily="1" charset="2"/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[at least one]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Suppose (I) infeasible.  We will show (II) feasible.</a:t>
            </a:r>
          </a:p>
          <a:p>
            <a:pPr lvl="1"/>
            <a:r>
              <a:rPr lang="en-US" sz="2400" dirty="0">
                <a:sym typeface="Symbol" pitchFamily="1" charset="2"/>
              </a:rPr>
              <a:t>Consider </a:t>
            </a:r>
            <a:r>
              <a:rPr lang="en-US" sz="2400" i="1" dirty="0">
                <a:latin typeface="Times" pitchFamily="1" charset="0"/>
              </a:rPr>
              <a:t> S</a:t>
            </a:r>
            <a:r>
              <a:rPr lang="en-US" sz="2400" dirty="0">
                <a:sym typeface="Symbol" pitchFamily="1" charset="2"/>
              </a:rPr>
              <a:t> = </a:t>
            </a:r>
            <a:r>
              <a:rPr lang="en-US" sz="2400" dirty="0">
                <a:latin typeface="Times" pitchFamily="1" charset="0"/>
              </a:rPr>
              <a:t>{</a:t>
            </a:r>
            <a:r>
              <a:rPr lang="en-US" sz="2400" i="1" baseline="-25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i="1" baseline="-25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: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0</a:t>
            </a:r>
            <a:r>
              <a:rPr lang="en-US" sz="2400" i="1" baseline="-25000" dirty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}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sym typeface="Symbol" pitchFamily="1" charset="2"/>
              </a:rPr>
              <a:t>and note that </a:t>
            </a:r>
            <a:r>
              <a:rPr lang="en-US" sz="2400" i="1" dirty="0">
                <a:latin typeface="Times" pitchFamily="1" charset="0"/>
              </a:rPr>
              <a:t>b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dirty="0" smtClean="0">
                <a:sym typeface="Symbol" pitchFamily="1" charset="2"/>
              </a:rPr>
              <a:t>not in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i="1" dirty="0" smtClean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S</a:t>
            </a:r>
            <a:r>
              <a:rPr lang="en-US" sz="2400" dirty="0">
                <a:sym typeface="Symbol" pitchFamily="1" charset="2"/>
              </a:rPr>
              <a:t>.</a:t>
            </a:r>
          </a:p>
          <a:p>
            <a:pPr lvl="1"/>
            <a:r>
              <a:rPr lang="en-US" sz="2400" dirty="0">
                <a:sym typeface="Symbol" pitchFamily="1" charset="2"/>
              </a:rPr>
              <a:t>Let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err="1">
                <a:sym typeface="Symbol" pitchFamily="1" charset="2"/>
              </a:rPr>
              <a:t>R</a:t>
            </a:r>
            <a:r>
              <a:rPr lang="en-US" sz="2400" i="1" baseline="30000" dirty="0" err="1" smtClean="0">
                <a:latin typeface="Times" pitchFamily="1" charset="0"/>
              </a:rPr>
              <a:t>m</a:t>
            </a:r>
            <a:r>
              <a:rPr lang="en-US" sz="2400" dirty="0">
                <a:latin typeface="Times" pitchFamily="1" charset="0"/>
              </a:rPr>
              <a:t>, </a:t>
            </a:r>
            <a:r>
              <a:rPr lang="en-US" sz="2400" baseline="30000" dirty="0" smtClean="0">
                <a:latin typeface="Times" pitchFamily="1" charset="0"/>
              </a:rPr>
              <a:t>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®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R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be a </a:t>
            </a:r>
            <a:r>
              <a:rPr lang="en-US" sz="2400" dirty="0" err="1">
                <a:sym typeface="Symbol" pitchFamily="1" charset="2"/>
              </a:rPr>
              <a:t>hyperplane</a:t>
            </a:r>
            <a:r>
              <a:rPr lang="en-US" sz="2400" dirty="0">
                <a:sym typeface="Symbol" pitchFamily="1" charset="2"/>
              </a:rPr>
              <a:t> that separates </a:t>
            </a:r>
            <a:r>
              <a:rPr lang="en-US" sz="2400" i="1" dirty="0">
                <a:latin typeface="Times" pitchFamily="1" charset="0"/>
              </a:rPr>
              <a:t>b</a:t>
            </a:r>
            <a:r>
              <a:rPr lang="en-US" sz="2400" dirty="0">
                <a:sym typeface="Symbol" pitchFamily="1" charset="2"/>
              </a:rPr>
              <a:t> from </a:t>
            </a:r>
            <a:r>
              <a:rPr lang="en-US" sz="2400" i="1" dirty="0">
                <a:latin typeface="Times" pitchFamily="1" charset="0"/>
              </a:rPr>
              <a:t>S</a:t>
            </a:r>
            <a:r>
              <a:rPr lang="en-US" sz="2400" dirty="0">
                <a:sym typeface="Symbol" pitchFamily="1" charset="2"/>
              </a:rPr>
              <a:t>:</a:t>
            </a:r>
            <a:br>
              <a:rPr lang="en-US" sz="2400" dirty="0">
                <a:sym typeface="Symbol" pitchFamily="1" charset="2"/>
              </a:rPr>
            </a:br>
            <a:r>
              <a:rPr lang="en-US" sz="2400" i="1" dirty="0">
                <a:latin typeface="Times" pitchFamily="1" charset="0"/>
              </a:rPr>
              <a:t>y </a:t>
            </a:r>
            <a:r>
              <a:rPr lang="en-US" sz="2400" baseline="30000" dirty="0">
                <a:latin typeface="Times" pitchFamily="1" charset="0"/>
              </a:rPr>
              <a:t>T</a:t>
            </a:r>
            <a:r>
              <a:rPr lang="en-US" sz="2400" i="1" dirty="0">
                <a:latin typeface="Times" pitchFamily="1" charset="0"/>
              </a:rPr>
              <a:t>b</a:t>
            </a:r>
            <a:r>
              <a:rPr lang="en-US" sz="2400" dirty="0">
                <a:latin typeface="Times" pitchFamily="1" charset="0"/>
              </a:rPr>
              <a:t> &lt;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®</a:t>
            </a:r>
            <a:r>
              <a:rPr lang="en-US" sz="2400" dirty="0" smtClean="0">
                <a:sym typeface="Symbol" pitchFamily="1" charset="2"/>
              </a:rPr>
              <a:t>,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dirty="0" err="1">
                <a:latin typeface="Times" pitchFamily="1" charset="0"/>
              </a:rPr>
              <a:t>s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for all </a:t>
            </a:r>
            <a:r>
              <a:rPr lang="en-US" sz="2400" i="1" dirty="0">
                <a:latin typeface="Times" pitchFamily="1" charset="0"/>
              </a:rPr>
              <a:t>s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lang="en-US" sz="2400" i="1" dirty="0" smtClean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S</a:t>
            </a:r>
            <a:r>
              <a:rPr lang="en-US" sz="2400" dirty="0">
                <a:sym typeface="Symbol" pitchFamily="1" charset="2"/>
              </a:rPr>
              <a:t>.</a:t>
            </a:r>
          </a:p>
          <a:p>
            <a:pPr lvl="1"/>
            <a:r>
              <a:rPr lang="en-US" sz="2400" dirty="0">
                <a:latin typeface="Times" pitchFamily="1" charset="0"/>
              </a:rPr>
              <a:t>0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 smtClean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S</a:t>
            </a:r>
            <a:r>
              <a:rPr lang="en-US" sz="2400" dirty="0">
                <a:sym typeface="Symbol" pitchFamily="1" charset="2"/>
              </a:rPr>
              <a:t>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latin typeface="Times" pitchFamily="1" charset="0"/>
              </a:rPr>
              <a:t>0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dirty="0" err="1">
                <a:latin typeface="Times" pitchFamily="1" charset="0"/>
              </a:rPr>
              <a:t>b</a:t>
            </a:r>
            <a:r>
              <a:rPr lang="en-US" sz="2400" dirty="0">
                <a:latin typeface="Times" pitchFamily="1" charset="0"/>
              </a:rPr>
              <a:t> &lt; 0</a:t>
            </a:r>
          </a:p>
          <a:p>
            <a:pPr lvl="1"/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dirty="0" err="1">
                <a:latin typeface="Times" pitchFamily="1" charset="0"/>
              </a:rPr>
              <a:t>Ax</a:t>
            </a:r>
            <a:r>
              <a:rPr lang="en-US" sz="2400" i="1" dirty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dirty="0" smtClean="0"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for all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latin typeface="Times" pitchFamily="1" charset="0"/>
              </a:rPr>
              <a:t>0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sym typeface="Symbol" pitchFamily="1" charset="2"/>
              </a:rPr>
              <a:t>T</a:t>
            </a:r>
            <a:r>
              <a:rPr lang="en-US" sz="2400" i="1" dirty="0" err="1">
                <a:latin typeface="Times" pitchFamily="1" charset="0"/>
              </a:rPr>
              <a:t>A</a:t>
            </a:r>
            <a:r>
              <a:rPr lang="en-US" sz="2400" i="1" dirty="0">
                <a:latin typeface="Times" pitchFamily="1" charset="0"/>
              </a:rPr>
              <a:t> </a:t>
            </a:r>
            <a:r>
              <a:rPr lang="en-US" sz="2400" i="1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0</a:t>
            </a:r>
            <a:r>
              <a:rPr lang="en-US" sz="2400" dirty="0">
                <a:sym typeface="Symbol" pitchFamily="1" charset="2"/>
              </a:rPr>
              <a:t> since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can be arbitrarily large</a:t>
            </a:r>
            <a:r>
              <a:rPr lang="en-US" sz="2400" dirty="0" smtClean="0">
                <a:sym typeface="Symbol" pitchFamily="1" charset="2"/>
              </a:rPr>
              <a:t>.</a:t>
            </a:r>
            <a:endParaRPr lang="en-US" sz="2400" dirty="0">
              <a:sym typeface="Symbol" pitchFamily="1" charset="2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Farkas</a:t>
            </a:r>
            <a:r>
              <a:rPr lang="en-US" sz="3600" dirty="0"/>
              <a:t>' Lemma</a:t>
            </a: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1903307" y="2497102"/>
          <a:ext cx="3492782" cy="1634631"/>
        </p:xfrm>
        <a:graphic>
          <a:graphicData uri="http://schemas.openxmlformats.org/presentationml/2006/ole">
            <p:oleObj spid="_x0000_s239663" name="Equation" r:id="rId4" imgW="2183543" imgH="874739" progId="Equation.3">
              <p:embed/>
            </p:oleObj>
          </a:graphicData>
        </a:graphic>
      </p:graphicFrame>
      <p:graphicFrame>
        <p:nvGraphicFramePr>
          <p:cNvPr id="450565" name="Object 5"/>
          <p:cNvGraphicFramePr>
            <a:graphicFrameLocks noChangeAspect="1"/>
          </p:cNvGraphicFramePr>
          <p:nvPr/>
        </p:nvGraphicFramePr>
        <p:xfrm>
          <a:off x="6671736" y="2497102"/>
          <a:ext cx="3761458" cy="1634631"/>
        </p:xfrm>
        <a:graphic>
          <a:graphicData uri="http://schemas.openxmlformats.org/presentationml/2006/ole">
            <p:oleObj spid="_x0000_s239664" name="Equation" r:id="rId5" imgW="237303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A1E6F-0C30-4B7B-B7DE-9D8DF904A5E5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Corollary.</a:t>
            </a:r>
            <a:r>
              <a:rPr lang="en-US" sz="2400" dirty="0">
                <a:solidFill>
                  <a:schemeClr val="tx1"/>
                </a:solidFill>
              </a:rPr>
              <a:t>  For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m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 x 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exactly one of the following two systems holds:</a:t>
            </a: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  </a:t>
            </a:r>
            <a:r>
              <a:rPr lang="en-US" sz="2400" dirty="0">
                <a:solidFill>
                  <a:schemeClr val="tx1"/>
                </a:solidFill>
              </a:rPr>
              <a:t>Apply </a:t>
            </a:r>
            <a:r>
              <a:rPr lang="en-US" sz="2400" dirty="0" err="1">
                <a:solidFill>
                  <a:schemeClr val="tx1"/>
                </a:solidFill>
              </a:rPr>
              <a:t>Farkas</a:t>
            </a:r>
            <a:r>
              <a:rPr lang="en-US" sz="2400" dirty="0">
                <a:solidFill>
                  <a:schemeClr val="tx1"/>
                </a:solidFill>
              </a:rPr>
              <a:t>' lemma to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: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Another Theorem of the Alternative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1919149" y="2515166"/>
          <a:ext cx="3463431" cy="1596250"/>
        </p:xfrm>
        <a:graphic>
          <a:graphicData uri="http://schemas.openxmlformats.org/presentationml/2006/ole">
            <p:oleObj spid="_x0000_s240729" name="Equation" r:id="rId4" imgW="2183543" imgH="874739" progId="Equation.3">
              <p:embed/>
            </p:oleObj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6683060" y="2293902"/>
          <a:ext cx="3736623" cy="2041031"/>
        </p:xfrm>
        <a:graphic>
          <a:graphicData uri="http://schemas.openxmlformats.org/presentationml/2006/ole">
            <p:oleObj spid="_x0000_s240730" name="Equation" r:id="rId5" imgW="2373033" imgH="1181008" progId="Equation.3">
              <p:embed/>
            </p:oleObj>
          </a:graphicData>
        </a:graphic>
      </p:graphicFrame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1643662" y="6441478"/>
          <a:ext cx="5337387" cy="1593991"/>
        </p:xfrm>
        <a:graphic>
          <a:graphicData uri="http://schemas.openxmlformats.org/presentationml/2006/ole">
            <p:oleObj spid="_x0000_s240731" name="Equation" r:id="rId6" imgW="3476923" imgH="874739" progId="Equation.3">
              <p:embed/>
            </p:oleObj>
          </a:graphicData>
        </a:graphic>
      </p:graphicFrame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7766756" y="6416606"/>
          <a:ext cx="3826934" cy="2041031"/>
        </p:xfrm>
        <a:graphic>
          <a:graphicData uri="http://schemas.openxmlformats.org/presentationml/2006/ole">
            <p:oleObj spid="_x0000_s240732" name="Equation" r:id="rId7" imgW="2436931" imgH="118100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8E4-18CB-4FC7-8213-F980C308C265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Strong Duality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Theorem.  </a:t>
            </a:r>
            <a:r>
              <a:rPr lang="en-US" sz="2400" dirty="0">
                <a:solidFill>
                  <a:schemeClr val="hlink"/>
                </a:solidFill>
              </a:rPr>
              <a:t>[strong duality]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m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 x 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, i</a:t>
            </a:r>
            <a:r>
              <a:rPr lang="en-US" sz="2400" dirty="0">
                <a:solidFill>
                  <a:schemeClr val="tx1"/>
                </a:solidFill>
              </a:rPr>
              <a:t>f (P) and (D) are nonempty then max = min.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hlink"/>
                </a:solidFill>
              </a:rPr>
              <a:t>[max </a:t>
            </a:r>
            <a:r>
              <a:rPr lang="en-US" sz="2400" dirty="0" smtClean="0">
                <a:solidFill>
                  <a:schemeClr val="hlink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hlink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pitchFamily="1" charset="2"/>
              </a:rPr>
              <a:t>min]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 W</a:t>
            </a:r>
            <a:r>
              <a:rPr lang="en-US" sz="2400" dirty="0">
                <a:solidFill>
                  <a:schemeClr val="tx1"/>
                </a:solidFill>
              </a:rPr>
              <a:t>eak LP duality.</a:t>
            </a:r>
          </a:p>
          <a:p>
            <a:r>
              <a:rPr lang="en-US" sz="2400" dirty="0">
                <a:solidFill>
                  <a:schemeClr val="folHlink"/>
                </a:solidFill>
              </a:rPr>
              <a:t>Pf.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hlink"/>
                </a:solidFill>
              </a:rPr>
              <a:t>[min </a:t>
            </a:r>
            <a:r>
              <a:rPr lang="en-US" sz="2400" dirty="0" smtClean="0">
                <a:solidFill>
                  <a:schemeClr val="hlink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chemeClr val="hlink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pitchFamily="1" charset="2"/>
              </a:rPr>
              <a:t>max]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uppose max &lt;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. 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We show min &lt;  </a:t>
            </a:r>
            <a:r>
              <a:rPr lang="en-US" sz="2400" dirty="0" smtClean="0">
                <a:solidFill>
                  <a:schemeClr val="tx1"/>
                </a:solidFill>
                <a:latin typeface="cmmi10"/>
                <a:ea typeface="cmmi10"/>
                <a:cs typeface="cmmi10"/>
                <a:sym typeface="Symbol" pitchFamily="1" charset="2"/>
              </a:rPr>
              <a:t>®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By definition of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®</a:t>
            </a:r>
            <a:r>
              <a:rPr lang="en-US" sz="2400" dirty="0" smtClean="0">
                <a:sym typeface="Symbol" pitchFamily="1" charset="2"/>
              </a:rPr>
              <a:t>, </a:t>
            </a:r>
            <a:r>
              <a:rPr lang="en-US" sz="2400" dirty="0"/>
              <a:t>(I) infeasible 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dirty="0"/>
              <a:t>(II) feasible by </a:t>
            </a:r>
            <a:r>
              <a:rPr lang="en-US" sz="2400" dirty="0" err="1"/>
              <a:t>Farkas</a:t>
            </a:r>
            <a:r>
              <a:rPr lang="en-US" sz="2400" dirty="0"/>
              <a:t>' Corollary.</a:t>
            </a:r>
            <a:r>
              <a:rPr lang="en-US" sz="2400" dirty="0">
                <a:solidFill>
                  <a:schemeClr val="accent1"/>
                </a:solidFill>
                <a:sym typeface="Symbol" pitchFamily="1" charset="2"/>
              </a:rPr>
              <a:t> </a:t>
            </a:r>
          </a:p>
        </p:txBody>
      </p:sp>
      <p:graphicFrame>
        <p:nvGraphicFramePr>
          <p:cNvPr id="282630" name="Object 6"/>
          <p:cNvGraphicFramePr>
            <a:graphicFrameLocks noChangeAspect="1"/>
          </p:cNvGraphicFramePr>
          <p:nvPr/>
        </p:nvGraphicFramePr>
        <p:xfrm>
          <a:off x="1300482" y="6005689"/>
          <a:ext cx="3942080" cy="2068124"/>
        </p:xfrm>
        <a:graphic>
          <a:graphicData uri="http://schemas.openxmlformats.org/presentationml/2006/ole">
            <p:oleObj spid="_x0000_s241753" name="Equation" r:id="rId4" imgW="2500829" imgH="1181008" progId="Equation.3">
              <p:embed/>
            </p:oleObj>
          </a:graphicData>
        </a:graphic>
      </p:graphicFrame>
      <p:graphicFrame>
        <p:nvGraphicFramePr>
          <p:cNvPr id="282631" name="Object 7"/>
          <p:cNvGraphicFramePr>
            <a:graphicFrameLocks noChangeAspect="1"/>
          </p:cNvGraphicFramePr>
          <p:nvPr/>
        </p:nvGraphicFramePr>
        <p:xfrm>
          <a:off x="6714631" y="5989885"/>
          <a:ext cx="5312552" cy="2068124"/>
        </p:xfrm>
        <a:graphic>
          <a:graphicData uri="http://schemas.openxmlformats.org/presentationml/2006/ole">
            <p:oleObj spid="_x0000_s241754" name="Equation" r:id="rId5" imgW="3452686" imgH="1181008" progId="Equation.3">
              <p:embed/>
            </p:oleObj>
          </a:graphicData>
        </a:graphic>
      </p:graphicFrame>
      <p:graphicFrame>
        <p:nvGraphicFramePr>
          <p:cNvPr id="282632" name="Object 8"/>
          <p:cNvGraphicFramePr>
            <a:graphicFrameLocks noChangeAspect="1"/>
          </p:cNvGraphicFramePr>
          <p:nvPr/>
        </p:nvGraphicFramePr>
        <p:xfrm>
          <a:off x="6915576" y="2560320"/>
          <a:ext cx="3616960" cy="1634631"/>
        </p:xfrm>
        <a:graphic>
          <a:graphicData uri="http://schemas.openxmlformats.org/presentationml/2006/ole">
            <p:oleObj spid="_x0000_s241755" name="Equation" r:id="rId6" imgW="2271678" imgH="874739" progId="Equation.3">
              <p:embed/>
            </p:oleObj>
          </a:graphicData>
        </a:graphic>
      </p:graphicFrame>
      <p:graphicFrame>
        <p:nvGraphicFramePr>
          <p:cNvPr id="282633" name="Object 9"/>
          <p:cNvGraphicFramePr>
            <a:graphicFrameLocks noChangeAspect="1"/>
          </p:cNvGraphicFramePr>
          <p:nvPr/>
        </p:nvGraphicFramePr>
        <p:xfrm>
          <a:off x="2910276" y="2580678"/>
          <a:ext cx="3447626" cy="1593991"/>
        </p:xfrm>
        <a:graphic>
          <a:graphicData uri="http://schemas.openxmlformats.org/presentationml/2006/ole">
            <p:oleObj spid="_x0000_s241756" name="Equation" r:id="rId7" imgW="217032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C5BAA-E82D-448B-B6B0-646C1EF3C459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Strong Duality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</a:rPr>
              <a:t> be a solution to (II).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Case 1.</a:t>
            </a:r>
            <a:r>
              <a:rPr lang="en-US" sz="2400" dirty="0">
                <a:solidFill>
                  <a:schemeClr val="hlink"/>
                </a:solidFill>
              </a:rPr>
              <a:t>  </a:t>
            </a:r>
            <a:r>
              <a:rPr lang="en-US" sz="2400" dirty="0">
                <a:solidFill>
                  <a:schemeClr val="hlink"/>
                </a:solidFill>
                <a:latin typeface="Times" pitchFamily="1" charset="0"/>
              </a:rPr>
              <a:t>[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hlink"/>
                </a:solidFill>
                <a:latin typeface="Times" pitchFamily="1" charset="0"/>
              </a:rPr>
              <a:t> = 0]</a:t>
            </a:r>
          </a:p>
          <a:p>
            <a:pPr lvl="1"/>
            <a:r>
              <a:rPr lang="en-US" sz="2400" dirty="0"/>
              <a:t>Then,  </a:t>
            </a:r>
            <a:r>
              <a:rPr lang="en-US" sz="2400" dirty="0">
                <a:latin typeface="Times" pitchFamily="1" charset="0"/>
              </a:rPr>
              <a:t>{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/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err="1">
                <a:sym typeface="Symbol" pitchFamily="1" charset="2"/>
              </a:rPr>
              <a:t>R</a:t>
            </a:r>
            <a:r>
              <a:rPr lang="en-US" sz="2400" i="1" baseline="30000" dirty="0" err="1" smtClean="0">
                <a:latin typeface="Times" pitchFamily="1" charset="0"/>
              </a:rPr>
              <a:t>m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: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baseline="30000" dirty="0">
                <a:latin typeface="Times" pitchFamily="1" charset="0"/>
              </a:rPr>
              <a:t>T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latin typeface="Times" pitchFamily="1" charset="0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0,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dirty="0" err="1">
                <a:latin typeface="Times" pitchFamily="1" charset="0"/>
              </a:rPr>
              <a:t>b</a:t>
            </a:r>
            <a:r>
              <a:rPr lang="en-US" sz="2400" dirty="0">
                <a:latin typeface="Times" pitchFamily="1" charset="0"/>
              </a:rPr>
              <a:t> &lt; 0,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0 }</a:t>
            </a:r>
            <a:r>
              <a:rPr lang="en-US" sz="2400" dirty="0">
                <a:sym typeface="Symbol" pitchFamily="1" charset="2"/>
              </a:rPr>
              <a:t> is feasible.</a:t>
            </a:r>
          </a:p>
          <a:p>
            <a:pPr lvl="1"/>
            <a:r>
              <a:rPr lang="en-US" sz="2400" dirty="0" err="1"/>
              <a:t>Farkas</a:t>
            </a:r>
            <a:r>
              <a:rPr lang="en-US" sz="2400" dirty="0"/>
              <a:t> Corollary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{</a:t>
            </a:r>
            <a:r>
              <a:rPr lang="en-US" sz="2400" dirty="0"/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/>
              <a:t> </a:t>
            </a:r>
            <a:r>
              <a:rPr lang="en-US" sz="2400" dirty="0" smtClean="0"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err="1">
                <a:sym typeface="Symbol" pitchFamily="1" charset="2"/>
              </a:rPr>
              <a:t>R</a:t>
            </a:r>
            <a:r>
              <a:rPr lang="en-US" sz="2400" i="1" baseline="30000" dirty="0" err="1" smtClean="0">
                <a:latin typeface="Times" pitchFamily="1" charset="0"/>
              </a:rPr>
              <a:t>n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sz="2400" i="1" dirty="0">
                <a:latin typeface="Times" pitchFamily="1" charset="0"/>
              </a:rPr>
              <a:t>Ax </a:t>
            </a:r>
            <a:r>
              <a:rPr lang="en-US" sz="2400" i="1" dirty="0" smtClean="0"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b</a:t>
            </a:r>
            <a:r>
              <a:rPr lang="en-US" sz="2400" dirty="0">
                <a:latin typeface="Times" pitchFamily="1" charset="0"/>
              </a:rPr>
              <a:t>,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0 }</a:t>
            </a:r>
            <a:r>
              <a:rPr lang="en-US" sz="2400" dirty="0">
                <a:sym typeface="Symbol" pitchFamily="1" charset="2"/>
              </a:rPr>
              <a:t> is infeasible.</a:t>
            </a:r>
          </a:p>
          <a:p>
            <a:pPr lvl="1"/>
            <a:r>
              <a:rPr lang="en-US" sz="2400" dirty="0">
                <a:sym typeface="Symbol" pitchFamily="1" charset="2"/>
              </a:rPr>
              <a:t>Contradiction since by assumption (P) is nonempty.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chemeClr val="folHlink"/>
                </a:solidFill>
              </a:rPr>
              <a:t>Case 2.</a:t>
            </a:r>
            <a:r>
              <a:rPr lang="en-US" sz="2400" dirty="0">
                <a:solidFill>
                  <a:schemeClr val="hlink"/>
                </a:solidFill>
              </a:rPr>
              <a:t>  </a:t>
            </a:r>
            <a:r>
              <a:rPr lang="en-US" sz="2400" dirty="0">
                <a:solidFill>
                  <a:schemeClr val="hlink"/>
                </a:solidFill>
                <a:latin typeface="Times" pitchFamily="1" charset="0"/>
              </a:rPr>
              <a:t>[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hlink"/>
                </a:solidFill>
                <a:latin typeface="Times" pitchFamily="1" charset="0"/>
              </a:rPr>
              <a:t> &gt; 0]</a:t>
            </a:r>
          </a:p>
          <a:p>
            <a:pPr lvl="1"/>
            <a:r>
              <a:rPr lang="en-US" sz="2400" dirty="0"/>
              <a:t>Scale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/>
              <a:t>, </a:t>
            </a:r>
            <a:r>
              <a:rPr lang="en-US" sz="2400" i="1" dirty="0">
                <a:latin typeface="Times" pitchFamily="1" charset="0"/>
              </a:rPr>
              <a:t>z</a:t>
            </a:r>
            <a:r>
              <a:rPr lang="en-US" sz="2400" dirty="0"/>
              <a:t> so that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/>
              <a:t> satisfies (II) and </a:t>
            </a:r>
            <a:r>
              <a:rPr lang="en-US" sz="2400" i="1" dirty="0">
                <a:latin typeface="Times" pitchFamily="1" charset="0"/>
              </a:rPr>
              <a:t>z </a:t>
            </a:r>
            <a:r>
              <a:rPr lang="en-US" sz="2400" baseline="-25000" dirty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= 1.</a:t>
            </a:r>
          </a:p>
          <a:p>
            <a:pPr lvl="1"/>
            <a:r>
              <a:rPr lang="en-US" sz="2400" dirty="0"/>
              <a:t>Resulting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/>
              <a:t> feasible to (D) and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/>
              <a:t>T</a:t>
            </a:r>
            <a:r>
              <a:rPr lang="en-US" sz="2400" i="1" dirty="0" err="1">
                <a:latin typeface="Times" pitchFamily="1" charset="0"/>
              </a:rPr>
              <a:t>b</a:t>
            </a:r>
            <a:r>
              <a:rPr lang="en-US" sz="2400" i="1" dirty="0">
                <a:latin typeface="Times" pitchFamily="1" charset="0"/>
              </a:rPr>
              <a:t> </a:t>
            </a:r>
            <a:r>
              <a:rPr lang="en-US" sz="2400" dirty="0"/>
              <a:t> &lt;  </a:t>
            </a:r>
            <a:r>
              <a:rPr lang="en-US" sz="2400" dirty="0" smtClean="0">
                <a:latin typeface="cmmi10"/>
                <a:ea typeface="cmmi10"/>
                <a:cs typeface="cmmi10"/>
              </a:rPr>
              <a:t>®</a:t>
            </a:r>
            <a:r>
              <a:rPr lang="en-US" sz="2400" dirty="0" smtClean="0">
                <a:sym typeface="Symbol" pitchFamily="1" charset="2"/>
              </a:rPr>
              <a:t>.   </a:t>
            </a:r>
            <a:endParaRPr lang="en-US" sz="2400" dirty="0">
              <a:sym typeface="Symbol" pitchFamily="1" charset="2"/>
            </a:endParaRPr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3750170" y="1537547"/>
          <a:ext cx="5238044" cy="2041031"/>
        </p:xfrm>
        <a:graphic>
          <a:graphicData uri="http://schemas.openxmlformats.org/presentationml/2006/ole">
            <p:oleObj spid="_x0000_s242714" name="Equation" r:id="rId4" imgW="3413026" imgH="118100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Ellipsoid algorithm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5056" indent="-405801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3161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242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170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096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022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69496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18749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18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8F74F-6D39-48EA-B5DB-AF4262A51EA1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90850" name="Freeform 2"/>
          <p:cNvSpPr>
            <a:spLocks/>
          </p:cNvSpPr>
          <p:nvPr/>
        </p:nvSpPr>
        <p:spPr bwMode="auto">
          <a:xfrm rot="78343">
            <a:off x="4556195" y="6272142"/>
            <a:ext cx="905370" cy="1368213"/>
          </a:xfrm>
          <a:custGeom>
            <a:avLst/>
            <a:gdLst/>
            <a:ahLst/>
            <a:cxnLst>
              <a:cxn ang="0">
                <a:pos x="277" y="630"/>
              </a:cxn>
              <a:cxn ang="0">
                <a:pos x="417" y="332"/>
              </a:cxn>
              <a:cxn ang="0">
                <a:pos x="344" y="0"/>
              </a:cxn>
              <a:cxn ang="0">
                <a:pos x="107" y="128"/>
              </a:cxn>
              <a:cxn ang="0">
                <a:pos x="74" y="146"/>
              </a:cxn>
              <a:cxn ang="0">
                <a:pos x="0" y="349"/>
              </a:cxn>
              <a:cxn ang="0">
                <a:pos x="277" y="630"/>
              </a:cxn>
            </a:cxnLst>
            <a:rect l="0" t="0" r="r" b="b"/>
            <a:pathLst>
              <a:path w="417" h="630">
                <a:moveTo>
                  <a:pt x="277" y="630"/>
                </a:moveTo>
                <a:lnTo>
                  <a:pt x="417" y="332"/>
                </a:lnTo>
                <a:lnTo>
                  <a:pt x="344" y="0"/>
                </a:lnTo>
                <a:lnTo>
                  <a:pt x="107" y="128"/>
                </a:lnTo>
                <a:lnTo>
                  <a:pt x="74" y="146"/>
                </a:lnTo>
                <a:lnTo>
                  <a:pt x="0" y="349"/>
                </a:lnTo>
                <a:lnTo>
                  <a:pt x="277" y="630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Geometric Divide-and-Conquer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find a point in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:</a:t>
            </a:r>
          </a:p>
          <a:p>
            <a:pPr lvl="1"/>
            <a:endParaRPr lang="en-US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4897121" y="6924638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ea typeface="ＭＳ Ｐゴシック" pitchFamily="1" charset="-128"/>
                <a:cs typeface="+mn-cs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5056" indent="-405801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3161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242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170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096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022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69496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18749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smtClean="0">
                <a:solidFill>
                  <a:srgbClr val="000000"/>
                </a:solidFill>
              </a:rPr>
              <a:t>May 22, 2014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5056" indent="-405801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3161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242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170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096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022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69496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18749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CS38 Lecture 16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5056" indent="-405801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3161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242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170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096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022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69496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18749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C41F90-1EA7-C64B-B1CA-090BFD765E7A}" type="slidenum">
              <a:rPr lang="en-US" sz="2000">
                <a:solidFill>
                  <a:srgbClr val="000000"/>
                </a:solidFill>
              </a:rPr>
              <a:pPr eaLnBrk="1" hangingPunct="1"/>
              <a:t>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Linear programming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LP duality</a:t>
            </a:r>
          </a:p>
          <a:p>
            <a:pPr lvl="1" eaLnBrk="1" hangingPunct="1"/>
            <a:r>
              <a:rPr lang="en-US" dirty="0">
                <a:latin typeface="Arial" charset="0"/>
              </a:rPr>
              <a:t>e</a:t>
            </a:r>
            <a:r>
              <a:rPr lang="en-US" dirty="0" smtClean="0">
                <a:latin typeface="Arial" charset="0"/>
              </a:rPr>
              <a:t>llipsoid algorithm</a:t>
            </a:r>
          </a:p>
          <a:p>
            <a:pPr lvl="1" algn="ctr" eaLnBrk="1" hangingPunct="1">
              <a:buNone/>
            </a:pPr>
            <a:endParaRPr lang="en-US" sz="2800" dirty="0" smtClean="0">
              <a:solidFill>
                <a:srgbClr val="333399"/>
              </a:solidFill>
              <a:latin typeface="Arial" charset="0"/>
            </a:endParaRPr>
          </a:p>
          <a:p>
            <a:pPr lvl="1" algn="ctr" eaLnBrk="1" hangingPunct="1">
              <a:buNone/>
            </a:pPr>
            <a:r>
              <a:rPr lang="en-US" sz="2800" dirty="0" smtClean="0">
                <a:solidFill>
                  <a:srgbClr val="333399"/>
                </a:solidFill>
                <a:latin typeface="Arial" charset="0"/>
              </a:rPr>
              <a:t>* slides from Kevin Wayne</a:t>
            </a:r>
            <a:endParaRPr lang="en-US" dirty="0" smtClean="0">
              <a:solidFill>
                <a:srgbClr val="333399"/>
              </a:solidFill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coping with </a:t>
            </a:r>
            <a:r>
              <a:rPr lang="en-US" dirty="0" err="1" smtClean="0">
                <a:latin typeface="Arial" charset="0"/>
              </a:rPr>
              <a:t>intractibility</a:t>
            </a:r>
            <a:endParaRPr lang="en-US" dirty="0" smtClean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NP-completeness</a:t>
            </a:r>
          </a:p>
        </p:txBody>
      </p:sp>
    </p:spTree>
    <p:extLst>
      <p:ext uri="{BB962C8B-B14F-4D97-AF65-F5344CB8AC3E}">
        <p14:creationId xmlns:p14="http://schemas.microsoft.com/office/powerpoint/2010/main" xmlns="" val="42625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D962-4FD7-46E2-803D-A0D2627246C4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67308" name="Rectangle 12"/>
          <p:cNvSpPr>
            <a:spLocks noChangeArrowheads="1"/>
          </p:cNvSpPr>
          <p:nvPr/>
        </p:nvSpPr>
        <p:spPr bwMode="auto">
          <a:xfrm>
            <a:off x="8631485" y="6757564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</a:p>
        </p:txBody>
      </p:sp>
      <p:sp>
        <p:nvSpPr>
          <p:cNvPr id="567309" name="Oval 13"/>
          <p:cNvSpPr>
            <a:spLocks noChangeArrowheads="1"/>
          </p:cNvSpPr>
          <p:nvPr/>
        </p:nvSpPr>
        <p:spPr bwMode="auto">
          <a:xfrm>
            <a:off x="2790613" y="6012463"/>
            <a:ext cx="6757530" cy="2634826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7300" name="Freeform 4"/>
          <p:cNvSpPr>
            <a:spLocks/>
          </p:cNvSpPr>
          <p:nvPr/>
        </p:nvSpPr>
        <p:spPr bwMode="auto">
          <a:xfrm rot="78343">
            <a:off x="4556195" y="6272142"/>
            <a:ext cx="905370" cy="1368213"/>
          </a:xfrm>
          <a:custGeom>
            <a:avLst/>
            <a:gdLst/>
            <a:ahLst/>
            <a:cxnLst>
              <a:cxn ang="0">
                <a:pos x="277" y="630"/>
              </a:cxn>
              <a:cxn ang="0">
                <a:pos x="417" y="332"/>
              </a:cxn>
              <a:cxn ang="0">
                <a:pos x="344" y="0"/>
              </a:cxn>
              <a:cxn ang="0">
                <a:pos x="107" y="128"/>
              </a:cxn>
              <a:cxn ang="0">
                <a:pos x="74" y="146"/>
              </a:cxn>
              <a:cxn ang="0">
                <a:pos x="0" y="349"/>
              </a:cxn>
              <a:cxn ang="0">
                <a:pos x="277" y="630"/>
              </a:cxn>
            </a:cxnLst>
            <a:rect l="0" t="0" r="r" b="b"/>
            <a:pathLst>
              <a:path w="417" h="630">
                <a:moveTo>
                  <a:pt x="277" y="630"/>
                </a:moveTo>
                <a:lnTo>
                  <a:pt x="417" y="332"/>
                </a:lnTo>
                <a:lnTo>
                  <a:pt x="344" y="0"/>
                </a:lnTo>
                <a:lnTo>
                  <a:pt x="107" y="128"/>
                </a:lnTo>
                <a:lnTo>
                  <a:pt x="74" y="146"/>
                </a:lnTo>
                <a:lnTo>
                  <a:pt x="0" y="349"/>
                </a:lnTo>
                <a:lnTo>
                  <a:pt x="277" y="630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7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Geometric Divide-and-Conquer</a:t>
            </a:r>
          </a:p>
        </p:txBody>
      </p:sp>
      <p:sp>
        <p:nvSpPr>
          <p:cNvPr id="5673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find a point in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Maintain ellipsoid </a:t>
            </a:r>
            <a:r>
              <a:rPr lang="en-US" sz="2800" i="1" dirty="0">
                <a:latin typeface="Times" pitchFamily="1" charset="0"/>
              </a:rPr>
              <a:t>E</a:t>
            </a:r>
            <a:r>
              <a:rPr lang="en-US" sz="2800" dirty="0"/>
              <a:t> containing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</p:txBody>
      </p:sp>
      <p:sp>
        <p:nvSpPr>
          <p:cNvPr id="567310" name="Rectangle 14"/>
          <p:cNvSpPr>
            <a:spLocks noChangeArrowheads="1"/>
          </p:cNvSpPr>
          <p:nvPr/>
        </p:nvSpPr>
        <p:spPr bwMode="auto">
          <a:xfrm>
            <a:off x="4897121" y="6924638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8DDE0-9319-48A3-96A6-0FEC25FC9920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69346" name="Rectangle 2"/>
          <p:cNvSpPr>
            <a:spLocks noChangeArrowheads="1"/>
          </p:cNvSpPr>
          <p:nvPr/>
        </p:nvSpPr>
        <p:spPr bwMode="auto">
          <a:xfrm>
            <a:off x="8631485" y="6757564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</a:p>
        </p:txBody>
      </p:sp>
      <p:sp>
        <p:nvSpPr>
          <p:cNvPr id="569347" name="Oval 3"/>
          <p:cNvSpPr>
            <a:spLocks noChangeArrowheads="1"/>
          </p:cNvSpPr>
          <p:nvPr/>
        </p:nvSpPr>
        <p:spPr bwMode="auto">
          <a:xfrm>
            <a:off x="2790613" y="6012463"/>
            <a:ext cx="6757530" cy="2634826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9348" name="Freeform 4"/>
          <p:cNvSpPr>
            <a:spLocks/>
          </p:cNvSpPr>
          <p:nvPr/>
        </p:nvSpPr>
        <p:spPr bwMode="auto">
          <a:xfrm rot="78343">
            <a:off x="4556195" y="6272142"/>
            <a:ext cx="905370" cy="1368213"/>
          </a:xfrm>
          <a:custGeom>
            <a:avLst/>
            <a:gdLst/>
            <a:ahLst/>
            <a:cxnLst>
              <a:cxn ang="0">
                <a:pos x="277" y="630"/>
              </a:cxn>
              <a:cxn ang="0">
                <a:pos x="417" y="332"/>
              </a:cxn>
              <a:cxn ang="0">
                <a:pos x="344" y="0"/>
              </a:cxn>
              <a:cxn ang="0">
                <a:pos x="107" y="128"/>
              </a:cxn>
              <a:cxn ang="0">
                <a:pos x="74" y="146"/>
              </a:cxn>
              <a:cxn ang="0">
                <a:pos x="0" y="349"/>
              </a:cxn>
              <a:cxn ang="0">
                <a:pos x="277" y="630"/>
              </a:cxn>
            </a:cxnLst>
            <a:rect l="0" t="0" r="r" b="b"/>
            <a:pathLst>
              <a:path w="417" h="630">
                <a:moveTo>
                  <a:pt x="277" y="630"/>
                </a:moveTo>
                <a:lnTo>
                  <a:pt x="417" y="332"/>
                </a:lnTo>
                <a:lnTo>
                  <a:pt x="344" y="0"/>
                </a:lnTo>
                <a:lnTo>
                  <a:pt x="107" y="128"/>
                </a:lnTo>
                <a:lnTo>
                  <a:pt x="74" y="146"/>
                </a:lnTo>
                <a:lnTo>
                  <a:pt x="0" y="349"/>
                </a:lnTo>
                <a:lnTo>
                  <a:pt x="277" y="630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93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Geometric Divide-and-Conquer</a:t>
            </a:r>
          </a:p>
        </p:txBody>
      </p:sp>
      <p:sp>
        <p:nvSpPr>
          <p:cNvPr id="5693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find a point in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Maintain ellipsoid </a:t>
            </a:r>
            <a:r>
              <a:rPr lang="en-US" sz="2800" i="1" dirty="0">
                <a:latin typeface="Times" pitchFamily="1" charset="0"/>
              </a:rPr>
              <a:t>E</a:t>
            </a:r>
            <a:r>
              <a:rPr lang="en-US" sz="2800" dirty="0"/>
              <a:t> containing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If center of ellipsoid </a:t>
            </a:r>
            <a:r>
              <a:rPr lang="en-US" sz="2800" i="1" dirty="0">
                <a:latin typeface="Times" pitchFamily="1" charset="0"/>
              </a:rPr>
              <a:t>z</a:t>
            </a:r>
            <a:r>
              <a:rPr lang="en-US" sz="2800" dirty="0"/>
              <a:t> is in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 stop;</a:t>
            </a:r>
            <a:br>
              <a:rPr lang="en-US" sz="2800" dirty="0"/>
            </a:br>
            <a:r>
              <a:rPr lang="en-US" sz="2800" dirty="0"/>
              <a:t>otherwise find </a:t>
            </a:r>
            <a:r>
              <a:rPr lang="en-US" sz="2800" dirty="0" err="1"/>
              <a:t>hyperplane</a:t>
            </a:r>
            <a:r>
              <a:rPr lang="en-US" sz="2800" dirty="0"/>
              <a:t> separating </a:t>
            </a:r>
            <a:r>
              <a:rPr lang="en-US" sz="2800" i="1" dirty="0">
                <a:latin typeface="Times" pitchFamily="1" charset="0"/>
              </a:rPr>
              <a:t>z</a:t>
            </a:r>
            <a:r>
              <a:rPr lang="en-US" sz="2800" dirty="0"/>
              <a:t> from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569352" name="Rectangle 8"/>
          <p:cNvSpPr>
            <a:spLocks noChangeArrowheads="1"/>
          </p:cNvSpPr>
          <p:nvPr/>
        </p:nvSpPr>
        <p:spPr bwMode="auto">
          <a:xfrm>
            <a:off x="8378627" y="1544327"/>
            <a:ext cx="3734485" cy="74397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and consider corresponding</a:t>
            </a:r>
            <a:b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</a:b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half-ellipsoid 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½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E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=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E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kumimoji="1" lang="en-US" sz="2000" kern="1200" dirty="0" err="1" smtClean="0">
                <a:solidFill>
                  <a:srgbClr val="CC0000"/>
                </a:solidFill>
                <a:latin typeface="cmsy10"/>
                <a:ea typeface="cmsy10"/>
                <a:cs typeface="cmsy10"/>
              </a:rPr>
              <a:t>Å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H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</a:p>
        </p:txBody>
      </p:sp>
      <p:sp>
        <p:nvSpPr>
          <p:cNvPr id="569353" name="Line 9"/>
          <p:cNvSpPr>
            <a:spLocks noChangeShapeType="1"/>
          </p:cNvSpPr>
          <p:nvPr/>
        </p:nvSpPr>
        <p:spPr bwMode="auto">
          <a:xfrm flipH="1">
            <a:off x="8827911" y="2237493"/>
            <a:ext cx="406400" cy="507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9354" name="Oval 10"/>
          <p:cNvSpPr>
            <a:spLocks noChangeArrowheads="1"/>
          </p:cNvSpPr>
          <p:nvPr/>
        </p:nvSpPr>
        <p:spPr bwMode="auto">
          <a:xfrm>
            <a:off x="6100550" y="7272303"/>
            <a:ext cx="97085" cy="9934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9355" name="Rectangle 11"/>
          <p:cNvSpPr>
            <a:spLocks noChangeArrowheads="1"/>
          </p:cNvSpPr>
          <p:nvPr/>
        </p:nvSpPr>
        <p:spPr bwMode="auto">
          <a:xfrm>
            <a:off x="5725725" y="7053332"/>
            <a:ext cx="362018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z</a:t>
            </a:r>
          </a:p>
        </p:txBody>
      </p:sp>
      <p:sp>
        <p:nvSpPr>
          <p:cNvPr id="569356" name="Line 12"/>
          <p:cNvSpPr>
            <a:spLocks noChangeShapeType="1"/>
          </p:cNvSpPr>
          <p:nvPr/>
        </p:nvSpPr>
        <p:spPr bwMode="auto">
          <a:xfrm flipH="1">
            <a:off x="4398151" y="4908444"/>
            <a:ext cx="2151663" cy="4176889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9357" name="Rectangle 13"/>
          <p:cNvSpPr>
            <a:spLocks noChangeArrowheads="1"/>
          </p:cNvSpPr>
          <p:nvPr/>
        </p:nvSpPr>
        <p:spPr bwMode="auto">
          <a:xfrm>
            <a:off x="5845859" y="4109161"/>
            <a:ext cx="1437306" cy="654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777777"/>
                </a:solidFill>
                <a:latin typeface="Lucida Sans" pitchFamily="1" charset="0"/>
                <a:cs typeface="+mn-cs"/>
              </a:rPr>
              <a:t>separating</a:t>
            </a:r>
            <a:br>
              <a:rPr lang="en-US" sz="1700" kern="1200" dirty="0" smtClean="0">
                <a:solidFill>
                  <a:srgbClr val="777777"/>
                </a:solidFill>
                <a:latin typeface="Lucida Sans" pitchFamily="1" charset="0"/>
                <a:cs typeface="+mn-cs"/>
              </a:rPr>
            </a:br>
            <a:r>
              <a:rPr lang="en-US" sz="1700" kern="1200" dirty="0" err="1" smtClean="0">
                <a:solidFill>
                  <a:srgbClr val="777777"/>
                </a:solidFill>
                <a:latin typeface="Lucida Sans" pitchFamily="1" charset="0"/>
                <a:cs typeface="+mn-cs"/>
              </a:rPr>
              <a:t>hyperplane</a:t>
            </a:r>
            <a:endParaRPr lang="en-US" sz="1700" kern="1200" dirty="0" smtClean="0">
              <a:solidFill>
                <a:srgbClr val="777777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9358" name="Line 14"/>
          <p:cNvSpPr>
            <a:spLocks noChangeShapeType="1"/>
          </p:cNvSpPr>
          <p:nvPr/>
        </p:nvSpPr>
        <p:spPr bwMode="auto">
          <a:xfrm flipH="1">
            <a:off x="5138702" y="5181601"/>
            <a:ext cx="2106507" cy="409109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9360" name="Rectangle 16"/>
          <p:cNvSpPr>
            <a:spLocks noChangeArrowheads="1"/>
          </p:cNvSpPr>
          <p:nvPr/>
        </p:nvSpPr>
        <p:spPr bwMode="auto">
          <a:xfrm>
            <a:off x="4897121" y="6924638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P</a:t>
            </a:r>
          </a:p>
        </p:txBody>
      </p:sp>
      <p:sp>
        <p:nvSpPr>
          <p:cNvPr id="569361" name="Rectangle 17"/>
          <p:cNvSpPr>
            <a:spLocks noChangeArrowheads="1"/>
          </p:cNvSpPr>
          <p:nvPr/>
        </p:nvSpPr>
        <p:spPr bwMode="auto">
          <a:xfrm>
            <a:off x="7299397" y="4761689"/>
            <a:ext cx="417688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1D4D8-0913-4343-BF90-57FF64ACAFDA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662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Geometric Divide-and-Conquer</a:t>
            </a:r>
          </a:p>
        </p:txBody>
      </p:sp>
      <p:sp>
        <p:nvSpPr>
          <p:cNvPr id="56628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find a point in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Maintain ellipsoid </a:t>
            </a:r>
            <a:r>
              <a:rPr lang="en-US" sz="2800" i="1" dirty="0">
                <a:latin typeface="Times" pitchFamily="1" charset="0"/>
              </a:rPr>
              <a:t>E</a:t>
            </a:r>
            <a:r>
              <a:rPr lang="en-US" sz="2800" dirty="0"/>
              <a:t> containing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If center of ellipsoid </a:t>
            </a:r>
            <a:r>
              <a:rPr lang="en-US" sz="2800" i="1" dirty="0">
                <a:latin typeface="Times" pitchFamily="1" charset="0"/>
              </a:rPr>
              <a:t>z</a:t>
            </a:r>
            <a:r>
              <a:rPr lang="en-US" sz="2800" dirty="0"/>
              <a:t> is in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 stop;</a:t>
            </a:r>
            <a:br>
              <a:rPr lang="en-US" sz="2800" dirty="0"/>
            </a:br>
            <a:r>
              <a:rPr lang="en-US" sz="2800" dirty="0"/>
              <a:t>otherwise find </a:t>
            </a:r>
            <a:r>
              <a:rPr lang="en-US" sz="2800" dirty="0" err="1"/>
              <a:t>hyperplane</a:t>
            </a:r>
            <a:r>
              <a:rPr lang="en-US" sz="2800" dirty="0"/>
              <a:t> separating </a:t>
            </a:r>
            <a:r>
              <a:rPr lang="en-US" sz="2800" i="1" dirty="0">
                <a:latin typeface="Times" pitchFamily="1" charset="0"/>
              </a:rPr>
              <a:t>z</a:t>
            </a:r>
            <a:r>
              <a:rPr lang="en-US" sz="2800" dirty="0"/>
              <a:t> from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Find smallest ellipsoid </a:t>
            </a:r>
            <a:r>
              <a:rPr lang="en-US" sz="2800" i="1" dirty="0">
                <a:latin typeface="Times" pitchFamily="1" charset="0"/>
              </a:rPr>
              <a:t>E'</a:t>
            </a:r>
            <a:r>
              <a:rPr lang="en-US" sz="2800" dirty="0"/>
              <a:t> containing half-ellipsoid.</a:t>
            </a:r>
          </a:p>
          <a:p>
            <a:pPr lvl="1"/>
            <a:endParaRPr lang="en-US" sz="2800" dirty="0"/>
          </a:p>
        </p:txBody>
      </p:sp>
      <p:sp>
        <p:nvSpPr>
          <p:cNvPr id="566274" name="Oval 2"/>
          <p:cNvSpPr>
            <a:spLocks noChangeArrowheads="1"/>
          </p:cNvSpPr>
          <p:nvPr/>
        </p:nvSpPr>
        <p:spPr bwMode="auto">
          <a:xfrm rot="2769945">
            <a:off x="3031067" y="4690534"/>
            <a:ext cx="3558258" cy="4468142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944533" y="5201953"/>
            <a:ext cx="474229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E'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8631485" y="6757564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H="1">
            <a:off x="5138702" y="5181601"/>
            <a:ext cx="2106507" cy="409109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6278" name="Line 6"/>
          <p:cNvSpPr>
            <a:spLocks noChangeShapeType="1"/>
          </p:cNvSpPr>
          <p:nvPr/>
        </p:nvSpPr>
        <p:spPr bwMode="auto">
          <a:xfrm flipH="1">
            <a:off x="4398151" y="4908444"/>
            <a:ext cx="2151663" cy="4176889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6279" name="Oval 7"/>
          <p:cNvSpPr>
            <a:spLocks noChangeArrowheads="1"/>
          </p:cNvSpPr>
          <p:nvPr/>
        </p:nvSpPr>
        <p:spPr bwMode="auto">
          <a:xfrm>
            <a:off x="6100550" y="7272303"/>
            <a:ext cx="97085" cy="9934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5712178" y="7039784"/>
            <a:ext cx="362018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z</a:t>
            </a:r>
          </a:p>
        </p:txBody>
      </p:sp>
      <p:sp>
        <p:nvSpPr>
          <p:cNvPr id="566281" name="Rectangle 9"/>
          <p:cNvSpPr>
            <a:spLocks noChangeArrowheads="1"/>
          </p:cNvSpPr>
          <p:nvPr/>
        </p:nvSpPr>
        <p:spPr bwMode="auto">
          <a:xfrm>
            <a:off x="5845859" y="4109161"/>
            <a:ext cx="1437306" cy="654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777777"/>
                </a:solidFill>
                <a:latin typeface="Lucida Sans" pitchFamily="1" charset="0"/>
                <a:cs typeface="+mn-cs"/>
              </a:rPr>
              <a:t>separating</a:t>
            </a:r>
            <a:br>
              <a:rPr lang="en-US" sz="1700" kern="1200" dirty="0" smtClean="0">
                <a:solidFill>
                  <a:srgbClr val="777777"/>
                </a:solidFill>
                <a:latin typeface="Lucida Sans" pitchFamily="1" charset="0"/>
                <a:cs typeface="+mn-cs"/>
              </a:rPr>
            </a:br>
            <a:r>
              <a:rPr lang="en-US" sz="1700" kern="1200" dirty="0" err="1" smtClean="0">
                <a:solidFill>
                  <a:srgbClr val="777777"/>
                </a:solidFill>
                <a:latin typeface="Lucida Sans" pitchFamily="1" charset="0"/>
                <a:cs typeface="+mn-cs"/>
              </a:rPr>
              <a:t>hyperplane</a:t>
            </a:r>
            <a:endParaRPr lang="en-US" sz="1700" kern="1200" dirty="0" smtClean="0">
              <a:solidFill>
                <a:srgbClr val="777777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7299397" y="4761689"/>
            <a:ext cx="417688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H</a:t>
            </a:r>
          </a:p>
        </p:txBody>
      </p:sp>
      <p:sp>
        <p:nvSpPr>
          <p:cNvPr id="566283" name="Oval 11"/>
          <p:cNvSpPr>
            <a:spLocks noChangeArrowheads="1"/>
          </p:cNvSpPr>
          <p:nvPr/>
        </p:nvSpPr>
        <p:spPr bwMode="auto">
          <a:xfrm>
            <a:off x="2790613" y="6012463"/>
            <a:ext cx="6757530" cy="2634826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6284" name="Freeform 12"/>
          <p:cNvSpPr>
            <a:spLocks/>
          </p:cNvSpPr>
          <p:nvPr/>
        </p:nvSpPr>
        <p:spPr bwMode="auto">
          <a:xfrm rot="78343">
            <a:off x="4556195" y="6272142"/>
            <a:ext cx="905370" cy="1368213"/>
          </a:xfrm>
          <a:custGeom>
            <a:avLst/>
            <a:gdLst/>
            <a:ahLst/>
            <a:cxnLst>
              <a:cxn ang="0">
                <a:pos x="277" y="630"/>
              </a:cxn>
              <a:cxn ang="0">
                <a:pos x="417" y="332"/>
              </a:cxn>
              <a:cxn ang="0">
                <a:pos x="344" y="0"/>
              </a:cxn>
              <a:cxn ang="0">
                <a:pos x="107" y="128"/>
              </a:cxn>
              <a:cxn ang="0">
                <a:pos x="74" y="146"/>
              </a:cxn>
              <a:cxn ang="0">
                <a:pos x="0" y="349"/>
              </a:cxn>
              <a:cxn ang="0">
                <a:pos x="277" y="630"/>
              </a:cxn>
            </a:cxnLst>
            <a:rect l="0" t="0" r="r" b="b"/>
            <a:pathLst>
              <a:path w="417" h="630">
                <a:moveTo>
                  <a:pt x="277" y="630"/>
                </a:moveTo>
                <a:lnTo>
                  <a:pt x="417" y="332"/>
                </a:lnTo>
                <a:lnTo>
                  <a:pt x="344" y="0"/>
                </a:lnTo>
                <a:lnTo>
                  <a:pt x="107" y="128"/>
                </a:lnTo>
                <a:lnTo>
                  <a:pt x="74" y="146"/>
                </a:lnTo>
                <a:lnTo>
                  <a:pt x="0" y="349"/>
                </a:lnTo>
                <a:lnTo>
                  <a:pt x="277" y="630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66290" name="Rectangle 18"/>
          <p:cNvSpPr>
            <a:spLocks noChangeArrowheads="1"/>
          </p:cNvSpPr>
          <p:nvPr/>
        </p:nvSpPr>
        <p:spPr bwMode="auto">
          <a:xfrm>
            <a:off x="4897121" y="6924638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P</a:t>
            </a:r>
          </a:p>
        </p:txBody>
      </p:sp>
      <p:sp>
        <p:nvSpPr>
          <p:cNvPr id="566292" name="Rectangle 20"/>
          <p:cNvSpPr>
            <a:spLocks noChangeArrowheads="1"/>
          </p:cNvSpPr>
          <p:nvPr/>
        </p:nvSpPr>
        <p:spPr bwMode="auto">
          <a:xfrm>
            <a:off x="758614" y="4086578"/>
            <a:ext cx="1694300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L-J ellipsoid</a:t>
            </a:r>
          </a:p>
        </p:txBody>
      </p:sp>
      <p:sp>
        <p:nvSpPr>
          <p:cNvPr id="566293" name="Line 21"/>
          <p:cNvSpPr>
            <a:spLocks noChangeShapeType="1"/>
          </p:cNvSpPr>
          <p:nvPr/>
        </p:nvSpPr>
        <p:spPr bwMode="auto">
          <a:xfrm flipV="1">
            <a:off x="2149404" y="3702759"/>
            <a:ext cx="598312" cy="36801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0A6BA-0A43-43CA-8523-A1555D112981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70370" name="Oval 2"/>
          <p:cNvSpPr>
            <a:spLocks noChangeArrowheads="1"/>
          </p:cNvSpPr>
          <p:nvPr/>
        </p:nvSpPr>
        <p:spPr bwMode="auto">
          <a:xfrm rot="2769945">
            <a:off x="3031067" y="4690534"/>
            <a:ext cx="3558258" cy="4468142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4944533" y="5201953"/>
            <a:ext cx="474229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E'</a:t>
            </a:r>
          </a:p>
        </p:txBody>
      </p:sp>
      <p:sp>
        <p:nvSpPr>
          <p:cNvPr id="570380" name="Freeform 12"/>
          <p:cNvSpPr>
            <a:spLocks/>
          </p:cNvSpPr>
          <p:nvPr/>
        </p:nvSpPr>
        <p:spPr bwMode="auto">
          <a:xfrm rot="78343">
            <a:off x="4556195" y="6272142"/>
            <a:ext cx="905370" cy="1368213"/>
          </a:xfrm>
          <a:custGeom>
            <a:avLst/>
            <a:gdLst/>
            <a:ahLst/>
            <a:cxnLst>
              <a:cxn ang="0">
                <a:pos x="277" y="630"/>
              </a:cxn>
              <a:cxn ang="0">
                <a:pos x="417" y="332"/>
              </a:cxn>
              <a:cxn ang="0">
                <a:pos x="344" y="0"/>
              </a:cxn>
              <a:cxn ang="0">
                <a:pos x="107" y="128"/>
              </a:cxn>
              <a:cxn ang="0">
                <a:pos x="74" y="146"/>
              </a:cxn>
              <a:cxn ang="0">
                <a:pos x="0" y="349"/>
              </a:cxn>
              <a:cxn ang="0">
                <a:pos x="277" y="630"/>
              </a:cxn>
            </a:cxnLst>
            <a:rect l="0" t="0" r="r" b="b"/>
            <a:pathLst>
              <a:path w="417" h="630">
                <a:moveTo>
                  <a:pt x="277" y="630"/>
                </a:moveTo>
                <a:lnTo>
                  <a:pt x="417" y="332"/>
                </a:lnTo>
                <a:lnTo>
                  <a:pt x="344" y="0"/>
                </a:lnTo>
                <a:lnTo>
                  <a:pt x="107" y="128"/>
                </a:lnTo>
                <a:lnTo>
                  <a:pt x="74" y="146"/>
                </a:lnTo>
                <a:lnTo>
                  <a:pt x="0" y="349"/>
                </a:lnTo>
                <a:lnTo>
                  <a:pt x="277" y="630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70381" name="Rectangle 13"/>
          <p:cNvSpPr>
            <a:spLocks noChangeArrowheads="1"/>
          </p:cNvSpPr>
          <p:nvPr/>
        </p:nvSpPr>
        <p:spPr bwMode="auto">
          <a:xfrm>
            <a:off x="4897121" y="6924638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P</a:t>
            </a:r>
          </a:p>
        </p:txBody>
      </p:sp>
      <p:sp>
        <p:nvSpPr>
          <p:cNvPr id="5703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Geometric Divide-and-Conquer</a:t>
            </a:r>
          </a:p>
        </p:txBody>
      </p:sp>
      <p:sp>
        <p:nvSpPr>
          <p:cNvPr id="57038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find a point in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Maintain ellipsoid </a:t>
            </a:r>
            <a:r>
              <a:rPr lang="en-US" sz="2800" i="1" dirty="0">
                <a:latin typeface="Times" pitchFamily="1" charset="0"/>
              </a:rPr>
              <a:t>E</a:t>
            </a:r>
            <a:r>
              <a:rPr lang="en-US" sz="2800" dirty="0"/>
              <a:t> containing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If center of ellipsoid </a:t>
            </a:r>
            <a:r>
              <a:rPr lang="en-US" sz="2800" i="1" dirty="0">
                <a:latin typeface="Times" pitchFamily="1" charset="0"/>
              </a:rPr>
              <a:t>z</a:t>
            </a:r>
            <a:r>
              <a:rPr lang="en-US" sz="2800" dirty="0"/>
              <a:t> is in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 stop;</a:t>
            </a:r>
            <a:br>
              <a:rPr lang="en-US" sz="2800" dirty="0"/>
            </a:br>
            <a:r>
              <a:rPr lang="en-US" sz="2800" dirty="0"/>
              <a:t>otherwise find </a:t>
            </a:r>
            <a:r>
              <a:rPr lang="en-US" sz="2800" dirty="0" err="1"/>
              <a:t>hyperplane</a:t>
            </a:r>
            <a:r>
              <a:rPr lang="en-US" sz="2800" dirty="0"/>
              <a:t> separating </a:t>
            </a:r>
            <a:r>
              <a:rPr lang="en-US" sz="2800" i="1" dirty="0">
                <a:latin typeface="Times" pitchFamily="1" charset="0"/>
              </a:rPr>
              <a:t>z</a:t>
            </a:r>
            <a:r>
              <a:rPr lang="en-US" sz="2800" dirty="0"/>
              <a:t> from </a:t>
            </a:r>
            <a:r>
              <a:rPr lang="en-US" sz="2800" i="1" dirty="0">
                <a:latin typeface="Times" pitchFamily="1" charset="0"/>
              </a:rPr>
              <a:t>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Find smallest ellipsoid </a:t>
            </a:r>
            <a:r>
              <a:rPr lang="en-US" sz="2800" i="1" dirty="0">
                <a:latin typeface="Times" pitchFamily="1" charset="0"/>
              </a:rPr>
              <a:t>E'</a:t>
            </a:r>
            <a:r>
              <a:rPr lang="en-US" sz="2800" dirty="0"/>
              <a:t> containing half-ellipsoid.</a:t>
            </a:r>
          </a:p>
          <a:p>
            <a:pPr lvl="1"/>
            <a:r>
              <a:rPr lang="en-US" sz="2800" dirty="0"/>
              <a:t>Repeat.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999A7-55EA-4B04-8A85-ACC08661A22D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Optimization to Feasibility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folHlink"/>
                </a:solidFill>
              </a:rPr>
              <a:t>Standard form.</a:t>
            </a:r>
          </a:p>
          <a:p>
            <a:endParaRPr lang="en-US" sz="2800" dirty="0">
              <a:solidFill>
                <a:schemeClr val="folHlink"/>
              </a:solidFill>
            </a:endParaRPr>
          </a:p>
          <a:p>
            <a:endParaRPr lang="en-US" sz="2800" dirty="0">
              <a:solidFill>
                <a:schemeClr val="folHlink"/>
              </a:solidFill>
            </a:endParaRPr>
          </a:p>
          <a:p>
            <a:endParaRPr lang="en-US" sz="2800" dirty="0">
              <a:solidFill>
                <a:schemeClr val="folHlink"/>
              </a:solidFill>
            </a:endParaRPr>
          </a:p>
          <a:p>
            <a:endParaRPr lang="en-US" sz="2800" dirty="0">
              <a:solidFill>
                <a:schemeClr val="folHlink"/>
              </a:solidFill>
            </a:endParaRPr>
          </a:p>
          <a:p>
            <a:endParaRPr lang="en-US" sz="2800" dirty="0">
              <a:solidFill>
                <a:schemeClr val="folHlink"/>
              </a:solidFill>
            </a:endParaRPr>
          </a:p>
          <a:p>
            <a:endParaRPr lang="en-US" sz="2800" dirty="0">
              <a:solidFill>
                <a:schemeClr val="folHlink"/>
              </a:solidFill>
            </a:endParaRPr>
          </a:p>
          <a:p>
            <a:r>
              <a:rPr lang="en-US" sz="2800" i="1" dirty="0">
                <a:solidFill>
                  <a:schemeClr val="folHlink"/>
                </a:solidFill>
                <a:latin typeface="Times" pitchFamily="1" charset="0"/>
              </a:rPr>
              <a:t>Ax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smtClean="0">
                <a:solidFill>
                  <a:schemeClr val="folHlink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800" dirty="0" smtClean="0">
                <a:solidFill>
                  <a:schemeClr val="folHlink"/>
                </a:solidFill>
                <a:sym typeface="Symbol" pitchFamily="1" charset="2"/>
              </a:rPr>
              <a:t> </a:t>
            </a:r>
            <a:r>
              <a:rPr lang="en-US" sz="2800" i="1" dirty="0">
                <a:solidFill>
                  <a:schemeClr val="folHlink"/>
                </a:solidFill>
                <a:latin typeface="Times" pitchFamily="1" charset="0"/>
              </a:rPr>
              <a:t>b</a:t>
            </a:r>
            <a:r>
              <a:rPr lang="en-US" sz="2800" dirty="0">
                <a:solidFill>
                  <a:schemeClr val="folHlink"/>
                </a:solidFill>
                <a:sym typeface="Symbol" pitchFamily="1" charset="2"/>
              </a:rPr>
              <a:t> form</a:t>
            </a:r>
            <a:r>
              <a:rPr lang="en-US" sz="2800" dirty="0">
                <a:solidFill>
                  <a:schemeClr val="folHlink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17124" name="Object 4"/>
          <p:cNvGraphicFramePr>
            <a:graphicFrameLocks noChangeAspect="1"/>
          </p:cNvGraphicFramePr>
          <p:nvPr/>
        </p:nvGraphicFramePr>
        <p:xfrm>
          <a:off x="5287715" y="4666827"/>
          <a:ext cx="4045938" cy="2898987"/>
        </p:xfrm>
        <a:graphic>
          <a:graphicData uri="http://schemas.openxmlformats.org/presentationml/2006/ole">
            <p:oleObj spid="_x0000_s249903" name="Equation" r:id="rId4" imgW="2663879" imgH="1764902" progId="Equation.3">
              <p:embed/>
            </p:oleObj>
          </a:graphicData>
        </a:graphic>
      </p:graphicFrame>
      <p:graphicFrame>
        <p:nvGraphicFramePr>
          <p:cNvPr id="517125" name="Object 5"/>
          <p:cNvGraphicFramePr>
            <a:graphicFrameLocks noChangeAspect="1"/>
          </p:cNvGraphicFramePr>
          <p:nvPr/>
        </p:nvGraphicFramePr>
        <p:xfrm>
          <a:off x="5357709" y="1469814"/>
          <a:ext cx="3230879" cy="1634631"/>
        </p:xfrm>
        <a:graphic>
          <a:graphicData uri="http://schemas.openxmlformats.org/presentationml/2006/ole">
            <p:oleObj spid="_x0000_s249904" name="Equation" r:id="rId5" imgW="2018290" imgH="874739" progId="Equation.3">
              <p:embed/>
            </p:oleObj>
          </a:graphicData>
        </a:graphic>
      </p:graphicFrame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9834895" y="5486405"/>
            <a:ext cx="1070218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Ax </a:t>
            </a:r>
            <a:r>
              <a:rPr lang="en-US" sz="2000" i="1" kern="1200" dirty="0" smtClean="0">
                <a:solidFill>
                  <a:srgbClr val="CC0000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b</a:t>
            </a:r>
            <a:endParaRPr lang="en-US" sz="2000" kern="1200" dirty="0" smtClean="0">
              <a:solidFill>
                <a:srgbClr val="CC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9843927" y="6064398"/>
            <a:ext cx="831371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x </a:t>
            </a:r>
            <a:r>
              <a:rPr lang="en-US" sz="2000" i="1" kern="1200" dirty="0" smtClean="0">
                <a:solidFill>
                  <a:srgbClr val="CC0000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0</a:t>
            </a:r>
            <a:endParaRPr lang="en-US" sz="2000" kern="1200" dirty="0" smtClean="0">
              <a:solidFill>
                <a:srgbClr val="CC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9816818" y="6543041"/>
            <a:ext cx="1597650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dual feasible</a:t>
            </a:r>
            <a:endParaRPr lang="en-US" sz="2000" kern="1200" dirty="0" smtClean="0">
              <a:solidFill>
                <a:srgbClr val="CC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9803273" y="7003628"/>
            <a:ext cx="1042308" cy="437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optimal</a:t>
            </a:r>
            <a:endParaRPr lang="en-US" sz="2000" kern="1200" dirty="0" smtClean="0">
              <a:solidFill>
                <a:srgbClr val="CC0000"/>
              </a:solidFill>
              <a:latin typeface="Lucida San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1E0AE-116E-445F-AC2E-27651F6CEE48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Ellipsoid Algorithm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711094" cy="7694507"/>
          </a:xfrm>
        </p:spPr>
        <p:txBody>
          <a:bodyPr/>
          <a:lstStyle/>
          <a:p>
            <a:r>
              <a:rPr lang="en-US" sz="2400" dirty="0"/>
              <a:t>Goal.  </a:t>
            </a:r>
            <a:r>
              <a:rPr lang="en-US" sz="2400" dirty="0">
                <a:solidFill>
                  <a:schemeClr val="tx1"/>
                </a:solidFill>
              </a:rPr>
              <a:t>Given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baseline="30000" dirty="0" err="1">
                <a:solidFill>
                  <a:schemeClr val="tx1"/>
                </a:solidFill>
                <a:sym typeface="Symbol" pitchFamily="1" charset="2"/>
              </a:rPr>
              <a:t></a:t>
            </a:r>
            <a:r>
              <a:rPr lang="en-US" sz="2400" i="1" baseline="30000" dirty="0" err="1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find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sym typeface="Symbol" pitchFamily="1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such that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.</a:t>
            </a:r>
            <a:endParaRPr lang="en-US" sz="2400" dirty="0">
              <a:solidFill>
                <a:schemeClr val="tx1"/>
              </a:solidFill>
              <a:sym typeface="Symbol" pitchFamily="1" charset="2"/>
            </a:endParaRPr>
          </a:p>
          <a:p>
            <a:endParaRPr lang="en-US" sz="2400" i="1" dirty="0">
              <a:solidFill>
                <a:schemeClr val="tx1"/>
              </a:solidFill>
              <a:latin typeface="Times" pitchFamily="1" charset="0"/>
            </a:endParaRPr>
          </a:p>
          <a:p>
            <a:endParaRPr lang="en-US" sz="2400" i="1" dirty="0">
              <a:solidFill>
                <a:schemeClr val="tx1"/>
              </a:solidFill>
              <a:latin typeface="Times" pitchFamily="1" charset="0"/>
            </a:endParaRPr>
          </a:p>
          <a:p>
            <a:r>
              <a:rPr lang="en-US" sz="2400" dirty="0"/>
              <a:t>Ellipsoid algorithm. 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/>
              <a:t>Let </a:t>
            </a:r>
            <a:r>
              <a:rPr lang="en-US" sz="2400" i="1" dirty="0">
                <a:latin typeface="Times" pitchFamily="1" charset="0"/>
              </a:rPr>
              <a:t>E</a:t>
            </a:r>
            <a:r>
              <a:rPr lang="en-US" sz="2400" baseline="-25000" dirty="0">
                <a:latin typeface="Times" pitchFamily="1" charset="0"/>
              </a:rPr>
              <a:t>0</a:t>
            </a:r>
            <a:r>
              <a:rPr lang="en-US" sz="2400" dirty="0"/>
              <a:t> be an ellipsoid containing </a:t>
            </a:r>
            <a:r>
              <a:rPr lang="en-US" sz="2400" i="1" dirty="0">
                <a:latin typeface="Times" pitchFamily="1" charset="0"/>
              </a:rPr>
              <a:t>P</a:t>
            </a:r>
            <a:r>
              <a:rPr lang="en-US" sz="2400" dirty="0"/>
              <a:t>.</a:t>
            </a:r>
          </a:p>
          <a:p>
            <a:pPr lvl="1"/>
            <a:r>
              <a:rPr lang="en-US" sz="2400" i="1" dirty="0">
                <a:latin typeface="Times" pitchFamily="1" charset="0"/>
              </a:rPr>
              <a:t>k = 0.</a:t>
            </a:r>
            <a:endParaRPr lang="en-US" sz="2400" dirty="0"/>
          </a:p>
          <a:p>
            <a:pPr lvl="1"/>
            <a:r>
              <a:rPr lang="en-US" sz="2400" dirty="0"/>
              <a:t>While center </a:t>
            </a:r>
            <a:r>
              <a:rPr lang="en-US" sz="2400" i="1" dirty="0">
                <a:latin typeface="Times" pitchFamily="1" charset="0"/>
              </a:rPr>
              <a:t>z</a:t>
            </a:r>
            <a:r>
              <a:rPr lang="en-US" sz="2400" i="1" baseline="30000" dirty="0">
                <a:latin typeface="Times" pitchFamily="1" charset="0"/>
              </a:rPr>
              <a:t> k</a:t>
            </a:r>
            <a:r>
              <a:rPr lang="en-US" sz="2400" dirty="0"/>
              <a:t> of ellipsoid </a:t>
            </a:r>
            <a:r>
              <a:rPr lang="en-US" sz="2400" i="1" dirty="0" err="1">
                <a:latin typeface="Times" pitchFamily="1" charset="0"/>
              </a:rPr>
              <a:t>E</a:t>
            </a:r>
            <a:r>
              <a:rPr lang="en-US" sz="2400" i="1" baseline="30000" dirty="0" err="1">
                <a:latin typeface="Times" pitchFamily="1" charset="0"/>
              </a:rPr>
              <a:t>k</a:t>
            </a:r>
            <a:r>
              <a:rPr lang="en-US" sz="2400" dirty="0"/>
              <a:t> is not in </a:t>
            </a:r>
            <a:r>
              <a:rPr lang="en-US" sz="2400" i="1" dirty="0">
                <a:latin typeface="Times" pitchFamily="1" charset="0"/>
              </a:rPr>
              <a:t>P 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find a constraint, say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i="1" baseline="-25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  <a:sym typeface="Symbol" pitchFamily="1" charset="2"/>
              </a:rPr>
              <a:t></a:t>
            </a:r>
            <a:r>
              <a:rPr lang="en-US" sz="2400" i="1" baseline="-25000" dirty="0">
                <a:latin typeface="Times" pitchFamily="1" charset="0"/>
              </a:rPr>
              <a:t> 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/>
              <a:t> </a:t>
            </a:r>
            <a:r>
              <a:rPr lang="en-US" sz="2400" dirty="0" smtClean="0">
                <a:latin typeface="cmsy10"/>
              </a:rPr>
              <a:t>·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 smtClean="0">
                <a:latin typeface="cmmi10"/>
                <a:sym typeface="Symbol" pitchFamily="1" charset="2"/>
              </a:rPr>
              <a:t>¯</a:t>
            </a:r>
            <a:r>
              <a:rPr lang="en-US" sz="2400" dirty="0" smtClean="0">
                <a:latin typeface="Times" pitchFamily="1" charset="0"/>
              </a:rPr>
              <a:t>,</a:t>
            </a:r>
            <a:r>
              <a:rPr lang="en-US" sz="2400" dirty="0" smtClean="0"/>
              <a:t> </a:t>
            </a:r>
            <a:r>
              <a:rPr lang="en-US" sz="2400" dirty="0"/>
              <a:t>that is violated by </a:t>
            </a:r>
            <a:r>
              <a:rPr lang="en-US" sz="2400" i="1" dirty="0">
                <a:latin typeface="Times" pitchFamily="1" charset="0"/>
              </a:rPr>
              <a:t>z</a:t>
            </a:r>
            <a:r>
              <a:rPr lang="en-US" sz="2400" i="1" baseline="30000" dirty="0">
                <a:latin typeface="Times" pitchFamily="1" charset="0"/>
              </a:rPr>
              <a:t> k</a:t>
            </a:r>
            <a:endParaRPr lang="en-US" sz="2400" dirty="0"/>
          </a:p>
          <a:p>
            <a:pPr lvl="2"/>
            <a:r>
              <a:rPr lang="en-US" sz="2400" dirty="0"/>
              <a:t>let </a:t>
            </a:r>
            <a:r>
              <a:rPr lang="en-US" sz="2400" i="1" dirty="0">
                <a:latin typeface="Times" pitchFamily="1" charset="0"/>
              </a:rPr>
              <a:t>E</a:t>
            </a:r>
            <a:r>
              <a:rPr lang="en-US" sz="2400" i="1" baseline="30000" dirty="0">
                <a:latin typeface="Times" pitchFamily="1" charset="0"/>
              </a:rPr>
              <a:t>k</a:t>
            </a:r>
            <a:r>
              <a:rPr lang="en-US" sz="2400" baseline="30000" dirty="0">
                <a:latin typeface="Times" pitchFamily="1" charset="0"/>
              </a:rPr>
              <a:t>+1</a:t>
            </a:r>
            <a:r>
              <a:rPr lang="en-US" sz="2400" dirty="0"/>
              <a:t> be min volume ellipsoid containing </a:t>
            </a:r>
            <a:r>
              <a:rPr lang="en-US" sz="2400" i="1" dirty="0" err="1">
                <a:latin typeface="Times" pitchFamily="1" charset="0"/>
              </a:rPr>
              <a:t>E</a:t>
            </a:r>
            <a:r>
              <a:rPr lang="en-US" sz="2400" i="1" baseline="30000" dirty="0" err="1">
                <a:latin typeface="Times" pitchFamily="1" charset="0"/>
              </a:rPr>
              <a:t>k</a:t>
            </a:r>
            <a:r>
              <a:rPr lang="en-US" sz="2400" dirty="0"/>
              <a:t> </a:t>
            </a:r>
            <a:r>
              <a:rPr lang="en-US" sz="2400" dirty="0" smtClean="0">
                <a:latin typeface="cmsy10"/>
              </a:rPr>
              <a:t>Å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{</a:t>
            </a:r>
            <a:r>
              <a:rPr lang="en-US" sz="2400" dirty="0"/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: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i="1" baseline="-25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  <a:sym typeface="Symbol" pitchFamily="1" charset="2"/>
              </a:rPr>
              <a:t></a:t>
            </a:r>
            <a:r>
              <a:rPr lang="en-US" sz="2400" i="1" baseline="-25000" dirty="0">
                <a:latin typeface="Times" pitchFamily="1" charset="0"/>
              </a:rPr>
              <a:t> 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/>
              <a:t> </a:t>
            </a:r>
            <a:r>
              <a:rPr lang="en-US" sz="2400" dirty="0" smtClean="0">
                <a:latin typeface="cmsy10"/>
              </a:rPr>
              <a:t>·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i="1" baseline="-25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  <a:sym typeface="Symbol" pitchFamily="1" charset="2"/>
              </a:rPr>
              <a:t></a:t>
            </a:r>
            <a:r>
              <a:rPr lang="en-US" sz="2400" i="1" baseline="-25000" dirty="0">
                <a:latin typeface="Times" pitchFamily="1" charset="0"/>
              </a:rPr>
              <a:t>  </a:t>
            </a:r>
            <a:r>
              <a:rPr lang="en-US" sz="2400" i="1" dirty="0">
                <a:latin typeface="Times" pitchFamily="1" charset="0"/>
              </a:rPr>
              <a:t>z</a:t>
            </a:r>
            <a:r>
              <a:rPr lang="en-US" sz="2400" i="1" baseline="30000" dirty="0">
                <a:latin typeface="Times" pitchFamily="1" charset="0"/>
              </a:rPr>
              <a:t> k</a:t>
            </a:r>
            <a:r>
              <a:rPr lang="en-US" sz="2400" dirty="0">
                <a:latin typeface="Times" pitchFamily="1" charset="0"/>
              </a:rPr>
              <a:t>}</a:t>
            </a:r>
            <a:endParaRPr lang="en-US" sz="2400" dirty="0"/>
          </a:p>
          <a:p>
            <a:pPr lvl="2"/>
            <a:r>
              <a:rPr lang="en-US" sz="2400" i="1" dirty="0">
                <a:latin typeface="Times" pitchFamily="1" charset="0"/>
              </a:rPr>
              <a:t>k</a:t>
            </a:r>
            <a:r>
              <a:rPr lang="en-US" sz="2400" dirty="0">
                <a:latin typeface="Times" pitchFamily="1" charset="0"/>
              </a:rPr>
              <a:t> = </a:t>
            </a:r>
            <a:r>
              <a:rPr lang="en-US" sz="2400" i="1" dirty="0">
                <a:latin typeface="Times" pitchFamily="1" charset="0"/>
              </a:rPr>
              <a:t>k</a:t>
            </a:r>
            <a:r>
              <a:rPr lang="en-US" sz="2400" dirty="0">
                <a:latin typeface="Times" pitchFamily="1" charset="0"/>
              </a:rPr>
              <a:t> + 1</a:t>
            </a:r>
          </a:p>
          <a:p>
            <a:pPr lvl="2"/>
            <a:endParaRPr lang="en-US" sz="2400" dirty="0"/>
          </a:p>
        </p:txBody>
      </p:sp>
      <p:sp>
        <p:nvSpPr>
          <p:cNvPr id="514058" name="Rectangle 10"/>
          <p:cNvSpPr>
            <a:spLocks noChangeArrowheads="1"/>
          </p:cNvSpPr>
          <p:nvPr/>
        </p:nvSpPr>
        <p:spPr bwMode="auto">
          <a:xfrm>
            <a:off x="9175612" y="2120089"/>
            <a:ext cx="395112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P</a:t>
            </a:r>
          </a:p>
        </p:txBody>
      </p:sp>
      <p:sp>
        <p:nvSpPr>
          <p:cNvPr id="514060" name="AutoShape 12"/>
          <p:cNvSpPr>
            <a:spLocks/>
          </p:cNvSpPr>
          <p:nvPr/>
        </p:nvSpPr>
        <p:spPr bwMode="auto">
          <a:xfrm rot="5400000">
            <a:off x="9265920" y="1548837"/>
            <a:ext cx="189653" cy="839893"/>
          </a:xfrm>
          <a:prstGeom prst="rightBrace">
            <a:avLst>
              <a:gd name="adj1" fmla="val 36905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6823009" y="5976341"/>
            <a:ext cx="2651197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easy to compute</a:t>
            </a:r>
          </a:p>
        </p:txBody>
      </p:sp>
      <p:sp>
        <p:nvSpPr>
          <p:cNvPr id="514062" name="Line 14"/>
          <p:cNvSpPr>
            <a:spLocks noChangeShapeType="1"/>
          </p:cNvSpPr>
          <p:nvPr/>
        </p:nvSpPr>
        <p:spPr bwMode="auto">
          <a:xfrm flipH="1" flipV="1">
            <a:off x="6349999" y="5562600"/>
            <a:ext cx="784577" cy="39341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8915967" y="3790812"/>
            <a:ext cx="3050240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enumerate constraints</a:t>
            </a:r>
          </a:p>
        </p:txBody>
      </p:sp>
      <p:sp>
        <p:nvSpPr>
          <p:cNvPr id="514064" name="Line 16"/>
          <p:cNvSpPr>
            <a:spLocks noChangeShapeType="1"/>
          </p:cNvSpPr>
          <p:nvPr/>
        </p:nvSpPr>
        <p:spPr bwMode="auto">
          <a:xfrm flipH="1">
            <a:off x="8331200" y="4176924"/>
            <a:ext cx="704427" cy="47130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74" name="AutoShape 26"/>
          <p:cNvSpPr>
            <a:spLocks/>
          </p:cNvSpPr>
          <p:nvPr/>
        </p:nvSpPr>
        <p:spPr bwMode="auto">
          <a:xfrm rot="5400000">
            <a:off x="9649865" y="4159958"/>
            <a:ext cx="266418" cy="3131538"/>
          </a:xfrm>
          <a:prstGeom prst="rightBrace">
            <a:avLst>
              <a:gd name="adj1" fmla="val 979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75" name="Rectangle 27"/>
          <p:cNvSpPr>
            <a:spLocks noChangeArrowheads="1"/>
          </p:cNvSpPr>
          <p:nvPr/>
        </p:nvSpPr>
        <p:spPr bwMode="auto">
          <a:xfrm>
            <a:off x="9623913" y="5998920"/>
            <a:ext cx="2440786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half-ellipsoid 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½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E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</a:p>
        </p:txBody>
      </p:sp>
      <p:sp>
        <p:nvSpPr>
          <p:cNvPr id="514077" name="Oval 29"/>
          <p:cNvSpPr>
            <a:spLocks noChangeArrowheads="1"/>
          </p:cNvSpPr>
          <p:nvPr/>
        </p:nvSpPr>
        <p:spPr bwMode="auto">
          <a:xfrm rot="2769945">
            <a:off x="3169920" y="6572393"/>
            <a:ext cx="2320996" cy="2917049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78" name="Rectangle 30"/>
          <p:cNvSpPr>
            <a:spLocks noChangeArrowheads="1"/>
          </p:cNvSpPr>
          <p:nvPr/>
        </p:nvSpPr>
        <p:spPr bwMode="auto">
          <a:xfrm>
            <a:off x="4418486" y="6906548"/>
            <a:ext cx="719161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  <a:r>
              <a:rPr lang="en-US" sz="2000" i="1" kern="1200" baseline="300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 k</a:t>
            </a:r>
            <a:r>
              <a:rPr lang="en-US" sz="2000" kern="1200" baseline="300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+1</a:t>
            </a:r>
            <a:endParaRPr lang="en-US" sz="2000" i="1" kern="1200" dirty="0" smtClean="0">
              <a:solidFill>
                <a:srgbClr val="000000"/>
              </a:solidFill>
              <a:latin typeface="Times" pitchFamily="1" charset="0"/>
              <a:cs typeface="+mn-cs"/>
            </a:endParaRPr>
          </a:p>
        </p:txBody>
      </p:sp>
      <p:sp>
        <p:nvSpPr>
          <p:cNvPr id="514080" name="Line 32"/>
          <p:cNvSpPr>
            <a:spLocks noChangeShapeType="1"/>
          </p:cNvSpPr>
          <p:nvPr/>
        </p:nvSpPr>
        <p:spPr bwMode="auto">
          <a:xfrm flipH="1">
            <a:off x="4544908" y="6892996"/>
            <a:ext cx="1374986" cy="267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81" name="Line 33"/>
          <p:cNvSpPr>
            <a:spLocks noChangeShapeType="1"/>
          </p:cNvSpPr>
          <p:nvPr/>
        </p:nvSpPr>
        <p:spPr bwMode="auto">
          <a:xfrm flipH="1">
            <a:off x="4061746" y="6714631"/>
            <a:ext cx="1404338" cy="2727396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82" name="Oval 34"/>
          <p:cNvSpPr>
            <a:spLocks noChangeArrowheads="1"/>
          </p:cNvSpPr>
          <p:nvPr/>
        </p:nvSpPr>
        <p:spPr bwMode="auto">
          <a:xfrm>
            <a:off x="5172569" y="8258951"/>
            <a:ext cx="63218" cy="6321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83" name="Rectangle 35"/>
          <p:cNvSpPr>
            <a:spLocks noChangeArrowheads="1"/>
          </p:cNvSpPr>
          <p:nvPr/>
        </p:nvSpPr>
        <p:spPr bwMode="auto">
          <a:xfrm>
            <a:off x="4795535" y="8012859"/>
            <a:ext cx="437033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0000"/>
                </a:solidFill>
                <a:latin typeface="Times" pitchFamily="1" charset="0"/>
                <a:cs typeface="+mn-cs"/>
              </a:rPr>
              <a:t>z</a:t>
            </a:r>
            <a:r>
              <a:rPr lang="en-US" sz="2000" i="1" kern="1200" baseline="30000" dirty="0" err="1" smtClean="0">
                <a:solidFill>
                  <a:srgbClr val="000000"/>
                </a:solidFill>
                <a:latin typeface="Times" pitchFamily="1" charset="0"/>
                <a:cs typeface="+mn-cs"/>
              </a:rPr>
              <a:t>k</a:t>
            </a:r>
            <a:endParaRPr lang="en-US" sz="2000" i="1" kern="1200" dirty="0" smtClean="0">
              <a:solidFill>
                <a:srgbClr val="000000"/>
              </a:solidFill>
              <a:latin typeface="Times" pitchFamily="1" charset="0"/>
              <a:cs typeface="+mn-cs"/>
            </a:endParaRPr>
          </a:p>
        </p:txBody>
      </p:sp>
      <p:sp>
        <p:nvSpPr>
          <p:cNvPr id="514084" name="Rectangle 36"/>
          <p:cNvSpPr>
            <a:spLocks noChangeArrowheads="1"/>
          </p:cNvSpPr>
          <p:nvPr/>
        </p:nvSpPr>
        <p:spPr bwMode="auto">
          <a:xfrm>
            <a:off x="4631516" y="6281140"/>
            <a:ext cx="1179222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 ·</a:t>
            </a:r>
            <a:r>
              <a:rPr kumimoji="1"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</a:rPr>
              <a:t> </a:t>
            </a:r>
            <a:r>
              <a:rPr kumimoji="1" lang="en-US" sz="2000" kern="1200" dirty="0" smtClean="0">
                <a:solidFill>
                  <a:srgbClr val="003399"/>
                </a:solidFill>
                <a:latin typeface="cmsy10"/>
                <a:cs typeface="+mn-cs"/>
              </a:rPr>
              <a:t>·</a:t>
            </a:r>
            <a:r>
              <a:rPr kumimoji="1"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  <a:sym typeface="Symbol" pitchFamily="1" charset="2"/>
              </a:rPr>
              <a:t></a:t>
            </a:r>
          </a:p>
        </p:txBody>
      </p:sp>
      <p:sp>
        <p:nvSpPr>
          <p:cNvPr id="514085" name="Rectangle 37"/>
          <p:cNvSpPr>
            <a:spLocks noChangeArrowheads="1"/>
          </p:cNvSpPr>
          <p:nvPr/>
        </p:nvSpPr>
        <p:spPr bwMode="auto">
          <a:xfrm>
            <a:off x="5775714" y="6561103"/>
            <a:ext cx="1552723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</a:t>
            </a:r>
            <a:r>
              <a:rPr kumimoji="1"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·</a:t>
            </a:r>
            <a:r>
              <a:rPr kumimoji="1"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</a:rPr>
              <a:t> </a:t>
            </a:r>
            <a:r>
              <a:rPr kumimoji="1" lang="en-US" sz="2000" kern="1200" dirty="0" smtClean="0">
                <a:solidFill>
                  <a:srgbClr val="003399"/>
                </a:solidFill>
                <a:latin typeface="cmsy10"/>
                <a:cs typeface="+mn-cs"/>
              </a:rPr>
              <a:t>·</a:t>
            </a:r>
            <a:r>
              <a:rPr kumimoji="1"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</a:t>
            </a:r>
            <a:r>
              <a:rPr kumimoji="1"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kumimoji="1"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·</a:t>
            </a:r>
            <a:r>
              <a:rPr kumimoji="1"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kumimoji="1"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z</a:t>
            </a:r>
            <a:r>
              <a:rPr kumimoji="1" lang="en-US" sz="2000" i="1" kern="1200" baseline="30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k</a:t>
            </a:r>
            <a:r>
              <a:rPr kumimoji="1"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</a:rPr>
              <a:t> </a:t>
            </a:r>
          </a:p>
        </p:txBody>
      </p:sp>
      <p:sp>
        <p:nvSpPr>
          <p:cNvPr id="514086" name="Oval 38"/>
          <p:cNvSpPr>
            <a:spLocks noChangeArrowheads="1"/>
          </p:cNvSpPr>
          <p:nvPr/>
        </p:nvSpPr>
        <p:spPr bwMode="auto">
          <a:xfrm>
            <a:off x="3011876" y="7434898"/>
            <a:ext cx="4411698" cy="172042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87" name="Freeform 39"/>
          <p:cNvSpPr>
            <a:spLocks/>
          </p:cNvSpPr>
          <p:nvPr/>
        </p:nvSpPr>
        <p:spPr bwMode="auto">
          <a:xfrm rot="78343">
            <a:off x="4165636" y="7604196"/>
            <a:ext cx="589279" cy="894080"/>
          </a:xfrm>
          <a:custGeom>
            <a:avLst/>
            <a:gdLst/>
            <a:ahLst/>
            <a:cxnLst>
              <a:cxn ang="0">
                <a:pos x="277" y="630"/>
              </a:cxn>
              <a:cxn ang="0">
                <a:pos x="417" y="332"/>
              </a:cxn>
              <a:cxn ang="0">
                <a:pos x="344" y="0"/>
              </a:cxn>
              <a:cxn ang="0">
                <a:pos x="107" y="128"/>
              </a:cxn>
              <a:cxn ang="0">
                <a:pos x="74" y="146"/>
              </a:cxn>
              <a:cxn ang="0">
                <a:pos x="0" y="349"/>
              </a:cxn>
              <a:cxn ang="0">
                <a:pos x="277" y="630"/>
              </a:cxn>
            </a:cxnLst>
            <a:rect l="0" t="0" r="r" b="b"/>
            <a:pathLst>
              <a:path w="417" h="630">
                <a:moveTo>
                  <a:pt x="277" y="630"/>
                </a:moveTo>
                <a:lnTo>
                  <a:pt x="417" y="332"/>
                </a:lnTo>
                <a:lnTo>
                  <a:pt x="344" y="0"/>
                </a:lnTo>
                <a:lnTo>
                  <a:pt x="107" y="128"/>
                </a:lnTo>
                <a:lnTo>
                  <a:pt x="74" y="146"/>
                </a:lnTo>
                <a:lnTo>
                  <a:pt x="0" y="349"/>
                </a:lnTo>
                <a:lnTo>
                  <a:pt x="277" y="630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14088" name="Rectangle 40"/>
          <p:cNvSpPr>
            <a:spLocks noChangeArrowheads="1"/>
          </p:cNvSpPr>
          <p:nvPr/>
        </p:nvSpPr>
        <p:spPr bwMode="auto">
          <a:xfrm>
            <a:off x="4285262" y="7839039"/>
            <a:ext cx="419726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P</a:t>
            </a:r>
          </a:p>
        </p:txBody>
      </p:sp>
      <p:sp>
        <p:nvSpPr>
          <p:cNvPr id="514079" name="Rectangle 31"/>
          <p:cNvSpPr>
            <a:spLocks noChangeArrowheads="1"/>
          </p:cNvSpPr>
          <p:nvPr/>
        </p:nvSpPr>
        <p:spPr bwMode="auto">
          <a:xfrm>
            <a:off x="6678521" y="8073817"/>
            <a:ext cx="538021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  <a:r>
              <a:rPr lang="en-US" sz="2000" i="1" kern="1200" baseline="300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 k</a:t>
            </a:r>
            <a:endParaRPr lang="en-US" sz="2000" i="1" kern="1200" dirty="0" smtClean="0">
              <a:solidFill>
                <a:srgbClr val="000000"/>
              </a:solidFill>
              <a:latin typeface="Time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A934B-9038-4F32-A0D3-8D660C689D62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Shrinking Lemma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Ellipsoid. </a:t>
            </a:r>
            <a:r>
              <a:rPr lang="en-US" sz="2400" dirty="0">
                <a:solidFill>
                  <a:schemeClr val="tx1"/>
                </a:solidFill>
              </a:rPr>
              <a:t>Given </a:t>
            </a:r>
            <a:r>
              <a:rPr lang="en-US" sz="2400" i="1" dirty="0" smtClean="0">
                <a:solidFill>
                  <a:schemeClr val="tx1"/>
                </a:solidFill>
                <a:latin typeface="Times" pitchFamily="1" charset="0"/>
              </a:rPr>
              <a:t>D </a:t>
            </a:r>
            <a:r>
              <a:rPr lang="en-US" sz="2400" i="1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baseline="30000" dirty="0" err="1">
                <a:solidFill>
                  <a:schemeClr val="tx1"/>
                </a:solidFill>
                <a:sym typeface="Symbol" pitchFamily="1" charset="2"/>
              </a:rPr>
              <a:t></a:t>
            </a:r>
            <a:r>
              <a:rPr lang="en-US" sz="2400" i="1" baseline="30000" dirty="0" err="1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positive definite and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then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is an ellipsoid centered on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 err="1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=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Key lemma. </a:t>
            </a:r>
            <a:r>
              <a:rPr lang="en-US" sz="2400" dirty="0">
                <a:solidFill>
                  <a:schemeClr val="tx1"/>
                </a:solidFill>
              </a:rPr>
              <a:t>Every half-ellipsoid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½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is contained in an ellipsoid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E'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 err="1" smtClean="0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" pitchFamily="1" charset="0"/>
              </a:rPr>
              <a:t>E’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/ </a:t>
            </a:r>
            <a:r>
              <a:rPr lang="en-US" sz="2400" dirty="0" err="1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baseline="30000" dirty="0">
                <a:solidFill>
                  <a:schemeClr val="tx1"/>
                </a:solidFill>
                <a:latin typeface="Times" pitchFamily="1" charset="0"/>
              </a:rPr>
              <a:t>– 1/(2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" pitchFamily="1" charset="0"/>
              </a:rPr>
              <a:t>+1)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.</a:t>
            </a:r>
          </a:p>
        </p:txBody>
      </p:sp>
      <p:graphicFrame>
        <p:nvGraphicFramePr>
          <p:cNvPr id="582660" name="Object 4"/>
          <p:cNvGraphicFramePr>
            <a:graphicFrameLocks noChangeAspect="1"/>
          </p:cNvGraphicFramePr>
          <p:nvPr/>
        </p:nvGraphicFramePr>
        <p:xfrm>
          <a:off x="3848131" y="2159002"/>
          <a:ext cx="5016501" cy="355600"/>
        </p:xfrm>
        <a:graphic>
          <a:graphicData uri="http://schemas.openxmlformats.org/presentationml/2006/ole">
            <p:oleObj spid="_x0000_s250925" name="Equation" r:id="rId4" imgW="3527601" imgH="253388" progId="Equation.3">
              <p:embed/>
            </p:oleObj>
          </a:graphicData>
        </a:graphic>
      </p:graphicFrame>
      <p:graphicFrame>
        <p:nvGraphicFramePr>
          <p:cNvPr id="582662" name="Object 6"/>
          <p:cNvGraphicFramePr>
            <a:graphicFrameLocks noChangeAspect="1"/>
          </p:cNvGraphicFramePr>
          <p:nvPr/>
        </p:nvGraphicFramePr>
        <p:xfrm>
          <a:off x="7188201" y="2833515"/>
          <a:ext cx="2754489" cy="365760"/>
        </p:xfrm>
        <a:graphic>
          <a:graphicData uri="http://schemas.openxmlformats.org/presentationml/2006/ole">
            <p:oleObj spid="_x0000_s250926" name="Equation" r:id="rId5" imgW="2018290" imgH="266608" progId="Equation.3">
              <p:embed/>
            </p:oleObj>
          </a:graphicData>
        </a:graphic>
      </p:graphicFrame>
      <p:sp>
        <p:nvSpPr>
          <p:cNvPr id="582666" name="Rectangle 10"/>
          <p:cNvSpPr>
            <a:spLocks noChangeArrowheads="1"/>
          </p:cNvSpPr>
          <p:nvPr/>
        </p:nvSpPr>
        <p:spPr bwMode="auto">
          <a:xfrm>
            <a:off x="5653474" y="5821007"/>
            <a:ext cx="474229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E'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7455217" y="5317523"/>
            <a:ext cx="422205" cy="39059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H</a:t>
            </a:r>
          </a:p>
        </p:txBody>
      </p:sp>
      <p:sp>
        <p:nvSpPr>
          <p:cNvPr id="582674" name="Oval 18"/>
          <p:cNvSpPr>
            <a:spLocks noChangeArrowheads="1"/>
          </p:cNvSpPr>
          <p:nvPr/>
        </p:nvSpPr>
        <p:spPr bwMode="auto">
          <a:xfrm>
            <a:off x="3964659" y="6430572"/>
            <a:ext cx="5303521" cy="2068124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2679" name="Rectangle 23"/>
          <p:cNvSpPr>
            <a:spLocks noChangeArrowheads="1"/>
          </p:cNvSpPr>
          <p:nvPr/>
        </p:nvSpPr>
        <p:spPr bwMode="auto">
          <a:xfrm>
            <a:off x="9368086" y="3490526"/>
            <a:ext cx="1673260" cy="43908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unit sphere</a:t>
            </a:r>
          </a:p>
        </p:txBody>
      </p:sp>
      <p:sp>
        <p:nvSpPr>
          <p:cNvPr id="582680" name="Line 24"/>
          <p:cNvSpPr>
            <a:spLocks noChangeShapeType="1"/>
          </p:cNvSpPr>
          <p:nvPr/>
        </p:nvSpPr>
        <p:spPr bwMode="auto">
          <a:xfrm flipH="1" flipV="1">
            <a:off x="9169401" y="3244462"/>
            <a:ext cx="252871" cy="293511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2681" name="Rectangle 25"/>
          <p:cNvSpPr>
            <a:spLocks noChangeArrowheads="1"/>
          </p:cNvSpPr>
          <p:nvPr/>
        </p:nvSpPr>
        <p:spPr bwMode="auto">
          <a:xfrm rot="1628664">
            <a:off x="6601744" y="6419282"/>
            <a:ext cx="2524196" cy="27973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2665" name="Oval 9"/>
          <p:cNvSpPr>
            <a:spLocks noChangeArrowheads="1"/>
          </p:cNvSpPr>
          <p:nvPr/>
        </p:nvSpPr>
        <p:spPr bwMode="auto">
          <a:xfrm rot="2769945">
            <a:off x="4152056" y="5421348"/>
            <a:ext cx="2792870" cy="3506328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2668" name="Line 12"/>
          <p:cNvSpPr>
            <a:spLocks noChangeShapeType="1"/>
          </p:cNvSpPr>
          <p:nvPr/>
        </p:nvSpPr>
        <p:spPr bwMode="auto">
          <a:xfrm flipH="1">
            <a:off x="5807006" y="5805168"/>
            <a:ext cx="1652693" cy="321281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4565239" y="7232089"/>
            <a:ext cx="675880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½ </a:t>
            </a:r>
            <a:r>
              <a:rPr kumimoji="1"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</a:p>
        </p:txBody>
      </p:sp>
      <p:sp>
        <p:nvSpPr>
          <p:cNvPr id="582670" name="Oval 14"/>
          <p:cNvSpPr>
            <a:spLocks noChangeArrowheads="1"/>
          </p:cNvSpPr>
          <p:nvPr/>
        </p:nvSpPr>
        <p:spPr bwMode="auto">
          <a:xfrm>
            <a:off x="6561103" y="7446607"/>
            <a:ext cx="76764" cy="7902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6256303" y="7263726"/>
            <a:ext cx="362018" cy="43909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BFF17-2536-4FFC-AAC2-DFA3A893D352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Shrinking Lemma:  Unit Sphere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Special case.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= unit sphere,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H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Times" pitchFamily="1" charset="0"/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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0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}.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Claim.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E'</a:t>
            </a:r>
            <a:r>
              <a:rPr lang="en-US" sz="2400" dirty="0">
                <a:solidFill>
                  <a:schemeClr val="tx1"/>
                </a:solidFill>
              </a:rPr>
              <a:t> is an ellipsoid containing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½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Å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H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Pf.  </a:t>
            </a: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½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: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521742" y="1943947"/>
          <a:ext cx="3160889" cy="740551"/>
        </p:xfrm>
        <a:graphic>
          <a:graphicData uri="http://schemas.openxmlformats.org/presentationml/2006/ole">
            <p:oleObj spid="_x0000_s251969" name="Equation" r:id="rId4" imgW="2221000" imgH="519996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080000" y="1955800"/>
          <a:ext cx="6032501" cy="736600"/>
        </p:xfrm>
        <a:graphic>
          <a:graphicData uri="http://schemas.openxmlformats.org/presentationml/2006/ole">
            <p:oleObj spid="_x0000_s251970" name="Equation" r:id="rId5" imgW="4239291" imgH="519996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871731" y="8349272"/>
            <a:ext cx="1150369" cy="39276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0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</a:t>
            </a:r>
            <a:r>
              <a:rPr lang="en-US" sz="17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</a:t>
            </a:r>
            <a:r>
              <a:rPr lang="en-US" sz="17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x</a:t>
            </a:r>
            <a:r>
              <a:rPr lang="en-US" sz="1700" kern="1200" baseline="-250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1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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lang="en-US" sz="17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1</a:t>
            </a:r>
            <a:endParaRPr lang="en-US" sz="1700" kern="1200" dirty="0" smtClean="0">
              <a:solidFill>
                <a:srgbClr val="CC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256931" y="8340238"/>
            <a:ext cx="1062204" cy="39276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 </a:t>
            </a:r>
            <a:r>
              <a:rPr lang="en-US" sz="17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x</a:t>
            </a:r>
            <a:r>
              <a:rPr lang="en-US" sz="1700" kern="1200" baseline="-250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i</a:t>
            </a:r>
            <a:r>
              <a:rPr lang="en-US" sz="1700" kern="1200" baseline="300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2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</a:t>
            </a:r>
            <a:r>
              <a:rPr lang="en-US" sz="17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lang="en-US" sz="17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1</a:t>
            </a: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9315626" y="6181795"/>
            <a:ext cx="2451947" cy="2449690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rot="5400000">
            <a:off x="8711635" y="7467601"/>
            <a:ext cx="366437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466863" y="7617742"/>
            <a:ext cx="395110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0832705" y="8647291"/>
            <a:ext cx="445008" cy="39394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E'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0169468" y="5134195"/>
            <a:ext cx="834577" cy="39276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17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kumimoji="1" lang="en-US" sz="17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1700" b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1</a:t>
            </a: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1" charset="0"/>
                <a:cs typeface="+mn-cs"/>
              </a:rPr>
              <a:t> </a:t>
            </a: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 </a:t>
            </a:r>
            <a:r>
              <a:rPr kumimoji="1" lang="en-US" sz="17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  <a:endParaRPr kumimoji="1" lang="en-US" sz="1700" kern="1200" dirty="0" smtClean="0">
              <a:solidFill>
                <a:srgbClr val="003399"/>
              </a:solidFill>
              <a:latin typeface="Lucida Sans" pitchFamily="1" charset="0"/>
              <a:cs typeface="+mn-cs"/>
            </a:endParaRPr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386276" y="4562970"/>
          <a:ext cx="6421120" cy="3878862"/>
        </p:xfrm>
        <a:graphic>
          <a:graphicData uri="http://schemas.openxmlformats.org/presentationml/2006/ole">
            <p:oleObj spid="_x0000_s251971" name="Equation" r:id="rId6" imgW="4935557" imgH="2981164" progId="Equation.3">
              <p:embed/>
            </p:oleObj>
          </a:graphicData>
        </a:graphic>
      </p:graphicFrame>
      <p:sp>
        <p:nvSpPr>
          <p:cNvPr id="1041" name="Line 17"/>
          <p:cNvSpPr>
            <a:spLocks noChangeShapeType="1"/>
          </p:cNvSpPr>
          <p:nvPr/>
        </p:nvSpPr>
        <p:spPr bwMode="auto">
          <a:xfrm flipH="1" flipV="1">
            <a:off x="3991751" y="7353583"/>
            <a:ext cx="1402081" cy="100245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flipH="1" flipV="1">
            <a:off x="6245013" y="7367130"/>
            <a:ext cx="623147" cy="96407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8026401" y="6003432"/>
            <a:ext cx="2524196" cy="27973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466667" y="7405511"/>
            <a:ext cx="407077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10295468" y="5775396"/>
            <a:ext cx="1472071" cy="3357316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10716922" y="6791401"/>
            <a:ext cx="613363" cy="39276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½ </a:t>
            </a:r>
            <a:r>
              <a:rPr kumimoji="1" lang="en-US" sz="17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  <a:endParaRPr lang="en-US" sz="1700" i="1" kern="1200" dirty="0" smtClean="0">
              <a:solidFill>
                <a:srgbClr val="000000"/>
              </a:solidFill>
              <a:latin typeface="Time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AE74E-B87A-45DA-A48E-0D8DCE9C3E6C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Shrinking Lemma:  Unit Sphere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Special case.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= unit sphere,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H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{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Times" pitchFamily="1" charset="0"/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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0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}.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Claim.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E'</a:t>
            </a:r>
            <a:r>
              <a:rPr lang="en-US" sz="2400" dirty="0">
                <a:solidFill>
                  <a:schemeClr val="tx1"/>
                </a:solidFill>
              </a:rPr>
              <a:t> is an ellipsoid containing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½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Å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H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Pf.  </a:t>
            </a:r>
            <a:r>
              <a:rPr lang="en-US" sz="2400" dirty="0">
                <a:solidFill>
                  <a:schemeClr val="tx1"/>
                </a:solidFill>
              </a:rPr>
              <a:t>Volume of ellipsoid is proportional to side lengths:</a:t>
            </a:r>
            <a:endParaRPr lang="en-US" sz="2400" dirty="0"/>
          </a:p>
        </p:txBody>
      </p:sp>
      <p:graphicFrame>
        <p:nvGraphicFramePr>
          <p:cNvPr id="586756" name="Object 4"/>
          <p:cNvGraphicFramePr>
            <a:graphicFrameLocks noChangeAspect="1"/>
          </p:cNvGraphicFramePr>
          <p:nvPr/>
        </p:nvGraphicFramePr>
        <p:xfrm>
          <a:off x="1701800" y="4786313"/>
          <a:ext cx="4840288" cy="2598737"/>
        </p:xfrm>
        <a:graphic>
          <a:graphicData uri="http://schemas.openxmlformats.org/presentationml/2006/ole">
            <p:oleObj spid="_x0000_s252993" name="Equation" r:id="rId4" imgW="3095740" imgH="1661344" progId="Equation.3">
              <p:embed/>
            </p:oleObj>
          </a:graphicData>
        </a:graphic>
      </p:graphicFrame>
      <p:sp>
        <p:nvSpPr>
          <p:cNvPr id="586757" name="Line 5"/>
          <p:cNvSpPr>
            <a:spLocks noChangeShapeType="1"/>
          </p:cNvSpPr>
          <p:nvPr/>
        </p:nvSpPr>
        <p:spPr bwMode="auto">
          <a:xfrm flipH="1" flipV="1">
            <a:off x="6082488" y="6348871"/>
            <a:ext cx="763129" cy="104083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6438157" y="7513890"/>
            <a:ext cx="1313876" cy="438931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1 + </a:t>
            </a:r>
            <a:r>
              <a:rPr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x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  <a:sym typeface="Symbol" pitchFamily="1" charset="2"/>
              </a:rPr>
              <a:t></a:t>
            </a:r>
            <a:r>
              <a:rPr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</a:t>
            </a:r>
            <a:r>
              <a:rPr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e</a:t>
            </a:r>
            <a:r>
              <a:rPr lang="en-US" sz="2000" i="1" kern="1200" baseline="300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x</a:t>
            </a:r>
            <a:endParaRPr lang="en-US" sz="2000" i="1" kern="1200" dirty="0" smtClean="0">
              <a:solidFill>
                <a:srgbClr val="CC0000"/>
              </a:solidFill>
              <a:latin typeface="Times" pitchFamily="1" charset="0"/>
              <a:cs typeface="+mn-cs"/>
            </a:endParaRPr>
          </a:p>
        </p:txBody>
      </p:sp>
      <p:sp>
        <p:nvSpPr>
          <p:cNvPr id="586759" name="Line 7"/>
          <p:cNvSpPr>
            <a:spLocks noChangeShapeType="1"/>
          </p:cNvSpPr>
          <p:nvPr/>
        </p:nvSpPr>
        <p:spPr bwMode="auto">
          <a:xfrm flipH="1" flipV="1">
            <a:off x="4978433" y="6096000"/>
            <a:ext cx="1864927" cy="129370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graphicFrame>
        <p:nvGraphicFramePr>
          <p:cNvPr id="586769" name="Object 17"/>
          <p:cNvGraphicFramePr>
            <a:graphicFrameLocks noChangeAspect="1"/>
          </p:cNvGraphicFramePr>
          <p:nvPr/>
        </p:nvGraphicFramePr>
        <p:xfrm>
          <a:off x="1521742" y="1943947"/>
          <a:ext cx="3160889" cy="740551"/>
        </p:xfrm>
        <a:graphic>
          <a:graphicData uri="http://schemas.openxmlformats.org/presentationml/2006/ole">
            <p:oleObj spid="_x0000_s252994" name="Equation" r:id="rId5" imgW="2221000" imgH="519996" progId="Equation.3">
              <p:embed/>
            </p:oleObj>
          </a:graphicData>
        </a:graphic>
      </p:graphicFrame>
      <p:graphicFrame>
        <p:nvGraphicFramePr>
          <p:cNvPr id="586770" name="Object 18"/>
          <p:cNvGraphicFramePr>
            <a:graphicFrameLocks noChangeAspect="1"/>
          </p:cNvGraphicFramePr>
          <p:nvPr/>
        </p:nvGraphicFramePr>
        <p:xfrm>
          <a:off x="5086774" y="1957494"/>
          <a:ext cx="6032782" cy="740551"/>
        </p:xfrm>
        <a:graphic>
          <a:graphicData uri="http://schemas.openxmlformats.org/presentationml/2006/ole">
            <p:oleObj spid="_x0000_s252995" name="Equation" r:id="rId6" imgW="4239291" imgH="519996" progId="Equation.3">
              <p:embed/>
            </p:oleObj>
          </a:graphicData>
        </a:graphic>
      </p:graphicFrame>
      <p:sp>
        <p:nvSpPr>
          <p:cNvPr id="586786" name="Oval 34"/>
          <p:cNvSpPr>
            <a:spLocks noChangeArrowheads="1"/>
          </p:cNvSpPr>
          <p:nvPr/>
        </p:nvSpPr>
        <p:spPr bwMode="auto">
          <a:xfrm>
            <a:off x="9315626" y="6181795"/>
            <a:ext cx="2451947" cy="2449690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 rot="5400000">
            <a:off x="8711635" y="7467601"/>
            <a:ext cx="366437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6788" name="Rectangle 36"/>
          <p:cNvSpPr>
            <a:spLocks noChangeArrowheads="1"/>
          </p:cNvSpPr>
          <p:nvPr/>
        </p:nvSpPr>
        <p:spPr bwMode="auto">
          <a:xfrm>
            <a:off x="9466863" y="7617742"/>
            <a:ext cx="395110" cy="39059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</a:p>
        </p:txBody>
      </p:sp>
      <p:sp>
        <p:nvSpPr>
          <p:cNvPr id="586789" name="Rectangle 37"/>
          <p:cNvSpPr>
            <a:spLocks noChangeArrowheads="1"/>
          </p:cNvSpPr>
          <p:nvPr/>
        </p:nvSpPr>
        <p:spPr bwMode="auto">
          <a:xfrm>
            <a:off x="10832705" y="8647291"/>
            <a:ext cx="445008" cy="39394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17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E'</a:t>
            </a:r>
          </a:p>
        </p:txBody>
      </p:sp>
      <p:sp>
        <p:nvSpPr>
          <p:cNvPr id="586790" name="Rectangle 38"/>
          <p:cNvSpPr>
            <a:spLocks noChangeArrowheads="1"/>
          </p:cNvSpPr>
          <p:nvPr/>
        </p:nvSpPr>
        <p:spPr bwMode="auto">
          <a:xfrm>
            <a:off x="10169468" y="5134195"/>
            <a:ext cx="834577" cy="39276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17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kumimoji="1" lang="en-US" sz="17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  <a:r>
              <a:rPr kumimoji="1" lang="en-US" sz="1700" b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1</a:t>
            </a: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1" charset="0"/>
                <a:cs typeface="+mn-cs"/>
              </a:rPr>
              <a:t> </a:t>
            </a:r>
            <a:r>
              <a:rPr kumimoji="1" lang="en-US" sz="17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 </a:t>
            </a:r>
            <a:r>
              <a:rPr kumimoji="1" lang="en-US" sz="17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  <a:endParaRPr kumimoji="1" lang="en-US" sz="1700" kern="1200" dirty="0" smtClean="0">
              <a:solidFill>
                <a:srgbClr val="003399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6791" name="Rectangle 39"/>
          <p:cNvSpPr>
            <a:spLocks noChangeArrowheads="1"/>
          </p:cNvSpPr>
          <p:nvPr/>
        </p:nvSpPr>
        <p:spPr bwMode="auto">
          <a:xfrm>
            <a:off x="8026401" y="6003432"/>
            <a:ext cx="2524196" cy="27973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8466667" y="7405511"/>
            <a:ext cx="407077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6793" name="Oval 41"/>
          <p:cNvSpPr>
            <a:spLocks noChangeArrowheads="1"/>
          </p:cNvSpPr>
          <p:nvPr/>
        </p:nvSpPr>
        <p:spPr bwMode="auto">
          <a:xfrm>
            <a:off x="10295468" y="5775396"/>
            <a:ext cx="1472071" cy="3357316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sp>
        <p:nvSpPr>
          <p:cNvPr id="586794" name="Rectangle 42"/>
          <p:cNvSpPr>
            <a:spLocks noChangeArrowheads="1"/>
          </p:cNvSpPr>
          <p:nvPr/>
        </p:nvSpPr>
        <p:spPr bwMode="auto">
          <a:xfrm>
            <a:off x="10716922" y="6791401"/>
            <a:ext cx="613363" cy="39276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17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½ </a:t>
            </a:r>
            <a:r>
              <a:rPr kumimoji="1" lang="en-US" sz="1700" i="1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E</a:t>
            </a:r>
            <a:endParaRPr lang="en-US" sz="1700" i="1" kern="1200" dirty="0" smtClean="0">
              <a:solidFill>
                <a:srgbClr val="000000"/>
              </a:solidFill>
              <a:latin typeface="Time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E14A9-C42E-4F3B-8BE6-6559BB33CEEA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Shrinking Lemma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Shrinking lemma. </a:t>
            </a:r>
            <a:r>
              <a:rPr lang="en-US" sz="2400" dirty="0">
                <a:solidFill>
                  <a:schemeClr val="tx1"/>
                </a:solidFill>
              </a:rPr>
              <a:t>The min volume ellipsoid containing the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half-ellipsoid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½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i="1" dirty="0" smtClean="0">
                <a:solidFill>
                  <a:schemeClr val="tx1"/>
                </a:solidFill>
                <a:latin typeface="Times" pitchFamily="1" charset="0"/>
              </a:rPr>
              <a:t>E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Å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{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: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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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 is defined by: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Moreover, </a:t>
            </a:r>
            <a:r>
              <a:rPr lang="en-US" sz="2400" dirty="0" err="1" smtClean="0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" pitchFamily="1" charset="0"/>
              </a:rPr>
              <a:t>E‘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/ </a:t>
            </a:r>
            <a:r>
              <a:rPr lang="en-US" sz="2400" dirty="0" err="1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&lt;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baseline="30000" dirty="0">
                <a:solidFill>
                  <a:schemeClr val="tx1"/>
                </a:solidFill>
                <a:latin typeface="Times" pitchFamily="1" charset="0"/>
              </a:rPr>
              <a:t>– 1/(2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" pitchFamily="1" charset="0"/>
              </a:rPr>
              <a:t>+1)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Pf </a:t>
            </a:r>
            <a:r>
              <a:rPr lang="en-US" sz="2400" dirty="0"/>
              <a:t>sketch.</a:t>
            </a:r>
          </a:p>
          <a:p>
            <a:pPr lvl="1"/>
            <a:r>
              <a:rPr lang="en-US" sz="2400" dirty="0"/>
              <a:t>We proved </a:t>
            </a:r>
            <a:r>
              <a:rPr lang="en-US" sz="2400" i="1" dirty="0">
                <a:latin typeface="Times" pitchFamily="1" charset="0"/>
              </a:rPr>
              <a:t>E</a:t>
            </a:r>
            <a:r>
              <a:rPr lang="en-US" sz="2400" dirty="0"/>
              <a:t> = unit sphere, </a:t>
            </a:r>
            <a:r>
              <a:rPr lang="en-US" sz="2400" i="1" dirty="0">
                <a:latin typeface="Times" pitchFamily="1" charset="0"/>
              </a:rPr>
              <a:t>H</a:t>
            </a:r>
            <a:r>
              <a:rPr lang="en-US" sz="2400" dirty="0"/>
              <a:t> = </a:t>
            </a:r>
            <a:r>
              <a:rPr lang="en-US" sz="2400" dirty="0">
                <a:latin typeface="Times" pitchFamily="1" charset="0"/>
              </a:rPr>
              <a:t>{</a:t>
            </a:r>
            <a:r>
              <a:rPr lang="en-US" sz="2400" dirty="0"/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: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baseline="-25000" dirty="0">
                <a:latin typeface="Times" pitchFamily="1" charset="0"/>
              </a:rPr>
              <a:t>1</a:t>
            </a:r>
            <a:r>
              <a:rPr lang="en-US" sz="2400" dirty="0"/>
              <a:t> </a:t>
            </a:r>
            <a:r>
              <a:rPr lang="en-US" sz="2400" dirty="0" smtClean="0">
                <a:latin typeface="cmsy10"/>
              </a:rPr>
              <a:t>¸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latin typeface="Times" pitchFamily="1" charset="0"/>
              </a:rPr>
              <a:t>0</a:t>
            </a:r>
            <a:r>
              <a:rPr lang="en-US" sz="2400" i="1" dirty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} </a:t>
            </a:r>
          </a:p>
          <a:p>
            <a:pPr lvl="1"/>
            <a:r>
              <a:rPr lang="en-US" sz="2400" dirty="0"/>
              <a:t>Ellipsoids are affine transformations of unit spheres.</a:t>
            </a:r>
          </a:p>
          <a:p>
            <a:pPr lvl="1"/>
            <a:r>
              <a:rPr lang="en-US" sz="2400" dirty="0"/>
              <a:t>Volume ratios are preserved under affine transformations.</a:t>
            </a:r>
          </a:p>
          <a:p>
            <a:pPr lvl="1"/>
            <a:endParaRPr lang="en-US" sz="2400" dirty="0">
              <a:latin typeface="Times" pitchFamily="1" charset="0"/>
            </a:endParaRPr>
          </a:p>
        </p:txBody>
      </p:sp>
      <p:graphicFrame>
        <p:nvGraphicFramePr>
          <p:cNvPr id="516102" name="Object 6"/>
          <p:cNvGraphicFramePr>
            <a:graphicFrameLocks noChangeAspect="1"/>
          </p:cNvGraphicFramePr>
          <p:nvPr/>
        </p:nvGraphicFramePr>
        <p:xfrm>
          <a:off x="2763555" y="2429369"/>
          <a:ext cx="7852551" cy="1363698"/>
        </p:xfrm>
        <a:graphic>
          <a:graphicData uri="http://schemas.openxmlformats.org/presentationml/2006/ole">
            <p:oleObj spid="_x0000_s253997" name="Equation" r:id="rId4" imgW="3946242" imgH="685249" progId="Equation.3">
              <p:embed/>
            </p:oleObj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712233" y="4608688"/>
            <a:ext cx="3691467" cy="2630312"/>
            <a:chOff x="2401" y="3133"/>
            <a:chExt cx="1704" cy="1214"/>
          </a:xfrm>
        </p:grpSpPr>
        <p:sp>
          <p:nvSpPr>
            <p:cNvPr id="516118" name="Rectangle 22"/>
            <p:cNvSpPr>
              <a:spLocks noChangeArrowheads="1"/>
            </p:cNvSpPr>
            <p:nvPr/>
          </p:nvSpPr>
          <p:spPr bwMode="auto">
            <a:xfrm>
              <a:off x="2980" y="3290"/>
              <a:ext cx="183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r>
                <a:rPr lang="en-US" sz="2000" i="1" kern="1200" dirty="0" smtClean="0">
                  <a:solidFill>
                    <a:srgbClr val="000000"/>
                  </a:solidFill>
                  <a:latin typeface="Times" pitchFamily="1" charset="0"/>
                  <a:cs typeface="+mn-cs"/>
                </a:rPr>
                <a:t>E'</a:t>
              </a:r>
            </a:p>
          </p:txBody>
        </p:sp>
        <p:sp>
          <p:nvSpPr>
            <p:cNvPr id="516119" name="Rectangle 23"/>
            <p:cNvSpPr>
              <a:spLocks noChangeArrowheads="1"/>
            </p:cNvSpPr>
            <p:nvPr/>
          </p:nvSpPr>
          <p:spPr bwMode="auto">
            <a:xfrm>
              <a:off x="3527" y="3133"/>
              <a:ext cx="1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r>
                <a:rPr lang="en-US" sz="1700" kern="1200" dirty="0" smtClean="0">
                  <a:solidFill>
                    <a:srgbClr val="CC0000"/>
                  </a:solidFill>
                  <a:latin typeface="Lucida Sans" pitchFamily="1" charset="0"/>
                  <a:cs typeface="+mn-cs"/>
                </a:rPr>
                <a:t>H</a:t>
              </a:r>
            </a:p>
          </p:txBody>
        </p:sp>
        <p:sp>
          <p:nvSpPr>
            <p:cNvPr id="516120" name="Oval 24"/>
            <p:cNvSpPr>
              <a:spLocks noChangeArrowheads="1"/>
            </p:cNvSpPr>
            <p:nvPr/>
          </p:nvSpPr>
          <p:spPr bwMode="auto">
            <a:xfrm>
              <a:off x="2454" y="3480"/>
              <a:ext cx="1651" cy="643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pPr algn="l"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1700" kern="1200" dirty="0" smtClean="0">
                <a:solidFill>
                  <a:srgbClr val="000000"/>
                </a:solidFill>
                <a:latin typeface="Lucida Sans" pitchFamily="1" charset="0"/>
                <a:cs typeface="+mn-cs"/>
              </a:endParaRPr>
            </a:p>
          </p:txBody>
        </p:sp>
        <p:sp>
          <p:nvSpPr>
            <p:cNvPr id="516121" name="Rectangle 25"/>
            <p:cNvSpPr>
              <a:spLocks noChangeArrowheads="1"/>
            </p:cNvSpPr>
            <p:nvPr/>
          </p:nvSpPr>
          <p:spPr bwMode="auto">
            <a:xfrm rot="1628664">
              <a:off x="3275" y="3476"/>
              <a:ext cx="786" cy="8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l"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1700" kern="1200" dirty="0" smtClean="0">
                <a:solidFill>
                  <a:srgbClr val="000000"/>
                </a:solidFill>
                <a:latin typeface="Lucida Sans" pitchFamily="1" charset="0"/>
                <a:cs typeface="+mn-cs"/>
              </a:endParaRPr>
            </a:p>
          </p:txBody>
        </p:sp>
        <p:sp>
          <p:nvSpPr>
            <p:cNvPr id="516122" name="Oval 26"/>
            <p:cNvSpPr>
              <a:spLocks noChangeArrowheads="1"/>
            </p:cNvSpPr>
            <p:nvPr/>
          </p:nvSpPr>
          <p:spPr bwMode="auto">
            <a:xfrm rot="2769945">
              <a:off x="2512" y="3165"/>
              <a:ext cx="870" cy="1092"/>
            </a:xfrm>
            <a:prstGeom prst="ellipse">
              <a:avLst/>
            </a:prstGeom>
            <a:solidFill>
              <a:schemeClr val="folHlink">
                <a:alpha val="25000"/>
              </a:schemeClr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pPr algn="l"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1700" kern="1200" dirty="0" smtClean="0">
                <a:solidFill>
                  <a:srgbClr val="000000"/>
                </a:solidFill>
                <a:latin typeface="Lucida Sans" pitchFamily="1" charset="0"/>
                <a:cs typeface="+mn-cs"/>
              </a:endParaRPr>
            </a:p>
          </p:txBody>
        </p:sp>
        <p:sp>
          <p:nvSpPr>
            <p:cNvPr id="516123" name="Line 27"/>
            <p:cNvSpPr>
              <a:spLocks noChangeShapeType="1"/>
            </p:cNvSpPr>
            <p:nvPr/>
          </p:nvSpPr>
          <p:spPr bwMode="auto">
            <a:xfrm flipH="1">
              <a:off x="3027" y="3285"/>
              <a:ext cx="515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pPr algn="l"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1700" kern="1200" dirty="0" smtClean="0">
                <a:solidFill>
                  <a:srgbClr val="000000"/>
                </a:solidFill>
                <a:latin typeface="Lucida Sans" pitchFamily="1" charset="0"/>
                <a:cs typeface="+mn-cs"/>
              </a:endParaRPr>
            </a:p>
          </p:txBody>
        </p:sp>
        <p:sp>
          <p:nvSpPr>
            <p:cNvPr id="516124" name="Rectangle 28"/>
            <p:cNvSpPr>
              <a:spLocks noChangeArrowheads="1"/>
            </p:cNvSpPr>
            <p:nvPr/>
          </p:nvSpPr>
          <p:spPr bwMode="auto">
            <a:xfrm>
              <a:off x="2641" y="3729"/>
              <a:ext cx="27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r>
                <a:rPr kumimoji="1" lang="en-US" sz="2000" kern="1200" dirty="0" smtClean="0">
                  <a:solidFill>
                    <a:srgbClr val="000000"/>
                  </a:solidFill>
                  <a:latin typeface="Times" pitchFamily="1" charset="0"/>
                  <a:cs typeface="+mn-cs"/>
                </a:rPr>
                <a:t>½ </a:t>
              </a:r>
              <a:r>
                <a:rPr kumimoji="1" lang="en-US" sz="2000" i="1" kern="1200" dirty="0" smtClean="0">
                  <a:solidFill>
                    <a:srgbClr val="000000"/>
                  </a:solidFill>
                  <a:latin typeface="Times" pitchFamily="1" charset="0"/>
                  <a:cs typeface="+mn-cs"/>
                </a:rPr>
                <a:t>E</a:t>
              </a:r>
            </a:p>
          </p:txBody>
        </p:sp>
        <p:sp>
          <p:nvSpPr>
            <p:cNvPr id="516125" name="Oval 29"/>
            <p:cNvSpPr>
              <a:spLocks noChangeArrowheads="1"/>
            </p:cNvSpPr>
            <p:nvPr/>
          </p:nvSpPr>
          <p:spPr bwMode="auto">
            <a:xfrm>
              <a:off x="3262" y="3796"/>
              <a:ext cx="24" cy="2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pPr algn="l"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endParaRPr lang="en-US" sz="1700" kern="1200" dirty="0" smtClean="0">
                <a:solidFill>
                  <a:srgbClr val="000000"/>
                </a:solidFill>
                <a:latin typeface="Lucida Sans" pitchFamily="1" charset="0"/>
                <a:cs typeface="+mn-cs"/>
              </a:endParaRPr>
            </a:p>
          </p:txBody>
        </p:sp>
        <p:sp>
          <p:nvSpPr>
            <p:cNvPr id="516126" name="Rectangle 30"/>
            <p:cNvSpPr>
              <a:spLocks noChangeArrowheads="1"/>
            </p:cNvSpPr>
            <p:nvPr/>
          </p:nvSpPr>
          <p:spPr bwMode="auto">
            <a:xfrm>
              <a:off x="3109" y="3691"/>
              <a:ext cx="13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defTabSz="1298925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tabLst/>
              </a:pPr>
              <a:r>
                <a:rPr lang="en-US" sz="2000" i="1" kern="1200" dirty="0" smtClean="0">
                  <a:solidFill>
                    <a:srgbClr val="000000"/>
                  </a:solidFill>
                  <a:latin typeface="Times" pitchFamily="1" charset="0"/>
                  <a:cs typeface="+mn-cs"/>
                </a:rPr>
                <a:t>z</a:t>
              </a:r>
            </a:p>
          </p:txBody>
        </p:sp>
      </p:grpSp>
      <p:graphicFrame>
        <p:nvGraphicFramePr>
          <p:cNvPr id="516128" name="Object 32"/>
          <p:cNvGraphicFramePr>
            <a:graphicFrameLocks noChangeAspect="1"/>
          </p:cNvGraphicFramePr>
          <p:nvPr/>
        </p:nvGraphicFramePr>
        <p:xfrm>
          <a:off x="3732109" y="3517620"/>
          <a:ext cx="5750559" cy="401884"/>
        </p:xfrm>
        <a:graphic>
          <a:graphicData uri="http://schemas.openxmlformats.org/presentationml/2006/ole">
            <p:oleObj spid="_x0000_s253998" name="Equation" r:id="rId5" imgW="2906250" imgH="20271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1977A-C33E-4787-8968-C985D56ADC37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571112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Primal problem.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 pitchFamily="1" charset="2"/>
              </a:rPr>
              <a:t>Idea. 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Add nonnegative combination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H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of the constraints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s.t.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/>
            </a:r>
            <a:br>
              <a:rPr lang="en-US" sz="2400" dirty="0">
                <a:solidFill>
                  <a:schemeClr val="tx1"/>
                </a:solidFill>
                <a:sym typeface="Symbol" pitchFamily="1" charset="2"/>
              </a:rPr>
            </a:br>
            <a:endParaRPr lang="en-US" sz="2400" dirty="0">
              <a:sym typeface="Symbol" pitchFamily="1" charset="2"/>
            </a:endParaRPr>
          </a:p>
          <a:p>
            <a:endParaRPr lang="en-US" sz="2400" dirty="0">
              <a:sym typeface="Symbol" pitchFamily="1" charset="2"/>
            </a:endParaRPr>
          </a:p>
          <a:p>
            <a:endParaRPr lang="en-US" sz="2400" dirty="0">
              <a:sym typeface="Symbol" pitchFamily="1" charset="2"/>
            </a:endParaRPr>
          </a:p>
          <a:p>
            <a:endParaRPr lang="en-US" sz="2400" dirty="0">
              <a:solidFill>
                <a:schemeClr val="folHlink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Dual problem.  </a:t>
            </a:r>
            <a:r>
              <a:rPr lang="en-US" sz="2400" dirty="0">
                <a:solidFill>
                  <a:schemeClr val="tx1"/>
                </a:solidFill>
              </a:rPr>
              <a:t>Find best such upper bound.</a:t>
            </a:r>
            <a:endParaRPr lang="en-US" sz="2400" dirty="0">
              <a:solidFill>
                <a:schemeClr val="folHlink"/>
              </a:solidFill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Duality</a:t>
            </a:r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3341513" y="5190671"/>
          <a:ext cx="7403254" cy="778933"/>
        </p:xfrm>
        <a:graphic>
          <a:graphicData uri="http://schemas.openxmlformats.org/presentationml/2006/ole">
            <p:oleObj spid="_x0000_s227396" name="Equation" r:id="rId4" imgW="5191148" imgH="546437" progId="Equation.3">
              <p:embed/>
            </p:oleObj>
          </a:graphicData>
        </a:graphic>
      </p:graphicFrame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2941885" y="4912925"/>
            <a:ext cx="8026399" cy="1203396"/>
          </a:xfrm>
          <a:prstGeom prst="rect">
            <a:avLst/>
          </a:prstGeom>
          <a:solidFill>
            <a:schemeClr val="folHlink">
              <a:alpha val="2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algn="l"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  <p:graphicFrame>
        <p:nvGraphicFramePr>
          <p:cNvPr id="391178" name="Object 10"/>
          <p:cNvGraphicFramePr>
            <a:graphicFrameLocks noChangeAspect="1"/>
          </p:cNvGraphicFramePr>
          <p:nvPr/>
        </p:nvGraphicFramePr>
        <p:xfrm>
          <a:off x="5138702" y="7385192"/>
          <a:ext cx="5825067" cy="1867182"/>
        </p:xfrm>
        <a:graphic>
          <a:graphicData uri="http://schemas.openxmlformats.org/presentationml/2006/ole">
            <p:oleObj spid="_x0000_s227397" name="Equation" r:id="rId5" imgW="4188613" imgH="1154568" progId="Equation.3">
              <p:embed/>
            </p:oleObj>
          </a:graphicData>
        </a:graphic>
      </p:graphicFrame>
      <p:graphicFrame>
        <p:nvGraphicFramePr>
          <p:cNvPr id="391179" name="Object 11"/>
          <p:cNvGraphicFramePr>
            <a:graphicFrameLocks noChangeAspect="1"/>
          </p:cNvGraphicFramePr>
          <p:nvPr/>
        </p:nvGraphicFramePr>
        <p:xfrm>
          <a:off x="6583682" y="1449493"/>
          <a:ext cx="4384604" cy="2266809"/>
        </p:xfrm>
        <a:graphic>
          <a:graphicData uri="http://schemas.openxmlformats.org/presentationml/2006/ole">
            <p:oleObj spid="_x0000_s227398" name="Equation" r:id="rId6" imgW="3084723" imgH="145863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A03B-25BF-47D8-A39B-2045EE0C1533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Shrinking Lemma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Shrinking lemma. </a:t>
            </a:r>
            <a:r>
              <a:rPr lang="en-US" sz="2400" dirty="0">
                <a:solidFill>
                  <a:schemeClr val="tx1"/>
                </a:solidFill>
              </a:rPr>
              <a:t>The min volume ellipsoid containing the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half-ellipsoid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½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Å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{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: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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·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  <a:sym typeface="Symbol" pitchFamily="1" charset="2"/>
              </a:rPr>
              <a:t></a:t>
            </a:r>
            <a:r>
              <a:rPr lang="en-US" sz="2400" i="1" baseline="-25000" dirty="0">
                <a:solidFill>
                  <a:schemeClr val="tx1"/>
                </a:solidFill>
                <a:latin typeface="Times" pitchFamily="1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z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 is defined by: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Moreover, </a:t>
            </a:r>
            <a:r>
              <a:rPr lang="en-US" sz="2400" dirty="0" err="1" smtClean="0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" pitchFamily="1" charset="0"/>
              </a:rPr>
              <a:t>E‘ </a:t>
            </a:r>
            <a:r>
              <a:rPr lang="en-US" sz="2400" dirty="0" smtClean="0">
                <a:solidFill>
                  <a:schemeClr val="tx1"/>
                </a:solidFill>
                <a:latin typeface="Times" pitchFamily="1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/ </a:t>
            </a:r>
            <a:r>
              <a:rPr lang="en-US" sz="2400" dirty="0" err="1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&lt;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baseline="30000" dirty="0">
                <a:solidFill>
                  <a:schemeClr val="tx1"/>
                </a:solidFill>
                <a:latin typeface="Times" pitchFamily="1" charset="0"/>
              </a:rPr>
              <a:t>– 1/(2</a:t>
            </a:r>
            <a:r>
              <a:rPr lang="en-US" sz="2400" i="1" baseline="30000" dirty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" pitchFamily="1" charset="0"/>
              </a:rPr>
              <a:t>+1)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Corollary.  </a:t>
            </a:r>
            <a:r>
              <a:rPr lang="en-US" sz="2400" dirty="0">
                <a:solidFill>
                  <a:schemeClr val="tx1"/>
                </a:solidFill>
              </a:rPr>
              <a:t>Ellipsoid algorithm terminates after at most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2(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+1) </a:t>
            </a:r>
            <a:r>
              <a:rPr lang="en-US" sz="2400" dirty="0" err="1">
                <a:solidFill>
                  <a:schemeClr val="tx1"/>
                </a:solidFill>
                <a:latin typeface="Times" pitchFamily="1" charset="0"/>
              </a:rPr>
              <a:t>ln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E</a:t>
            </a:r>
            <a:r>
              <a:rPr lang="en-US" sz="2400" baseline="-25000" dirty="0">
                <a:solidFill>
                  <a:schemeClr val="tx1"/>
                </a:solidFill>
                <a:latin typeface="Times" pitchFamily="1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 / </a:t>
            </a:r>
            <a:r>
              <a:rPr lang="en-US" sz="2400" dirty="0" err="1">
                <a:solidFill>
                  <a:schemeClr val="tx1"/>
                </a:solidFill>
                <a:latin typeface="Times" pitchFamily="1" charset="0"/>
              </a:rPr>
              <a:t>vol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)) </a:t>
            </a:r>
            <a:r>
              <a:rPr lang="en-US" sz="2400" dirty="0">
                <a:solidFill>
                  <a:schemeClr val="tx1"/>
                </a:solidFill>
              </a:rPr>
              <a:t>steps.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07236" name="Object 4"/>
          <p:cNvGraphicFramePr>
            <a:graphicFrameLocks noChangeAspect="1"/>
          </p:cNvGraphicFramePr>
          <p:nvPr/>
        </p:nvGraphicFramePr>
        <p:xfrm>
          <a:off x="2763555" y="2429369"/>
          <a:ext cx="7852551" cy="1363698"/>
        </p:xfrm>
        <a:graphic>
          <a:graphicData uri="http://schemas.openxmlformats.org/presentationml/2006/ole">
            <p:oleObj spid="_x0000_s255021" name="Equation" r:id="rId4" imgW="3946242" imgH="685249" progId="Equation.3">
              <p:embed/>
            </p:oleObj>
          </a:graphicData>
        </a:graphic>
      </p:graphicFrame>
      <p:graphicFrame>
        <p:nvGraphicFramePr>
          <p:cNvPr id="607247" name="Object 15"/>
          <p:cNvGraphicFramePr>
            <a:graphicFrameLocks noChangeAspect="1"/>
          </p:cNvGraphicFramePr>
          <p:nvPr/>
        </p:nvGraphicFramePr>
        <p:xfrm>
          <a:off x="3732109" y="3517620"/>
          <a:ext cx="5750559" cy="401884"/>
        </p:xfrm>
        <a:graphic>
          <a:graphicData uri="http://schemas.openxmlformats.org/presentationml/2006/ole">
            <p:oleObj spid="_x0000_s255022" name="Equation" r:id="rId5" imgW="2906250" imgH="20271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6A20-7472-4950-9123-B3EC3B92AA41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Ellipsoid Algorithm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Theorem.  </a:t>
            </a:r>
            <a:r>
              <a:rPr lang="en-US" sz="2400" dirty="0" smtClean="0">
                <a:solidFill>
                  <a:schemeClr val="tx1"/>
                </a:solidFill>
              </a:rPr>
              <a:t>Linear Programming problems can be solved in polynomial time.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Pf sketch.</a:t>
            </a:r>
          </a:p>
          <a:p>
            <a:pPr lvl="1"/>
            <a:r>
              <a:rPr lang="en-US" sz="2400" dirty="0"/>
              <a:t>Shrinking lemma.</a:t>
            </a:r>
          </a:p>
          <a:p>
            <a:pPr lvl="1"/>
            <a:r>
              <a:rPr lang="en-US" sz="2400" dirty="0"/>
              <a:t>Set initial ellipsoid </a:t>
            </a:r>
            <a:r>
              <a:rPr lang="en-US" sz="2400" i="1" dirty="0">
                <a:latin typeface="Times" pitchFamily="1" charset="0"/>
              </a:rPr>
              <a:t>E</a:t>
            </a:r>
            <a:r>
              <a:rPr lang="en-US" sz="2400" baseline="-25000" dirty="0">
                <a:latin typeface="Times" pitchFamily="1" charset="0"/>
              </a:rPr>
              <a:t>0</a:t>
            </a:r>
            <a:r>
              <a:rPr lang="en-US" sz="2400" dirty="0"/>
              <a:t> so that </a:t>
            </a:r>
            <a:r>
              <a:rPr lang="en-US" sz="2400" dirty="0" err="1">
                <a:latin typeface="Times" pitchFamily="1" charset="0"/>
              </a:rPr>
              <a:t>vol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E</a:t>
            </a:r>
            <a:r>
              <a:rPr lang="en-US" sz="2400" baseline="-25000" dirty="0">
                <a:latin typeface="Times" pitchFamily="1" charset="0"/>
              </a:rPr>
              <a:t>0</a:t>
            </a:r>
            <a:r>
              <a:rPr lang="en-US" sz="2400" dirty="0">
                <a:latin typeface="Times" pitchFamily="1" charset="0"/>
              </a:rPr>
              <a:t>) </a:t>
            </a:r>
            <a:r>
              <a:rPr lang="en-US" sz="2400" dirty="0" smtClean="0">
                <a:latin typeface="cmsy10"/>
              </a:rPr>
              <a:t>·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2</a:t>
            </a:r>
            <a:r>
              <a:rPr lang="en-US" sz="2400" i="1" baseline="30000" dirty="0">
                <a:latin typeface="Times" pitchFamily="1" charset="0"/>
              </a:rPr>
              <a:t>cnL</a:t>
            </a:r>
            <a:r>
              <a:rPr lang="en-US" sz="2400" dirty="0">
                <a:latin typeface="Times" pitchFamily="1" charset="0"/>
              </a:rPr>
              <a:t>.</a:t>
            </a:r>
            <a:endParaRPr lang="en-US" sz="2400" i="1" dirty="0"/>
          </a:p>
          <a:p>
            <a:pPr lvl="1"/>
            <a:r>
              <a:rPr lang="en-US" sz="2400" dirty="0"/>
              <a:t>Perturb </a:t>
            </a:r>
            <a:r>
              <a:rPr lang="en-US" sz="2400" i="1" dirty="0">
                <a:latin typeface="Times" pitchFamily="1" charset="0"/>
              </a:rPr>
              <a:t>Ax </a:t>
            </a:r>
            <a:r>
              <a:rPr lang="en-US" sz="2400" i="1" dirty="0" smtClean="0">
                <a:latin typeface="cmsy10"/>
              </a:rPr>
              <a:t>·</a:t>
            </a:r>
            <a:r>
              <a:rPr lang="en-US" sz="2400" dirty="0" smtClean="0"/>
              <a:t> </a:t>
            </a:r>
            <a:r>
              <a:rPr lang="en-US" sz="2400" i="1" dirty="0">
                <a:latin typeface="Times" pitchFamily="1" charset="0"/>
              </a:rPr>
              <a:t>b</a:t>
            </a:r>
            <a:r>
              <a:rPr lang="en-US" sz="2400" dirty="0"/>
              <a:t> to </a:t>
            </a:r>
            <a:r>
              <a:rPr lang="en-US" sz="2400" i="1" dirty="0">
                <a:latin typeface="Times" pitchFamily="1" charset="0"/>
              </a:rPr>
              <a:t>Ax</a:t>
            </a:r>
            <a:r>
              <a:rPr lang="en-US" sz="2400" dirty="0"/>
              <a:t> </a:t>
            </a:r>
            <a:r>
              <a:rPr lang="en-US" sz="2400" dirty="0" smtClean="0">
                <a:latin typeface="cmsy10"/>
              </a:rPr>
              <a:t>·</a:t>
            </a:r>
            <a:r>
              <a:rPr lang="en-US" sz="2400" dirty="0" smtClean="0"/>
              <a:t> </a:t>
            </a:r>
            <a:r>
              <a:rPr lang="en-US" sz="2400" i="1" dirty="0">
                <a:latin typeface="Times" pitchFamily="1" charset="0"/>
              </a:rPr>
              <a:t>b + </a:t>
            </a:r>
            <a:r>
              <a:rPr lang="en-US" sz="2400" dirty="0">
                <a:latin typeface="Times" pitchFamily="1" charset="0"/>
                <a:sym typeface="Symbol" pitchFamily="1" charset="2"/>
              </a:rPr>
              <a:t></a:t>
            </a:r>
            <a:r>
              <a:rPr lang="en-US" sz="2400" dirty="0"/>
              <a:t>  </a:t>
            </a:r>
            <a:r>
              <a:rPr lang="en-US" sz="2400" dirty="0" smtClean="0">
                <a:latin typeface="cmsy10"/>
              </a:rPr>
              <a:t>)</a:t>
            </a:r>
            <a:r>
              <a:rPr lang="en-US" sz="2400" dirty="0" smtClean="0"/>
              <a:t>  </a:t>
            </a:r>
            <a:r>
              <a:rPr lang="en-US" sz="2400" dirty="0"/>
              <a:t>either </a:t>
            </a:r>
            <a:r>
              <a:rPr lang="en-US" sz="2400" i="1" dirty="0">
                <a:latin typeface="Times" pitchFamily="1" charset="0"/>
              </a:rPr>
              <a:t>P</a:t>
            </a:r>
            <a:r>
              <a:rPr lang="en-US" sz="2400" dirty="0"/>
              <a:t> is empty or </a:t>
            </a:r>
            <a:r>
              <a:rPr lang="en-US" sz="2400" dirty="0" err="1">
                <a:latin typeface="Times" pitchFamily="1" charset="0"/>
              </a:rPr>
              <a:t>vol</a:t>
            </a:r>
            <a:r>
              <a:rPr lang="en-US" sz="2400" dirty="0">
                <a:latin typeface="Times" pitchFamily="1" charset="0"/>
              </a:rPr>
              <a:t>(</a:t>
            </a:r>
            <a:r>
              <a:rPr lang="en-US" sz="2400" i="1" dirty="0">
                <a:latin typeface="Times" pitchFamily="1" charset="0"/>
              </a:rPr>
              <a:t>P</a:t>
            </a:r>
            <a:r>
              <a:rPr lang="en-US" sz="2400" dirty="0">
                <a:latin typeface="Times" pitchFamily="1" charset="0"/>
              </a:rPr>
              <a:t>) </a:t>
            </a:r>
            <a:r>
              <a:rPr lang="en-US" sz="2400" dirty="0" smtClean="0">
                <a:latin typeface="cmsy10"/>
              </a:rPr>
              <a:t>¸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2</a:t>
            </a:r>
            <a:r>
              <a:rPr lang="en-US" sz="2400" i="1" baseline="30000" dirty="0">
                <a:latin typeface="Times" pitchFamily="1" charset="0"/>
              </a:rPr>
              <a:t>-cnL</a:t>
            </a:r>
            <a:r>
              <a:rPr lang="en-US" sz="2400" dirty="0">
                <a:latin typeface="Times" pitchFamily="1" charset="0"/>
              </a:rPr>
              <a:t>.</a:t>
            </a:r>
            <a:endParaRPr lang="en-US" sz="2400" dirty="0"/>
          </a:p>
          <a:p>
            <a:pPr lvl="1"/>
            <a:r>
              <a:rPr lang="en-US" sz="2400" dirty="0"/>
              <a:t>Bit complexity (to deal with square roots).</a:t>
            </a:r>
          </a:p>
          <a:p>
            <a:pPr lvl="1"/>
            <a:r>
              <a:rPr lang="en-US" sz="2400" dirty="0"/>
              <a:t>Purify to vertex solution.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Caveat.  </a:t>
            </a:r>
            <a:r>
              <a:rPr lang="en-US" sz="2400" dirty="0">
                <a:solidFill>
                  <a:schemeClr val="tx1"/>
                </a:solidFill>
              </a:rPr>
              <a:t>This is a theoretical result. Do not implement.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4718766" y="7406547"/>
            <a:ext cx="6247918" cy="74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none" lIns="129884" tIns="64943" rIns="129884" bIns="64943">
            <a:spAutoFit/>
          </a:bodyPr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O(</a:t>
            </a:r>
            <a:r>
              <a:rPr kumimoji="1" lang="en-US" sz="2000" i="1" kern="1200" dirty="0" err="1" smtClean="0">
                <a:solidFill>
                  <a:srgbClr val="CC0000"/>
                </a:solidFill>
                <a:latin typeface="Times" pitchFamily="1" charset="0"/>
                <a:cs typeface="+mn-cs"/>
              </a:rPr>
              <a:t>mn</a:t>
            </a:r>
            <a:r>
              <a:rPr kumimoji="1" lang="en-US" sz="2000" kern="1200" baseline="300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 3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L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) 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arithmetic ops on numbers of size 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O(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L</a:t>
            </a:r>
            <a:r>
              <a:rPr kumimoji="1" lang="en-US" sz="2000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)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,</a:t>
            </a:r>
            <a:b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</a:b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where </a:t>
            </a:r>
            <a:r>
              <a:rPr kumimoji="1" lang="en-US" sz="2000" i="1" kern="1200" dirty="0" smtClean="0">
                <a:solidFill>
                  <a:srgbClr val="CC0000"/>
                </a:solidFill>
                <a:latin typeface="Times" pitchFamily="1" charset="0"/>
                <a:cs typeface="+mn-cs"/>
              </a:rPr>
              <a:t>L</a:t>
            </a:r>
            <a:r>
              <a:rPr kumimoji="1" lang="en-US" sz="2000" kern="1200" dirty="0" smtClean="0">
                <a:solidFill>
                  <a:srgbClr val="CC0000"/>
                </a:solidFill>
                <a:latin typeface="Lucida Sans" pitchFamily="1" charset="0"/>
                <a:cs typeface="+mn-cs"/>
              </a:rPr>
              <a:t> = number of bits to encode input</a:t>
            </a:r>
          </a:p>
        </p:txBody>
      </p:sp>
      <p:sp>
        <p:nvSpPr>
          <p:cNvPr id="519173" name="Line 5"/>
          <p:cNvSpPr>
            <a:spLocks noChangeShapeType="1"/>
          </p:cNvSpPr>
          <p:nvPr/>
        </p:nvSpPr>
        <p:spPr bwMode="auto">
          <a:xfrm flipH="1" flipV="1">
            <a:off x="4770687" y="6993365"/>
            <a:ext cx="266418" cy="36801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</p:spPr>
        <p:txBody>
          <a:bodyPr wrap="none" lIns="129884" tIns="64943" rIns="129884" bIns="64943" anchor="ctr"/>
          <a:lstStyle/>
          <a:p>
            <a:pPr algn="l" defTabSz="12989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1700" kern="1200" dirty="0" smtClean="0">
              <a:solidFill>
                <a:srgbClr val="000000"/>
              </a:solidFill>
              <a:latin typeface="Lucida San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Coping with </a:t>
            </a: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intractability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5056" indent="-405801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3161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242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170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096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022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69496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18749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32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9C2CC-A9D5-49DA-B80C-0B0D61EE869E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problems + languages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problem is a function: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f: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Σ</a:t>
            </a:r>
            <a:r>
              <a:rPr lang="en-US" baseline="30000" smtClean="0">
                <a:solidFill>
                  <a:srgbClr val="FF0000"/>
                </a:solidFill>
                <a:cs typeface="Arial" charset="0"/>
              </a:rPr>
              <a:t>* </a:t>
            </a:r>
            <a:r>
              <a:rPr lang="en-US" smtClean="0">
                <a:solidFill>
                  <a:srgbClr val="FF0000"/>
                </a:solidFill>
                <a:cs typeface="Arial" charset="0"/>
              </a:rPr>
              <a:t>→ 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Σ</a:t>
            </a:r>
            <a:r>
              <a:rPr lang="en-US" baseline="30000" smtClean="0">
                <a:solidFill>
                  <a:srgbClr val="FF0000"/>
                </a:solidFill>
                <a:cs typeface="Arial" charset="0"/>
              </a:rPr>
              <a:t>*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Simple. Can we make it simpler?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Yes.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Decision problems</a:t>
            </a:r>
            <a:r>
              <a:rPr lang="en-US" smtClean="0">
                <a:cs typeface="Arial" charset="0"/>
              </a:rPr>
              <a:t>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f: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Σ</a:t>
            </a:r>
            <a:r>
              <a:rPr lang="en-US" baseline="30000" smtClean="0">
                <a:solidFill>
                  <a:srgbClr val="FF0000"/>
                </a:solidFill>
                <a:cs typeface="Arial" charset="0"/>
              </a:rPr>
              <a:t>* </a:t>
            </a:r>
            <a:r>
              <a:rPr lang="en-US" smtClean="0">
                <a:solidFill>
                  <a:srgbClr val="FF0000"/>
                </a:solidFill>
                <a:cs typeface="Arial" charset="0"/>
              </a:rPr>
              <a:t>→ {accept, reject}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Does this still capture our notion of problem, or is it too restrictive?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28579B-EEF6-41E6-89DD-2AA32B3E67D9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problems +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factoring: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given </a:t>
            </a:r>
            <a:r>
              <a:rPr lang="en-US" dirty="0" smtClean="0">
                <a:solidFill>
                  <a:schemeClr val="accent2"/>
                </a:solidFill>
              </a:rPr>
              <a:t>an integer m</a:t>
            </a:r>
            <a:r>
              <a:rPr lang="en-US" dirty="0" smtClean="0"/>
              <a:t>, find its </a:t>
            </a:r>
            <a:r>
              <a:rPr lang="en-US" dirty="0" smtClean="0">
                <a:solidFill>
                  <a:srgbClr val="FF0000"/>
                </a:solidFill>
              </a:rPr>
              <a:t>prime factors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f</a:t>
            </a:r>
            <a:r>
              <a:rPr lang="en-US" baseline="-25000" dirty="0" err="1" smtClean="0"/>
              <a:t>factor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{0,1}</a:t>
            </a:r>
            <a:r>
              <a:rPr lang="en-US" baseline="30000" dirty="0" smtClean="0">
                <a:solidFill>
                  <a:schemeClr val="accent2"/>
                </a:solidFill>
              </a:rPr>
              <a:t>*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cs typeface="Arial" charset="0"/>
              </a:rPr>
              <a:t>→</a:t>
            </a:r>
            <a:r>
              <a:rPr lang="el-GR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{0,1}</a:t>
            </a:r>
            <a:r>
              <a:rPr lang="en-US" baseline="30000" dirty="0" smtClean="0">
                <a:solidFill>
                  <a:srgbClr val="FF0000"/>
                </a:solidFill>
              </a:rPr>
              <a:t>*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Decision version: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given </a:t>
            </a:r>
            <a:r>
              <a:rPr lang="en-US" dirty="0" smtClean="0">
                <a:solidFill>
                  <a:schemeClr val="accent2"/>
                </a:solidFill>
              </a:rPr>
              <a:t>2 integers </a:t>
            </a:r>
            <a:r>
              <a:rPr lang="en-US" dirty="0" err="1" smtClean="0">
                <a:solidFill>
                  <a:schemeClr val="accent2"/>
                </a:solidFill>
              </a:rPr>
              <a:t>m,k</a:t>
            </a:r>
            <a:r>
              <a:rPr lang="en-US" dirty="0" smtClean="0"/>
              <a:t>, accept </a:t>
            </a:r>
            <a:r>
              <a:rPr lang="en-US" dirty="0" err="1" smtClean="0"/>
              <a:t>iff</a:t>
            </a:r>
            <a:r>
              <a:rPr lang="en-US" dirty="0" smtClean="0"/>
              <a:t> m has a prime factor p &lt; k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use one to solve the other and vice versa. True in general.</a:t>
            </a:r>
            <a:endParaRPr lang="el-GR" baseline="30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B179FC-F3BE-4928-AAF3-BB58FC0883D0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problems + languages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For most complexity settings a problem is a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decision problem</a:t>
            </a:r>
            <a:r>
              <a:rPr lang="en-US" dirty="0" smtClean="0">
                <a:cs typeface="Arial" charset="0"/>
              </a:rPr>
              <a:t>: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f:</a:t>
            </a:r>
            <a:r>
              <a:rPr lang="el-GR" dirty="0" smtClean="0">
                <a:solidFill>
                  <a:srgbClr val="FF0000"/>
                </a:solidFill>
                <a:cs typeface="Arial" charset="0"/>
              </a:rPr>
              <a:t>Σ</a:t>
            </a:r>
            <a:r>
              <a:rPr lang="en-US" baseline="30000" dirty="0" smtClean="0">
                <a:solidFill>
                  <a:srgbClr val="FF0000"/>
                </a:solidFill>
                <a:cs typeface="Arial" charset="0"/>
              </a:rPr>
              <a:t>*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→ {accept, reject}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Equivalent notion: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language</a:t>
            </a:r>
          </a:p>
          <a:p>
            <a:pPr algn="ctr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L </a:t>
            </a:r>
            <a:r>
              <a:rPr 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 </a:t>
            </a:r>
            <a:r>
              <a:rPr lang="el-GR" dirty="0" smtClean="0">
                <a:solidFill>
                  <a:srgbClr val="FF0000"/>
                </a:solidFill>
                <a:cs typeface="Arial" charset="0"/>
              </a:rPr>
              <a:t>Σ</a:t>
            </a:r>
            <a:r>
              <a:rPr lang="en-US" baseline="30000" dirty="0" smtClean="0">
                <a:solidFill>
                  <a:srgbClr val="FF0000"/>
                </a:solidFill>
                <a:cs typeface="Arial" charset="0"/>
              </a:rPr>
              <a:t>* </a:t>
            </a:r>
          </a:p>
          <a:p>
            <a:pPr lvl="1" algn="ctr" eaLnBrk="1" hangingPunct="1">
              <a:buFontTx/>
              <a:buNone/>
            </a:pPr>
            <a:r>
              <a:rPr lang="en-US" dirty="0" smtClean="0">
                <a:cs typeface="Arial" charset="0"/>
              </a:rPr>
              <a:t>the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set</a:t>
            </a:r>
            <a:r>
              <a:rPr lang="en-US" dirty="0" smtClean="0">
                <a:cs typeface="Arial" charset="0"/>
              </a:rPr>
              <a:t> of strings that map to “accept”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Example: </a:t>
            </a:r>
            <a:r>
              <a:rPr lang="en-US" dirty="0" smtClean="0"/>
              <a:t>L = set of pairs (</a:t>
            </a:r>
            <a:r>
              <a:rPr lang="en-US" dirty="0" err="1" smtClean="0">
                <a:solidFill>
                  <a:schemeClr val="accent2"/>
                </a:solidFill>
              </a:rPr>
              <a:t>m,k</a:t>
            </a:r>
            <a:r>
              <a:rPr lang="en-US" dirty="0" smtClean="0"/>
              <a:t>) for which m has a prime factor p &lt;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B2A76-0351-4428-AA0D-877B86F25AEA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36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vs. Decision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Definition: given a graph G = (V, E), an </a:t>
            </a:r>
            <a:r>
              <a:rPr lang="en-US" smtClean="0">
                <a:solidFill>
                  <a:srgbClr val="FF0000"/>
                </a:solidFill>
              </a:rPr>
              <a:t>independent set</a:t>
            </a:r>
            <a:r>
              <a:rPr lang="en-US" smtClean="0"/>
              <a:t> in G is a subset V’</a:t>
            </a:r>
            <a:r>
              <a:rPr lang="en-US" smtClean="0">
                <a:sym typeface="Symbol" pitchFamily="18" charset="2"/>
              </a:rPr>
              <a:t> V such that for all u,w  V’  (u,w)  E</a:t>
            </a:r>
            <a:endParaRPr lang="en-US" smtClean="0"/>
          </a:p>
          <a:p>
            <a:r>
              <a:rPr lang="en-US" smtClean="0"/>
              <a:t>A problem:</a:t>
            </a:r>
          </a:p>
          <a:p>
            <a:pPr algn="ctr">
              <a:buFontTx/>
              <a:buNone/>
            </a:pPr>
            <a:r>
              <a:rPr lang="en-US" smtClean="0"/>
              <a:t>given G, find the </a:t>
            </a:r>
            <a:r>
              <a:rPr lang="en-US" smtClean="0">
                <a:solidFill>
                  <a:schemeClr val="accent2"/>
                </a:solidFill>
              </a:rPr>
              <a:t>largest</a:t>
            </a:r>
            <a:r>
              <a:rPr lang="en-US" smtClean="0"/>
              <a:t> independent set</a:t>
            </a:r>
          </a:p>
          <a:p>
            <a:r>
              <a:rPr lang="en-US" smtClean="0"/>
              <a:t>This is called a </a:t>
            </a:r>
            <a:r>
              <a:rPr lang="en-US" smtClean="0">
                <a:solidFill>
                  <a:srgbClr val="FF0000"/>
                </a:solidFill>
              </a:rPr>
              <a:t>search problem</a:t>
            </a:r>
          </a:p>
          <a:p>
            <a:pPr lvl="1"/>
            <a:r>
              <a:rPr lang="en-US" smtClean="0"/>
              <a:t>searching for </a:t>
            </a:r>
            <a:r>
              <a:rPr lang="en-US" i="1" smtClean="0"/>
              <a:t>optimal</a:t>
            </a:r>
            <a:r>
              <a:rPr lang="en-US" smtClean="0"/>
              <a:t> object of some type</a:t>
            </a:r>
          </a:p>
          <a:p>
            <a:pPr lvl="1"/>
            <a:r>
              <a:rPr lang="en-US" smtClean="0"/>
              <a:t>comes up frequently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42580E-CC59-41E0-81D9-003AFBB6A625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37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vs. Decision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want to talk about languages (or </a:t>
            </a:r>
            <a:r>
              <a:rPr lang="en-US" smtClean="0">
                <a:solidFill>
                  <a:srgbClr val="FF0000"/>
                </a:solidFill>
              </a:rPr>
              <a:t>decision problems</a:t>
            </a:r>
            <a:r>
              <a:rPr lang="en-US" smtClean="0"/>
              <a:t>)</a:t>
            </a:r>
          </a:p>
          <a:p>
            <a:r>
              <a:rPr lang="en-US" smtClean="0"/>
              <a:t>Most search problems have a natural, related decision problem by adding a bound “k”; for example: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search problem</a:t>
            </a:r>
            <a:r>
              <a:rPr lang="en-US" smtClean="0"/>
              <a:t>: given G, find the </a:t>
            </a:r>
            <a:r>
              <a:rPr lang="en-US" smtClean="0">
                <a:solidFill>
                  <a:srgbClr val="FF0000"/>
                </a:solidFill>
              </a:rPr>
              <a:t>largest</a:t>
            </a:r>
            <a:r>
              <a:rPr lang="en-US" smtClean="0"/>
              <a:t> independent set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decision problem</a:t>
            </a:r>
            <a:r>
              <a:rPr lang="en-US" smtClean="0"/>
              <a:t>: given (G, k), is there an independent set of size </a:t>
            </a:r>
            <a:r>
              <a:rPr lang="en-US" i="1" smtClean="0"/>
              <a:t>at least</a:t>
            </a:r>
            <a:r>
              <a:rPr lang="en-US" smtClean="0"/>
              <a:t>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4FD34-2707-4E23-8B7F-630E04FB398E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38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class NP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/>
                </a:solidFill>
              </a:rPr>
              <a:t>TIME(t(n))</a:t>
            </a:r>
            <a:r>
              <a:rPr lang="en-US" dirty="0" smtClean="0"/>
              <a:t> = {L : there exists a TM M that decides L in time O(t(n))}</a:t>
            </a:r>
          </a:p>
          <a:p>
            <a:pPr algn="ctr">
              <a:buFontTx/>
              <a:buNone/>
            </a:pPr>
            <a:r>
              <a:rPr lang="en-US" sz="5100" dirty="0" smtClean="0">
                <a:solidFill>
                  <a:schemeClr val="accent2"/>
                </a:solidFill>
                <a:sym typeface="Symbol" pitchFamily="18" charset="2"/>
              </a:rPr>
              <a:t>P = </a:t>
            </a:r>
            <a:r>
              <a:rPr lang="en-US" sz="6300" dirty="0" smtClean="0">
                <a:solidFill>
                  <a:schemeClr val="accent2"/>
                </a:solidFill>
                <a:sym typeface="Symbol" pitchFamily="18" charset="2"/>
              </a:rPr>
              <a:t></a:t>
            </a:r>
            <a:r>
              <a:rPr lang="en-US" sz="5100" baseline="-25000" dirty="0" smtClean="0">
                <a:solidFill>
                  <a:schemeClr val="accent2"/>
                </a:solidFill>
                <a:sym typeface="Symbol" pitchFamily="18" charset="2"/>
              </a:rPr>
              <a:t>k </a:t>
            </a:r>
            <a:r>
              <a:rPr lang="en-US" sz="5100" baseline="-25000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≥</a:t>
            </a:r>
            <a:r>
              <a:rPr lang="en-US" sz="5100" baseline="-25000" dirty="0" smtClean="0">
                <a:solidFill>
                  <a:schemeClr val="accent2"/>
                </a:solidFill>
                <a:sym typeface="Symbol" pitchFamily="18" charset="2"/>
              </a:rPr>
              <a:t> 1 </a:t>
            </a:r>
            <a:r>
              <a:rPr lang="en-US" sz="5100" dirty="0" smtClean="0">
                <a:solidFill>
                  <a:schemeClr val="accent2"/>
                </a:solidFill>
                <a:sym typeface="Symbol" pitchFamily="18" charset="2"/>
              </a:rPr>
              <a:t>TIME(</a:t>
            </a:r>
            <a:r>
              <a:rPr lang="en-US" sz="5100" dirty="0" err="1" smtClean="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sz="5100" baseline="30000" dirty="0" err="1" smtClean="0">
                <a:solidFill>
                  <a:schemeClr val="accent2"/>
                </a:solidFill>
                <a:sym typeface="Symbol" pitchFamily="18" charset="2"/>
              </a:rPr>
              <a:t>k</a:t>
            </a:r>
            <a:r>
              <a:rPr lang="en-US" sz="5100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dirty="0" smtClean="0"/>
          </a:p>
          <a:p>
            <a:pPr>
              <a:buFontTx/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NTIME(t(n))</a:t>
            </a:r>
            <a:r>
              <a:rPr lang="en-US" dirty="0" smtClean="0"/>
              <a:t> = {L : there exists a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TM M that decides L in time O(t(n))}</a:t>
            </a:r>
          </a:p>
          <a:p>
            <a:pPr algn="ctr">
              <a:buFontTx/>
              <a:buNone/>
            </a:pPr>
            <a:r>
              <a:rPr lang="en-US" sz="5100" dirty="0" smtClean="0">
                <a:solidFill>
                  <a:srgbClr val="FF0000"/>
                </a:solidFill>
                <a:sym typeface="Symbol" pitchFamily="18" charset="2"/>
              </a:rPr>
              <a:t>NP = </a:t>
            </a:r>
            <a:r>
              <a:rPr lang="en-US" sz="6300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en-US" sz="5100" baseline="-25000" dirty="0" smtClean="0">
                <a:solidFill>
                  <a:srgbClr val="FF0000"/>
                </a:solidFill>
                <a:sym typeface="Symbol" pitchFamily="18" charset="2"/>
              </a:rPr>
              <a:t>k </a:t>
            </a:r>
            <a:r>
              <a:rPr lang="en-US" sz="5100" baseline="-25000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≥</a:t>
            </a:r>
            <a:r>
              <a:rPr lang="en-US" sz="5100" baseline="-25000" dirty="0" smtClean="0">
                <a:solidFill>
                  <a:srgbClr val="FF0000"/>
                </a:solidFill>
                <a:sym typeface="Symbol" pitchFamily="18" charset="2"/>
              </a:rPr>
              <a:t> 1 </a:t>
            </a:r>
            <a:r>
              <a:rPr lang="en-US" sz="5100" dirty="0" smtClean="0">
                <a:solidFill>
                  <a:srgbClr val="FF0000"/>
                </a:solidFill>
                <a:sym typeface="Symbol" pitchFamily="18" charset="2"/>
              </a:rPr>
              <a:t>NTIME(</a:t>
            </a:r>
            <a:r>
              <a:rPr lang="en-US" sz="5100" dirty="0" err="1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5100" baseline="30000" dirty="0" err="1" smtClean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51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A6BF8-D24E-4BC9-A73A-FF8179043001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39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Poly-time verifiers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NP = {L : L decided by poly-time NTM}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Very useful alternate definition of NP:</a:t>
            </a:r>
          </a:p>
          <a:p>
            <a:pPr>
              <a:buFontTx/>
              <a:buNone/>
            </a:pPr>
            <a:r>
              <a:rPr lang="en-US" b="1" u="sng" dirty="0" smtClean="0"/>
              <a:t>Theorem</a:t>
            </a:r>
            <a:r>
              <a:rPr lang="en-US" dirty="0" smtClean="0"/>
              <a:t>: language L </a:t>
            </a:r>
            <a:r>
              <a:rPr lang="en-US" dirty="0" smtClean="0">
                <a:sym typeface="Symbol" pitchFamily="18" charset="2"/>
              </a:rPr>
              <a:t>is in NP if and only if it is expressible as: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sym typeface="Symbol" pitchFamily="18" charset="2"/>
              </a:rPr>
              <a:t>L = { x | </a:t>
            </a:r>
            <a:r>
              <a:rPr lang="en-US" sz="4000" dirty="0" smtClean="0">
                <a:solidFill>
                  <a:schemeClr val="accent2"/>
                </a:solidFill>
                <a:latin typeface="cmsy10" pitchFamily="34" charset="0"/>
                <a:sym typeface="Symbol" pitchFamily="18" charset="2"/>
              </a:rPr>
              <a:t>9</a:t>
            </a:r>
            <a:r>
              <a:rPr lang="en-US" sz="4000" dirty="0" smtClean="0">
                <a:solidFill>
                  <a:schemeClr val="accent2"/>
                </a:solidFill>
                <a:sym typeface="Euclid Symbol"/>
              </a:rPr>
              <a:t> y, |y| ≤ |</a:t>
            </a:r>
            <a:r>
              <a:rPr lang="en-US" sz="4000" dirty="0" err="1" smtClean="0">
                <a:solidFill>
                  <a:schemeClr val="accent2"/>
                </a:solidFill>
                <a:sym typeface="Euclid Symbol"/>
              </a:rPr>
              <a:t>x|</a:t>
            </a:r>
            <a:r>
              <a:rPr lang="en-US" sz="4000" baseline="30000" dirty="0" err="1" smtClean="0">
                <a:solidFill>
                  <a:schemeClr val="accent2"/>
                </a:solidFill>
                <a:sym typeface="Euclid Symbol"/>
              </a:rPr>
              <a:t>k</a:t>
            </a:r>
            <a:r>
              <a:rPr lang="en-US" sz="4000" dirty="0" smtClean="0">
                <a:solidFill>
                  <a:schemeClr val="accent2"/>
                </a:solidFill>
                <a:sym typeface="Euclid Symbol"/>
              </a:rPr>
              <a:t>, (x, y) </a:t>
            </a:r>
            <a:r>
              <a:rPr lang="en-US" sz="4000" dirty="0" smtClean="0">
                <a:solidFill>
                  <a:schemeClr val="accent2"/>
                </a:solidFill>
                <a:sym typeface="Symbol" pitchFamily="18" charset="2"/>
              </a:rPr>
              <a:t> R }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where R is a language in P.</a:t>
            </a:r>
          </a:p>
          <a:p>
            <a:r>
              <a:rPr lang="en-US" dirty="0" smtClean="0"/>
              <a:t>poly-time TM M</a:t>
            </a:r>
            <a:r>
              <a:rPr lang="en-US" baseline="-25000" dirty="0" smtClean="0"/>
              <a:t>R</a:t>
            </a:r>
            <a:r>
              <a:rPr lang="en-US" dirty="0" smtClean="0"/>
              <a:t> deciding R is a “</a:t>
            </a:r>
            <a:r>
              <a:rPr lang="en-US" dirty="0" smtClean="0">
                <a:solidFill>
                  <a:srgbClr val="FF0000"/>
                </a:solidFill>
              </a:rPr>
              <a:t>verifier</a:t>
            </a:r>
            <a:r>
              <a:rPr lang="en-US" dirty="0" smtClean="0"/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B747D-760D-4FB2-8618-157031C83937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Duals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Canonical form.</a:t>
            </a:r>
          </a:p>
        </p:txBody>
      </p:sp>
      <p:graphicFrame>
        <p:nvGraphicFramePr>
          <p:cNvPr id="499717" name="Object 5"/>
          <p:cNvGraphicFramePr>
            <a:graphicFrameLocks noChangeAspect="1"/>
          </p:cNvGraphicFramePr>
          <p:nvPr/>
        </p:nvGraphicFramePr>
        <p:xfrm>
          <a:off x="6418865" y="2142632"/>
          <a:ext cx="3616960" cy="1634631"/>
        </p:xfrm>
        <a:graphic>
          <a:graphicData uri="http://schemas.openxmlformats.org/presentationml/2006/ole">
            <p:oleObj spid="_x0000_s229423" name="Equation" r:id="rId4" imgW="2271678" imgH="874739" progId="Equation.3">
              <p:embed/>
            </p:oleObj>
          </a:graphicData>
        </a:graphic>
      </p:graphicFrame>
      <p:graphicFrame>
        <p:nvGraphicFramePr>
          <p:cNvPr id="499718" name="Object 6"/>
          <p:cNvGraphicFramePr>
            <a:graphicFrameLocks noChangeAspect="1"/>
          </p:cNvGraphicFramePr>
          <p:nvPr/>
        </p:nvGraphicFramePr>
        <p:xfrm>
          <a:off x="2413565" y="2162990"/>
          <a:ext cx="3447626" cy="1593991"/>
        </p:xfrm>
        <a:graphic>
          <a:graphicData uri="http://schemas.openxmlformats.org/presentationml/2006/ole">
            <p:oleObj spid="_x0000_s229424" name="Equation" r:id="rId5" imgW="217032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EA6BF8-D24E-4BC9-A73A-FF8179043001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40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Poly-time verifiers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NP = {L : L decided by poly-time NTM}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Very useful alternate definition of NP:</a:t>
            </a:r>
          </a:p>
          <a:p>
            <a:pPr>
              <a:buFontTx/>
              <a:buNone/>
            </a:pPr>
            <a:r>
              <a:rPr lang="en-US" b="1" u="sng" dirty="0" smtClean="0"/>
              <a:t>Theorem</a:t>
            </a:r>
            <a:r>
              <a:rPr lang="en-US" dirty="0" smtClean="0"/>
              <a:t>: language L </a:t>
            </a:r>
            <a:r>
              <a:rPr lang="en-US" dirty="0" smtClean="0">
                <a:sym typeface="Symbol" pitchFamily="18" charset="2"/>
              </a:rPr>
              <a:t>is in NP if and only if it is expressible as: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sym typeface="Symbol" pitchFamily="18" charset="2"/>
              </a:rPr>
              <a:t>L = { x | </a:t>
            </a:r>
            <a:r>
              <a:rPr lang="en-US" sz="4000" dirty="0" smtClean="0">
                <a:solidFill>
                  <a:schemeClr val="accent2"/>
                </a:solidFill>
                <a:latin typeface="cmsy10" pitchFamily="34" charset="0"/>
                <a:sym typeface="Symbol" pitchFamily="18" charset="2"/>
              </a:rPr>
              <a:t>9</a:t>
            </a:r>
            <a:r>
              <a:rPr lang="en-US" sz="4000" dirty="0" smtClean="0">
                <a:solidFill>
                  <a:schemeClr val="accent2"/>
                </a:solidFill>
                <a:sym typeface="Euclid Symbol"/>
              </a:rPr>
              <a:t> y, |y| ≤ |</a:t>
            </a:r>
            <a:r>
              <a:rPr lang="en-US" sz="4000" dirty="0" err="1" smtClean="0">
                <a:solidFill>
                  <a:schemeClr val="accent2"/>
                </a:solidFill>
                <a:sym typeface="Euclid Symbol"/>
              </a:rPr>
              <a:t>x|</a:t>
            </a:r>
            <a:r>
              <a:rPr lang="en-US" sz="4000" baseline="30000" dirty="0" err="1" smtClean="0">
                <a:solidFill>
                  <a:schemeClr val="accent2"/>
                </a:solidFill>
                <a:sym typeface="Euclid Symbol"/>
              </a:rPr>
              <a:t>k</a:t>
            </a:r>
            <a:r>
              <a:rPr lang="en-US" sz="4000" dirty="0" smtClean="0">
                <a:solidFill>
                  <a:schemeClr val="accent2"/>
                </a:solidFill>
                <a:sym typeface="Euclid Symbol"/>
              </a:rPr>
              <a:t>, (x, y) </a:t>
            </a:r>
            <a:r>
              <a:rPr lang="en-US" sz="4000" dirty="0" smtClean="0">
                <a:solidFill>
                  <a:schemeClr val="accent2"/>
                </a:solidFill>
                <a:sym typeface="Symbol" pitchFamily="18" charset="2"/>
              </a:rPr>
              <a:t> R }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where R is a language in P.</a:t>
            </a:r>
          </a:p>
          <a:p>
            <a:r>
              <a:rPr lang="en-US" dirty="0" smtClean="0"/>
              <a:t>poly-time TM M</a:t>
            </a:r>
            <a:r>
              <a:rPr lang="en-US" baseline="-25000" dirty="0" smtClean="0"/>
              <a:t>R</a:t>
            </a:r>
            <a:r>
              <a:rPr lang="en-US" dirty="0" smtClean="0"/>
              <a:t> deciding R is a “</a:t>
            </a:r>
            <a:r>
              <a:rPr lang="en-US" dirty="0" smtClean="0">
                <a:solidFill>
                  <a:srgbClr val="FF0000"/>
                </a:solidFill>
              </a:rPr>
              <a:t>verifier</a:t>
            </a:r>
            <a:r>
              <a:rPr lang="en-US" dirty="0" smtClean="0"/>
              <a:t>” </a:t>
            </a:r>
          </a:p>
        </p:txBody>
      </p:sp>
      <p:sp>
        <p:nvSpPr>
          <p:cNvPr id="1107972" name="AutoShape 4"/>
          <p:cNvSpPr>
            <a:spLocks/>
          </p:cNvSpPr>
          <p:nvPr/>
        </p:nvSpPr>
        <p:spPr bwMode="auto">
          <a:xfrm>
            <a:off x="5960533" y="2492588"/>
            <a:ext cx="3251200" cy="1354667"/>
          </a:xfrm>
          <a:prstGeom prst="borderCallout1">
            <a:avLst>
              <a:gd name="adj1" fmla="val 12000"/>
              <a:gd name="adj2" fmla="val -3333"/>
              <a:gd name="adj3" fmla="val 285333"/>
              <a:gd name="adj4" fmla="val -21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29931" tIns="64966" rIns="129931" bIns="64966"/>
          <a:lstStyle/>
          <a:p>
            <a:pPr defTabSz="1299392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“</a:t>
            </a:r>
            <a:r>
              <a:rPr lang="en-US" sz="4000" kern="12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+mn-cs"/>
              </a:rPr>
              <a:t>witness</a:t>
            </a: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” or “</a:t>
            </a:r>
            <a:r>
              <a:rPr lang="en-US" sz="4000" kern="12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+mn-cs"/>
              </a:rPr>
              <a:t>certificate</a:t>
            </a: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1107973" name="AutoShape 5"/>
          <p:cNvSpPr>
            <a:spLocks/>
          </p:cNvSpPr>
          <p:nvPr/>
        </p:nvSpPr>
        <p:spPr bwMode="auto">
          <a:xfrm>
            <a:off x="8994988" y="4280748"/>
            <a:ext cx="2817707" cy="1354667"/>
          </a:xfrm>
          <a:prstGeom prst="borderCallout1">
            <a:avLst>
              <a:gd name="adj1" fmla="val 12000"/>
              <a:gd name="adj2" fmla="val -3847"/>
              <a:gd name="adj3" fmla="val 142333"/>
              <a:gd name="adj4" fmla="val -337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29931" tIns="64966" rIns="129931" bIns="64966"/>
          <a:lstStyle/>
          <a:p>
            <a:pPr defTabSz="1299392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efficiently verifiable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2" grpId="0" animBg="1"/>
      <p:bldP spid="11079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CA385-9634-4E07-972D-7142AC6650EA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41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Poly-time verifiers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3SAT expressible as</a:t>
            </a:r>
          </a:p>
          <a:p>
            <a:pPr algn="ctr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3SAT = {</a:t>
            </a:r>
            <a:r>
              <a:rPr lang="el-GR" smtClean="0">
                <a:solidFill>
                  <a:schemeClr val="accent2"/>
                </a:solidFill>
                <a:cs typeface="Arial" pitchFamily="34" charset="0"/>
              </a:rPr>
              <a:t>φ</a:t>
            </a:r>
            <a:r>
              <a:rPr lang="en-US" smtClean="0">
                <a:solidFill>
                  <a:schemeClr val="accent2"/>
                </a:solidFill>
                <a:cs typeface="Arial" pitchFamily="34" charset="0"/>
              </a:rPr>
              <a:t> : </a:t>
            </a:r>
            <a:r>
              <a:rPr lang="el-GR" smtClean="0">
                <a:solidFill>
                  <a:schemeClr val="accent2"/>
                </a:solidFill>
                <a:cs typeface="Arial" pitchFamily="34" charset="0"/>
              </a:rPr>
              <a:t>φ</a:t>
            </a:r>
            <a:r>
              <a:rPr lang="en-US" smtClean="0">
                <a:solidFill>
                  <a:schemeClr val="accent2"/>
                </a:solidFill>
                <a:cs typeface="Arial" pitchFamily="34" charset="0"/>
              </a:rPr>
              <a:t> is a 3-CNF formula for which  </a:t>
            </a:r>
            <a:r>
              <a:rPr lang="en-US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 assignment A for which (</a:t>
            </a:r>
            <a:r>
              <a:rPr lang="el-GR" smtClean="0">
                <a:solidFill>
                  <a:schemeClr val="accent2"/>
                </a:solidFill>
                <a:cs typeface="Arial" pitchFamily="34" charset="0"/>
              </a:rPr>
              <a:t>φ</a:t>
            </a:r>
            <a:r>
              <a:rPr lang="en-US" smtClean="0">
                <a:solidFill>
                  <a:schemeClr val="accent2"/>
                </a:solidFill>
                <a:cs typeface="Arial" pitchFamily="34" charset="0"/>
              </a:rPr>
              <a:t>, A) </a:t>
            </a:r>
            <a:r>
              <a:rPr lang="en-US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 R}</a:t>
            </a:r>
          </a:p>
          <a:p>
            <a:pPr algn="ctr">
              <a:buFontTx/>
              <a:buNone/>
            </a:pPr>
            <a:r>
              <a:rPr lang="en-US" smtClean="0">
                <a:cs typeface="Arial" pitchFamily="34" charset="0"/>
                <a:sym typeface="Symbol" pitchFamily="18" charset="2"/>
              </a:rPr>
              <a:t>R = {(</a:t>
            </a:r>
            <a:r>
              <a:rPr lang="el-GR" smtClean="0">
                <a:cs typeface="Arial" pitchFamily="34" charset="0"/>
              </a:rPr>
              <a:t>φ</a:t>
            </a:r>
            <a:r>
              <a:rPr lang="en-US" smtClean="0">
                <a:cs typeface="Arial" pitchFamily="34" charset="0"/>
              </a:rPr>
              <a:t>, A) : A is a sat. assign. for </a:t>
            </a:r>
            <a:r>
              <a:rPr lang="el-GR" smtClean="0">
                <a:cs typeface="Arial" pitchFamily="34" charset="0"/>
              </a:rPr>
              <a:t>φ</a:t>
            </a:r>
            <a:r>
              <a:rPr lang="en-US" smtClean="0">
                <a:cs typeface="Arial" pitchFamily="34" charset="0"/>
              </a:rPr>
              <a:t>}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satisfying assignment A is a “witness” of the satisfiability of φ (it “certifies” satisfiability of φ)</a:t>
            </a:r>
          </a:p>
          <a:p>
            <a:pPr lvl="1"/>
            <a:r>
              <a:rPr lang="en-US" smtClean="0"/>
              <a:t>R is decidable in poly-time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3AAB0-FBE4-4DC3-989F-C9C01BCD1032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Poly-time reductions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2275840"/>
            <a:ext cx="11704320" cy="2384213"/>
          </a:xfrm>
        </p:spPr>
        <p:txBody>
          <a:bodyPr/>
          <a:lstStyle/>
          <a:p>
            <a:r>
              <a:rPr lang="en-US" dirty="0" smtClean="0"/>
              <a:t>Type of reduction we will use: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“many-one” </a:t>
            </a:r>
            <a:r>
              <a:rPr lang="en-US" dirty="0" smtClean="0">
                <a:solidFill>
                  <a:srgbClr val="FF0000"/>
                </a:solidFill>
              </a:rPr>
              <a:t>poly-time</a:t>
            </a:r>
            <a:r>
              <a:rPr lang="en-US" dirty="0" smtClean="0">
                <a:solidFill>
                  <a:schemeClr val="accent2"/>
                </a:solidFill>
              </a:rPr>
              <a:t> reduction</a:t>
            </a:r>
          </a:p>
        </p:txBody>
      </p:sp>
      <p:sp>
        <p:nvSpPr>
          <p:cNvPr id="18439" name="Oval 4"/>
          <p:cNvSpPr>
            <a:spLocks noChangeArrowheads="1"/>
          </p:cNvSpPr>
          <p:nvPr/>
        </p:nvSpPr>
        <p:spPr bwMode="auto">
          <a:xfrm>
            <a:off x="1625600" y="4876800"/>
            <a:ext cx="2384213" cy="31428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29938" tIns="64970" rIns="129938" bIns="64970" anchor="ctr"/>
          <a:lstStyle/>
          <a:p>
            <a:pPr algn="l" defTabSz="129945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600" kern="1200" dirty="0" smtClean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8440" name="AutoShape 5"/>
          <p:cNvCxnSpPr>
            <a:cxnSpLocks noChangeShapeType="1"/>
            <a:stCxn id="18439" idx="2"/>
            <a:endCxn id="18439" idx="6"/>
          </p:cNvCxnSpPr>
          <p:nvPr/>
        </p:nvCxnSpPr>
        <p:spPr bwMode="auto">
          <a:xfrm>
            <a:off x="1625600" y="6448213"/>
            <a:ext cx="2384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6"/>
          <p:cNvSpPr>
            <a:spLocks noChangeArrowheads="1"/>
          </p:cNvSpPr>
          <p:nvPr/>
        </p:nvSpPr>
        <p:spPr bwMode="auto">
          <a:xfrm>
            <a:off x="5852160" y="4876800"/>
            <a:ext cx="2384213" cy="31428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29938" tIns="64970" rIns="129938" bIns="64970" anchor="ctr"/>
          <a:lstStyle/>
          <a:p>
            <a:pPr algn="l" defTabSz="129945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600" kern="1200" dirty="0" smtClean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8442" name="AutoShape 7"/>
          <p:cNvCxnSpPr>
            <a:cxnSpLocks noChangeShapeType="1"/>
            <a:stCxn id="18441" idx="2"/>
            <a:endCxn id="18441" idx="6"/>
          </p:cNvCxnSpPr>
          <p:nvPr/>
        </p:nvCxnSpPr>
        <p:spPr bwMode="auto">
          <a:xfrm>
            <a:off x="5852160" y="6448213"/>
            <a:ext cx="2384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2384213" y="5418667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2384213" y="6719147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no</a:t>
            </a:r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6610773" y="5418667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18446" name="Text Box 11"/>
          <p:cNvSpPr txBox="1">
            <a:spLocks noChangeArrowheads="1"/>
          </p:cNvSpPr>
          <p:nvPr/>
        </p:nvSpPr>
        <p:spPr bwMode="auto">
          <a:xfrm>
            <a:off x="6610773" y="6719147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no</a:t>
            </a:r>
          </a:p>
        </p:txBody>
      </p:sp>
      <p:cxnSp>
        <p:nvCxnSpPr>
          <p:cNvPr id="18447" name="AutoShape 12"/>
          <p:cNvCxnSpPr>
            <a:cxnSpLocks noChangeShapeType="1"/>
            <a:stCxn id="18443" idx="3"/>
            <a:endCxn id="18445" idx="1"/>
          </p:cNvCxnSpPr>
          <p:nvPr/>
        </p:nvCxnSpPr>
        <p:spPr bwMode="auto">
          <a:xfrm>
            <a:off x="3359573" y="5743787"/>
            <a:ext cx="32512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8448" name="AutoShape 13"/>
          <p:cNvCxnSpPr>
            <a:cxnSpLocks noChangeShapeType="1"/>
            <a:stCxn id="18444" idx="3"/>
            <a:endCxn id="18446" idx="1"/>
          </p:cNvCxnSpPr>
          <p:nvPr/>
        </p:nvCxnSpPr>
        <p:spPr bwMode="auto">
          <a:xfrm>
            <a:off x="3359573" y="7044267"/>
            <a:ext cx="32512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8449" name="Text Box 14"/>
          <p:cNvSpPr txBox="1">
            <a:spLocks noChangeArrowheads="1"/>
          </p:cNvSpPr>
          <p:nvPr/>
        </p:nvSpPr>
        <p:spPr bwMode="auto">
          <a:xfrm>
            <a:off x="975360" y="4876801"/>
            <a:ext cx="758613" cy="7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8450" name="Text Box 15"/>
          <p:cNvSpPr txBox="1">
            <a:spLocks noChangeArrowheads="1"/>
          </p:cNvSpPr>
          <p:nvPr/>
        </p:nvSpPr>
        <p:spPr bwMode="auto">
          <a:xfrm>
            <a:off x="8019627" y="4876801"/>
            <a:ext cx="758613" cy="7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8451" name="Text Box 16"/>
          <p:cNvSpPr txBox="1">
            <a:spLocks noChangeArrowheads="1"/>
          </p:cNvSpPr>
          <p:nvPr/>
        </p:nvSpPr>
        <p:spPr bwMode="auto">
          <a:xfrm>
            <a:off x="8778240" y="5741535"/>
            <a:ext cx="3576320" cy="197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reduction </a:t>
            </a:r>
            <a:r>
              <a:rPr lang="en-US" sz="4000" kern="1200" dirty="0" smtClean="0">
                <a:solidFill>
                  <a:srgbClr val="333399"/>
                </a:solidFill>
                <a:latin typeface="Arial" pitchFamily="34" charset="0"/>
                <a:ea typeface="+mn-ea"/>
                <a:cs typeface="+mn-cs"/>
              </a:rPr>
              <a:t>from</a:t>
            </a: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language A </a:t>
            </a:r>
            <a:r>
              <a:rPr lang="en-US" sz="4000" kern="1200" dirty="0" smtClean="0">
                <a:solidFill>
                  <a:srgbClr val="333399"/>
                </a:solidFill>
                <a:latin typeface="Arial" pitchFamily="34" charset="0"/>
                <a:ea typeface="+mn-ea"/>
                <a:cs typeface="+mn-cs"/>
              </a:rPr>
              <a:t>to</a:t>
            </a: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language B</a:t>
            </a:r>
          </a:p>
        </p:txBody>
      </p:sp>
      <p:sp>
        <p:nvSpPr>
          <p:cNvPr id="18452" name="Text Box 17"/>
          <p:cNvSpPr txBox="1">
            <a:spLocks noChangeArrowheads="1"/>
          </p:cNvSpPr>
          <p:nvPr/>
        </p:nvSpPr>
        <p:spPr bwMode="auto">
          <a:xfrm>
            <a:off x="4768427" y="5093547"/>
            <a:ext cx="75861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8453" name="Text Box 18"/>
          <p:cNvSpPr txBox="1">
            <a:spLocks noChangeArrowheads="1"/>
          </p:cNvSpPr>
          <p:nvPr/>
        </p:nvSpPr>
        <p:spPr bwMode="auto">
          <a:xfrm>
            <a:off x="4768427" y="6394027"/>
            <a:ext cx="75861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A05B5-7500-4228-ACA2-20A6C691E385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Poly-time reductions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5029200"/>
            <a:ext cx="11719560" cy="3835964"/>
          </a:xfrm>
        </p:spPr>
        <p:txBody>
          <a:bodyPr/>
          <a:lstStyle/>
          <a:p>
            <a:r>
              <a:rPr lang="en-US" dirty="0" smtClean="0"/>
              <a:t>function f should be </a:t>
            </a:r>
            <a:r>
              <a:rPr lang="en-US" dirty="0" smtClean="0">
                <a:solidFill>
                  <a:srgbClr val="FF0000"/>
                </a:solidFill>
              </a:rPr>
              <a:t>poly-time </a:t>
            </a:r>
            <a:r>
              <a:rPr lang="en-US" dirty="0" smtClean="0">
                <a:solidFill>
                  <a:schemeClr val="accent2"/>
                </a:solidFill>
              </a:rPr>
              <a:t>computable</a:t>
            </a:r>
          </a:p>
          <a:p>
            <a:pPr>
              <a:buFontTx/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f : </a:t>
            </a:r>
            <a:r>
              <a:rPr lang="el-GR" dirty="0" smtClean="0">
                <a:cs typeface="Arial" pitchFamily="34" charset="0"/>
              </a:rPr>
              <a:t>Σ</a:t>
            </a:r>
            <a:r>
              <a:rPr lang="en-US" dirty="0" smtClean="0">
                <a:cs typeface="Arial" pitchFamily="34" charset="0"/>
              </a:rPr>
              <a:t>*→ </a:t>
            </a:r>
            <a:r>
              <a:rPr lang="el-GR" dirty="0" smtClean="0">
                <a:cs typeface="Arial" pitchFamily="34" charset="0"/>
              </a:rPr>
              <a:t>Σ</a:t>
            </a:r>
            <a:r>
              <a:rPr lang="en-US" dirty="0" smtClean="0">
                <a:cs typeface="Arial" pitchFamily="34" charset="0"/>
              </a:rPr>
              <a:t>* is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poly-time 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</a:rPr>
              <a:t>computable</a:t>
            </a:r>
            <a:r>
              <a:rPr lang="en-US" dirty="0" smtClean="0">
                <a:cs typeface="Arial" pitchFamily="34" charset="0"/>
              </a:rPr>
              <a:t> if for some g(n) = </a:t>
            </a:r>
            <a:r>
              <a:rPr lang="en-US" dirty="0" err="1" smtClean="0">
                <a:cs typeface="Arial" pitchFamily="34" charset="0"/>
              </a:rPr>
              <a:t>n</a:t>
            </a:r>
            <a:r>
              <a:rPr lang="en-US" baseline="30000" dirty="0" err="1" smtClean="0">
                <a:cs typeface="Arial" pitchFamily="34" charset="0"/>
              </a:rPr>
              <a:t>O</a:t>
            </a:r>
            <a:r>
              <a:rPr lang="en-US" baseline="30000" dirty="0" smtClean="0">
                <a:cs typeface="Arial" pitchFamily="34" charset="0"/>
              </a:rPr>
              <a:t>(1) </a:t>
            </a:r>
            <a:r>
              <a:rPr lang="en-US" dirty="0" smtClean="0">
                <a:cs typeface="Arial" pitchFamily="34" charset="0"/>
              </a:rPr>
              <a:t>there exists a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g(n)-time</a:t>
            </a:r>
            <a:r>
              <a:rPr lang="en-US" dirty="0" smtClean="0">
                <a:cs typeface="Arial" pitchFamily="34" charset="0"/>
              </a:rPr>
              <a:t> TM M</a:t>
            </a:r>
            <a:r>
              <a:rPr lang="en-US" baseline="-25000" dirty="0" smtClean="0">
                <a:cs typeface="Arial" pitchFamily="34" charset="0"/>
              </a:rPr>
              <a:t>f</a:t>
            </a:r>
            <a:r>
              <a:rPr lang="en-US" dirty="0" smtClean="0">
                <a:cs typeface="Arial" pitchFamily="34" charset="0"/>
              </a:rPr>
              <a:t> such that on every w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</a:t>
            </a:r>
            <a:r>
              <a:rPr lang="el-GR" dirty="0" smtClean="0">
                <a:cs typeface="Arial" pitchFamily="34" charset="0"/>
              </a:rPr>
              <a:t>Σ</a:t>
            </a:r>
            <a:r>
              <a:rPr lang="en-US" dirty="0" smtClean="0">
                <a:cs typeface="Arial" pitchFamily="34" charset="0"/>
              </a:rPr>
              <a:t>*, M</a:t>
            </a:r>
            <a:r>
              <a:rPr lang="en-US" baseline="-25000" dirty="0" smtClean="0">
                <a:cs typeface="Arial" pitchFamily="34" charset="0"/>
              </a:rPr>
              <a:t>f</a:t>
            </a:r>
            <a:r>
              <a:rPr lang="en-US" dirty="0" smtClean="0">
                <a:cs typeface="Arial" pitchFamily="34" charset="0"/>
              </a:rPr>
              <a:t> halts with f(w) on its tape. </a:t>
            </a: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3251200" y="1950720"/>
            <a:ext cx="2384213" cy="31428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29938" tIns="64970" rIns="129938" bIns="64970" anchor="ctr"/>
          <a:lstStyle/>
          <a:p>
            <a:pPr algn="l" defTabSz="129945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600" kern="1200" dirty="0" smtClean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9464" name="AutoShape 5"/>
          <p:cNvCxnSpPr>
            <a:cxnSpLocks noChangeShapeType="1"/>
            <a:stCxn id="19463" idx="2"/>
            <a:endCxn id="19463" idx="6"/>
          </p:cNvCxnSpPr>
          <p:nvPr/>
        </p:nvCxnSpPr>
        <p:spPr bwMode="auto">
          <a:xfrm>
            <a:off x="3251200" y="3522133"/>
            <a:ext cx="2384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7477760" y="1950720"/>
            <a:ext cx="2384213" cy="31428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29938" tIns="64970" rIns="129938" bIns="64970" anchor="ctr"/>
          <a:lstStyle/>
          <a:p>
            <a:pPr algn="l" defTabSz="129945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600" kern="1200" dirty="0" smtClean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9466" name="AutoShape 7"/>
          <p:cNvCxnSpPr>
            <a:cxnSpLocks noChangeShapeType="1"/>
            <a:stCxn id="19465" idx="2"/>
            <a:endCxn id="19465" idx="6"/>
          </p:cNvCxnSpPr>
          <p:nvPr/>
        </p:nvCxnSpPr>
        <p:spPr bwMode="auto">
          <a:xfrm>
            <a:off x="7477760" y="3522133"/>
            <a:ext cx="2384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4009813" y="2492587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009813" y="3793067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no</a:t>
            </a:r>
          </a:p>
        </p:txBody>
      </p:sp>
      <p:sp>
        <p:nvSpPr>
          <p:cNvPr id="19469" name="Text Box 10"/>
          <p:cNvSpPr txBox="1">
            <a:spLocks noChangeArrowheads="1"/>
          </p:cNvSpPr>
          <p:nvPr/>
        </p:nvSpPr>
        <p:spPr bwMode="auto">
          <a:xfrm>
            <a:off x="8236373" y="2492587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19470" name="Text Box 11"/>
          <p:cNvSpPr txBox="1">
            <a:spLocks noChangeArrowheads="1"/>
          </p:cNvSpPr>
          <p:nvPr/>
        </p:nvSpPr>
        <p:spPr bwMode="auto">
          <a:xfrm>
            <a:off x="8236373" y="3793067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no</a:t>
            </a:r>
          </a:p>
        </p:txBody>
      </p:sp>
      <p:cxnSp>
        <p:nvCxnSpPr>
          <p:cNvPr id="19471" name="AutoShape 12"/>
          <p:cNvCxnSpPr>
            <a:cxnSpLocks noChangeShapeType="1"/>
            <a:stCxn id="19467" idx="3"/>
            <a:endCxn id="19469" idx="1"/>
          </p:cNvCxnSpPr>
          <p:nvPr/>
        </p:nvCxnSpPr>
        <p:spPr bwMode="auto">
          <a:xfrm>
            <a:off x="4985173" y="2817707"/>
            <a:ext cx="32512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9472" name="AutoShape 13"/>
          <p:cNvCxnSpPr>
            <a:cxnSpLocks noChangeShapeType="1"/>
            <a:stCxn id="19468" idx="3"/>
            <a:endCxn id="19470" idx="1"/>
          </p:cNvCxnSpPr>
          <p:nvPr/>
        </p:nvCxnSpPr>
        <p:spPr bwMode="auto">
          <a:xfrm>
            <a:off x="4985173" y="4118187"/>
            <a:ext cx="32512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73" name="Text Box 14"/>
          <p:cNvSpPr txBox="1">
            <a:spLocks noChangeArrowheads="1"/>
          </p:cNvSpPr>
          <p:nvPr/>
        </p:nvSpPr>
        <p:spPr bwMode="auto">
          <a:xfrm>
            <a:off x="2600960" y="1950721"/>
            <a:ext cx="758613" cy="7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9474" name="Text Box 15"/>
          <p:cNvSpPr txBox="1">
            <a:spLocks noChangeArrowheads="1"/>
          </p:cNvSpPr>
          <p:nvPr/>
        </p:nvSpPr>
        <p:spPr bwMode="auto">
          <a:xfrm>
            <a:off x="9645227" y="1950721"/>
            <a:ext cx="758613" cy="7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40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9475" name="Text Box 16"/>
          <p:cNvSpPr txBox="1">
            <a:spLocks noChangeArrowheads="1"/>
          </p:cNvSpPr>
          <p:nvPr/>
        </p:nvSpPr>
        <p:spPr bwMode="auto">
          <a:xfrm>
            <a:off x="6394027" y="2167467"/>
            <a:ext cx="75861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19476" name="Text Box 17"/>
          <p:cNvSpPr txBox="1">
            <a:spLocks noChangeArrowheads="1"/>
          </p:cNvSpPr>
          <p:nvPr/>
        </p:nvSpPr>
        <p:spPr bwMode="auto">
          <a:xfrm>
            <a:off x="6394027" y="3467947"/>
            <a:ext cx="75861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938" tIns="64970" rIns="129938" bIns="64970">
            <a:spAutoFit/>
          </a:bodyPr>
          <a:lstStyle/>
          <a:p>
            <a:pPr algn="l" defTabSz="1299458" rt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tabLst/>
            </a:pPr>
            <a:r>
              <a:rPr lang="en-US" sz="3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2FC9DC-FA69-4376-A863-3F3D9B2E4C5D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44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Poly-time reductions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A </a:t>
            </a:r>
            <a:r>
              <a:rPr lang="en-US" dirty="0" smtClean="0">
                <a:cs typeface="Arial" pitchFamily="34" charset="0"/>
              </a:rPr>
              <a:t>≤</a:t>
            </a:r>
            <a:r>
              <a:rPr lang="en-US" baseline="-25000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baseline="-25000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B (“A reduces to B”) if there is a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poly-time </a:t>
            </a:r>
            <a:r>
              <a:rPr lang="en-US" dirty="0" smtClean="0">
                <a:cs typeface="Arial" pitchFamily="34" charset="0"/>
              </a:rPr>
              <a:t>computable function f such that for all w </a:t>
            </a:r>
          </a:p>
          <a:p>
            <a:pPr lvl="1" algn="ctr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w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 A  f(w)  B</a:t>
            </a:r>
          </a:p>
          <a:p>
            <a:r>
              <a:rPr lang="en-US" dirty="0" smtClean="0"/>
              <a:t>condition equivalent to: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YES maps to YES </a:t>
            </a:r>
            <a:r>
              <a:rPr lang="en-US" i="1" dirty="0" smtClean="0">
                <a:solidFill>
                  <a:schemeClr val="accent2"/>
                </a:solidFill>
              </a:rPr>
              <a:t>and</a:t>
            </a:r>
            <a:r>
              <a:rPr lang="en-US" dirty="0" smtClean="0">
                <a:solidFill>
                  <a:schemeClr val="accent2"/>
                </a:solidFill>
              </a:rPr>
              <a:t> NO maps to NO</a:t>
            </a:r>
          </a:p>
          <a:p>
            <a:r>
              <a:rPr lang="en-US" dirty="0" smtClean="0"/>
              <a:t>meaning is:</a:t>
            </a:r>
          </a:p>
          <a:p>
            <a:pPr lvl="1"/>
            <a:r>
              <a:rPr lang="en-US" dirty="0" smtClean="0"/>
              <a:t>B is at least as “hard” (or expressive) as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C3A54-7098-4F74-A5BA-ED7BA343CC73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45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Poly-time reductions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u="sng" smtClean="0"/>
              <a:t>Theorem</a:t>
            </a:r>
            <a:r>
              <a:rPr lang="en-US" smtClean="0"/>
              <a:t>: if A </a:t>
            </a:r>
            <a:r>
              <a:rPr lang="en-US" smtClean="0">
                <a:cs typeface="Arial" pitchFamily="34" charset="0"/>
              </a:rPr>
              <a:t>≤</a:t>
            </a:r>
            <a:r>
              <a:rPr lang="en-US" baseline="-25000" smtClean="0">
                <a:cs typeface="Arial" pitchFamily="34" charset="0"/>
              </a:rPr>
              <a:t>P </a:t>
            </a:r>
            <a:r>
              <a:rPr lang="en-US" smtClean="0">
                <a:cs typeface="Arial" pitchFamily="34" charset="0"/>
              </a:rPr>
              <a:t>B and B </a:t>
            </a:r>
            <a:r>
              <a:rPr lang="en-US" smtClean="0">
                <a:cs typeface="Arial" pitchFamily="34" charset="0"/>
                <a:sym typeface="Symbol" pitchFamily="18" charset="2"/>
              </a:rPr>
              <a:t> P</a:t>
            </a:r>
            <a:r>
              <a:rPr lang="en-US" smtClean="0">
                <a:cs typeface="Arial" pitchFamily="34" charset="0"/>
              </a:rPr>
              <a:t> then A </a:t>
            </a:r>
            <a:r>
              <a:rPr lang="en-US" smtClean="0">
                <a:cs typeface="Arial" pitchFamily="34" charset="0"/>
                <a:sym typeface="Symbol" pitchFamily="18" charset="2"/>
              </a:rPr>
              <a:t> P</a:t>
            </a:r>
            <a:r>
              <a:rPr lang="en-US" smtClean="0">
                <a:cs typeface="Arial" pitchFamily="34" charset="0"/>
              </a:rPr>
              <a:t>.</a:t>
            </a:r>
          </a:p>
          <a:p>
            <a:pPr>
              <a:buFontTx/>
              <a:buNone/>
            </a:pPr>
            <a:endParaRPr lang="en-US" smtClean="0">
              <a:cs typeface="Arial" pitchFamily="34" charset="0"/>
            </a:endParaRPr>
          </a:p>
          <a:p>
            <a:pPr>
              <a:buFontTx/>
              <a:buNone/>
            </a:pPr>
            <a:r>
              <a:rPr lang="en-US" b="1" smtClean="0">
                <a:cs typeface="Arial" pitchFamily="34" charset="0"/>
              </a:rPr>
              <a:t>Proof</a:t>
            </a:r>
            <a:r>
              <a:rPr lang="en-US" smtClean="0">
                <a:cs typeface="Arial" pitchFamily="34" charset="0"/>
              </a:rPr>
              <a:t>:</a:t>
            </a:r>
          </a:p>
          <a:p>
            <a:pPr lvl="1"/>
            <a:r>
              <a:rPr lang="en-US" smtClean="0">
                <a:cs typeface="Arial" pitchFamily="34" charset="0"/>
              </a:rPr>
              <a:t>a poly-time algorithm for deciding A:</a:t>
            </a:r>
          </a:p>
          <a:p>
            <a:pPr lvl="1"/>
            <a:r>
              <a:rPr lang="en-US" smtClean="0">
                <a:cs typeface="Arial" pitchFamily="34" charset="0"/>
              </a:rPr>
              <a:t>on input w, compute f(w) in poly-time.</a:t>
            </a:r>
          </a:p>
          <a:p>
            <a:pPr lvl="1"/>
            <a:r>
              <a:rPr lang="en-US" smtClean="0">
                <a:cs typeface="Arial" pitchFamily="34" charset="0"/>
              </a:rPr>
              <a:t>run poly-time algorithm to decide if f(w) </a:t>
            </a:r>
            <a:r>
              <a:rPr lang="en-US" smtClean="0">
                <a:cs typeface="Arial" pitchFamily="34" charset="0"/>
                <a:sym typeface="Symbol" pitchFamily="18" charset="2"/>
              </a:rPr>
              <a:t></a:t>
            </a:r>
            <a:r>
              <a:rPr lang="en-US" smtClean="0">
                <a:cs typeface="Arial" pitchFamily="34" charset="0"/>
              </a:rPr>
              <a:t> B</a:t>
            </a:r>
          </a:p>
          <a:p>
            <a:pPr lvl="1"/>
            <a:r>
              <a:rPr lang="en-US" smtClean="0">
                <a:cs typeface="Arial" pitchFamily="34" charset="0"/>
              </a:rPr>
              <a:t>if it says “yes”, output “yes”</a:t>
            </a:r>
          </a:p>
          <a:p>
            <a:pPr lvl="1"/>
            <a:r>
              <a:rPr lang="en-US" smtClean="0">
                <a:cs typeface="Arial" pitchFamily="34" charset="0"/>
              </a:rPr>
              <a:t>if it says “no”, output “no”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57CC5-7344-4A1F-A4CD-EE1CD9D4F89F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Hardness and completeness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Reasonable that can efficiently transform one problem into another.</a:t>
            </a:r>
          </a:p>
          <a:p>
            <a:endParaRPr lang="en-US" smtClean="0"/>
          </a:p>
          <a:p>
            <a:r>
              <a:rPr lang="en-US" smtClean="0"/>
              <a:t>Surprising:</a:t>
            </a:r>
          </a:p>
          <a:p>
            <a:pPr lvl="1"/>
            <a:r>
              <a:rPr lang="en-US" smtClean="0"/>
              <a:t> can often find a special language L so that </a:t>
            </a:r>
            <a:r>
              <a:rPr lang="en-US" b="1" smtClean="0">
                <a:solidFill>
                  <a:srgbClr val="FF0000"/>
                </a:solidFill>
              </a:rPr>
              <a:t>every</a:t>
            </a:r>
            <a:r>
              <a:rPr lang="en-US" smtClean="0"/>
              <a:t> language in a given complexity class reduces to L!</a:t>
            </a:r>
          </a:p>
          <a:p>
            <a:pPr lvl="1"/>
            <a:r>
              <a:rPr lang="en-US" smtClean="0"/>
              <a:t>powerful tool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DF8EE-BAC4-491D-A9F5-8BBD8A7D4105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47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Hardness and completeness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a language L is a set of strings</a:t>
            </a:r>
          </a:p>
          <a:p>
            <a:pPr lvl="1"/>
            <a:r>
              <a:rPr lang="en-US" dirty="0" smtClean="0"/>
              <a:t>a complexity class C is a set of languages</a:t>
            </a:r>
          </a:p>
          <a:p>
            <a:pPr lvl="1">
              <a:buFontTx/>
              <a:buNone/>
            </a:pPr>
            <a:endParaRPr lang="en-US" b="1" u="sng" dirty="0" smtClean="0"/>
          </a:p>
          <a:p>
            <a:pPr>
              <a:buFontTx/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a language L is </a:t>
            </a:r>
            <a:r>
              <a:rPr lang="en-US" dirty="0" smtClean="0">
                <a:solidFill>
                  <a:srgbClr val="FF0000"/>
                </a:solidFill>
              </a:rPr>
              <a:t>C-hard</a:t>
            </a:r>
            <a:r>
              <a:rPr lang="en-US" dirty="0" smtClean="0"/>
              <a:t> if for every language A </a:t>
            </a:r>
            <a:r>
              <a:rPr lang="en-US" dirty="0" smtClean="0">
                <a:sym typeface="Symbol" pitchFamily="18" charset="2"/>
              </a:rPr>
              <a:t> C, A poly-time reduces to L; i.e., A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≤</a:t>
            </a:r>
            <a:r>
              <a:rPr lang="en-US" baseline="-25000" dirty="0" smtClean="0">
                <a:cs typeface="Arial" pitchFamily="34" charset="0"/>
                <a:sym typeface="Symbol" pitchFamily="18" charset="2"/>
              </a:rPr>
              <a:t>P</a:t>
            </a:r>
            <a:r>
              <a:rPr lang="en-US" baseline="300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L.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meaning: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sz="4000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L is at least as “hard” as anything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9D721-6205-4435-BB43-0054D0A3E41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Hardness and completeness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a language L is a set of strings</a:t>
            </a:r>
          </a:p>
          <a:p>
            <a:pPr lvl="1"/>
            <a:r>
              <a:rPr lang="en-US" dirty="0" smtClean="0"/>
              <a:t>a complexity class C is a set of languages</a:t>
            </a:r>
          </a:p>
          <a:p>
            <a:pPr lvl="1"/>
            <a:endParaRPr lang="en-US" b="1" u="sng" dirty="0" smtClean="0"/>
          </a:p>
          <a:p>
            <a:pPr>
              <a:buFontTx/>
              <a:buNone/>
            </a:pPr>
            <a:r>
              <a:rPr lang="en-US" b="1" u="sng" dirty="0" smtClean="0"/>
              <a:t>Definition</a:t>
            </a:r>
            <a:r>
              <a:rPr lang="en-US" dirty="0" smtClean="0"/>
              <a:t>: a language L is </a:t>
            </a:r>
            <a:r>
              <a:rPr lang="en-US" dirty="0" smtClean="0">
                <a:solidFill>
                  <a:srgbClr val="FF0000"/>
                </a:solidFill>
              </a:rPr>
              <a:t>C-complete</a:t>
            </a:r>
            <a:r>
              <a:rPr lang="en-US" dirty="0" smtClean="0"/>
              <a:t> if L is C-hard and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L  C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meaning: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sz="4000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L is a “hardest” problem in C</a:t>
            </a:r>
          </a:p>
          <a:p>
            <a:pPr algn="ctr">
              <a:buFontTx/>
              <a:buNone/>
            </a:pPr>
            <a:endParaRPr lang="en-US" sz="4000" dirty="0" smtClean="0">
              <a:solidFill>
                <a:schemeClr val="accent2"/>
              </a:solidFill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May 22, 2014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</a:rPr>
              <a:t>CS38 Lecture 16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251B1-47D6-4D15-93DF-6CBC0AB5CB3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49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Lots of NP-complete problems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400" dirty="0" smtClean="0"/>
              <a:t>logic problems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3-SAT = {</a:t>
            </a:r>
            <a:r>
              <a:rPr lang="el-GR" sz="2800" dirty="0" smtClean="0">
                <a:solidFill>
                  <a:srgbClr val="FF0000"/>
                </a:solidFill>
                <a:cs typeface="Arial" pitchFamily="34" charset="0"/>
              </a:rPr>
              <a:t>φ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 : </a:t>
            </a:r>
            <a:r>
              <a:rPr lang="el-GR" sz="2800" dirty="0" smtClean="0">
                <a:solidFill>
                  <a:srgbClr val="FF0000"/>
                </a:solidFill>
                <a:cs typeface="Arial" pitchFamily="34" charset="0"/>
              </a:rPr>
              <a:t>φ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 is a </a:t>
            </a:r>
            <a:r>
              <a:rPr lang="en-US" sz="2800" dirty="0" err="1" smtClean="0">
                <a:solidFill>
                  <a:srgbClr val="FF0000"/>
                </a:solidFill>
                <a:cs typeface="Arial" pitchFamily="34" charset="0"/>
              </a:rPr>
              <a:t>satisfiable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 3-CNF formula}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NAE3SAT, (3,3)-SAT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Max-2-SAT</a:t>
            </a:r>
          </a:p>
          <a:p>
            <a:pPr>
              <a:lnSpc>
                <a:spcPct val="90000"/>
              </a:lnSpc>
            </a:pPr>
            <a:r>
              <a:rPr lang="en-US" sz="3400" dirty="0" smtClean="0"/>
              <a:t>finding objects in graphs</a:t>
            </a:r>
          </a:p>
          <a:p>
            <a:pPr lvl="1">
              <a:lnSpc>
                <a:spcPct val="90000"/>
              </a:lnSpc>
            </a:pPr>
            <a:r>
              <a:rPr lang="en-US" sz="3100" dirty="0" smtClean="0">
                <a:solidFill>
                  <a:schemeClr val="accent2"/>
                </a:solidFill>
              </a:rPr>
              <a:t>independent set</a:t>
            </a:r>
          </a:p>
          <a:p>
            <a:pPr lvl="1">
              <a:lnSpc>
                <a:spcPct val="90000"/>
              </a:lnSpc>
            </a:pPr>
            <a:r>
              <a:rPr lang="en-US" sz="3100" dirty="0" smtClean="0">
                <a:solidFill>
                  <a:schemeClr val="accent2"/>
                </a:solidFill>
              </a:rPr>
              <a:t>vertex cover</a:t>
            </a:r>
          </a:p>
          <a:p>
            <a:pPr lvl="1">
              <a:lnSpc>
                <a:spcPct val="90000"/>
              </a:lnSpc>
            </a:pPr>
            <a:r>
              <a:rPr lang="en-US" sz="3100" dirty="0" smtClean="0">
                <a:solidFill>
                  <a:schemeClr val="accent2"/>
                </a:solidFill>
              </a:rPr>
              <a:t>clique</a:t>
            </a:r>
          </a:p>
          <a:p>
            <a:pPr>
              <a:lnSpc>
                <a:spcPct val="90000"/>
              </a:lnSpc>
            </a:pPr>
            <a:r>
              <a:rPr lang="en-US" sz="3400" dirty="0" smtClean="0"/>
              <a:t>sequencing</a:t>
            </a:r>
          </a:p>
          <a:p>
            <a:pPr lvl="1">
              <a:lnSpc>
                <a:spcPct val="90000"/>
              </a:lnSpc>
            </a:pPr>
            <a:r>
              <a:rPr lang="en-US" sz="3100" dirty="0" smtClean="0">
                <a:solidFill>
                  <a:schemeClr val="accent2"/>
                </a:solidFill>
              </a:rPr>
              <a:t>Hamilton Path</a:t>
            </a:r>
          </a:p>
          <a:p>
            <a:pPr lvl="1">
              <a:lnSpc>
                <a:spcPct val="90000"/>
              </a:lnSpc>
            </a:pPr>
            <a:r>
              <a:rPr lang="en-US" sz="3100" dirty="0" smtClean="0">
                <a:solidFill>
                  <a:schemeClr val="accent2"/>
                </a:solidFill>
              </a:rPr>
              <a:t>Hamilton Cycle and TSP</a:t>
            </a:r>
            <a:endParaRPr lang="en-US" sz="34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035808" y="4191002"/>
            <a:ext cx="547115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05" tIns="65003" rIns="130005" bIns="65003" numCol="1" anchor="t" anchorCtr="0" compatLnSpc="1">
            <a:prstTxWarp prst="textNoShape">
              <a:avLst/>
            </a:prstTxWarp>
          </a:bodyPr>
          <a:lstStyle/>
          <a:p>
            <a:pPr marL="487524" indent="-487524" algn="l" defTabSz="914119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on numbers</a:t>
            </a:r>
          </a:p>
          <a:p>
            <a:pPr marL="1056299" indent="-406268" algn="l" defTabSz="914119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tabLst/>
            </a:pPr>
            <a:r>
              <a:rPr lang="en-US" sz="3100" dirty="0" smtClean="0">
                <a:solidFill>
                  <a:schemeClr val="accent2"/>
                </a:solidFill>
                <a:latin typeface="+mn-lt"/>
              </a:rPr>
              <a:t>subset sum</a:t>
            </a:r>
          </a:p>
          <a:p>
            <a:pPr marL="1056299" lvl="1" indent="-406268" algn="l" defTabSz="914119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tabLst/>
            </a:pPr>
            <a:r>
              <a:rPr lang="en-US" sz="3100" dirty="0" smtClean="0">
                <a:solidFill>
                  <a:schemeClr val="accent2"/>
                </a:solidFill>
                <a:latin typeface="+mn-lt"/>
              </a:rPr>
              <a:t>knapsack</a:t>
            </a:r>
          </a:p>
          <a:p>
            <a:pPr marL="1056299" lvl="1" indent="-406268" algn="l" defTabSz="914119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tabLst/>
            </a:pPr>
            <a:r>
              <a:rPr lang="en-US" sz="3100" dirty="0" smtClean="0">
                <a:solidFill>
                  <a:schemeClr val="accent2"/>
                </a:solidFill>
                <a:latin typeface="+mn-lt"/>
              </a:rPr>
              <a:t>partition</a:t>
            </a:r>
          </a:p>
          <a:p>
            <a:pPr marL="487524" indent="-487524" algn="l" defTabSz="914119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lang="en-US" sz="3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splitting things up</a:t>
            </a:r>
          </a:p>
          <a:p>
            <a:pPr marL="1056299" indent="-406268" algn="l" defTabSz="914119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tabLst/>
            </a:pPr>
            <a:r>
              <a:rPr lang="en-US" sz="3100" dirty="0" smtClean="0">
                <a:solidFill>
                  <a:srgbClr val="333399"/>
                </a:solidFill>
                <a:latin typeface="Arial"/>
              </a:rPr>
              <a:t>max cut</a:t>
            </a:r>
          </a:p>
          <a:p>
            <a:pPr marL="1056299" indent="-406268" algn="l" defTabSz="914119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tabLst/>
            </a:pPr>
            <a:r>
              <a:rPr lang="en-US" sz="3100" dirty="0" smtClean="0">
                <a:solidFill>
                  <a:srgbClr val="333399"/>
                </a:solidFill>
                <a:latin typeface="Arial"/>
              </a:rPr>
              <a:t>min/max bisection</a:t>
            </a:r>
            <a:endParaRPr lang="en-US" sz="3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02D32-EF07-4E9A-BAC4-F8340A99785C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Double Dual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026" y="1300480"/>
            <a:ext cx="11672711" cy="7694507"/>
          </a:xfrm>
        </p:spPr>
        <p:txBody>
          <a:bodyPr/>
          <a:lstStyle/>
          <a:p>
            <a:r>
              <a:rPr lang="en-US" sz="2400" dirty="0"/>
              <a:t>Canonical form.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Property. </a:t>
            </a:r>
            <a:r>
              <a:rPr lang="en-US" sz="2400" dirty="0">
                <a:solidFill>
                  <a:schemeClr val="tx1"/>
                </a:solidFill>
              </a:rPr>
              <a:t>The dual of the dual is the primal.</a:t>
            </a:r>
          </a:p>
          <a:p>
            <a:r>
              <a:rPr lang="en-US" sz="2400" dirty="0"/>
              <a:t>Pf. </a:t>
            </a:r>
            <a:r>
              <a:rPr lang="en-US" sz="2400" dirty="0">
                <a:solidFill>
                  <a:schemeClr val="tx1"/>
                </a:solidFill>
              </a:rPr>
              <a:t>Rewrite (D) as a maximization problem in canonical form; take dual.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6418865" y="2142632"/>
          <a:ext cx="3616960" cy="1634631"/>
        </p:xfrm>
        <a:graphic>
          <a:graphicData uri="http://schemas.openxmlformats.org/presentationml/2006/ole">
            <p:oleObj spid="_x0000_s230489" name="Equation" r:id="rId4" imgW="2271678" imgH="874739" progId="Equation.3">
              <p:embed/>
            </p:oleObj>
          </a:graphicData>
        </a:graphic>
      </p:graphicFrame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2413565" y="2162990"/>
          <a:ext cx="3447626" cy="1593991"/>
        </p:xfrm>
        <a:graphic>
          <a:graphicData uri="http://schemas.openxmlformats.org/presentationml/2006/ole">
            <p:oleObj spid="_x0000_s230490" name="Equation" r:id="rId5" imgW="2170323" imgH="874739" progId="Equation.3">
              <p:embed/>
            </p:oleObj>
          </a:graphicData>
        </a:graphic>
      </p:graphicFrame>
      <p:graphicFrame>
        <p:nvGraphicFramePr>
          <p:cNvPr id="459785" name="Object 9"/>
          <p:cNvGraphicFramePr>
            <a:graphicFrameLocks noChangeAspect="1"/>
          </p:cNvGraphicFramePr>
          <p:nvPr/>
        </p:nvGraphicFramePr>
        <p:xfrm>
          <a:off x="2228428" y="6987823"/>
          <a:ext cx="4463626" cy="1634631"/>
        </p:xfrm>
        <a:graphic>
          <a:graphicData uri="http://schemas.openxmlformats.org/presentationml/2006/ole">
            <p:oleObj spid="_x0000_s230491" name="Equation" r:id="rId6" imgW="2804894" imgH="874739" progId="Equation.3">
              <p:embed/>
            </p:oleObj>
          </a:graphicData>
        </a:graphic>
      </p:graphicFrame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6967541" y="6976533"/>
          <a:ext cx="4908409" cy="1634631"/>
        </p:xfrm>
        <a:graphic>
          <a:graphicData uri="http://schemas.openxmlformats.org/presentationml/2006/ole">
            <p:oleObj spid="_x0000_s230492" name="Equation" r:id="rId7" imgW="308472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E952-87DD-4E71-B2CB-D1C8424F25EB}" type="slidenum">
              <a:rPr lang="en-US" sz="1400">
                <a:solidFill>
                  <a:srgbClr val="000000"/>
                </a:solidFill>
              </a:rPr>
              <a:pPr/>
              <a:t>6</a:t>
            </a:fld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Taking Duals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LP dual recipe.</a:t>
            </a:r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  <a:p>
            <a:r>
              <a:rPr lang="en-US" sz="3100" dirty="0"/>
              <a:t>Pf.  </a:t>
            </a:r>
            <a:r>
              <a:rPr lang="en-US" sz="3100" dirty="0">
                <a:solidFill>
                  <a:schemeClr val="tx1"/>
                </a:solidFill>
              </a:rPr>
              <a:t>Rewrite LP in standard form and take dual.</a:t>
            </a:r>
          </a:p>
          <a:p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1408853" y="2939627"/>
            <a:ext cx="2492587" cy="65024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Primal (P)</a:t>
            </a:r>
          </a:p>
        </p:txBody>
      </p:sp>
      <p:sp>
        <p:nvSpPr>
          <p:cNvPr id="458760" name="Rectangle 8"/>
          <p:cNvSpPr>
            <a:spLocks noChangeArrowheads="1"/>
          </p:cNvSpPr>
          <p:nvPr/>
        </p:nvSpPr>
        <p:spPr bwMode="auto">
          <a:xfrm>
            <a:off x="1408853" y="3589868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constraints</a:t>
            </a:r>
          </a:p>
        </p:txBody>
      </p:sp>
      <p:sp>
        <p:nvSpPr>
          <p:cNvPr id="458762" name="Rectangle 10"/>
          <p:cNvSpPr>
            <a:spLocks noChangeArrowheads="1"/>
          </p:cNvSpPr>
          <p:nvPr/>
        </p:nvSpPr>
        <p:spPr bwMode="auto">
          <a:xfrm>
            <a:off x="3901440" y="2939627"/>
            <a:ext cx="2492587" cy="65024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maximize</a:t>
            </a:r>
          </a:p>
        </p:txBody>
      </p:sp>
      <p:sp>
        <p:nvSpPr>
          <p:cNvPr id="458763" name="Rectangle 11"/>
          <p:cNvSpPr>
            <a:spLocks noChangeArrowheads="1"/>
          </p:cNvSpPr>
          <p:nvPr/>
        </p:nvSpPr>
        <p:spPr bwMode="auto">
          <a:xfrm>
            <a:off x="3901440" y="3589868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 x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= 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b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  <a:b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 x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b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a x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b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</a:p>
        </p:txBody>
      </p:sp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1408853" y="5107093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variables</a:t>
            </a:r>
            <a:endParaRPr lang="en-US" sz="2000" i="1" kern="1200" dirty="0" smtClean="0">
              <a:solidFill>
                <a:srgbClr val="000000"/>
              </a:solidFill>
              <a:latin typeface="Times" pitchFamily="1" charset="0"/>
              <a:cs typeface="+mn-cs"/>
            </a:endParaRP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3901440" y="5107093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x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unrestricted</a:t>
            </a:r>
          </a:p>
        </p:txBody>
      </p:sp>
      <p:sp>
        <p:nvSpPr>
          <p:cNvPr id="458766" name="Rectangle 14"/>
          <p:cNvSpPr>
            <a:spLocks noChangeArrowheads="1"/>
          </p:cNvSpPr>
          <p:nvPr/>
        </p:nvSpPr>
        <p:spPr bwMode="auto">
          <a:xfrm>
            <a:off x="9320108" y="2939627"/>
            <a:ext cx="2492587" cy="65024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Dual  (D)</a:t>
            </a:r>
          </a:p>
        </p:txBody>
      </p:sp>
      <p:sp>
        <p:nvSpPr>
          <p:cNvPr id="458767" name="Rectangle 15"/>
          <p:cNvSpPr>
            <a:spLocks noChangeArrowheads="1"/>
          </p:cNvSpPr>
          <p:nvPr/>
        </p:nvSpPr>
        <p:spPr bwMode="auto">
          <a:xfrm>
            <a:off x="9320108" y="3589868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variables</a:t>
            </a:r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6827520" y="2939627"/>
            <a:ext cx="2492587" cy="65024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minimize</a:t>
            </a:r>
          </a:p>
        </p:txBody>
      </p:sp>
      <p:sp>
        <p:nvSpPr>
          <p:cNvPr id="458769" name="Rectangle 17"/>
          <p:cNvSpPr>
            <a:spLocks noChangeArrowheads="1"/>
          </p:cNvSpPr>
          <p:nvPr/>
        </p:nvSpPr>
        <p:spPr bwMode="auto">
          <a:xfrm>
            <a:off x="6827520" y="3589868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unrestricted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b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</a:b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i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0</a:t>
            </a:r>
          </a:p>
        </p:txBody>
      </p: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9320108" y="5107093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kern="1200" dirty="0" smtClean="0">
                <a:solidFill>
                  <a:srgbClr val="000000"/>
                </a:solidFill>
                <a:latin typeface="Times" pitchFamily="1" charset="0"/>
                <a:cs typeface="+mn-cs"/>
              </a:rPr>
              <a:t>constraints</a:t>
            </a:r>
          </a:p>
        </p:txBody>
      </p:sp>
      <p:sp>
        <p:nvSpPr>
          <p:cNvPr id="458771" name="Rectangle 19"/>
          <p:cNvSpPr>
            <a:spLocks noChangeArrowheads="1"/>
          </p:cNvSpPr>
          <p:nvPr/>
        </p:nvSpPr>
        <p:spPr bwMode="auto">
          <a:xfrm>
            <a:off x="6827520" y="5107093"/>
            <a:ext cx="2492587" cy="151722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</p:spPr>
        <p:txBody>
          <a:bodyPr wrap="none" lIns="129864" tIns="64933" rIns="129864" bIns="64933" anchor="ctr"/>
          <a:lstStyle/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a</a:t>
            </a:r>
            <a:r>
              <a:rPr lang="en-US" sz="2000" kern="1200" baseline="30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T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i="1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</a:rPr>
              <a:t>¸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c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endParaRPr lang="en-US" sz="2000" i="1" kern="1200" baseline="-25000" dirty="0" smtClean="0">
              <a:solidFill>
                <a:srgbClr val="003399"/>
              </a:solidFill>
              <a:latin typeface="Times" pitchFamily="1" charset="0"/>
              <a:cs typeface="+mn-cs"/>
            </a:endParaRPr>
          </a:p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a</a:t>
            </a:r>
            <a:r>
              <a:rPr lang="en-US" sz="2000" kern="1200" baseline="30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T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000" kern="1200" dirty="0" smtClean="0">
                <a:solidFill>
                  <a:srgbClr val="003399"/>
                </a:solidFill>
                <a:latin typeface="Lucida Sans" pitchFamily="1" charset="0"/>
                <a:cs typeface="+mn-cs"/>
                <a:sym typeface="Symbol" pitchFamily="1" charset="2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c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/>
            </a:r>
            <a:b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</a:b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a</a:t>
            </a:r>
            <a:r>
              <a:rPr lang="en-US" sz="2000" kern="1200" baseline="30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T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y</a:t>
            </a:r>
            <a:r>
              <a:rPr lang="en-US" sz="2000" i="1" kern="1200" baseline="-250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 </a:t>
            </a:r>
            <a:r>
              <a:rPr lang="en-US" sz="2000" kern="1200" dirty="0" smtClean="0">
                <a:solidFill>
                  <a:srgbClr val="003399"/>
                </a:solidFill>
                <a:latin typeface="Times" pitchFamily="1" charset="0"/>
                <a:cs typeface="+mn-cs"/>
              </a:rPr>
              <a:t>= </a:t>
            </a:r>
            <a:r>
              <a:rPr lang="en-US" sz="2000" i="1" kern="12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c</a:t>
            </a:r>
            <a:r>
              <a:rPr lang="en-US" sz="2000" i="1" kern="1200" baseline="-25000" dirty="0" err="1" smtClean="0">
                <a:solidFill>
                  <a:srgbClr val="003399"/>
                </a:solidFill>
                <a:latin typeface="Times" pitchFamily="1" charset="0"/>
                <a:cs typeface="+mn-cs"/>
              </a:rPr>
              <a:t>j</a:t>
            </a:r>
            <a:endParaRPr lang="en-US" sz="2000" i="1" kern="1200" baseline="-25000" dirty="0" smtClean="0">
              <a:solidFill>
                <a:srgbClr val="003399"/>
              </a:solidFill>
              <a:latin typeface="Times" pitchFamily="1" charset="0"/>
              <a:cs typeface="+mn-cs"/>
            </a:endParaRPr>
          </a:p>
          <a:p>
            <a:pPr defTabSz="12987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endParaRPr lang="en-US" sz="2000" i="1" kern="1200" baseline="-25000" dirty="0" smtClean="0">
              <a:solidFill>
                <a:srgbClr val="003399"/>
              </a:solidFill>
              <a:latin typeface="Times" pitchFamily="1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143000"/>
            <a:ext cx="11704320" cy="7569769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Arial" charset="0"/>
            </a:endParaRPr>
          </a:p>
          <a:p>
            <a:pPr algn="ctr">
              <a:buNone/>
            </a:pPr>
            <a:endParaRPr lang="en-US" sz="6000" dirty="0" smtClean="0">
              <a:latin typeface="Arial" charset="0"/>
            </a:endParaRPr>
          </a:p>
          <a:p>
            <a:pPr algn="ctr">
              <a:buNone/>
            </a:pPr>
            <a:r>
              <a:rPr lang="en-US" sz="6000" dirty="0" smtClean="0">
                <a:latin typeface="Arial" charset="0"/>
              </a:rPr>
              <a:t>Strong duality</a:t>
            </a:r>
            <a:endParaRPr lang="en-US" sz="6000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May 22, 2014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CS38 Lecture 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5056" indent="-405801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3161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242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1704" indent="-324626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096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0225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69496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18749" indent="-324626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C0258-400D-A245-AD43-A4FB815DD137}" type="slidenum">
              <a:rPr lang="en-US" sz="2000">
                <a:solidFill>
                  <a:srgbClr val="000000"/>
                </a:solidFill>
              </a:rPr>
              <a:pPr eaLnBrk="1" hangingPunct="1"/>
              <a:t>7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9828F-C11E-4FB9-83AB-5BAE9318CAA9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Strong Duality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8" y="1300480"/>
            <a:ext cx="11805921" cy="7694507"/>
          </a:xfrm>
        </p:spPr>
        <p:txBody>
          <a:bodyPr/>
          <a:lstStyle/>
          <a:p>
            <a:r>
              <a:rPr lang="en-US" sz="2400" dirty="0">
                <a:solidFill>
                  <a:schemeClr val="folHlink"/>
                </a:solidFill>
              </a:rPr>
              <a:t>Theorem. 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[Gale-Kuhn-Tucker 1951, </a:t>
            </a:r>
            <a:r>
              <a:rPr lang="en-US" sz="2400" dirty="0" err="1">
                <a:solidFill>
                  <a:schemeClr val="hlink"/>
                </a:solidFill>
              </a:rPr>
              <a:t>Dantzig</a:t>
            </a:r>
            <a:r>
              <a:rPr lang="en-US" sz="2400" dirty="0">
                <a:solidFill>
                  <a:schemeClr val="hlink"/>
                </a:solidFill>
              </a:rPr>
              <a:t>-von Neumann 1947]</a:t>
            </a:r>
            <a:br>
              <a:rPr lang="en-US" sz="2400" dirty="0">
                <a:solidFill>
                  <a:schemeClr val="hlink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 </a:t>
            </a:r>
            <a:r>
              <a:rPr lang="en-US" sz="2400" i="1" baseline="30000" dirty="0" smtClean="0">
                <a:solidFill>
                  <a:schemeClr val="tx1"/>
                </a:solidFill>
                <a:ea typeface="cmsy10"/>
                <a:cs typeface="cmsy10"/>
              </a:rPr>
              <a:t>x </a:t>
            </a:r>
            <a:r>
              <a:rPr lang="en-US" sz="2400" i="1" baseline="30000" dirty="0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" pitchFamily="1" charset="0"/>
              </a:rPr>
              <a:t>,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i</a:t>
            </a:r>
            <a:r>
              <a:rPr lang="en-US" sz="2400" dirty="0">
                <a:solidFill>
                  <a:schemeClr val="tx1"/>
                </a:solidFill>
              </a:rPr>
              <a:t>f (P) and (D) are nonempty, then max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 min.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Generalizes:</a:t>
            </a:r>
          </a:p>
          <a:p>
            <a:pPr lvl="1"/>
            <a:r>
              <a:rPr lang="en-US" sz="2400" dirty="0">
                <a:sym typeface="Symbol" pitchFamily="1" charset="2"/>
              </a:rPr>
              <a:t>Dilworth's theorem.</a:t>
            </a:r>
          </a:p>
          <a:p>
            <a:pPr lvl="1"/>
            <a:r>
              <a:rPr lang="en-US" sz="2400" dirty="0" err="1">
                <a:sym typeface="Symbol" pitchFamily="1" charset="2"/>
              </a:rPr>
              <a:t>König-Egervary</a:t>
            </a:r>
            <a:r>
              <a:rPr lang="en-US" sz="2400" dirty="0">
                <a:sym typeface="Symbol" pitchFamily="1" charset="2"/>
              </a:rPr>
              <a:t> theorem.</a:t>
            </a:r>
          </a:p>
          <a:p>
            <a:pPr lvl="1"/>
            <a:r>
              <a:rPr lang="en-US" sz="2400" dirty="0">
                <a:sym typeface="Symbol" pitchFamily="1" charset="2"/>
              </a:rPr>
              <a:t>Max-flow min-cut theorem.</a:t>
            </a:r>
          </a:p>
          <a:p>
            <a:pPr lvl="1"/>
            <a:r>
              <a:rPr lang="en-US" sz="2400" dirty="0">
                <a:sym typeface="Symbol" pitchFamily="1" charset="2"/>
              </a:rPr>
              <a:t>von Neumann's </a:t>
            </a:r>
            <a:r>
              <a:rPr lang="en-US" sz="2400" dirty="0" err="1">
                <a:sym typeface="Symbol" pitchFamily="1" charset="2"/>
              </a:rPr>
              <a:t>minimax</a:t>
            </a:r>
            <a:r>
              <a:rPr lang="en-US" sz="2400" dirty="0">
                <a:sym typeface="Symbol" pitchFamily="1" charset="2"/>
              </a:rPr>
              <a:t> theorem.</a:t>
            </a:r>
          </a:p>
          <a:p>
            <a:pPr lvl="1"/>
            <a:r>
              <a:rPr lang="en-US" sz="2400" dirty="0">
                <a:sym typeface="Symbol" pitchFamily="1" charset="2"/>
              </a:rPr>
              <a:t>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hlink"/>
                </a:solidFill>
              </a:rPr>
              <a:t>[ahead]</a:t>
            </a:r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6811718" y="2738685"/>
          <a:ext cx="3616960" cy="1634631"/>
        </p:xfrm>
        <a:graphic>
          <a:graphicData uri="http://schemas.openxmlformats.org/presentationml/2006/ole">
            <p:oleObj spid="_x0000_s237615" name="Equation" r:id="rId4" imgW="2271678" imgH="874739" progId="Equation.3">
              <p:embed/>
            </p:oleObj>
          </a:graphicData>
        </a:graphic>
      </p:graphicFrame>
      <p:graphicFrame>
        <p:nvGraphicFramePr>
          <p:cNvPr id="270343" name="Object 7"/>
          <p:cNvGraphicFramePr>
            <a:graphicFrameLocks noChangeAspect="1"/>
          </p:cNvGraphicFramePr>
          <p:nvPr/>
        </p:nvGraphicFramePr>
        <p:xfrm>
          <a:off x="2806418" y="2759042"/>
          <a:ext cx="3447626" cy="1593991"/>
        </p:xfrm>
        <a:graphic>
          <a:graphicData uri="http://schemas.openxmlformats.org/presentationml/2006/ole">
            <p:oleObj spid="_x0000_s237616" name="Equation" r:id="rId5" imgW="217032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2ED9-0C86-4A0E-8A08-D9DF4782F847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LP Weak Duality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87" y="1300480"/>
            <a:ext cx="11487573" cy="7694507"/>
          </a:xfrm>
        </p:spPr>
        <p:txBody>
          <a:bodyPr/>
          <a:lstStyle/>
          <a:p>
            <a:pPr lvl="0"/>
            <a:r>
              <a:rPr lang="en-US" sz="2400" dirty="0">
                <a:solidFill>
                  <a:schemeClr val="folHlink"/>
                </a:solidFill>
              </a:rPr>
              <a:t>Theorem.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" charset="2"/>
              </a:rPr>
              <a:t>R</a:t>
            </a:r>
            <a:r>
              <a:rPr lang="en-US" sz="2400" i="1" baseline="30000" dirty="0" err="1">
                <a:solidFill>
                  <a:srgbClr val="000000"/>
                </a:solidFill>
                <a:latin typeface="Times" pitchFamily="1" charset="0"/>
              </a:rPr>
              <a:t>m</a:t>
            </a:r>
            <a:r>
              <a:rPr lang="en-US" sz="2400" i="1" dirty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 </a:t>
            </a:r>
            <a:r>
              <a:rPr lang="en-US" sz="2400" i="1" baseline="30000" dirty="0">
                <a:solidFill>
                  <a:srgbClr val="000000"/>
                </a:solidFill>
                <a:ea typeface="cmsy10"/>
                <a:cs typeface="cmsy10"/>
              </a:rPr>
              <a:t>x </a:t>
            </a:r>
            <a:r>
              <a:rPr lang="en-US" sz="2400" i="1" baseline="30000" dirty="0">
                <a:solidFill>
                  <a:srgbClr val="000000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" charset="2"/>
              </a:rPr>
              <a:t>R</a:t>
            </a:r>
            <a:r>
              <a:rPr lang="en-US" sz="2400" i="1" baseline="30000" dirty="0" err="1">
                <a:solidFill>
                  <a:srgbClr val="000000"/>
                </a:solidFill>
                <a:latin typeface="Times" pitchFamily="1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Times" pitchFamily="1" charset="0"/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" charset="2"/>
              </a:rPr>
              <a:t>R</a:t>
            </a:r>
            <a:r>
              <a:rPr lang="en-US" sz="2400" i="1" baseline="30000" dirty="0" err="1">
                <a:solidFill>
                  <a:srgbClr val="000000"/>
                </a:solidFill>
                <a:latin typeface="Times" pitchFamily="1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" pitchFamily="1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sym typeface="Symbol" pitchFamily="1" charset="2"/>
              </a:rPr>
              <a:t> i</a:t>
            </a:r>
            <a:r>
              <a:rPr lang="en-US" sz="2400" dirty="0">
                <a:solidFill>
                  <a:srgbClr val="000000"/>
                </a:solidFill>
              </a:rPr>
              <a:t>f (P) and (D) are nonempty, then max </a:t>
            </a:r>
            <a:r>
              <a:rPr lang="en-US" sz="2400" dirty="0" smtClean="0">
                <a:solidFill>
                  <a:srgbClr val="000000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min.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folHlink"/>
                </a:solidFill>
              </a:rPr>
              <a:t>Pf.  </a:t>
            </a:r>
            <a:r>
              <a:rPr lang="en-US" sz="2400" dirty="0">
                <a:solidFill>
                  <a:schemeClr val="tx1"/>
                </a:solidFill>
              </a:rPr>
              <a:t>Suppose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is feasible for (P) and </a:t>
            </a:r>
            <a:r>
              <a:rPr lang="en-US" sz="2400" i="1" dirty="0">
                <a:solidFill>
                  <a:schemeClr val="tx1"/>
                </a:solidFill>
                <a:latin typeface="Times" pitchFamily="1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ea typeface="cmsy10"/>
                <a:cs typeface="cmsy10"/>
                <a:sym typeface="Symbol" pitchFamily="1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Symbol" pitchFamily="1" charset="2"/>
              </a:rPr>
              <a:t>R</a:t>
            </a:r>
            <a:r>
              <a:rPr lang="en-US" sz="2400" i="1" baseline="30000" dirty="0" err="1" smtClean="0">
                <a:solidFill>
                  <a:schemeClr val="tx1"/>
                </a:solidFill>
                <a:latin typeface="Times" pitchFamily="1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" charset="2"/>
              </a:rPr>
              <a:t>is feasible for (D).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i="1" dirty="0">
                <a:latin typeface="Times" pitchFamily="1" charset="0"/>
              </a:rPr>
              <a:t>y </a:t>
            </a:r>
            <a:r>
              <a:rPr lang="en-US" sz="2400" i="1" dirty="0" smtClean="0">
                <a:latin typeface="cmsy10"/>
                <a:ea typeface="cmsy10"/>
                <a:cs typeface="cmsy10"/>
              </a:rPr>
              <a:t>¸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0,  </a:t>
            </a:r>
            <a:r>
              <a:rPr lang="en-US" sz="2400" i="1" dirty="0">
                <a:latin typeface="Times" pitchFamily="1" charset="0"/>
              </a:rPr>
              <a:t>A 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i="1" dirty="0">
                <a:latin typeface="Times" pitchFamily="1" charset="0"/>
              </a:rPr>
              <a:t>b</a:t>
            </a:r>
            <a:r>
              <a:rPr lang="en-US" sz="2400" dirty="0">
                <a:sym typeface="Symbol" pitchFamily="1" charset="2"/>
              </a:rPr>
              <a:t> 		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 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b</a:t>
            </a:r>
            <a:endParaRPr lang="en-US" sz="2400" dirty="0">
              <a:sym typeface="Symbol" pitchFamily="1" charset="2"/>
            </a:endParaRPr>
          </a:p>
          <a:p>
            <a:pPr lvl="1"/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latin typeface="Times" pitchFamily="1" charset="0"/>
              </a:rPr>
              <a:t> </a:t>
            </a:r>
            <a:r>
              <a:rPr lang="en-US" sz="2400" dirty="0">
                <a:latin typeface="Times" pitchFamily="1" charset="0"/>
              </a:rPr>
              <a:t>0,</a:t>
            </a:r>
            <a:r>
              <a:rPr lang="en-US" sz="2400" dirty="0">
                <a:sym typeface="Symbol" pitchFamily="1" charset="2"/>
              </a:rPr>
              <a:t> 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baseline="30000" dirty="0">
                <a:latin typeface="Times" pitchFamily="1" charset="0"/>
              </a:rPr>
              <a:t>T </a:t>
            </a:r>
            <a:r>
              <a:rPr lang="en-US" sz="2400" i="1" dirty="0">
                <a:latin typeface="Times" pitchFamily="1" charset="0"/>
              </a:rPr>
              <a:t>y</a:t>
            </a:r>
            <a:r>
              <a:rPr lang="en-US" sz="2400" dirty="0">
                <a:sym typeface="Symbol" pitchFamily="1" charset="2"/>
              </a:rPr>
              <a:t>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i="1" dirty="0" smtClean="0">
                <a:latin typeface="Times" pitchFamily="1" charset="0"/>
              </a:rPr>
              <a:t>  </a:t>
            </a:r>
            <a:r>
              <a:rPr lang="en-US" sz="2400" i="1" dirty="0">
                <a:latin typeface="Times" pitchFamily="1" charset="0"/>
              </a:rPr>
              <a:t>c	</a:t>
            </a:r>
            <a:r>
              <a:rPr lang="en-US" sz="2400" dirty="0">
                <a:sym typeface="Symbol" pitchFamily="1" charset="2"/>
              </a:rPr>
              <a:t>	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)</a:t>
            </a:r>
            <a:r>
              <a:rPr lang="en-US" sz="2400" dirty="0" smtClean="0">
                <a:sym typeface="Symbol" pitchFamily="1" charset="2"/>
              </a:rPr>
              <a:t>  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A x</a:t>
            </a:r>
            <a:r>
              <a:rPr lang="en-US" sz="2400" dirty="0">
                <a:sym typeface="Symbol" pitchFamily="1" charset="2"/>
              </a:rPr>
              <a:t>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¸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i="1" dirty="0" err="1">
                <a:latin typeface="Times" pitchFamily="1" charset="0"/>
              </a:rPr>
              <a:t>c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endParaRPr lang="en-US" sz="2400" dirty="0"/>
          </a:p>
          <a:p>
            <a:pPr lvl="1"/>
            <a:r>
              <a:rPr lang="en-US" sz="2400" dirty="0">
                <a:sym typeface="Symbol" pitchFamily="1" charset="2"/>
              </a:rPr>
              <a:t>Combine:  </a:t>
            </a:r>
            <a:r>
              <a:rPr lang="en-US" sz="2400" i="1" dirty="0" err="1">
                <a:latin typeface="Times" pitchFamily="1" charset="0"/>
              </a:rPr>
              <a:t>c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A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x</a:t>
            </a:r>
            <a:r>
              <a:rPr lang="en-US" sz="2400" dirty="0">
                <a:sym typeface="Symbol" pitchFamily="1" charset="2"/>
              </a:rPr>
              <a:t>  </a:t>
            </a:r>
            <a:r>
              <a:rPr lang="en-US" sz="2400" dirty="0" smtClean="0">
                <a:latin typeface="cmsy10"/>
                <a:ea typeface="cmsy10"/>
                <a:cs typeface="cmsy10"/>
                <a:sym typeface="Symbol" pitchFamily="1" charset="2"/>
              </a:rPr>
              <a:t>·</a:t>
            </a:r>
            <a:r>
              <a:rPr lang="en-US" sz="2400" dirty="0" smtClean="0">
                <a:sym typeface="Symbol" pitchFamily="1" charset="2"/>
              </a:rPr>
              <a:t>  </a:t>
            </a:r>
            <a:r>
              <a:rPr lang="en-US" sz="2400" i="1" dirty="0" err="1">
                <a:latin typeface="Times" pitchFamily="1" charset="0"/>
              </a:rPr>
              <a:t>y</a:t>
            </a:r>
            <a:r>
              <a:rPr lang="en-US" sz="2400" baseline="30000" dirty="0" err="1">
                <a:latin typeface="Times" pitchFamily="1" charset="0"/>
              </a:rPr>
              <a:t>T</a:t>
            </a:r>
            <a:r>
              <a:rPr lang="en-US" sz="2400" i="1" baseline="30000" dirty="0">
                <a:latin typeface="Times" pitchFamily="1" charset="0"/>
              </a:rPr>
              <a:t> </a:t>
            </a:r>
            <a:r>
              <a:rPr lang="en-US" sz="2400" i="1" dirty="0">
                <a:latin typeface="Times" pitchFamily="1" charset="0"/>
              </a:rPr>
              <a:t>b.   </a:t>
            </a:r>
            <a:endParaRPr lang="en-US" sz="2400" dirty="0">
              <a:sym typeface="Symbol" pitchFamily="1" charset="2"/>
            </a:endParaRPr>
          </a:p>
          <a:p>
            <a:pPr lvl="1"/>
            <a:endParaRPr lang="en-US" sz="2400" dirty="0">
              <a:sym typeface="Symbol" pitchFamily="1" charset="2"/>
            </a:endParaRPr>
          </a:p>
          <a:p>
            <a:pPr lvl="1"/>
            <a:endParaRPr lang="en-US" sz="2400" i="1" dirty="0">
              <a:latin typeface="Times" pitchFamily="1" charset="0"/>
            </a:endParaRPr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6811718" y="2738685"/>
          <a:ext cx="3616960" cy="1634631"/>
        </p:xfrm>
        <a:graphic>
          <a:graphicData uri="http://schemas.openxmlformats.org/presentationml/2006/ole">
            <p:oleObj spid="_x0000_s238639" name="Equation" r:id="rId4" imgW="2271678" imgH="874739" progId="Equation.3">
              <p:embed/>
            </p:oleObj>
          </a:graphicData>
        </a:graphic>
      </p:graphicFrame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2806418" y="2759042"/>
          <a:ext cx="3447626" cy="1593991"/>
        </p:xfrm>
        <a:graphic>
          <a:graphicData uri="http://schemas.openxmlformats.org/presentationml/2006/ole">
            <p:oleObj spid="_x0000_s238640" name="Equation" r:id="rId5" imgW="2170323" imgH="8747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-Heavy"/>
        <a:ea typeface="Futura-Heavy"/>
        <a:cs typeface="Futura-Heavy"/>
      </a:majorFont>
      <a:minorFont>
        <a:latin typeface="Futura-MediumItalic"/>
        <a:ea typeface="Futura-MediumItalic"/>
        <a:cs typeface="Futura-MediumItali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2620</Words>
  <Application>Microsoft Office PowerPoint</Application>
  <PresentationFormat>Custom</PresentationFormat>
  <Paragraphs>662</Paragraphs>
  <Slides>49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75" baseType="lpstr">
      <vt:lpstr>Arial</vt:lpstr>
      <vt:lpstr>ＭＳ Ｐゴシック</vt:lpstr>
      <vt:lpstr>Lucida Sans Regular</vt:lpstr>
      <vt:lpstr>Lucida Sans</vt:lpstr>
      <vt:lpstr>Symbol</vt:lpstr>
      <vt:lpstr>Times</vt:lpstr>
      <vt:lpstr>Monotype Sorts</vt:lpstr>
      <vt:lpstr>cmsy10</vt:lpstr>
      <vt:lpstr>cmmi10</vt:lpstr>
      <vt:lpstr>Minion Display</vt:lpstr>
      <vt:lpstr>Euclid Symbol</vt:lpstr>
      <vt:lpstr>Lucida Grande</vt:lpstr>
      <vt:lpstr>Wingdings</vt:lpstr>
      <vt:lpstr>Default Design</vt:lpstr>
      <vt:lpstr>1_Default Design</vt:lpstr>
      <vt:lpstr>1_cos423</vt:lpstr>
      <vt:lpstr>2_cos423</vt:lpstr>
      <vt:lpstr>3_cos423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Equation</vt:lpstr>
      <vt:lpstr>CS38 Introduction to Algorithms</vt:lpstr>
      <vt:lpstr>Outline</vt:lpstr>
      <vt:lpstr>LP Duality</vt:lpstr>
      <vt:lpstr>LP Duals</vt:lpstr>
      <vt:lpstr>Double Dual</vt:lpstr>
      <vt:lpstr>Taking Duals</vt:lpstr>
      <vt:lpstr>Slide 7</vt:lpstr>
      <vt:lpstr>LP Strong Duality</vt:lpstr>
      <vt:lpstr>LP Weak Duality</vt:lpstr>
      <vt:lpstr>Projection Lemma</vt:lpstr>
      <vt:lpstr>Projection Lemma</vt:lpstr>
      <vt:lpstr>Projection Lemma</vt:lpstr>
      <vt:lpstr>Separating Hyperplane Theorem</vt:lpstr>
      <vt:lpstr>Farkas' Lemma</vt:lpstr>
      <vt:lpstr>Another Theorem of the Alternative</vt:lpstr>
      <vt:lpstr>LP Strong Duality</vt:lpstr>
      <vt:lpstr>LP Strong Duality</vt:lpstr>
      <vt:lpstr>Slide 18</vt:lpstr>
      <vt:lpstr>Geometric Divide-and-Conquer</vt:lpstr>
      <vt:lpstr>Geometric Divide-and-Conquer</vt:lpstr>
      <vt:lpstr>Geometric Divide-and-Conquer</vt:lpstr>
      <vt:lpstr>Geometric Divide-and-Conquer</vt:lpstr>
      <vt:lpstr>Geometric Divide-and-Conquer</vt:lpstr>
      <vt:lpstr>Optimization to Feasibility</vt:lpstr>
      <vt:lpstr>Ellipsoid Algorithm</vt:lpstr>
      <vt:lpstr>Shrinking Lemma</vt:lpstr>
      <vt:lpstr>Shrinking Lemma:  Unit Sphere</vt:lpstr>
      <vt:lpstr>Shrinking Lemma:  Unit Sphere</vt:lpstr>
      <vt:lpstr>Shrinking Lemma</vt:lpstr>
      <vt:lpstr>Shrinking Lemma</vt:lpstr>
      <vt:lpstr>Ellipsoid Algorithm</vt:lpstr>
      <vt:lpstr>Slide 32</vt:lpstr>
      <vt:lpstr>Decision problems + languages</vt:lpstr>
      <vt:lpstr>Decision problems + languages</vt:lpstr>
      <vt:lpstr>Decision problems + languages</vt:lpstr>
      <vt:lpstr>Search vs. Decision</vt:lpstr>
      <vt:lpstr>Search vs. Decision</vt:lpstr>
      <vt:lpstr>The class NP</vt:lpstr>
      <vt:lpstr>Poly-time verifiers</vt:lpstr>
      <vt:lpstr>Poly-time verifiers</vt:lpstr>
      <vt:lpstr>Poly-time verifiers</vt:lpstr>
      <vt:lpstr>Poly-time reductions</vt:lpstr>
      <vt:lpstr>Poly-time reductions</vt:lpstr>
      <vt:lpstr>Poly-time reductions</vt:lpstr>
      <vt:lpstr>Poly-time reductions</vt:lpstr>
      <vt:lpstr>Hardness and completeness</vt:lpstr>
      <vt:lpstr>Hardness and completeness</vt:lpstr>
      <vt:lpstr>Hardness and completeness</vt:lpstr>
      <vt:lpstr>Lots of NP-complete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Chris Umans</cp:lastModifiedBy>
  <cp:revision>95</cp:revision>
  <dcterms:modified xsi:type="dcterms:W3CDTF">2014-05-23T22:44:49Z</dcterms:modified>
</cp:coreProperties>
</file>