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media/image13.jpg" ContentType="image/png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81" r:id="rId3"/>
    <p:sldId id="262" r:id="rId4"/>
    <p:sldId id="282" r:id="rId5"/>
    <p:sldId id="291" r:id="rId6"/>
    <p:sldId id="285" r:id="rId7"/>
    <p:sldId id="284" r:id="rId8"/>
    <p:sldId id="274" r:id="rId9"/>
    <p:sldId id="279" r:id="rId10"/>
    <p:sldId id="275" r:id="rId11"/>
    <p:sldId id="276" r:id="rId12"/>
    <p:sldId id="280" r:id="rId13"/>
    <p:sldId id="277" r:id="rId14"/>
    <p:sldId id="278" r:id="rId15"/>
    <p:sldId id="286" r:id="rId16"/>
    <p:sldId id="287" r:id="rId17"/>
    <p:sldId id="288" r:id="rId18"/>
    <p:sldId id="292" r:id="rId19"/>
    <p:sldId id="269" r:id="rId20"/>
    <p:sldId id="289" r:id="rId21"/>
    <p:sldId id="290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96F852E-99CA-46FE-A5A8-29C3135B0114}">
          <p14:sldIdLst>
            <p14:sldId id="256"/>
            <p14:sldId id="281"/>
            <p14:sldId id="262"/>
            <p14:sldId id="282"/>
            <p14:sldId id="291"/>
            <p14:sldId id="285"/>
            <p14:sldId id="284"/>
            <p14:sldId id="274"/>
            <p14:sldId id="279"/>
            <p14:sldId id="275"/>
            <p14:sldId id="276"/>
            <p14:sldId id="280"/>
            <p14:sldId id="277"/>
            <p14:sldId id="278"/>
            <p14:sldId id="286"/>
            <p14:sldId id="287"/>
            <p14:sldId id="288"/>
            <p14:sldId id="292"/>
            <p14:sldId id="269"/>
            <p14:sldId id="289"/>
            <p14:sldId id="29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5810" autoAdjust="0"/>
  </p:normalViewPr>
  <p:slideViewPr>
    <p:cSldViewPr snapToGrid="0">
      <p:cViewPr>
        <p:scale>
          <a:sx n="90" d="100"/>
          <a:sy n="90" d="100"/>
        </p:scale>
        <p:origin x="370" y="-11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9B1F55-FE46-4136-99CE-FB86E55E9D2D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2F40E2DF-2AF2-4579-9889-9CDF08851977}">
      <dgm:prSet phldrT="[Text]"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Step1: Remove punctuation except for !? And keep 26 letters</a:t>
          </a:r>
        </a:p>
      </dgm:t>
    </dgm:pt>
    <dgm:pt modelId="{3D64F727-7702-49B4-BD6D-C429BFFD7F5B}" type="parTrans" cxnId="{FE3097FC-C032-43EB-B21C-E0BDBF4CE36D}">
      <dgm:prSet/>
      <dgm:spPr/>
      <dgm:t>
        <a:bodyPr/>
        <a:lstStyle/>
        <a:p>
          <a:endParaRPr lang="en-US"/>
        </a:p>
      </dgm:t>
    </dgm:pt>
    <dgm:pt modelId="{8DD1743A-D0DB-4FFE-95F5-ACBA3CB3CFA0}" type="sibTrans" cxnId="{FE3097FC-C032-43EB-B21C-E0BDBF4CE36D}">
      <dgm:prSet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D968EDD6-8EAD-4951-826B-F256F8CB087B}">
      <dgm:prSet phldrT="[Text]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dirty="0">
              <a:solidFill>
                <a:sysClr val="windowText" lastClr="000000"/>
              </a:solidFill>
            </a:rPr>
            <a:t>Step2: change into lower case</a:t>
          </a:r>
        </a:p>
      </dgm:t>
    </dgm:pt>
    <dgm:pt modelId="{9E302381-889F-4408-B20D-7A3E4CFF597E}" type="parTrans" cxnId="{A142D5C9-E407-4331-B6F8-D17C9D948460}">
      <dgm:prSet/>
      <dgm:spPr/>
      <dgm:t>
        <a:bodyPr/>
        <a:lstStyle/>
        <a:p>
          <a:endParaRPr lang="en-US"/>
        </a:p>
      </dgm:t>
    </dgm:pt>
    <dgm:pt modelId="{27DFD43A-24AD-4158-BCCB-471E83AA6C0B}" type="sibTrans" cxnId="{A142D5C9-E407-4331-B6F8-D17C9D948460}">
      <dgm:prSet/>
      <dgm:spPr/>
      <dgm:t>
        <a:bodyPr/>
        <a:lstStyle/>
        <a:p>
          <a:endParaRPr lang="en-US"/>
        </a:p>
      </dgm:t>
    </dgm:pt>
    <dgm:pt modelId="{5A179CA1-25F8-40AA-9E6B-48E3CF77E1FF}" type="pres">
      <dgm:prSet presAssocID="{709B1F55-FE46-4136-99CE-FB86E55E9D2D}" presName="linearFlow" presStyleCnt="0">
        <dgm:presLayoutVars>
          <dgm:resizeHandles val="exact"/>
        </dgm:presLayoutVars>
      </dgm:prSet>
      <dgm:spPr/>
    </dgm:pt>
    <dgm:pt modelId="{A2F19C72-180E-42D1-A170-AFC9DD51F746}" type="pres">
      <dgm:prSet presAssocID="{2F40E2DF-2AF2-4579-9889-9CDF08851977}" presName="node" presStyleLbl="node1" presStyleIdx="0" presStyleCnt="2" custScaleY="77446" custLinFactNeighborY="-3186">
        <dgm:presLayoutVars>
          <dgm:bulletEnabled val="1"/>
        </dgm:presLayoutVars>
      </dgm:prSet>
      <dgm:spPr/>
    </dgm:pt>
    <dgm:pt modelId="{A522B4F2-91EF-4212-9285-91A020E4BA4B}" type="pres">
      <dgm:prSet presAssocID="{8DD1743A-D0DB-4FFE-95F5-ACBA3CB3CFA0}" presName="sibTrans" presStyleLbl="sibTrans2D1" presStyleIdx="0" presStyleCnt="1" custScaleX="60039" custScaleY="41317"/>
      <dgm:spPr/>
    </dgm:pt>
    <dgm:pt modelId="{23FD739B-0F63-47DB-AC4D-2E35A4A74059}" type="pres">
      <dgm:prSet presAssocID="{8DD1743A-D0DB-4FFE-95F5-ACBA3CB3CFA0}" presName="connectorText" presStyleLbl="sibTrans2D1" presStyleIdx="0" presStyleCnt="1"/>
      <dgm:spPr/>
    </dgm:pt>
    <dgm:pt modelId="{BB9D6D54-4813-4DDD-8D50-4B010FF07826}" type="pres">
      <dgm:prSet presAssocID="{D968EDD6-8EAD-4951-826B-F256F8CB087B}" presName="node" presStyleLbl="node1" presStyleIdx="1" presStyleCnt="2" custScaleY="50245">
        <dgm:presLayoutVars>
          <dgm:bulletEnabled val="1"/>
        </dgm:presLayoutVars>
      </dgm:prSet>
      <dgm:spPr/>
    </dgm:pt>
  </dgm:ptLst>
  <dgm:cxnLst>
    <dgm:cxn modelId="{3512E527-4387-4654-8D58-9C005133BEAA}" type="presOf" srcId="{709B1F55-FE46-4136-99CE-FB86E55E9D2D}" destId="{5A179CA1-25F8-40AA-9E6B-48E3CF77E1FF}" srcOrd="0" destOrd="0" presId="urn:microsoft.com/office/officeart/2005/8/layout/process2"/>
    <dgm:cxn modelId="{C98D4932-F683-4F2A-BD61-F7C881ECE1FA}" type="presOf" srcId="{D968EDD6-8EAD-4951-826B-F256F8CB087B}" destId="{BB9D6D54-4813-4DDD-8D50-4B010FF07826}" srcOrd="0" destOrd="0" presId="urn:microsoft.com/office/officeart/2005/8/layout/process2"/>
    <dgm:cxn modelId="{FEF53C75-21B4-4040-869E-50061302E324}" type="presOf" srcId="{8DD1743A-D0DB-4FFE-95F5-ACBA3CB3CFA0}" destId="{23FD739B-0F63-47DB-AC4D-2E35A4A74059}" srcOrd="1" destOrd="0" presId="urn:microsoft.com/office/officeart/2005/8/layout/process2"/>
    <dgm:cxn modelId="{A142D5C9-E407-4331-B6F8-D17C9D948460}" srcId="{709B1F55-FE46-4136-99CE-FB86E55E9D2D}" destId="{D968EDD6-8EAD-4951-826B-F256F8CB087B}" srcOrd="1" destOrd="0" parTransId="{9E302381-889F-4408-B20D-7A3E4CFF597E}" sibTransId="{27DFD43A-24AD-4158-BCCB-471E83AA6C0B}"/>
    <dgm:cxn modelId="{26135BDB-30C9-480B-A86C-171BB76B51E0}" type="presOf" srcId="{2F40E2DF-2AF2-4579-9889-9CDF08851977}" destId="{A2F19C72-180E-42D1-A170-AFC9DD51F746}" srcOrd="0" destOrd="0" presId="urn:microsoft.com/office/officeart/2005/8/layout/process2"/>
    <dgm:cxn modelId="{FE3097FC-C032-43EB-B21C-E0BDBF4CE36D}" srcId="{709B1F55-FE46-4136-99CE-FB86E55E9D2D}" destId="{2F40E2DF-2AF2-4579-9889-9CDF08851977}" srcOrd="0" destOrd="0" parTransId="{3D64F727-7702-49B4-BD6D-C429BFFD7F5B}" sibTransId="{8DD1743A-D0DB-4FFE-95F5-ACBA3CB3CFA0}"/>
    <dgm:cxn modelId="{92EBBDFE-1A5B-44D5-AA32-302409C16394}" type="presOf" srcId="{8DD1743A-D0DB-4FFE-95F5-ACBA3CB3CFA0}" destId="{A522B4F2-91EF-4212-9285-91A020E4BA4B}" srcOrd="0" destOrd="0" presId="urn:microsoft.com/office/officeart/2005/8/layout/process2"/>
    <dgm:cxn modelId="{9B4B1D34-F164-4585-A794-9B3265409825}" type="presParOf" srcId="{5A179CA1-25F8-40AA-9E6B-48E3CF77E1FF}" destId="{A2F19C72-180E-42D1-A170-AFC9DD51F746}" srcOrd="0" destOrd="0" presId="urn:microsoft.com/office/officeart/2005/8/layout/process2"/>
    <dgm:cxn modelId="{2096082C-DC7F-487F-81D9-2AC87E7870FA}" type="presParOf" srcId="{5A179CA1-25F8-40AA-9E6B-48E3CF77E1FF}" destId="{A522B4F2-91EF-4212-9285-91A020E4BA4B}" srcOrd="1" destOrd="0" presId="urn:microsoft.com/office/officeart/2005/8/layout/process2"/>
    <dgm:cxn modelId="{C2851EA7-A8C1-49F2-8228-A64A2082D4D0}" type="presParOf" srcId="{A522B4F2-91EF-4212-9285-91A020E4BA4B}" destId="{23FD739B-0F63-47DB-AC4D-2E35A4A74059}" srcOrd="0" destOrd="0" presId="urn:microsoft.com/office/officeart/2005/8/layout/process2"/>
    <dgm:cxn modelId="{30598E2C-DD0B-49FC-ADC2-3F72D26DDE2C}" type="presParOf" srcId="{5A179CA1-25F8-40AA-9E6B-48E3CF77E1FF}" destId="{BB9D6D54-4813-4DDD-8D50-4B010FF07826}" srcOrd="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09B1F55-FE46-4136-99CE-FB86E55E9D2D}" type="doc">
      <dgm:prSet loTypeId="urn:microsoft.com/office/officeart/2005/8/layout/process2" loCatId="process" qsTypeId="urn:microsoft.com/office/officeart/2005/8/quickstyle/simple1" qsCatId="simple" csTypeId="urn:microsoft.com/office/officeart/2005/8/colors/accent3_3" csCatId="accent3" phldr="1"/>
      <dgm:spPr/>
    </dgm:pt>
    <dgm:pt modelId="{76C17CDF-5CFB-425A-B644-EBBCE323FBB1}">
      <dgm:prSet phldrT="[Text]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b="1" u="sng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Come</a:t>
          </a:r>
          <a:r>
            <a:rPr lang="en-US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with birds?!? </a:t>
          </a:r>
          <a:r>
            <a:rPr lang="en-US" b="1" u="sng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Uh</a:t>
          </a:r>
          <a:r>
            <a:rPr lang="en-US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that was </a:t>
          </a:r>
          <a:r>
            <a:rPr lang="en-US" b="1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kinda</a:t>
          </a:r>
          <a:r>
            <a:rPr lang="en-US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gross actually  </a:t>
          </a:r>
          <a:r>
            <a:rPr lang="en-US" b="1" u="sng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</a:t>
          </a:r>
          <a:r>
            <a:rPr lang="en-US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understand the authenticity and all but </a:t>
          </a:r>
          <a:r>
            <a:rPr lang="en-US" b="1" u="sng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</a:t>
          </a:r>
          <a:r>
            <a:rPr lang="en-US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b="1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dont</a:t>
          </a:r>
          <a:r>
            <a:rPr lang="en-US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really like birds eating scraps around my feet during a meal</a:t>
          </a:r>
        </a:p>
      </dgm:t>
    </dgm:pt>
    <dgm:pt modelId="{F4C0CEEC-2249-4A3D-9CDC-7F58C9422B47}" type="parTrans" cxnId="{51D4E745-1DE1-4464-B566-7ECFD28EBFE9}">
      <dgm:prSet/>
      <dgm:spPr/>
      <dgm:t>
        <a:bodyPr/>
        <a:lstStyle/>
        <a:p>
          <a:endParaRPr lang="en-US"/>
        </a:p>
      </dgm:t>
    </dgm:pt>
    <dgm:pt modelId="{9E5E5A45-C7B4-4A87-BB62-6B0B49757696}" type="sibTrans" cxnId="{51D4E745-1DE1-4464-B566-7ECFD28EBFE9}">
      <dgm:prSet/>
      <dgm:spPr/>
      <dgm:t>
        <a:bodyPr/>
        <a:lstStyle/>
        <a:p>
          <a:endParaRPr lang="en-US"/>
        </a:p>
      </dgm:t>
    </dgm:pt>
    <dgm:pt modelId="{E20176D5-B025-4599-850D-DA5C17A75AC5}">
      <dgm:prSet phldrT="[Text]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Come with birds</a:t>
          </a:r>
          <a:r>
            <a:rPr lang="en-US" b="1" u="sng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......</a:t>
          </a:r>
          <a:r>
            <a:rPr lang="en-US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?!? Uh, that was </a:t>
          </a:r>
          <a:r>
            <a:rPr lang="en-US" b="1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kinda</a:t>
          </a:r>
          <a:r>
            <a:rPr lang="en-US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gross actually.  I understand the authenticity and all, but I don't really like birds eating scraps around my feet during a meal.</a:t>
          </a:r>
        </a:p>
      </dgm:t>
    </dgm:pt>
    <dgm:pt modelId="{809D3A3A-BB0A-40A4-8415-CED22E50E251}" type="parTrans" cxnId="{0E14825B-1163-4703-A60E-AE092640D2B9}">
      <dgm:prSet/>
      <dgm:spPr/>
      <dgm:t>
        <a:bodyPr/>
        <a:lstStyle/>
        <a:p>
          <a:endParaRPr lang="en-US"/>
        </a:p>
      </dgm:t>
    </dgm:pt>
    <dgm:pt modelId="{1B87D59D-70C7-4625-B612-9951DA2F96E2}" type="sibTrans" cxnId="{0E14825B-1163-4703-A60E-AE092640D2B9}">
      <dgm:prSet/>
      <dgm:spPr>
        <a:noFill/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5A179CA1-25F8-40AA-9E6B-48E3CF77E1FF}" type="pres">
      <dgm:prSet presAssocID="{709B1F55-FE46-4136-99CE-FB86E55E9D2D}" presName="linearFlow" presStyleCnt="0">
        <dgm:presLayoutVars>
          <dgm:resizeHandles val="exact"/>
        </dgm:presLayoutVars>
      </dgm:prSet>
      <dgm:spPr/>
    </dgm:pt>
    <dgm:pt modelId="{8E95A185-0270-4962-BAF6-46F2C6DECDC2}" type="pres">
      <dgm:prSet presAssocID="{E20176D5-B025-4599-850D-DA5C17A75AC5}" presName="node" presStyleLbl="node1" presStyleIdx="0" presStyleCnt="2" custScaleX="235314" custLinFactNeighborY="-3186">
        <dgm:presLayoutVars>
          <dgm:bulletEnabled val="1"/>
        </dgm:presLayoutVars>
      </dgm:prSet>
      <dgm:spPr/>
    </dgm:pt>
    <dgm:pt modelId="{FBA8569D-EC9D-464A-933B-ECE91EF3E3C8}" type="pres">
      <dgm:prSet presAssocID="{1B87D59D-70C7-4625-B612-9951DA2F96E2}" presName="sibTrans" presStyleLbl="sibTrans2D1" presStyleIdx="0" presStyleCnt="1" custScaleX="86719" custScaleY="55768"/>
      <dgm:spPr/>
    </dgm:pt>
    <dgm:pt modelId="{10CE579F-BF29-45E4-92E0-19D2F434A398}" type="pres">
      <dgm:prSet presAssocID="{1B87D59D-70C7-4625-B612-9951DA2F96E2}" presName="connectorText" presStyleLbl="sibTrans2D1" presStyleIdx="0" presStyleCnt="1"/>
      <dgm:spPr/>
    </dgm:pt>
    <dgm:pt modelId="{59A13081-A489-4F41-80C5-EAF59228F343}" type="pres">
      <dgm:prSet presAssocID="{76C17CDF-5CFB-425A-B644-EBBCE323FBB1}" presName="node" presStyleLbl="node1" presStyleIdx="1" presStyleCnt="2" custScaleX="232365" custLinFactNeighborX="-937" custLinFactNeighborY="61">
        <dgm:presLayoutVars>
          <dgm:bulletEnabled val="1"/>
        </dgm:presLayoutVars>
      </dgm:prSet>
      <dgm:spPr/>
    </dgm:pt>
  </dgm:ptLst>
  <dgm:cxnLst>
    <dgm:cxn modelId="{3512E527-4387-4654-8D58-9C005133BEAA}" type="presOf" srcId="{709B1F55-FE46-4136-99CE-FB86E55E9D2D}" destId="{5A179CA1-25F8-40AA-9E6B-48E3CF77E1FF}" srcOrd="0" destOrd="0" presId="urn:microsoft.com/office/officeart/2005/8/layout/process2"/>
    <dgm:cxn modelId="{0E14825B-1163-4703-A60E-AE092640D2B9}" srcId="{709B1F55-FE46-4136-99CE-FB86E55E9D2D}" destId="{E20176D5-B025-4599-850D-DA5C17A75AC5}" srcOrd="0" destOrd="0" parTransId="{809D3A3A-BB0A-40A4-8415-CED22E50E251}" sibTransId="{1B87D59D-70C7-4625-B612-9951DA2F96E2}"/>
    <dgm:cxn modelId="{51D4E745-1DE1-4464-B566-7ECFD28EBFE9}" srcId="{709B1F55-FE46-4136-99CE-FB86E55E9D2D}" destId="{76C17CDF-5CFB-425A-B644-EBBCE323FBB1}" srcOrd="1" destOrd="0" parTransId="{F4C0CEEC-2249-4A3D-9CDC-7F58C9422B47}" sibTransId="{9E5E5A45-C7B4-4A87-BB62-6B0B49757696}"/>
    <dgm:cxn modelId="{9478F48E-D2A4-4795-91B0-CCF5A752B8C1}" type="presOf" srcId="{1B87D59D-70C7-4625-B612-9951DA2F96E2}" destId="{FBA8569D-EC9D-464A-933B-ECE91EF3E3C8}" srcOrd="0" destOrd="0" presId="urn:microsoft.com/office/officeart/2005/8/layout/process2"/>
    <dgm:cxn modelId="{C17603AE-F55F-43CE-AE69-E6F424F6A315}" type="presOf" srcId="{76C17CDF-5CFB-425A-B644-EBBCE323FBB1}" destId="{59A13081-A489-4F41-80C5-EAF59228F343}" srcOrd="0" destOrd="0" presId="urn:microsoft.com/office/officeart/2005/8/layout/process2"/>
    <dgm:cxn modelId="{FD0CADB6-F607-4E5E-996D-3A222ECFF545}" type="presOf" srcId="{E20176D5-B025-4599-850D-DA5C17A75AC5}" destId="{8E95A185-0270-4962-BAF6-46F2C6DECDC2}" srcOrd="0" destOrd="0" presId="urn:microsoft.com/office/officeart/2005/8/layout/process2"/>
    <dgm:cxn modelId="{3B57AFB7-B1DC-470C-8F7D-F77110DB9A5B}" type="presOf" srcId="{1B87D59D-70C7-4625-B612-9951DA2F96E2}" destId="{10CE579F-BF29-45E4-92E0-19D2F434A398}" srcOrd="1" destOrd="0" presId="urn:microsoft.com/office/officeart/2005/8/layout/process2"/>
    <dgm:cxn modelId="{8CDB69E4-55D6-404A-AEEB-A54D2D9A95E7}" type="presParOf" srcId="{5A179CA1-25F8-40AA-9E6B-48E3CF77E1FF}" destId="{8E95A185-0270-4962-BAF6-46F2C6DECDC2}" srcOrd="0" destOrd="0" presId="urn:microsoft.com/office/officeart/2005/8/layout/process2"/>
    <dgm:cxn modelId="{C9D52067-0BFC-4D16-90D4-C7BA2E27D51F}" type="presParOf" srcId="{5A179CA1-25F8-40AA-9E6B-48E3CF77E1FF}" destId="{FBA8569D-EC9D-464A-933B-ECE91EF3E3C8}" srcOrd="1" destOrd="0" presId="urn:microsoft.com/office/officeart/2005/8/layout/process2"/>
    <dgm:cxn modelId="{5B562355-D6E5-48A1-8656-79FB1D1C5E55}" type="presParOf" srcId="{FBA8569D-EC9D-464A-933B-ECE91EF3E3C8}" destId="{10CE579F-BF29-45E4-92E0-19D2F434A398}" srcOrd="0" destOrd="0" presId="urn:microsoft.com/office/officeart/2005/8/layout/process2"/>
    <dgm:cxn modelId="{88B5730D-DE3F-420A-9DE7-B17B8D23D1E5}" type="presParOf" srcId="{5A179CA1-25F8-40AA-9E6B-48E3CF77E1FF}" destId="{59A13081-A489-4F41-80C5-EAF59228F343}" srcOrd="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09B1F55-FE46-4136-99CE-FB86E55E9D2D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2F40E2DF-2AF2-4579-9889-9CDF08851977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solidFill>
            <a:schemeClr val="accent1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Step3: Remove edited </a:t>
          </a:r>
          <a:r>
            <a:rPr lang="en-US" dirty="0" err="1">
              <a:solidFill>
                <a:schemeClr val="tx1"/>
              </a:solidFill>
            </a:rPr>
            <a:t>stopwords</a:t>
          </a:r>
          <a:endParaRPr lang="en-US" dirty="0">
            <a:solidFill>
              <a:schemeClr val="tx1"/>
            </a:solidFill>
          </a:endParaRPr>
        </a:p>
      </dgm:t>
    </dgm:pt>
    <dgm:pt modelId="{3D64F727-7702-49B4-BD6D-C429BFFD7F5B}" type="parTrans" cxnId="{FE3097FC-C032-43EB-B21C-E0BDBF4CE36D}">
      <dgm:prSet/>
      <dgm:spPr/>
      <dgm:t>
        <a:bodyPr/>
        <a:lstStyle/>
        <a:p>
          <a:endParaRPr lang="en-US"/>
        </a:p>
      </dgm:t>
    </dgm:pt>
    <dgm:pt modelId="{8DD1743A-D0DB-4FFE-95F5-ACBA3CB3CFA0}" type="sibTrans" cxnId="{FE3097FC-C032-43EB-B21C-E0BDBF4CE36D}">
      <dgm:prSet/>
      <dgm:spPr>
        <a:noFill/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39DEE597-865B-4D24-9CB8-095CEB3DBB0D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solidFill>
            <a:schemeClr val="accent1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Step4: Normalize the verbs and nouns</a:t>
          </a:r>
        </a:p>
      </dgm:t>
    </dgm:pt>
    <dgm:pt modelId="{54DD1607-B285-452A-A6AE-077FF6B67A02}" type="parTrans" cxnId="{F670BDA8-BA62-454B-AB98-4C38E26198B5}">
      <dgm:prSet/>
      <dgm:spPr/>
      <dgm:t>
        <a:bodyPr/>
        <a:lstStyle/>
        <a:p>
          <a:endParaRPr lang="en-US"/>
        </a:p>
      </dgm:t>
    </dgm:pt>
    <dgm:pt modelId="{25536858-EECE-498C-AC8A-F7DCE1EFA002}" type="sibTrans" cxnId="{F670BDA8-BA62-454B-AB98-4C38E26198B5}">
      <dgm:prSet/>
      <dgm:spPr/>
      <dgm:t>
        <a:bodyPr/>
        <a:lstStyle/>
        <a:p>
          <a:endParaRPr lang="en-US"/>
        </a:p>
      </dgm:t>
    </dgm:pt>
    <dgm:pt modelId="{5A179CA1-25F8-40AA-9E6B-48E3CF77E1FF}" type="pres">
      <dgm:prSet presAssocID="{709B1F55-FE46-4136-99CE-FB86E55E9D2D}" presName="linearFlow" presStyleCnt="0">
        <dgm:presLayoutVars>
          <dgm:resizeHandles val="exact"/>
        </dgm:presLayoutVars>
      </dgm:prSet>
      <dgm:spPr/>
    </dgm:pt>
    <dgm:pt modelId="{A2F19C72-180E-42D1-A170-AFC9DD51F746}" type="pres">
      <dgm:prSet presAssocID="{2F40E2DF-2AF2-4579-9889-9CDF08851977}" presName="node" presStyleLbl="node1" presStyleIdx="0" presStyleCnt="2" custScaleY="43149" custLinFactNeighborX="-2878" custLinFactNeighborY="-5386">
        <dgm:presLayoutVars>
          <dgm:bulletEnabled val="1"/>
        </dgm:presLayoutVars>
      </dgm:prSet>
      <dgm:spPr/>
    </dgm:pt>
    <dgm:pt modelId="{A522B4F2-91EF-4212-9285-91A020E4BA4B}" type="pres">
      <dgm:prSet presAssocID="{8DD1743A-D0DB-4FFE-95F5-ACBA3CB3CFA0}" presName="sibTrans" presStyleLbl="sibTrans2D1" presStyleIdx="0" presStyleCnt="1" custScaleX="91380" custScaleY="28491" custLinFactNeighborX="-8770" custLinFactNeighborY="974"/>
      <dgm:spPr/>
    </dgm:pt>
    <dgm:pt modelId="{23FD739B-0F63-47DB-AC4D-2E35A4A74059}" type="pres">
      <dgm:prSet presAssocID="{8DD1743A-D0DB-4FFE-95F5-ACBA3CB3CFA0}" presName="connectorText" presStyleLbl="sibTrans2D1" presStyleIdx="0" presStyleCnt="1"/>
      <dgm:spPr/>
    </dgm:pt>
    <dgm:pt modelId="{8D3316CD-E295-4890-BF4C-2D37BEC10413}" type="pres">
      <dgm:prSet presAssocID="{39DEE597-865B-4D24-9CB8-095CEB3DBB0D}" presName="node" presStyleLbl="node1" presStyleIdx="1" presStyleCnt="2" custScaleY="42745" custLinFactNeighborX="-720" custLinFactNeighborY="-13252">
        <dgm:presLayoutVars>
          <dgm:bulletEnabled val="1"/>
        </dgm:presLayoutVars>
      </dgm:prSet>
      <dgm:spPr/>
    </dgm:pt>
  </dgm:ptLst>
  <dgm:cxnLst>
    <dgm:cxn modelId="{3512E527-4387-4654-8D58-9C005133BEAA}" type="presOf" srcId="{709B1F55-FE46-4136-99CE-FB86E55E9D2D}" destId="{5A179CA1-25F8-40AA-9E6B-48E3CF77E1FF}" srcOrd="0" destOrd="0" presId="urn:microsoft.com/office/officeart/2005/8/layout/process2"/>
    <dgm:cxn modelId="{FEF53C75-21B4-4040-869E-50061302E324}" type="presOf" srcId="{8DD1743A-D0DB-4FFE-95F5-ACBA3CB3CFA0}" destId="{23FD739B-0F63-47DB-AC4D-2E35A4A74059}" srcOrd="1" destOrd="0" presId="urn:microsoft.com/office/officeart/2005/8/layout/process2"/>
    <dgm:cxn modelId="{40137157-3954-47A7-B9AE-57628D10FBE7}" type="presOf" srcId="{39DEE597-865B-4D24-9CB8-095CEB3DBB0D}" destId="{8D3316CD-E295-4890-BF4C-2D37BEC10413}" srcOrd="0" destOrd="0" presId="urn:microsoft.com/office/officeart/2005/8/layout/process2"/>
    <dgm:cxn modelId="{F670BDA8-BA62-454B-AB98-4C38E26198B5}" srcId="{709B1F55-FE46-4136-99CE-FB86E55E9D2D}" destId="{39DEE597-865B-4D24-9CB8-095CEB3DBB0D}" srcOrd="1" destOrd="0" parTransId="{54DD1607-B285-452A-A6AE-077FF6B67A02}" sibTransId="{25536858-EECE-498C-AC8A-F7DCE1EFA002}"/>
    <dgm:cxn modelId="{26135BDB-30C9-480B-A86C-171BB76B51E0}" type="presOf" srcId="{2F40E2DF-2AF2-4579-9889-9CDF08851977}" destId="{A2F19C72-180E-42D1-A170-AFC9DD51F746}" srcOrd="0" destOrd="0" presId="urn:microsoft.com/office/officeart/2005/8/layout/process2"/>
    <dgm:cxn modelId="{FE3097FC-C032-43EB-B21C-E0BDBF4CE36D}" srcId="{709B1F55-FE46-4136-99CE-FB86E55E9D2D}" destId="{2F40E2DF-2AF2-4579-9889-9CDF08851977}" srcOrd="0" destOrd="0" parTransId="{3D64F727-7702-49B4-BD6D-C429BFFD7F5B}" sibTransId="{8DD1743A-D0DB-4FFE-95F5-ACBA3CB3CFA0}"/>
    <dgm:cxn modelId="{92EBBDFE-1A5B-44D5-AA32-302409C16394}" type="presOf" srcId="{8DD1743A-D0DB-4FFE-95F5-ACBA3CB3CFA0}" destId="{A522B4F2-91EF-4212-9285-91A020E4BA4B}" srcOrd="0" destOrd="0" presId="urn:microsoft.com/office/officeart/2005/8/layout/process2"/>
    <dgm:cxn modelId="{9B4B1D34-F164-4585-A794-9B3265409825}" type="presParOf" srcId="{5A179CA1-25F8-40AA-9E6B-48E3CF77E1FF}" destId="{A2F19C72-180E-42D1-A170-AFC9DD51F746}" srcOrd="0" destOrd="0" presId="urn:microsoft.com/office/officeart/2005/8/layout/process2"/>
    <dgm:cxn modelId="{2096082C-DC7F-487F-81D9-2AC87E7870FA}" type="presParOf" srcId="{5A179CA1-25F8-40AA-9E6B-48E3CF77E1FF}" destId="{A522B4F2-91EF-4212-9285-91A020E4BA4B}" srcOrd="1" destOrd="0" presId="urn:microsoft.com/office/officeart/2005/8/layout/process2"/>
    <dgm:cxn modelId="{C2851EA7-A8C1-49F2-8228-A64A2082D4D0}" type="presParOf" srcId="{A522B4F2-91EF-4212-9285-91A020E4BA4B}" destId="{23FD739B-0F63-47DB-AC4D-2E35A4A74059}" srcOrd="0" destOrd="0" presId="urn:microsoft.com/office/officeart/2005/8/layout/process2"/>
    <dgm:cxn modelId="{4AF1B9AA-4DF9-4E69-94F2-D072077EEAB0}" type="presParOf" srcId="{5A179CA1-25F8-40AA-9E6B-48E3CF77E1FF}" destId="{8D3316CD-E295-4890-BF4C-2D37BEC10413}" srcOrd="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09B1F55-FE46-4136-99CE-FB86E55E9D2D}" type="doc">
      <dgm:prSet loTypeId="urn:microsoft.com/office/officeart/2005/8/layout/process2" loCatId="process" qsTypeId="urn:microsoft.com/office/officeart/2005/8/quickstyle/simple1" qsCatId="simple" csTypeId="urn:microsoft.com/office/officeart/2005/8/colors/accent3_3" csCatId="accent3" phldr="1"/>
      <dgm:spPr/>
    </dgm:pt>
    <dgm:pt modelId="{76C17CDF-5CFB-425A-B644-EBBCE323FBB1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solidFill>
            <a:schemeClr val="accent1"/>
          </a:solidFill>
        </a:ln>
      </dgm:spPr>
      <dgm:t>
        <a:bodyPr/>
        <a:lstStyle/>
        <a:p>
          <a:r>
            <a: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come </a:t>
          </a:r>
          <a:r>
            <a:rPr lang="en-US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birds</a:t>
          </a:r>
          <a:r>
            <a: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?!? uh </a:t>
          </a:r>
          <a:r>
            <a:rPr lang="en-US" b="1" dirty="0" err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kinda</a:t>
          </a:r>
          <a:r>
            <a: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gross actually understand authenticity all </a:t>
          </a:r>
          <a:r>
            <a:rPr lang="en-US" b="1" dirty="0" err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dont</a:t>
          </a:r>
          <a:r>
            <a: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really like </a:t>
          </a:r>
          <a:r>
            <a:rPr lang="en-US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birds</a:t>
          </a:r>
          <a:r>
            <a: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en-US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eating</a:t>
          </a:r>
          <a:r>
            <a: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en-US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scraps</a:t>
          </a:r>
          <a:r>
            <a: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around feet meal </a:t>
          </a:r>
        </a:p>
      </dgm:t>
    </dgm:pt>
    <dgm:pt modelId="{F4C0CEEC-2249-4A3D-9CDC-7F58C9422B47}" type="parTrans" cxnId="{51D4E745-1DE1-4464-B566-7ECFD28EBFE9}">
      <dgm:prSet/>
      <dgm:spPr/>
      <dgm:t>
        <a:bodyPr/>
        <a:lstStyle/>
        <a:p>
          <a:endParaRPr lang="en-US"/>
        </a:p>
      </dgm:t>
    </dgm:pt>
    <dgm:pt modelId="{9E5E5A45-C7B4-4A87-BB62-6B0B49757696}" type="sibTrans" cxnId="{51D4E745-1DE1-4464-B566-7ECFD28EBFE9}">
      <dgm:prSet/>
      <dgm:spPr>
        <a:noFill/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41735577-BEE2-4BCE-8D14-158790B9043D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solidFill>
            <a:schemeClr val="accent1"/>
          </a:solidFill>
        </a:ln>
      </dgm:spPr>
      <dgm:t>
        <a:bodyPr/>
        <a:lstStyle/>
        <a:p>
          <a:r>
            <a:rPr lang="en-US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come </a:t>
          </a:r>
          <a:r>
            <a:rPr lang="en-US" sz="24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with</a:t>
          </a:r>
          <a:r>
            <a:rPr lang="en-US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birds?!? uh </a:t>
          </a:r>
          <a:r>
            <a:rPr lang="en-US" sz="24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that was </a:t>
          </a:r>
          <a:r>
            <a:rPr lang="en-US" sz="2400" b="1" dirty="0" err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kinda</a:t>
          </a:r>
          <a:r>
            <a:rPr lang="en-US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gross actually  </a:t>
          </a:r>
          <a:r>
            <a:rPr lang="en-US" sz="2400" b="1" u="sng" dirty="0" err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</a:t>
          </a:r>
          <a:r>
            <a:rPr lang="en-US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understand</a:t>
          </a:r>
          <a:r>
            <a:rPr lang="en-US" sz="2400" b="1" u="sn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en-US" sz="24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 </a:t>
          </a:r>
          <a:r>
            <a:rPr lang="en-US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authenticity </a:t>
          </a:r>
          <a:r>
            <a:rPr lang="en-US" sz="24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and </a:t>
          </a:r>
          <a:r>
            <a:rPr lang="en-US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all</a:t>
          </a:r>
          <a:r>
            <a:rPr 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en-US" sz="24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but</a:t>
          </a:r>
          <a:r>
            <a:rPr lang="en-US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 </a:t>
          </a:r>
          <a:r>
            <a:rPr lang="en-US" sz="2400" b="1" u="sng" dirty="0" err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</a:t>
          </a:r>
          <a:r>
            <a:rPr lang="en-US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en-US" sz="2400" b="1" dirty="0" err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dont</a:t>
          </a:r>
          <a:r>
            <a:rPr lang="en-US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really like birds eating scraps around my feet </a:t>
          </a:r>
          <a:r>
            <a:rPr lang="en-US" sz="24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during a</a:t>
          </a:r>
          <a:r>
            <a:rPr lang="en-US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meal</a:t>
          </a:r>
        </a:p>
      </dgm:t>
    </dgm:pt>
    <dgm:pt modelId="{0907BCE2-BA60-4364-9F57-7E364AB29D10}" type="parTrans" cxnId="{CA2254DC-E559-4E61-B02C-A6B6588D2FB2}">
      <dgm:prSet/>
      <dgm:spPr/>
      <dgm:t>
        <a:bodyPr/>
        <a:lstStyle/>
        <a:p>
          <a:endParaRPr lang="en-US"/>
        </a:p>
      </dgm:t>
    </dgm:pt>
    <dgm:pt modelId="{9823C2EC-D9BA-4A93-93C4-E90A7B6AA0E5}" type="sibTrans" cxnId="{CA2254DC-E559-4E61-B02C-A6B6588D2FB2}">
      <dgm:prSet/>
      <dgm:spPr>
        <a:noFill/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A0014599-EE50-4ADE-9AB1-2EE9A5C9326C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solidFill>
            <a:schemeClr val="accent1"/>
          </a:solidFill>
        </a:ln>
      </dgm:spPr>
      <dgm:t>
        <a:bodyPr/>
        <a:lstStyle/>
        <a:p>
          <a:r>
            <a: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come bird?!? uh </a:t>
          </a:r>
          <a:r>
            <a:rPr lang="en-US" b="1" dirty="0" err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kinda</a:t>
          </a:r>
          <a:r>
            <a: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gross actually understand authenticity all </a:t>
          </a:r>
          <a:r>
            <a:rPr lang="en-US" b="1" dirty="0" err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dont</a:t>
          </a:r>
          <a:r>
            <a: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really like bird eat scrap around feet meal </a:t>
          </a:r>
        </a:p>
      </dgm:t>
    </dgm:pt>
    <dgm:pt modelId="{2C4D1720-7945-4A7E-A86F-353EF97CFC7C}" type="parTrans" cxnId="{B832B4A0-902B-4D45-A9F4-67EC0E8F5C49}">
      <dgm:prSet/>
      <dgm:spPr/>
      <dgm:t>
        <a:bodyPr/>
        <a:lstStyle/>
        <a:p>
          <a:endParaRPr lang="en-US"/>
        </a:p>
      </dgm:t>
    </dgm:pt>
    <dgm:pt modelId="{5C22A621-45F2-4242-B856-659611F1BA9A}" type="sibTrans" cxnId="{B832B4A0-902B-4D45-A9F4-67EC0E8F5C49}">
      <dgm:prSet/>
      <dgm:spPr/>
      <dgm:t>
        <a:bodyPr/>
        <a:lstStyle/>
        <a:p>
          <a:endParaRPr lang="en-US"/>
        </a:p>
      </dgm:t>
    </dgm:pt>
    <dgm:pt modelId="{5A179CA1-25F8-40AA-9E6B-48E3CF77E1FF}" type="pres">
      <dgm:prSet presAssocID="{709B1F55-FE46-4136-99CE-FB86E55E9D2D}" presName="linearFlow" presStyleCnt="0">
        <dgm:presLayoutVars>
          <dgm:resizeHandles val="exact"/>
        </dgm:presLayoutVars>
      </dgm:prSet>
      <dgm:spPr/>
    </dgm:pt>
    <dgm:pt modelId="{08E80BC9-BEA5-48B4-979B-6F80C772FDB3}" type="pres">
      <dgm:prSet presAssocID="{41735577-BEE2-4BCE-8D14-158790B9043D}" presName="node" presStyleLbl="node1" presStyleIdx="0" presStyleCnt="3" custScaleX="167297" custLinFactNeighborY="-3186">
        <dgm:presLayoutVars>
          <dgm:bulletEnabled val="1"/>
        </dgm:presLayoutVars>
      </dgm:prSet>
      <dgm:spPr/>
    </dgm:pt>
    <dgm:pt modelId="{9204D9C6-B890-4D64-93E8-59FAAF457239}" type="pres">
      <dgm:prSet presAssocID="{9823C2EC-D9BA-4A93-93C4-E90A7B6AA0E5}" presName="sibTrans" presStyleLbl="sibTrans2D1" presStyleIdx="0" presStyleCnt="2"/>
      <dgm:spPr/>
    </dgm:pt>
    <dgm:pt modelId="{14DCC59D-3A58-4D1D-8D3D-29C602EC99F9}" type="pres">
      <dgm:prSet presAssocID="{9823C2EC-D9BA-4A93-93C4-E90A7B6AA0E5}" presName="connectorText" presStyleLbl="sibTrans2D1" presStyleIdx="0" presStyleCnt="2"/>
      <dgm:spPr/>
    </dgm:pt>
    <dgm:pt modelId="{59A13081-A489-4F41-80C5-EAF59228F343}" type="pres">
      <dgm:prSet presAssocID="{76C17CDF-5CFB-425A-B644-EBBCE323FBB1}" presName="node" presStyleLbl="node1" presStyleIdx="1" presStyleCnt="3" custScaleX="167297" custLinFactNeighborY="-3186">
        <dgm:presLayoutVars>
          <dgm:bulletEnabled val="1"/>
        </dgm:presLayoutVars>
      </dgm:prSet>
      <dgm:spPr/>
    </dgm:pt>
    <dgm:pt modelId="{53525BD1-B6C6-4E62-AE8C-D869CA90AE86}" type="pres">
      <dgm:prSet presAssocID="{9E5E5A45-C7B4-4A87-BB62-6B0B49757696}" presName="sibTrans" presStyleLbl="sibTrans2D1" presStyleIdx="1" presStyleCnt="2"/>
      <dgm:spPr/>
    </dgm:pt>
    <dgm:pt modelId="{B57AA70D-C6CE-441A-AE3D-7605516A13F3}" type="pres">
      <dgm:prSet presAssocID="{9E5E5A45-C7B4-4A87-BB62-6B0B49757696}" presName="connectorText" presStyleLbl="sibTrans2D1" presStyleIdx="1" presStyleCnt="2"/>
      <dgm:spPr/>
    </dgm:pt>
    <dgm:pt modelId="{0B6EA16A-A51A-47A4-AF15-705FFB4A3C3C}" type="pres">
      <dgm:prSet presAssocID="{A0014599-EE50-4ADE-9AB1-2EE9A5C9326C}" presName="node" presStyleLbl="node1" presStyleIdx="2" presStyleCnt="3" custScaleX="166913">
        <dgm:presLayoutVars>
          <dgm:bulletEnabled val="1"/>
        </dgm:presLayoutVars>
      </dgm:prSet>
      <dgm:spPr/>
    </dgm:pt>
  </dgm:ptLst>
  <dgm:cxnLst>
    <dgm:cxn modelId="{3512E527-4387-4654-8D58-9C005133BEAA}" type="presOf" srcId="{709B1F55-FE46-4136-99CE-FB86E55E9D2D}" destId="{5A179CA1-25F8-40AA-9E6B-48E3CF77E1FF}" srcOrd="0" destOrd="0" presId="urn:microsoft.com/office/officeart/2005/8/layout/process2"/>
    <dgm:cxn modelId="{F4E1CF5D-29BB-495A-A75D-7DCD40714627}" type="presOf" srcId="{41735577-BEE2-4BCE-8D14-158790B9043D}" destId="{08E80BC9-BEA5-48B4-979B-6F80C772FDB3}" srcOrd="0" destOrd="0" presId="urn:microsoft.com/office/officeart/2005/8/layout/process2"/>
    <dgm:cxn modelId="{99FD4B5F-EEDE-41FA-AB57-BE84DE10C192}" type="presOf" srcId="{9E5E5A45-C7B4-4A87-BB62-6B0B49757696}" destId="{B57AA70D-C6CE-441A-AE3D-7605516A13F3}" srcOrd="1" destOrd="0" presId="urn:microsoft.com/office/officeart/2005/8/layout/process2"/>
    <dgm:cxn modelId="{51D4E745-1DE1-4464-B566-7ECFD28EBFE9}" srcId="{709B1F55-FE46-4136-99CE-FB86E55E9D2D}" destId="{76C17CDF-5CFB-425A-B644-EBBCE323FBB1}" srcOrd="1" destOrd="0" parTransId="{F4C0CEEC-2249-4A3D-9CDC-7F58C9422B47}" sibTransId="{9E5E5A45-C7B4-4A87-BB62-6B0B49757696}"/>
    <dgm:cxn modelId="{ADEE2E46-DD45-4644-B04B-01B200CC5F50}" type="presOf" srcId="{9E5E5A45-C7B4-4A87-BB62-6B0B49757696}" destId="{53525BD1-B6C6-4E62-AE8C-D869CA90AE86}" srcOrd="0" destOrd="0" presId="urn:microsoft.com/office/officeart/2005/8/layout/process2"/>
    <dgm:cxn modelId="{5CDC8551-8041-4610-9F43-813A93B7CE8B}" type="presOf" srcId="{9823C2EC-D9BA-4A93-93C4-E90A7B6AA0E5}" destId="{14DCC59D-3A58-4D1D-8D3D-29C602EC99F9}" srcOrd="1" destOrd="0" presId="urn:microsoft.com/office/officeart/2005/8/layout/process2"/>
    <dgm:cxn modelId="{B832B4A0-902B-4D45-A9F4-67EC0E8F5C49}" srcId="{709B1F55-FE46-4136-99CE-FB86E55E9D2D}" destId="{A0014599-EE50-4ADE-9AB1-2EE9A5C9326C}" srcOrd="2" destOrd="0" parTransId="{2C4D1720-7945-4A7E-A86F-353EF97CFC7C}" sibTransId="{5C22A621-45F2-4242-B856-659611F1BA9A}"/>
    <dgm:cxn modelId="{C17603AE-F55F-43CE-AE69-E6F424F6A315}" type="presOf" srcId="{76C17CDF-5CFB-425A-B644-EBBCE323FBB1}" destId="{59A13081-A489-4F41-80C5-EAF59228F343}" srcOrd="0" destOrd="0" presId="urn:microsoft.com/office/officeart/2005/8/layout/process2"/>
    <dgm:cxn modelId="{CA2254DC-E559-4E61-B02C-A6B6588D2FB2}" srcId="{709B1F55-FE46-4136-99CE-FB86E55E9D2D}" destId="{41735577-BEE2-4BCE-8D14-158790B9043D}" srcOrd="0" destOrd="0" parTransId="{0907BCE2-BA60-4364-9F57-7E364AB29D10}" sibTransId="{9823C2EC-D9BA-4A93-93C4-E90A7B6AA0E5}"/>
    <dgm:cxn modelId="{7CDD21E7-78D8-4068-BC2C-A1F6C2F78D35}" type="presOf" srcId="{9823C2EC-D9BA-4A93-93C4-E90A7B6AA0E5}" destId="{9204D9C6-B890-4D64-93E8-59FAAF457239}" srcOrd="0" destOrd="0" presId="urn:microsoft.com/office/officeart/2005/8/layout/process2"/>
    <dgm:cxn modelId="{0EBBAAED-3A0F-4972-B93A-4509AE417B35}" type="presOf" srcId="{A0014599-EE50-4ADE-9AB1-2EE9A5C9326C}" destId="{0B6EA16A-A51A-47A4-AF15-705FFB4A3C3C}" srcOrd="0" destOrd="0" presId="urn:microsoft.com/office/officeart/2005/8/layout/process2"/>
    <dgm:cxn modelId="{B1E0EC60-8B77-423D-8040-E4FD4275397A}" type="presParOf" srcId="{5A179CA1-25F8-40AA-9E6B-48E3CF77E1FF}" destId="{08E80BC9-BEA5-48B4-979B-6F80C772FDB3}" srcOrd="0" destOrd="0" presId="urn:microsoft.com/office/officeart/2005/8/layout/process2"/>
    <dgm:cxn modelId="{81520335-A382-4B8E-8E55-A1B60944D30D}" type="presParOf" srcId="{5A179CA1-25F8-40AA-9E6B-48E3CF77E1FF}" destId="{9204D9C6-B890-4D64-93E8-59FAAF457239}" srcOrd="1" destOrd="0" presId="urn:microsoft.com/office/officeart/2005/8/layout/process2"/>
    <dgm:cxn modelId="{1888CF59-C39F-452F-B329-FB076C427069}" type="presParOf" srcId="{9204D9C6-B890-4D64-93E8-59FAAF457239}" destId="{14DCC59D-3A58-4D1D-8D3D-29C602EC99F9}" srcOrd="0" destOrd="0" presId="urn:microsoft.com/office/officeart/2005/8/layout/process2"/>
    <dgm:cxn modelId="{88B5730D-DE3F-420A-9DE7-B17B8D23D1E5}" type="presParOf" srcId="{5A179CA1-25F8-40AA-9E6B-48E3CF77E1FF}" destId="{59A13081-A489-4F41-80C5-EAF59228F343}" srcOrd="2" destOrd="0" presId="urn:microsoft.com/office/officeart/2005/8/layout/process2"/>
    <dgm:cxn modelId="{E446A3BD-3862-42B3-AF44-FC4D0ADB0347}" type="presParOf" srcId="{5A179CA1-25F8-40AA-9E6B-48E3CF77E1FF}" destId="{53525BD1-B6C6-4E62-AE8C-D869CA90AE86}" srcOrd="3" destOrd="0" presId="urn:microsoft.com/office/officeart/2005/8/layout/process2"/>
    <dgm:cxn modelId="{4D737EA4-943D-44F1-B6FA-8D5F004C8FB1}" type="presParOf" srcId="{53525BD1-B6C6-4E62-AE8C-D869CA90AE86}" destId="{B57AA70D-C6CE-441A-AE3D-7605516A13F3}" srcOrd="0" destOrd="0" presId="urn:microsoft.com/office/officeart/2005/8/layout/process2"/>
    <dgm:cxn modelId="{DCF45F49-0225-48FA-A646-B92551EA1F1B}" type="presParOf" srcId="{5A179CA1-25F8-40AA-9E6B-48E3CF77E1FF}" destId="{0B6EA16A-A51A-47A4-AF15-705FFB4A3C3C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F19C72-180E-42D1-A170-AFC9DD51F746}">
      <dsp:nvSpPr>
        <dsp:cNvPr id="0" name=""/>
        <dsp:cNvSpPr/>
      </dsp:nvSpPr>
      <dsp:spPr>
        <a:xfrm>
          <a:off x="0" y="0"/>
          <a:ext cx="2859314" cy="2100937"/>
        </a:xfrm>
        <a:prstGeom prst="roundRect">
          <a:avLst>
            <a:gd name="adj" fmla="val 10000"/>
          </a:avLst>
        </a:prstGeom>
        <a:noFill/>
        <a:ln w="15875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solidFill>
                <a:schemeClr val="tx1"/>
              </a:solidFill>
            </a:rPr>
            <a:t>Step1: Remove punctuation except for !? And keep 26 letters</a:t>
          </a:r>
        </a:p>
      </dsp:txBody>
      <dsp:txXfrm>
        <a:off x="61534" y="61534"/>
        <a:ext cx="2736246" cy="1977869"/>
      </dsp:txXfrm>
    </dsp:sp>
    <dsp:sp modelId="{A522B4F2-91EF-4212-9285-91A020E4BA4B}">
      <dsp:nvSpPr>
        <dsp:cNvPr id="0" name=""/>
        <dsp:cNvSpPr/>
      </dsp:nvSpPr>
      <dsp:spPr>
        <a:xfrm rot="5400000">
          <a:off x="1124006" y="2527532"/>
          <a:ext cx="611301" cy="504377"/>
        </a:xfrm>
        <a:prstGeom prst="rightArrow">
          <a:avLst>
            <a:gd name="adj1" fmla="val 60000"/>
            <a:gd name="adj2" fmla="val 50000"/>
          </a:avLst>
        </a:prstGeom>
        <a:solidFill>
          <a:schemeClr val="bg1"/>
        </a:solidFill>
        <a:ln>
          <a:solidFill>
            <a:schemeClr val="accent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 rot="-5400000">
        <a:off x="1278343" y="2474071"/>
        <a:ext cx="302627" cy="459988"/>
      </dsp:txXfrm>
    </dsp:sp>
    <dsp:sp modelId="{BB9D6D54-4813-4DDD-8D50-4B010FF07826}">
      <dsp:nvSpPr>
        <dsp:cNvPr id="0" name=""/>
        <dsp:cNvSpPr/>
      </dsp:nvSpPr>
      <dsp:spPr>
        <a:xfrm>
          <a:off x="0" y="3458503"/>
          <a:ext cx="2859314" cy="1363035"/>
        </a:xfrm>
        <a:prstGeom prst="roundRect">
          <a:avLst>
            <a:gd name="adj" fmla="val 10000"/>
          </a:avLst>
        </a:prstGeom>
        <a:solidFill>
          <a:schemeClr val="bg1"/>
        </a:solidFill>
        <a:ln w="15875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solidFill>
                <a:sysClr val="windowText" lastClr="000000"/>
              </a:solidFill>
            </a:rPr>
            <a:t>Step2: change into lower case</a:t>
          </a:r>
        </a:p>
      </dsp:txBody>
      <dsp:txXfrm>
        <a:off x="39922" y="3498425"/>
        <a:ext cx="2779470" cy="128319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95A185-0270-4962-BAF6-46F2C6DECDC2}">
      <dsp:nvSpPr>
        <dsp:cNvPr id="0" name=""/>
        <dsp:cNvSpPr/>
      </dsp:nvSpPr>
      <dsp:spPr>
        <a:xfrm>
          <a:off x="163288" y="0"/>
          <a:ext cx="8168943" cy="1928615"/>
        </a:xfrm>
        <a:prstGeom prst="roundRect">
          <a:avLst>
            <a:gd name="adj" fmla="val 10000"/>
          </a:avLst>
        </a:prstGeom>
        <a:solidFill>
          <a:schemeClr val="bg1"/>
        </a:solidFill>
        <a:ln w="15875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Come with birds</a:t>
          </a:r>
          <a:r>
            <a:rPr lang="en-US" sz="2500" b="1" u="sng" kern="120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......</a:t>
          </a:r>
          <a:r>
            <a:rPr lang="en-US" sz="2500" b="1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?!? Uh, that was </a:t>
          </a:r>
          <a:r>
            <a:rPr lang="en-US" sz="2500" b="1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kinda</a:t>
          </a:r>
          <a:r>
            <a:rPr lang="en-US" sz="2500" b="1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gross actually.  I understand the authenticity and all, but I don't really like birds eating scraps around my feet during a meal.</a:t>
          </a:r>
        </a:p>
      </dsp:txBody>
      <dsp:txXfrm>
        <a:off x="219775" y="56487"/>
        <a:ext cx="8055969" cy="1815641"/>
      </dsp:txXfrm>
    </dsp:sp>
    <dsp:sp modelId="{FBA8569D-EC9D-464A-933B-ECE91EF3E3C8}">
      <dsp:nvSpPr>
        <dsp:cNvPr id="0" name=""/>
        <dsp:cNvSpPr/>
      </dsp:nvSpPr>
      <dsp:spPr>
        <a:xfrm rot="5438637">
          <a:off x="3917504" y="2169359"/>
          <a:ext cx="627983" cy="483997"/>
        </a:xfrm>
        <a:prstGeom prst="rightArrow">
          <a:avLst>
            <a:gd name="adj1" fmla="val 60000"/>
            <a:gd name="adj2" fmla="val 50000"/>
          </a:avLst>
        </a:prstGeom>
        <a:noFill/>
        <a:ln>
          <a:solidFill>
            <a:schemeClr val="accent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4087111" y="2097371"/>
        <a:ext cx="290399" cy="482784"/>
      </dsp:txXfrm>
    </dsp:sp>
    <dsp:sp modelId="{59A13081-A489-4F41-80C5-EAF59228F343}">
      <dsp:nvSpPr>
        <dsp:cNvPr id="0" name=""/>
        <dsp:cNvSpPr/>
      </dsp:nvSpPr>
      <dsp:spPr>
        <a:xfrm>
          <a:off x="181947" y="2894100"/>
          <a:ext cx="8066569" cy="1928615"/>
        </a:xfrm>
        <a:prstGeom prst="roundRect">
          <a:avLst>
            <a:gd name="adj" fmla="val 10000"/>
          </a:avLst>
        </a:prstGeom>
        <a:solidFill>
          <a:schemeClr val="bg1"/>
        </a:solidFill>
        <a:ln w="15875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u="sng" kern="120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Come</a:t>
          </a:r>
          <a:r>
            <a:rPr lang="en-US" sz="2400" b="1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with birds?!? </a:t>
          </a:r>
          <a:r>
            <a:rPr lang="en-US" sz="2400" b="1" u="sng" kern="120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Uh</a:t>
          </a:r>
          <a:r>
            <a:rPr lang="en-US" sz="2400" b="1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that was </a:t>
          </a:r>
          <a:r>
            <a:rPr lang="en-US" sz="2400" b="1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kinda</a:t>
          </a:r>
          <a:r>
            <a:rPr lang="en-US" sz="2400" b="1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gross actually  </a:t>
          </a:r>
          <a:r>
            <a:rPr lang="en-US" sz="2400" b="1" u="sng" kern="120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</a:t>
          </a:r>
          <a:r>
            <a:rPr lang="en-US" sz="2400" b="1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understand the authenticity and all but </a:t>
          </a:r>
          <a:r>
            <a:rPr lang="en-US" sz="2400" b="1" u="sng" kern="120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</a:t>
          </a:r>
          <a:r>
            <a:rPr lang="en-US" sz="2400" b="1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en-US" sz="2400" b="1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dont</a:t>
          </a:r>
          <a:r>
            <a:rPr lang="en-US" sz="2400" b="1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really like birds eating scraps around my feet during a meal</a:t>
          </a:r>
        </a:p>
      </dsp:txBody>
      <dsp:txXfrm>
        <a:off x="238434" y="2950587"/>
        <a:ext cx="7953595" cy="181564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F19C72-180E-42D1-A170-AFC9DD51F746}">
      <dsp:nvSpPr>
        <dsp:cNvPr id="0" name=""/>
        <dsp:cNvSpPr/>
      </dsp:nvSpPr>
      <dsp:spPr>
        <a:xfrm>
          <a:off x="0" y="0"/>
          <a:ext cx="2269066" cy="1947591"/>
        </a:xfrm>
        <a:prstGeom prst="roundRect">
          <a:avLst>
            <a:gd name="adj" fmla="val 10000"/>
          </a:avLst>
        </a:prstGeom>
        <a:solidFill>
          <a:schemeClr val="lt1"/>
        </a:solidFill>
        <a:ln w="15875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tx1"/>
              </a:solidFill>
            </a:rPr>
            <a:t>Step3: Remove edited </a:t>
          </a:r>
          <a:r>
            <a:rPr lang="en-US" sz="2800" kern="1200" dirty="0" err="1">
              <a:solidFill>
                <a:schemeClr val="tx1"/>
              </a:solidFill>
            </a:rPr>
            <a:t>stopwords</a:t>
          </a:r>
          <a:endParaRPr lang="en-US" sz="2800" kern="1200" dirty="0">
            <a:solidFill>
              <a:schemeClr val="tx1"/>
            </a:solidFill>
          </a:endParaRPr>
        </a:p>
      </dsp:txBody>
      <dsp:txXfrm>
        <a:off x="57043" y="57043"/>
        <a:ext cx="2154980" cy="1833505"/>
      </dsp:txXfrm>
    </dsp:sp>
    <dsp:sp modelId="{A522B4F2-91EF-4212-9285-91A020E4BA4B}">
      <dsp:nvSpPr>
        <dsp:cNvPr id="0" name=""/>
        <dsp:cNvSpPr/>
      </dsp:nvSpPr>
      <dsp:spPr>
        <a:xfrm rot="5400000">
          <a:off x="640610" y="2282658"/>
          <a:ext cx="828766" cy="578691"/>
        </a:xfrm>
        <a:prstGeom prst="rightArrow">
          <a:avLst>
            <a:gd name="adj1" fmla="val 60000"/>
            <a:gd name="adj2" fmla="val 50000"/>
          </a:avLst>
        </a:prstGeom>
        <a:noFill/>
        <a:ln>
          <a:solidFill>
            <a:schemeClr val="accent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 rot="-5400000">
        <a:off x="881386" y="2157621"/>
        <a:ext cx="347215" cy="655159"/>
      </dsp:txXfrm>
    </dsp:sp>
    <dsp:sp modelId="{8D3316CD-E295-4890-BF4C-2D37BEC10413}">
      <dsp:nvSpPr>
        <dsp:cNvPr id="0" name=""/>
        <dsp:cNvSpPr/>
      </dsp:nvSpPr>
      <dsp:spPr>
        <a:xfrm>
          <a:off x="0" y="3156851"/>
          <a:ext cx="2269066" cy="1929356"/>
        </a:xfrm>
        <a:prstGeom prst="roundRect">
          <a:avLst>
            <a:gd name="adj" fmla="val 10000"/>
          </a:avLst>
        </a:prstGeom>
        <a:solidFill>
          <a:schemeClr val="lt1"/>
        </a:solidFill>
        <a:ln w="15875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tx1"/>
              </a:solidFill>
            </a:rPr>
            <a:t>Step4: Normalize the verbs and nouns</a:t>
          </a:r>
        </a:p>
      </dsp:txBody>
      <dsp:txXfrm>
        <a:off x="56509" y="3213360"/>
        <a:ext cx="2156048" cy="181633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E80BC9-BEA5-48B4-979B-6F80C772FDB3}">
      <dsp:nvSpPr>
        <dsp:cNvPr id="0" name=""/>
        <dsp:cNvSpPr/>
      </dsp:nvSpPr>
      <dsp:spPr>
        <a:xfrm>
          <a:off x="-10637" y="0"/>
          <a:ext cx="9268948" cy="1457131"/>
        </a:xfrm>
        <a:prstGeom prst="roundRect">
          <a:avLst>
            <a:gd name="adj" fmla="val 10000"/>
          </a:avLst>
        </a:prstGeom>
        <a:solidFill>
          <a:schemeClr val="lt1"/>
        </a:solidFill>
        <a:ln w="15875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come </a:t>
          </a:r>
          <a:r>
            <a:rPr lang="en-US" sz="2400" b="1" u="sng" kern="1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with</a:t>
          </a:r>
          <a:r>
            <a:rPr lang="en-US" sz="2400" b="1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birds?!? uh </a:t>
          </a:r>
          <a:r>
            <a:rPr lang="en-US" sz="2400" b="1" u="sng" kern="1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that was </a:t>
          </a:r>
          <a:r>
            <a:rPr lang="en-US" sz="2400" b="1" kern="1200" dirty="0" err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kinda</a:t>
          </a:r>
          <a:r>
            <a:rPr lang="en-US" sz="2400" b="1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gross actually  </a:t>
          </a:r>
          <a:r>
            <a:rPr lang="en-US" sz="2400" b="1" u="sng" kern="1200" dirty="0" err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</a:t>
          </a:r>
          <a:r>
            <a:rPr lang="en-US" sz="2400" b="1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understand</a:t>
          </a:r>
          <a:r>
            <a:rPr lang="en-US" sz="2400" b="1" u="sng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en-US" sz="2400" b="1" u="sng" kern="1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 </a:t>
          </a:r>
          <a:r>
            <a:rPr lang="en-US" sz="2400" b="1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authenticity </a:t>
          </a:r>
          <a:r>
            <a:rPr lang="en-US" sz="2400" b="1" u="sng" kern="1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and </a:t>
          </a:r>
          <a:r>
            <a:rPr lang="en-US" sz="2400" b="1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all</a:t>
          </a:r>
          <a:r>
            <a:rPr lang="en-US" sz="2400" b="1" kern="1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en-US" sz="2400" b="1" u="sng" kern="1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but</a:t>
          </a:r>
          <a:r>
            <a:rPr lang="en-US" sz="2400" b="1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 </a:t>
          </a:r>
          <a:r>
            <a:rPr lang="en-US" sz="2400" b="1" u="sng" kern="1200" dirty="0" err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</a:t>
          </a:r>
          <a:r>
            <a:rPr lang="en-US" sz="2400" b="1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en-US" sz="2400" b="1" kern="1200" dirty="0" err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dont</a:t>
          </a:r>
          <a:r>
            <a:rPr lang="en-US" sz="2400" b="1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really like birds eating scraps around my feet </a:t>
          </a:r>
          <a:r>
            <a:rPr lang="en-US" sz="2400" b="1" u="sng" kern="1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during a</a:t>
          </a:r>
          <a:r>
            <a:rPr lang="en-US" sz="2400" b="1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meal</a:t>
          </a:r>
        </a:p>
      </dsp:txBody>
      <dsp:txXfrm>
        <a:off x="32041" y="42678"/>
        <a:ext cx="9183592" cy="1371775"/>
      </dsp:txXfrm>
    </dsp:sp>
    <dsp:sp modelId="{9204D9C6-B890-4D64-93E8-59FAAF457239}">
      <dsp:nvSpPr>
        <dsp:cNvPr id="0" name=""/>
        <dsp:cNvSpPr/>
      </dsp:nvSpPr>
      <dsp:spPr>
        <a:xfrm rot="5400000">
          <a:off x="4358260" y="1483378"/>
          <a:ext cx="531151" cy="655709"/>
        </a:xfrm>
        <a:prstGeom prst="rightArrow">
          <a:avLst>
            <a:gd name="adj1" fmla="val 60000"/>
            <a:gd name="adj2" fmla="val 50000"/>
          </a:avLst>
        </a:prstGeom>
        <a:noFill/>
        <a:ln>
          <a:solidFill>
            <a:schemeClr val="accent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 rot="-5400000">
        <a:off x="4427124" y="1545657"/>
        <a:ext cx="393425" cy="371806"/>
      </dsp:txXfrm>
    </dsp:sp>
    <dsp:sp modelId="{59A13081-A489-4F41-80C5-EAF59228F343}">
      <dsp:nvSpPr>
        <dsp:cNvPr id="0" name=""/>
        <dsp:cNvSpPr/>
      </dsp:nvSpPr>
      <dsp:spPr>
        <a:xfrm>
          <a:off x="-10637" y="2165334"/>
          <a:ext cx="9268948" cy="1457131"/>
        </a:xfrm>
        <a:prstGeom prst="roundRect">
          <a:avLst>
            <a:gd name="adj" fmla="val 10000"/>
          </a:avLst>
        </a:prstGeom>
        <a:solidFill>
          <a:schemeClr val="lt1"/>
        </a:solidFill>
        <a:ln w="15875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come </a:t>
          </a:r>
          <a:r>
            <a:rPr lang="en-US" sz="2600" b="1" u="sng" kern="1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birds</a:t>
          </a:r>
          <a:r>
            <a:rPr lang="en-US" sz="2600" b="1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?!? uh </a:t>
          </a:r>
          <a:r>
            <a:rPr lang="en-US" sz="2600" b="1" kern="1200" dirty="0" err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kinda</a:t>
          </a:r>
          <a:r>
            <a:rPr lang="en-US" sz="2600" b="1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gross actually understand authenticity all </a:t>
          </a:r>
          <a:r>
            <a:rPr lang="en-US" sz="2600" b="1" kern="1200" dirty="0" err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dont</a:t>
          </a:r>
          <a:r>
            <a:rPr lang="en-US" sz="2600" b="1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really like </a:t>
          </a:r>
          <a:r>
            <a:rPr lang="en-US" sz="2600" b="1" u="sng" kern="1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birds</a:t>
          </a:r>
          <a:r>
            <a:rPr lang="en-US" sz="2600" b="1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en-US" sz="2600" b="1" u="sng" kern="1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eating</a:t>
          </a:r>
          <a:r>
            <a:rPr lang="en-US" sz="2600" b="1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en-US" sz="2600" b="1" u="sng" kern="1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scraps</a:t>
          </a:r>
          <a:r>
            <a:rPr lang="en-US" sz="2600" b="1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around feet meal </a:t>
          </a:r>
        </a:p>
      </dsp:txBody>
      <dsp:txXfrm>
        <a:off x="32041" y="2208012"/>
        <a:ext cx="9183592" cy="1371775"/>
      </dsp:txXfrm>
    </dsp:sp>
    <dsp:sp modelId="{53525BD1-B6C6-4E62-AE8C-D869CA90AE86}">
      <dsp:nvSpPr>
        <dsp:cNvPr id="0" name=""/>
        <dsp:cNvSpPr/>
      </dsp:nvSpPr>
      <dsp:spPr>
        <a:xfrm rot="5400000">
          <a:off x="4341919" y="3670500"/>
          <a:ext cx="563833" cy="655709"/>
        </a:xfrm>
        <a:prstGeom prst="rightArrow">
          <a:avLst>
            <a:gd name="adj1" fmla="val 60000"/>
            <a:gd name="adj2" fmla="val 50000"/>
          </a:avLst>
        </a:prstGeom>
        <a:noFill/>
        <a:ln>
          <a:solidFill>
            <a:schemeClr val="accent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 rot="-5400000">
        <a:off x="4427123" y="3716438"/>
        <a:ext cx="393425" cy="394683"/>
      </dsp:txXfrm>
    </dsp:sp>
    <dsp:sp modelId="{0B6EA16A-A51A-47A4-AF15-705FFB4A3C3C}">
      <dsp:nvSpPr>
        <dsp:cNvPr id="0" name=""/>
        <dsp:cNvSpPr/>
      </dsp:nvSpPr>
      <dsp:spPr>
        <a:xfrm>
          <a:off x="0" y="4374244"/>
          <a:ext cx="9247673" cy="1457131"/>
        </a:xfrm>
        <a:prstGeom prst="roundRect">
          <a:avLst>
            <a:gd name="adj" fmla="val 10000"/>
          </a:avLst>
        </a:prstGeom>
        <a:solidFill>
          <a:schemeClr val="lt1"/>
        </a:solidFill>
        <a:ln w="15875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come bird?!? uh </a:t>
          </a:r>
          <a:r>
            <a:rPr lang="en-US" sz="2600" b="1" kern="1200" dirty="0" err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kinda</a:t>
          </a:r>
          <a:r>
            <a:rPr lang="en-US" sz="2600" b="1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gross actually understand authenticity all </a:t>
          </a:r>
          <a:r>
            <a:rPr lang="en-US" sz="2600" b="1" kern="1200" dirty="0" err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dont</a:t>
          </a:r>
          <a:r>
            <a:rPr lang="en-US" sz="2600" b="1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really like bird eat scrap around feet meal </a:t>
          </a:r>
        </a:p>
      </dsp:txBody>
      <dsp:txXfrm>
        <a:off x="42678" y="4416922"/>
        <a:ext cx="9162317" cy="13717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5FE509-EA95-4561-A6F7-51A220A7F099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9B47A4-C887-4297-A047-9BDBDB8C5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782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AF3A5A-E1E5-4E2B-A9CB-EF07C8A1708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914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8425D-D615-4E42-9FC0-AB5543C6BA33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F089F-01E5-43EF-AF5B-115884029F2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3231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8425D-D615-4E42-9FC0-AB5543C6BA33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F089F-01E5-43EF-AF5B-115884029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081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8425D-D615-4E42-9FC0-AB5543C6BA33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F089F-01E5-43EF-AF5B-115884029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590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8425D-D615-4E42-9FC0-AB5543C6BA33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F089F-01E5-43EF-AF5B-115884029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180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8425D-D615-4E42-9FC0-AB5543C6BA33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F089F-01E5-43EF-AF5B-115884029F2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2453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8425D-D615-4E42-9FC0-AB5543C6BA33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F089F-01E5-43EF-AF5B-115884029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75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8425D-D615-4E42-9FC0-AB5543C6BA33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F089F-01E5-43EF-AF5B-115884029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482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8425D-D615-4E42-9FC0-AB5543C6BA33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F089F-01E5-43EF-AF5B-115884029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157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8425D-D615-4E42-9FC0-AB5543C6BA33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F089F-01E5-43EF-AF5B-115884029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463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238425D-D615-4E42-9FC0-AB5543C6BA33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E2F089F-01E5-43EF-AF5B-115884029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895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8425D-D615-4E42-9FC0-AB5543C6BA33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F089F-01E5-43EF-AF5B-115884029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517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238425D-D615-4E42-9FC0-AB5543C6BA33}" type="datetimeFigureOut">
              <a:rPr lang="en-US" smtClean="0"/>
              <a:t>3/4/2018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E2F089F-01E5-43EF-AF5B-115884029F2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8362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B00A2-C11F-4974-9B65-174B35A94B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051" y="1836623"/>
            <a:ext cx="10303618" cy="2387600"/>
          </a:xfrm>
        </p:spPr>
        <p:txBody>
          <a:bodyPr/>
          <a:lstStyle/>
          <a:p>
            <a:r>
              <a:rPr lang="en-US" b="1" dirty="0"/>
              <a:t>Preliminary analysis on yelp data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E946F7-CA7D-417F-9D47-D200D898BF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Group members: Cheng </a:t>
            </a:r>
            <a:r>
              <a:rPr lang="en-US" dirty="0" err="1"/>
              <a:t>lu</a:t>
            </a:r>
            <a:r>
              <a:rPr lang="en-US" dirty="0"/>
              <a:t>, </a:t>
            </a:r>
            <a:r>
              <a:rPr lang="en-US" dirty="0" err="1"/>
              <a:t>L</a:t>
            </a:r>
            <a:r>
              <a:rPr lang="en-US" altLang="zh-CN" dirty="0" err="1"/>
              <a:t>inhai</a:t>
            </a:r>
            <a:r>
              <a:rPr lang="en-US" altLang="zh-CN" dirty="0"/>
              <a:t> Zhang, Lan Wang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4E95A9-7AA7-4A93-B5EC-2A000981FB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7461" y="375768"/>
            <a:ext cx="2075639" cy="207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385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317E84A-C915-4AA7-B449-3B7B2E9004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536" t="12307" r="10537" b="19053"/>
          <a:stretch/>
        </p:blipFill>
        <p:spPr>
          <a:xfrm>
            <a:off x="495812" y="1987419"/>
            <a:ext cx="2490218" cy="221135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CAD0294-7742-445F-92E0-B71496825B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868" t="9928" r="12699" b="21432"/>
          <a:stretch/>
        </p:blipFill>
        <p:spPr>
          <a:xfrm>
            <a:off x="3797559" y="1987419"/>
            <a:ext cx="2509935" cy="22113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A067255-AA5A-48F3-ABD9-882C9788376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209" t="9928" r="13900" b="19404"/>
          <a:stretch/>
        </p:blipFill>
        <p:spPr>
          <a:xfrm>
            <a:off x="9285249" y="1987419"/>
            <a:ext cx="2410939" cy="227667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2614557-1D85-4A64-9632-0858770ECEEF}"/>
              </a:ext>
            </a:extLst>
          </p:cNvPr>
          <p:cNvSpPr txBox="1"/>
          <p:nvPr/>
        </p:nvSpPr>
        <p:spPr>
          <a:xfrm>
            <a:off x="2003290" y="3093097"/>
            <a:ext cx="7187364" cy="5847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 dirty="0"/>
              <a:t>Quantify them by variance between stars!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653F54-0EC6-4B00-BDED-7333B57FAF8A}"/>
              </a:ext>
            </a:extLst>
          </p:cNvPr>
          <p:cNvSpPr txBox="1"/>
          <p:nvPr/>
        </p:nvSpPr>
        <p:spPr>
          <a:xfrm>
            <a:off x="3981045" y="2310818"/>
            <a:ext cx="4652898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600" dirty="0"/>
              <a:t>&gt; </a:t>
            </a:r>
            <a:r>
              <a:rPr lang="en-US" altLang="zh-CN" sz="3600" dirty="0"/>
              <a:t>8000</a:t>
            </a:r>
            <a:r>
              <a:rPr lang="en-US" sz="3600" dirty="0"/>
              <a:t> histograms !!!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6D8D59-260E-459D-A0D3-E61BF879B398}"/>
              </a:ext>
            </a:extLst>
          </p:cNvPr>
          <p:cNvSpPr txBox="1"/>
          <p:nvPr/>
        </p:nvSpPr>
        <p:spPr>
          <a:xfrm>
            <a:off x="7442996" y="2633984"/>
            <a:ext cx="1030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……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1A82FC-8EF0-4CCF-8C28-D135559E2580}"/>
              </a:ext>
            </a:extLst>
          </p:cNvPr>
          <p:cNvSpPr txBox="1"/>
          <p:nvPr/>
        </p:nvSpPr>
        <p:spPr>
          <a:xfrm>
            <a:off x="430732" y="494522"/>
            <a:ext cx="80429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Step3: Selecting words by variance</a:t>
            </a:r>
          </a:p>
        </p:txBody>
      </p:sp>
    </p:spTree>
    <p:extLst>
      <p:ext uri="{BB962C8B-B14F-4D97-AF65-F5344CB8AC3E}">
        <p14:creationId xmlns:p14="http://schemas.microsoft.com/office/powerpoint/2010/main" val="4098952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8E8237-BA25-47E3-832B-0FFB9A7E7FBB}"/>
              </a:ext>
            </a:extLst>
          </p:cNvPr>
          <p:cNvSpPr txBox="1"/>
          <p:nvPr/>
        </p:nvSpPr>
        <p:spPr>
          <a:xfrm>
            <a:off x="541174" y="1175676"/>
            <a:ext cx="6382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b="1" dirty="0"/>
              <a:t>1: the stars has its own distribution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9F2659B-02DD-4441-AF35-AC835FB389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078" t="9805" r="13734" b="20524"/>
          <a:stretch/>
        </p:blipFill>
        <p:spPr>
          <a:xfrm>
            <a:off x="1254704" y="1861838"/>
            <a:ext cx="2282465" cy="21851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581F4EE-1BDF-4F08-8B93-D532078DCD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344" t="10846" r="12797" b="20821"/>
          <a:stretch/>
        </p:blipFill>
        <p:spPr>
          <a:xfrm>
            <a:off x="1197247" y="4103729"/>
            <a:ext cx="2391800" cy="2185103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6BA60789-3638-41CF-A2F3-B775DA694B17}"/>
              </a:ext>
            </a:extLst>
          </p:cNvPr>
          <p:cNvSpPr/>
          <p:nvPr/>
        </p:nvSpPr>
        <p:spPr>
          <a:xfrm>
            <a:off x="4219302" y="3915442"/>
            <a:ext cx="2752531" cy="262998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8842BD-E895-46EB-BBAF-C76152928D50}"/>
              </a:ext>
            </a:extLst>
          </p:cNvPr>
          <p:cNvSpPr txBox="1"/>
          <p:nvPr/>
        </p:nvSpPr>
        <p:spPr>
          <a:xfrm>
            <a:off x="4137193" y="3180399"/>
            <a:ext cx="2916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Scale each count of “bad” by the overall count!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C8E4B86-85C5-4F9B-9A6A-45C76002C3D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167" t="8912" r="12874" b="19502"/>
          <a:stretch/>
        </p:blipFill>
        <p:spPr>
          <a:xfrm>
            <a:off x="7653966" y="2464532"/>
            <a:ext cx="3312064" cy="316481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5A74EBA-7FD6-4C26-8762-CC2538626B54}"/>
              </a:ext>
            </a:extLst>
          </p:cNvPr>
          <p:cNvSpPr txBox="1"/>
          <p:nvPr/>
        </p:nvSpPr>
        <p:spPr>
          <a:xfrm>
            <a:off x="476896" y="261257"/>
            <a:ext cx="46176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Problems</a:t>
            </a:r>
          </a:p>
        </p:txBody>
      </p:sp>
    </p:spTree>
    <p:extLst>
      <p:ext uri="{BB962C8B-B14F-4D97-AF65-F5344CB8AC3E}">
        <p14:creationId xmlns:p14="http://schemas.microsoft.com/office/powerpoint/2010/main" val="3806981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3680FC-62F2-422D-B713-0E06DF69ED47}"/>
              </a:ext>
            </a:extLst>
          </p:cNvPr>
          <p:cNvSpPr txBox="1"/>
          <p:nvPr/>
        </p:nvSpPr>
        <p:spPr>
          <a:xfrm>
            <a:off x="442111" y="362011"/>
            <a:ext cx="83193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b="1" dirty="0"/>
              <a:t>2: If they has 10 times difference in counts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E15BA6-C0AA-4F25-A3B0-9F50F674F3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445" t="11855" r="12244" b="22846"/>
          <a:stretch/>
        </p:blipFill>
        <p:spPr>
          <a:xfrm>
            <a:off x="793751" y="1147933"/>
            <a:ext cx="3199752" cy="229450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B740D68-0BB1-4AFB-BE21-861DE0B126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875" t="10547" r="12705" b="20288"/>
          <a:stretch/>
        </p:blipFill>
        <p:spPr>
          <a:xfrm>
            <a:off x="891188" y="3609573"/>
            <a:ext cx="3125756" cy="2402633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E483AA4D-9E32-4D37-AB6D-21D8B988F7DE}"/>
              </a:ext>
            </a:extLst>
          </p:cNvPr>
          <p:cNvSpPr/>
          <p:nvPr/>
        </p:nvSpPr>
        <p:spPr>
          <a:xfrm>
            <a:off x="4614203" y="3973050"/>
            <a:ext cx="2505054" cy="31532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F2A95D-0F39-44D6-A031-517F7A6906F0}"/>
              </a:ext>
            </a:extLst>
          </p:cNvPr>
          <p:cNvSpPr txBox="1"/>
          <p:nvPr/>
        </p:nvSpPr>
        <p:spPr>
          <a:xfrm>
            <a:off x="4629109" y="2884950"/>
            <a:ext cx="29337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Scale each count of “chicken” by sum of its counts!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9A17D1-1729-413E-9C4E-373C3C81B71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001" t="11182" r="12903" b="22802"/>
          <a:stretch/>
        </p:blipFill>
        <p:spPr>
          <a:xfrm>
            <a:off x="7596460" y="1134497"/>
            <a:ext cx="3113968" cy="22945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EB6DB93-FC62-4CB5-BC9C-C6B72C22ADC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2602" t="11827" r="12937" b="20385"/>
          <a:stretch/>
        </p:blipFill>
        <p:spPr>
          <a:xfrm>
            <a:off x="7577798" y="3609573"/>
            <a:ext cx="3191027" cy="24026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DDF4647-5A8D-4B9B-84BB-1E0A050C1570}"/>
              </a:ext>
            </a:extLst>
          </p:cNvPr>
          <p:cNvSpPr txBox="1"/>
          <p:nvPr/>
        </p:nvSpPr>
        <p:spPr>
          <a:xfrm>
            <a:off x="793750" y="2143878"/>
            <a:ext cx="316593" cy="50601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CC1AC7-8221-4841-8F11-60FDEF4BEFCD}"/>
              </a:ext>
            </a:extLst>
          </p:cNvPr>
          <p:cNvSpPr txBox="1"/>
          <p:nvPr/>
        </p:nvSpPr>
        <p:spPr>
          <a:xfrm>
            <a:off x="7577798" y="1648883"/>
            <a:ext cx="269246" cy="36652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555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Down 3">
            <a:extLst>
              <a:ext uri="{FF2B5EF4-FFF2-40B4-BE49-F238E27FC236}">
                <a16:creationId xmlns:a16="http://schemas.microsoft.com/office/drawing/2014/main" id="{E6A46081-3C0B-4E06-B19F-7E56BA5437BD}"/>
              </a:ext>
            </a:extLst>
          </p:cNvPr>
          <p:cNvSpPr/>
          <p:nvPr/>
        </p:nvSpPr>
        <p:spPr>
          <a:xfrm>
            <a:off x="3316515" y="2419753"/>
            <a:ext cx="438539" cy="1007706"/>
          </a:xfrm>
          <a:prstGeom prst="downArrow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CD3E49E-C862-4709-9FC5-DE63EE427C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7712791"/>
              </p:ext>
            </p:extLst>
          </p:nvPr>
        </p:nvGraphicFramePr>
        <p:xfrm>
          <a:off x="1767117" y="3728371"/>
          <a:ext cx="3537336" cy="14833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36732">
                  <a:extLst>
                    <a:ext uri="{9D8B030D-6E8A-4147-A177-3AD203B41FA5}">
                      <a16:colId xmlns:a16="http://schemas.microsoft.com/office/drawing/2014/main" val="1977145715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2999363023"/>
                    </a:ext>
                  </a:extLst>
                </a:gridCol>
                <a:gridCol w="1259633">
                  <a:extLst>
                    <a:ext uri="{9D8B030D-6E8A-4147-A177-3AD203B41FA5}">
                      <a16:colId xmlns:a16="http://schemas.microsoft.com/office/drawing/2014/main" val="33243689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Variance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5541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/>
                        <a:t>impress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/>
                        <a:t>0.7936934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5425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……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800" kern="1200" dirty="0"/>
                        <a:t>……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114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8045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/>
                        <a:t>miss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/>
                        <a:t>1.223552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024915"/>
                  </a:ext>
                </a:extLst>
              </a:tr>
            </a:tbl>
          </a:graphicData>
        </a:graphic>
      </p:graphicFrame>
      <p:sp>
        <p:nvSpPr>
          <p:cNvPr id="11" name="Arrow: Right 10">
            <a:extLst>
              <a:ext uri="{FF2B5EF4-FFF2-40B4-BE49-F238E27FC236}">
                <a16:creationId xmlns:a16="http://schemas.microsoft.com/office/drawing/2014/main" id="{270B660F-D779-4D90-9AD6-BD321326D1EB}"/>
              </a:ext>
            </a:extLst>
          </p:cNvPr>
          <p:cNvSpPr/>
          <p:nvPr/>
        </p:nvSpPr>
        <p:spPr>
          <a:xfrm>
            <a:off x="5743503" y="4376745"/>
            <a:ext cx="978408" cy="484632"/>
          </a:xfrm>
          <a:prstGeom prst="rightArrow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5D736D-1802-42B4-A6D6-96AE6646DCF0}"/>
              </a:ext>
            </a:extLst>
          </p:cNvPr>
          <p:cNvSpPr txBox="1"/>
          <p:nvPr/>
        </p:nvSpPr>
        <p:spPr>
          <a:xfrm>
            <a:off x="8061647" y="3543705"/>
            <a:ext cx="1698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top </a:t>
            </a:r>
            <a:r>
              <a:rPr lang="en-US" altLang="zh-CN" dirty="0"/>
              <a:t>800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029350-DBB8-43B9-BED0-BF7EC484BB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06" t="20521" r="25379" b="24323"/>
          <a:stretch/>
        </p:blipFill>
        <p:spPr>
          <a:xfrm>
            <a:off x="7276289" y="3941697"/>
            <a:ext cx="3492229" cy="2064054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8450B4B-E5AE-4F4E-9A91-E8E78CE3B0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4669286"/>
              </p:ext>
            </p:extLst>
          </p:nvPr>
        </p:nvGraphicFramePr>
        <p:xfrm>
          <a:off x="382889" y="677817"/>
          <a:ext cx="5746963" cy="14833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815202">
                  <a:extLst>
                    <a:ext uri="{9D8B030D-6E8A-4147-A177-3AD203B41FA5}">
                      <a16:colId xmlns:a16="http://schemas.microsoft.com/office/drawing/2014/main" val="2151663529"/>
                    </a:ext>
                  </a:extLst>
                </a:gridCol>
                <a:gridCol w="954834">
                  <a:extLst>
                    <a:ext uri="{9D8B030D-6E8A-4147-A177-3AD203B41FA5}">
                      <a16:colId xmlns:a16="http://schemas.microsoft.com/office/drawing/2014/main" val="3425611664"/>
                    </a:ext>
                  </a:extLst>
                </a:gridCol>
                <a:gridCol w="720581">
                  <a:extLst>
                    <a:ext uri="{9D8B030D-6E8A-4147-A177-3AD203B41FA5}">
                      <a16:colId xmlns:a16="http://schemas.microsoft.com/office/drawing/2014/main" val="2599325486"/>
                    </a:ext>
                  </a:extLst>
                </a:gridCol>
                <a:gridCol w="795446">
                  <a:extLst>
                    <a:ext uri="{9D8B030D-6E8A-4147-A177-3AD203B41FA5}">
                      <a16:colId xmlns:a16="http://schemas.microsoft.com/office/drawing/2014/main" val="3040602745"/>
                    </a:ext>
                  </a:extLst>
                </a:gridCol>
                <a:gridCol w="832878">
                  <a:extLst>
                    <a:ext uri="{9D8B030D-6E8A-4147-A177-3AD203B41FA5}">
                      <a16:colId xmlns:a16="http://schemas.microsoft.com/office/drawing/2014/main" val="1321813614"/>
                    </a:ext>
                  </a:extLst>
                </a:gridCol>
                <a:gridCol w="776730">
                  <a:extLst>
                    <a:ext uri="{9D8B030D-6E8A-4147-A177-3AD203B41FA5}">
                      <a16:colId xmlns:a16="http://schemas.microsoft.com/office/drawing/2014/main" val="4186998990"/>
                    </a:ext>
                  </a:extLst>
                </a:gridCol>
                <a:gridCol w="851292">
                  <a:extLst>
                    <a:ext uri="{9D8B030D-6E8A-4147-A177-3AD203B41FA5}">
                      <a16:colId xmlns:a16="http://schemas.microsoft.com/office/drawing/2014/main" val="5061717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 star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 star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3 star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 star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5 star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574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impress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321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7248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8045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miss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0442866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7F1901F6-89B0-4713-BD91-E6288FEB6C3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18" r="4099" b="4071"/>
          <a:stretch/>
        </p:blipFill>
        <p:spPr>
          <a:xfrm>
            <a:off x="6721911" y="514666"/>
            <a:ext cx="4396088" cy="2497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5312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44D51F-DAC9-48CF-938A-0B2FFE3E5783}"/>
              </a:ext>
            </a:extLst>
          </p:cNvPr>
          <p:cNvSpPr txBox="1"/>
          <p:nvPr/>
        </p:nvSpPr>
        <p:spPr>
          <a:xfrm>
            <a:off x="2496439" y="753833"/>
            <a:ext cx="2192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Selected features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D5C9BC-DE05-4B9B-9AE8-AAC05325E08F}"/>
              </a:ext>
            </a:extLst>
          </p:cNvPr>
          <p:cNvSpPr txBox="1"/>
          <p:nvPr/>
        </p:nvSpPr>
        <p:spPr>
          <a:xfrm>
            <a:off x="5336020" y="1932806"/>
            <a:ext cx="457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+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C19EC5-F743-4B5D-805E-3E63D23117A7}"/>
              </a:ext>
            </a:extLst>
          </p:cNvPr>
          <p:cNvSpPr txBox="1"/>
          <p:nvPr/>
        </p:nvSpPr>
        <p:spPr>
          <a:xfrm>
            <a:off x="7624701" y="723299"/>
            <a:ext cx="2024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cleaned texts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5EFE08A-24C9-4B69-BC3F-561FAC1EAB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6662225"/>
              </p:ext>
            </p:extLst>
          </p:nvPr>
        </p:nvGraphicFramePr>
        <p:xfrm>
          <a:off x="5967927" y="1143000"/>
          <a:ext cx="4468861" cy="228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4089">
                  <a:extLst>
                    <a:ext uri="{9D8B030D-6E8A-4147-A177-3AD203B41FA5}">
                      <a16:colId xmlns:a16="http://schemas.microsoft.com/office/drawing/2014/main" val="3191887937"/>
                    </a:ext>
                  </a:extLst>
                </a:gridCol>
                <a:gridCol w="3634772">
                  <a:extLst>
                    <a:ext uri="{9D8B030D-6E8A-4147-A177-3AD203B41FA5}">
                      <a16:colId xmlns:a16="http://schemas.microsoft.com/office/drawing/2014/main" val="14217074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not impress food all ambience great food not good……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331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cute place </a:t>
                      </a:r>
                      <a:r>
                        <a:rPr lang="en-US" dirty="0" err="1"/>
                        <a:t>venitian</a:t>
                      </a:r>
                      <a:r>
                        <a:rPr lang="en-US" dirty="0"/>
                        <a:t> ! really make feel like Europe…...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111419"/>
                  </a:ext>
                </a:extLst>
              </a:tr>
              <a:tr h="3219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588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try acai bowl juice n go really miss something yummy……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83787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23A1DC3-65D9-44F9-9B98-C0954EB74ABC}"/>
              </a:ext>
            </a:extLst>
          </p:cNvPr>
          <p:cNvSpPr txBox="1"/>
          <p:nvPr/>
        </p:nvSpPr>
        <p:spPr>
          <a:xfrm>
            <a:off x="2397967" y="4544008"/>
            <a:ext cx="877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=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A41C86-5987-48C5-80E9-0185299DCD84}"/>
              </a:ext>
            </a:extLst>
          </p:cNvPr>
          <p:cNvSpPr txBox="1"/>
          <p:nvPr/>
        </p:nvSpPr>
        <p:spPr>
          <a:xfrm>
            <a:off x="5006381" y="3674460"/>
            <a:ext cx="2090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 Matrix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CAA0C4E-3154-41B4-B4A2-77596EEA6D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0383087"/>
              </p:ext>
            </p:extLst>
          </p:nvPr>
        </p:nvGraphicFramePr>
        <p:xfrm>
          <a:off x="3319592" y="4073433"/>
          <a:ext cx="4872694" cy="18561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9261">
                  <a:extLst>
                    <a:ext uri="{9D8B030D-6E8A-4147-A177-3AD203B41FA5}">
                      <a16:colId xmlns:a16="http://schemas.microsoft.com/office/drawing/2014/main" val="2256235133"/>
                    </a:ext>
                  </a:extLst>
                </a:gridCol>
                <a:gridCol w="933061">
                  <a:extLst>
                    <a:ext uri="{9D8B030D-6E8A-4147-A177-3AD203B41FA5}">
                      <a16:colId xmlns:a16="http://schemas.microsoft.com/office/drawing/2014/main" val="3964173612"/>
                    </a:ext>
                  </a:extLst>
                </a:gridCol>
                <a:gridCol w="1020127">
                  <a:extLst>
                    <a:ext uri="{9D8B030D-6E8A-4147-A177-3AD203B41FA5}">
                      <a16:colId xmlns:a16="http://schemas.microsoft.com/office/drawing/2014/main" val="2968484772"/>
                    </a:ext>
                  </a:extLst>
                </a:gridCol>
                <a:gridCol w="560075">
                  <a:extLst>
                    <a:ext uri="{9D8B030D-6E8A-4147-A177-3AD203B41FA5}">
                      <a16:colId xmlns:a16="http://schemas.microsoft.com/office/drawing/2014/main" val="3749004575"/>
                    </a:ext>
                  </a:extLst>
                </a:gridCol>
                <a:gridCol w="1280170">
                  <a:extLst>
                    <a:ext uri="{9D8B030D-6E8A-4147-A177-3AD203B41FA5}">
                      <a16:colId xmlns:a16="http://schemas.microsoft.com/office/drawing/2014/main" val="3658783370"/>
                    </a:ext>
                  </a:extLst>
                </a:gridCol>
              </a:tblGrid>
              <a:tr h="37786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word</a:t>
                      </a:r>
                      <a:r>
                        <a:rPr lang="en-US" altLang="zh-CN" dirty="0"/>
                        <a:t>800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1227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329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2414058"/>
                  </a:ext>
                </a:extLst>
              </a:tr>
              <a:tr h="3603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……</a:t>
                      </a: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……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998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4689324"/>
                  </a:ext>
                </a:extLst>
              </a:tr>
            </a:tbl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FA144A54-8AA2-41D3-A0D0-D41369713C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06" t="20521" r="25379" b="24323"/>
          <a:stretch/>
        </p:blipFill>
        <p:spPr>
          <a:xfrm>
            <a:off x="1669085" y="1143000"/>
            <a:ext cx="3492229" cy="206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2847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0ECB7-AD48-4013-B934-E336C031F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982" y="230619"/>
            <a:ext cx="10058400" cy="1450757"/>
          </a:xfrm>
        </p:spPr>
        <p:txBody>
          <a:bodyPr/>
          <a:lstStyle/>
          <a:p>
            <a:r>
              <a:rPr lang="en-US" dirty="0"/>
              <a:t>1.2 Date</a:t>
            </a: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28FE4A42-F9A1-4BBF-94EB-6F7F21E2B3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284" y="1755743"/>
            <a:ext cx="7566467" cy="4564893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42995A2-678B-42C9-AADC-029FD02B9FE1}"/>
              </a:ext>
            </a:extLst>
          </p:cNvPr>
          <p:cNvCxnSpPr>
            <a:cxnSpLocks/>
          </p:cNvCxnSpPr>
          <p:nvPr/>
        </p:nvCxnSpPr>
        <p:spPr>
          <a:xfrm>
            <a:off x="3069771" y="2864498"/>
            <a:ext cx="503853" cy="10543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E34EF01-022A-4912-AC74-32CEDEC2EADE}"/>
              </a:ext>
            </a:extLst>
          </p:cNvPr>
          <p:cNvCxnSpPr>
            <a:cxnSpLocks/>
          </p:cNvCxnSpPr>
          <p:nvPr/>
        </p:nvCxnSpPr>
        <p:spPr>
          <a:xfrm>
            <a:off x="3573624" y="3918857"/>
            <a:ext cx="541176" cy="1119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5E35B76-678E-4F7E-AC19-12935C8CE5F0}"/>
              </a:ext>
            </a:extLst>
          </p:cNvPr>
          <p:cNvCxnSpPr>
            <a:cxnSpLocks/>
          </p:cNvCxnSpPr>
          <p:nvPr/>
        </p:nvCxnSpPr>
        <p:spPr>
          <a:xfrm>
            <a:off x="4114800" y="4049207"/>
            <a:ext cx="503853" cy="559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098014-870E-499E-B403-C1523B7F3E0C}"/>
              </a:ext>
            </a:extLst>
          </p:cNvPr>
          <p:cNvCxnSpPr>
            <a:cxnSpLocks/>
          </p:cNvCxnSpPr>
          <p:nvPr/>
        </p:nvCxnSpPr>
        <p:spPr>
          <a:xfrm>
            <a:off x="4609322" y="4105191"/>
            <a:ext cx="541176" cy="1402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60AE6C9-6BA9-4C69-8E4D-7FE0F2BF51D7}"/>
              </a:ext>
            </a:extLst>
          </p:cNvPr>
          <p:cNvCxnSpPr>
            <a:cxnSpLocks/>
          </p:cNvCxnSpPr>
          <p:nvPr/>
        </p:nvCxnSpPr>
        <p:spPr>
          <a:xfrm flipV="1">
            <a:off x="5150498" y="4245429"/>
            <a:ext cx="494522" cy="42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9A9290B-8539-4F2C-930B-0D5A04A2C173}"/>
              </a:ext>
            </a:extLst>
          </p:cNvPr>
          <p:cNvCxnSpPr>
            <a:cxnSpLocks/>
          </p:cNvCxnSpPr>
          <p:nvPr/>
        </p:nvCxnSpPr>
        <p:spPr>
          <a:xfrm>
            <a:off x="5654351" y="4245429"/>
            <a:ext cx="5225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640EF4D-03F0-448C-B787-B01E13537AFB}"/>
              </a:ext>
            </a:extLst>
          </p:cNvPr>
          <p:cNvCxnSpPr>
            <a:cxnSpLocks/>
          </p:cNvCxnSpPr>
          <p:nvPr/>
        </p:nvCxnSpPr>
        <p:spPr>
          <a:xfrm>
            <a:off x="6176865" y="4245429"/>
            <a:ext cx="513184" cy="743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B5357F1-1CF3-4894-AA7A-66897D121DEE}"/>
              </a:ext>
            </a:extLst>
          </p:cNvPr>
          <p:cNvCxnSpPr>
            <a:cxnSpLocks/>
          </p:cNvCxnSpPr>
          <p:nvPr/>
        </p:nvCxnSpPr>
        <p:spPr>
          <a:xfrm>
            <a:off x="6690049" y="4317674"/>
            <a:ext cx="5225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1A78EE1-0ABA-4EAC-AFCC-C2A7A0966164}"/>
              </a:ext>
            </a:extLst>
          </p:cNvPr>
          <p:cNvCxnSpPr>
            <a:cxnSpLocks/>
          </p:cNvCxnSpPr>
          <p:nvPr/>
        </p:nvCxnSpPr>
        <p:spPr>
          <a:xfrm>
            <a:off x="7212563" y="4337046"/>
            <a:ext cx="513184" cy="1043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CB10F6E-A53D-47E0-9327-CA24416DEE8E}"/>
              </a:ext>
            </a:extLst>
          </p:cNvPr>
          <p:cNvCxnSpPr>
            <a:cxnSpLocks/>
          </p:cNvCxnSpPr>
          <p:nvPr/>
        </p:nvCxnSpPr>
        <p:spPr>
          <a:xfrm>
            <a:off x="7725747" y="4460742"/>
            <a:ext cx="513184" cy="646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BAAC33A-6A47-491A-9024-642145ECE078}"/>
              </a:ext>
            </a:extLst>
          </p:cNvPr>
          <p:cNvCxnSpPr>
            <a:cxnSpLocks/>
          </p:cNvCxnSpPr>
          <p:nvPr/>
        </p:nvCxnSpPr>
        <p:spPr>
          <a:xfrm>
            <a:off x="8247565" y="4525347"/>
            <a:ext cx="513184" cy="1026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486E24C-CC25-4774-B588-C41C5FBC0EAA}"/>
              </a:ext>
            </a:extLst>
          </p:cNvPr>
          <p:cNvCxnSpPr>
            <a:cxnSpLocks/>
          </p:cNvCxnSpPr>
          <p:nvPr/>
        </p:nvCxnSpPr>
        <p:spPr>
          <a:xfrm>
            <a:off x="8769383" y="4627984"/>
            <a:ext cx="49591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2341F2B-81C4-4F11-9567-5BFD692835C8}"/>
              </a:ext>
            </a:extLst>
          </p:cNvPr>
          <p:cNvCxnSpPr>
            <a:cxnSpLocks/>
          </p:cNvCxnSpPr>
          <p:nvPr/>
        </p:nvCxnSpPr>
        <p:spPr>
          <a:xfrm flipV="1">
            <a:off x="3153747" y="4581331"/>
            <a:ext cx="541175" cy="72778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D0BB796-FEAE-4D59-9038-2B7391C6CAA9}"/>
              </a:ext>
            </a:extLst>
          </p:cNvPr>
          <p:cNvCxnSpPr>
            <a:cxnSpLocks/>
          </p:cNvCxnSpPr>
          <p:nvPr/>
        </p:nvCxnSpPr>
        <p:spPr>
          <a:xfrm>
            <a:off x="3694922" y="4576665"/>
            <a:ext cx="531845" cy="11663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EF36B17-F9D2-40F6-9720-0C56DAEF722A}"/>
              </a:ext>
            </a:extLst>
          </p:cNvPr>
          <p:cNvCxnSpPr>
            <a:cxnSpLocks/>
          </p:cNvCxnSpPr>
          <p:nvPr/>
        </p:nvCxnSpPr>
        <p:spPr>
          <a:xfrm flipV="1">
            <a:off x="4236097" y="4493044"/>
            <a:ext cx="531845" cy="19049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8DFA1BF-B506-4839-8A8F-AABD5B89D8ED}"/>
              </a:ext>
            </a:extLst>
          </p:cNvPr>
          <p:cNvCxnSpPr>
            <a:cxnSpLocks/>
          </p:cNvCxnSpPr>
          <p:nvPr/>
        </p:nvCxnSpPr>
        <p:spPr>
          <a:xfrm>
            <a:off x="4767942" y="4525347"/>
            <a:ext cx="522166" cy="5131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983A68E-07E3-4866-8A20-1E2716CEDBFA}"/>
              </a:ext>
            </a:extLst>
          </p:cNvPr>
          <p:cNvCxnSpPr>
            <a:cxnSpLocks/>
          </p:cNvCxnSpPr>
          <p:nvPr/>
        </p:nvCxnSpPr>
        <p:spPr>
          <a:xfrm>
            <a:off x="5285443" y="4555671"/>
            <a:ext cx="536510" cy="4877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BF3568A-D099-4751-A328-EAEED3A30B57}"/>
              </a:ext>
            </a:extLst>
          </p:cNvPr>
          <p:cNvCxnSpPr>
            <a:cxnSpLocks/>
          </p:cNvCxnSpPr>
          <p:nvPr/>
        </p:nvCxnSpPr>
        <p:spPr>
          <a:xfrm flipV="1">
            <a:off x="5798922" y="4493045"/>
            <a:ext cx="540532" cy="8362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7969F58-659A-48DA-A80B-C5934E72DAB6}"/>
              </a:ext>
            </a:extLst>
          </p:cNvPr>
          <p:cNvCxnSpPr>
            <a:cxnSpLocks/>
          </p:cNvCxnSpPr>
          <p:nvPr/>
        </p:nvCxnSpPr>
        <p:spPr>
          <a:xfrm flipV="1">
            <a:off x="6311758" y="4431476"/>
            <a:ext cx="462997" cy="7075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2A3A30E-5D31-4340-AF06-471CA57C27A2}"/>
              </a:ext>
            </a:extLst>
          </p:cNvPr>
          <p:cNvCxnSpPr>
            <a:cxnSpLocks/>
          </p:cNvCxnSpPr>
          <p:nvPr/>
        </p:nvCxnSpPr>
        <p:spPr>
          <a:xfrm flipV="1">
            <a:off x="6774755" y="4371673"/>
            <a:ext cx="559106" cy="3061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10796C6-0D54-45BE-9484-A5D7EFE655C0}"/>
              </a:ext>
            </a:extLst>
          </p:cNvPr>
          <p:cNvCxnSpPr>
            <a:cxnSpLocks/>
          </p:cNvCxnSpPr>
          <p:nvPr/>
        </p:nvCxnSpPr>
        <p:spPr>
          <a:xfrm flipV="1">
            <a:off x="7333861" y="4229179"/>
            <a:ext cx="513184" cy="14249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18EE7ABE-E5DC-4BFC-9214-54D146D84C7E}"/>
              </a:ext>
            </a:extLst>
          </p:cNvPr>
          <p:cNvCxnSpPr>
            <a:cxnSpLocks/>
          </p:cNvCxnSpPr>
          <p:nvPr/>
        </p:nvCxnSpPr>
        <p:spPr>
          <a:xfrm flipV="1">
            <a:off x="7847045" y="4076998"/>
            <a:ext cx="513184" cy="14249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A31264C-3B08-4061-A44F-D70A5526E1D0}"/>
              </a:ext>
            </a:extLst>
          </p:cNvPr>
          <p:cNvCxnSpPr>
            <a:cxnSpLocks/>
          </p:cNvCxnSpPr>
          <p:nvPr/>
        </p:nvCxnSpPr>
        <p:spPr>
          <a:xfrm flipV="1">
            <a:off x="8360229" y="3995526"/>
            <a:ext cx="513185" cy="8147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D2DB6AB-5436-4BF4-87B0-BE6EFC47147D}"/>
              </a:ext>
            </a:extLst>
          </p:cNvPr>
          <p:cNvCxnSpPr>
            <a:cxnSpLocks/>
          </p:cNvCxnSpPr>
          <p:nvPr/>
        </p:nvCxnSpPr>
        <p:spPr>
          <a:xfrm flipV="1">
            <a:off x="8873414" y="3974840"/>
            <a:ext cx="513184" cy="4137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19814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B078C-207F-4869-A694-6613FB897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1.3</a:t>
            </a:r>
            <a:r>
              <a:rPr lang="en-US" dirty="0">
                <a:solidFill>
                  <a:schemeClr val="tx1"/>
                </a:solidFill>
              </a:rPr>
              <a:t> Location parameters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B80DE-8992-4BA8-9CB9-376A98034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City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Latitude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Longitude</a:t>
            </a:r>
          </a:p>
        </p:txBody>
      </p:sp>
    </p:spTree>
    <p:extLst>
      <p:ext uri="{BB962C8B-B14F-4D97-AF65-F5344CB8AC3E}">
        <p14:creationId xmlns:p14="http://schemas.microsoft.com/office/powerpoint/2010/main" val="16139060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36E328E-410E-4106-8FAA-4CD9734F81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59" r="10270"/>
          <a:stretch/>
        </p:blipFill>
        <p:spPr>
          <a:xfrm>
            <a:off x="569164" y="865570"/>
            <a:ext cx="8481528" cy="5126860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E9CDC94-76FB-4792-A010-46A6386B57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412312"/>
              </p:ext>
            </p:extLst>
          </p:nvPr>
        </p:nvGraphicFramePr>
        <p:xfrm>
          <a:off x="3021180" y="2113764"/>
          <a:ext cx="6149640" cy="236064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811173">
                  <a:extLst>
                    <a:ext uri="{9D8B030D-6E8A-4147-A177-3AD203B41FA5}">
                      <a16:colId xmlns:a16="http://schemas.microsoft.com/office/drawing/2014/main" val="3618318284"/>
                    </a:ext>
                  </a:extLst>
                </a:gridCol>
                <a:gridCol w="2338467">
                  <a:extLst>
                    <a:ext uri="{9D8B030D-6E8A-4147-A177-3AD203B41FA5}">
                      <a16:colId xmlns:a16="http://schemas.microsoft.com/office/drawing/2014/main" val="3384206050"/>
                    </a:ext>
                  </a:extLst>
                </a:gridCol>
              </a:tblGrid>
              <a:tr h="59016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Avg. Star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735250"/>
                  </a:ext>
                </a:extLst>
              </a:tr>
              <a:tr h="590162">
                <a:tc>
                  <a:txBody>
                    <a:bodyPr/>
                    <a:lstStyle/>
                    <a:p>
                      <a:r>
                        <a:rPr lang="en-US" sz="2400" dirty="0"/>
                        <a:t>West part of North America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effectLst/>
                        </a:rPr>
                        <a:t>3.733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5226912"/>
                  </a:ext>
                </a:extLst>
              </a:tr>
              <a:tr h="590162">
                <a:tc>
                  <a:txBody>
                    <a:bodyPr/>
                    <a:lstStyle/>
                    <a:p>
                      <a:r>
                        <a:rPr lang="en-US" sz="2400" dirty="0"/>
                        <a:t>East part of North America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effectLst/>
                        </a:rPr>
                        <a:t>3.638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899892"/>
                  </a:ext>
                </a:extLst>
              </a:tr>
              <a:tr h="590162">
                <a:tc>
                  <a:txBody>
                    <a:bodyPr/>
                    <a:lstStyle/>
                    <a:p>
                      <a:r>
                        <a:rPr lang="en-US" sz="2400" dirty="0"/>
                        <a:t>Europe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effectLst/>
                        </a:rPr>
                        <a:t>3.725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9555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6219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516F69E-EC9E-4C48-8D05-5B3BACE3CC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6228332"/>
              </p:ext>
            </p:extLst>
          </p:nvPr>
        </p:nvGraphicFramePr>
        <p:xfrm>
          <a:off x="2116667" y="1659467"/>
          <a:ext cx="8187265" cy="274031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436112">
                  <a:extLst>
                    <a:ext uri="{9D8B030D-6E8A-4147-A177-3AD203B41FA5}">
                      <a16:colId xmlns:a16="http://schemas.microsoft.com/office/drawing/2014/main" val="2256235133"/>
                    </a:ext>
                  </a:extLst>
                </a:gridCol>
                <a:gridCol w="1241571">
                  <a:extLst>
                    <a:ext uri="{9D8B030D-6E8A-4147-A177-3AD203B41FA5}">
                      <a16:colId xmlns:a16="http://schemas.microsoft.com/office/drawing/2014/main" val="3964173612"/>
                    </a:ext>
                  </a:extLst>
                </a:gridCol>
                <a:gridCol w="1357425">
                  <a:extLst>
                    <a:ext uri="{9D8B030D-6E8A-4147-A177-3AD203B41FA5}">
                      <a16:colId xmlns:a16="http://schemas.microsoft.com/office/drawing/2014/main" val="2968484772"/>
                    </a:ext>
                  </a:extLst>
                </a:gridCol>
                <a:gridCol w="745259">
                  <a:extLst>
                    <a:ext uri="{9D8B030D-6E8A-4147-A177-3AD203B41FA5}">
                      <a16:colId xmlns:a16="http://schemas.microsoft.com/office/drawing/2014/main" val="3749004575"/>
                    </a:ext>
                  </a:extLst>
                </a:gridCol>
                <a:gridCol w="1703449">
                  <a:extLst>
                    <a:ext uri="{9D8B030D-6E8A-4147-A177-3AD203B41FA5}">
                      <a16:colId xmlns:a16="http://schemas.microsoft.com/office/drawing/2014/main" val="3658783370"/>
                    </a:ext>
                  </a:extLst>
                </a:gridCol>
                <a:gridCol w="1703449">
                  <a:extLst>
                    <a:ext uri="{9D8B030D-6E8A-4147-A177-3AD203B41FA5}">
                      <a16:colId xmlns:a16="http://schemas.microsoft.com/office/drawing/2014/main" val="3549379732"/>
                    </a:ext>
                  </a:extLst>
                </a:gridCol>
              </a:tblGrid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Word</a:t>
                      </a:r>
                      <a:r>
                        <a:rPr lang="en-US" altLang="zh-CN" dirty="0"/>
                        <a:t>800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1227051"/>
                  </a:ext>
                </a:extLst>
              </a:tr>
              <a:tr h="56546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“2015”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329232"/>
                  </a:ext>
                </a:extLst>
              </a:tr>
              <a:tr h="5690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“2017”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2414058"/>
                  </a:ext>
                </a:extLst>
              </a:tr>
              <a:tr h="5577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……</a:t>
                      </a: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……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998379"/>
                  </a:ext>
                </a:extLst>
              </a:tr>
              <a:tr h="56546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“2010”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46893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26724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A8614-EA61-4D08-B3B1-FEC5F3283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Further analysis plan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EA2EE5-66B8-4CCF-8129-9A618AF6BA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108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3EA702C-5B19-4A16-99AE-CFE33AC67ED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48258" y="1183897"/>
          <a:ext cx="10757941" cy="297336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94216">
                  <a:extLst>
                    <a:ext uri="{9D8B030D-6E8A-4147-A177-3AD203B41FA5}">
                      <a16:colId xmlns:a16="http://schemas.microsoft.com/office/drawing/2014/main" val="3514292090"/>
                    </a:ext>
                  </a:extLst>
                </a:gridCol>
                <a:gridCol w="1214203">
                  <a:extLst>
                    <a:ext uri="{9D8B030D-6E8A-4147-A177-3AD203B41FA5}">
                      <a16:colId xmlns:a16="http://schemas.microsoft.com/office/drawing/2014/main" val="388325403"/>
                    </a:ext>
                  </a:extLst>
                </a:gridCol>
                <a:gridCol w="899410">
                  <a:extLst>
                    <a:ext uri="{9D8B030D-6E8A-4147-A177-3AD203B41FA5}">
                      <a16:colId xmlns:a16="http://schemas.microsoft.com/office/drawing/2014/main" val="155136837"/>
                    </a:ext>
                  </a:extLst>
                </a:gridCol>
                <a:gridCol w="1034321">
                  <a:extLst>
                    <a:ext uri="{9D8B030D-6E8A-4147-A177-3AD203B41FA5}">
                      <a16:colId xmlns:a16="http://schemas.microsoft.com/office/drawing/2014/main" val="1493542958"/>
                    </a:ext>
                  </a:extLst>
                </a:gridCol>
                <a:gridCol w="999346">
                  <a:extLst>
                    <a:ext uri="{9D8B030D-6E8A-4147-A177-3AD203B41FA5}">
                      <a16:colId xmlns:a16="http://schemas.microsoft.com/office/drawing/2014/main" val="916151135"/>
                    </a:ext>
                  </a:extLst>
                </a:gridCol>
                <a:gridCol w="1833795">
                  <a:extLst>
                    <a:ext uri="{9D8B030D-6E8A-4147-A177-3AD203B41FA5}">
                      <a16:colId xmlns:a16="http://schemas.microsoft.com/office/drawing/2014/main" val="1071242423"/>
                    </a:ext>
                  </a:extLst>
                </a:gridCol>
                <a:gridCol w="1603948">
                  <a:extLst>
                    <a:ext uri="{9D8B030D-6E8A-4147-A177-3AD203B41FA5}">
                      <a16:colId xmlns:a16="http://schemas.microsoft.com/office/drawing/2014/main" val="949535152"/>
                    </a:ext>
                  </a:extLst>
                </a:gridCol>
                <a:gridCol w="1978702">
                  <a:extLst>
                    <a:ext uri="{9D8B030D-6E8A-4147-A177-3AD203B41FA5}">
                      <a16:colId xmlns:a16="http://schemas.microsoft.com/office/drawing/2014/main" val="1916661455"/>
                    </a:ext>
                  </a:extLst>
                </a:gridCol>
              </a:tblGrid>
              <a:tr h="73438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stars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longitude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latitude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categories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248281"/>
                  </a:ext>
                </a:extLst>
              </a:tr>
              <a:tr h="67455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McD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effectLst/>
                        </a:rPr>
                        <a:t>… 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2015-12-29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Glendale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-112.205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33.509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['Burgers', 'Fast Food',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246473"/>
                  </a:ext>
                </a:extLst>
              </a:tr>
              <a:tr h="1294105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99237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2720972-4B5A-441C-8CC2-55A1BC54E31C}"/>
              </a:ext>
            </a:extLst>
          </p:cNvPr>
          <p:cNvSpPr txBox="1"/>
          <p:nvPr/>
        </p:nvSpPr>
        <p:spPr>
          <a:xfrm>
            <a:off x="748258" y="4662972"/>
            <a:ext cx="76105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Total number of records in train dataset: 1,546,379</a:t>
            </a:r>
          </a:p>
          <a:p>
            <a:r>
              <a:rPr lang="en-US" sz="2800" dirty="0"/>
              <a:t>Used: 30,000</a:t>
            </a:r>
          </a:p>
        </p:txBody>
      </p:sp>
    </p:spTree>
    <p:extLst>
      <p:ext uri="{BB962C8B-B14F-4D97-AF65-F5344CB8AC3E}">
        <p14:creationId xmlns:p14="http://schemas.microsoft.com/office/powerpoint/2010/main" val="35658932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48476CF-6CCF-483B-AA1B-D08E8CD767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4537230"/>
              </p:ext>
            </p:extLst>
          </p:nvPr>
        </p:nvGraphicFramePr>
        <p:xfrm>
          <a:off x="214860" y="950050"/>
          <a:ext cx="11732301" cy="390676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784149">
                  <a:extLst>
                    <a:ext uri="{9D8B030D-6E8A-4147-A177-3AD203B41FA5}">
                      <a16:colId xmlns:a16="http://schemas.microsoft.com/office/drawing/2014/main" val="3454800500"/>
                    </a:ext>
                  </a:extLst>
                </a:gridCol>
                <a:gridCol w="4498379">
                  <a:extLst>
                    <a:ext uri="{9D8B030D-6E8A-4147-A177-3AD203B41FA5}">
                      <a16:colId xmlns:a16="http://schemas.microsoft.com/office/drawing/2014/main" val="1137085203"/>
                    </a:ext>
                  </a:extLst>
                </a:gridCol>
                <a:gridCol w="6449773">
                  <a:extLst>
                    <a:ext uri="{9D8B030D-6E8A-4147-A177-3AD203B41FA5}">
                      <a16:colId xmlns:a16="http://schemas.microsoft.com/office/drawing/2014/main" val="389231502"/>
                    </a:ext>
                  </a:extLst>
                </a:gridCol>
              </a:tblGrid>
              <a:tr h="558109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Prediction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Reason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549630"/>
                  </a:ext>
                </a:extLst>
              </a:tr>
              <a:tr h="558109"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Linear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Simple and interpretable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140014"/>
                  </a:ext>
                </a:extLst>
              </a:tr>
              <a:tr h="558109"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Interpretable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846830"/>
                  </a:ext>
                </a:extLst>
              </a:tr>
              <a:tr h="55810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/>
                        <a:t>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Understandable 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501662"/>
                  </a:ext>
                </a:extLst>
              </a:tr>
              <a:tr h="558109"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Naïve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Common solution to text classification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13108"/>
                  </a:ext>
                </a:extLst>
              </a:tr>
              <a:tr h="558109"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5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Support vector machine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Multiple classification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767657"/>
                  </a:ext>
                </a:extLst>
              </a:tr>
              <a:tr h="558109"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6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Neural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Accurate but hard to explain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9997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06721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E6C03-6B01-4243-B63B-5F343CBA2F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CEC7A5-E353-4120-B4C6-42AB45310D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675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A8614-EA61-4D08-B3B1-FEC5F3283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Variable Selection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EA2EE5-66B8-4CCF-8129-9A618AF6BA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657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B6AD6-C9C8-4413-8AF4-0604574B6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outcomes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6C9F89D-2316-4C98-A5A2-A46DDDDA38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1306826"/>
              </p:ext>
            </p:extLst>
          </p:nvPr>
        </p:nvGraphicFramePr>
        <p:xfrm>
          <a:off x="1217645" y="2276669"/>
          <a:ext cx="9461242" cy="248194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730621">
                  <a:extLst>
                    <a:ext uri="{9D8B030D-6E8A-4147-A177-3AD203B41FA5}">
                      <a16:colId xmlns:a16="http://schemas.microsoft.com/office/drawing/2014/main" val="526746409"/>
                    </a:ext>
                  </a:extLst>
                </a:gridCol>
                <a:gridCol w="4730621">
                  <a:extLst>
                    <a:ext uri="{9D8B030D-6E8A-4147-A177-3AD203B41FA5}">
                      <a16:colId xmlns:a16="http://schemas.microsoft.com/office/drawing/2014/main" val="258856658"/>
                    </a:ext>
                  </a:extLst>
                </a:gridCol>
              </a:tblGrid>
              <a:tr h="620486">
                <a:tc>
                  <a:txBody>
                    <a:bodyPr/>
                    <a:lstStyle/>
                    <a:p>
                      <a:r>
                        <a:rPr lang="en-US" sz="3200" dirty="0"/>
                        <a:t>Included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Not Included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884463"/>
                  </a:ext>
                </a:extLst>
              </a:tr>
              <a:tr h="6204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kern="1200" dirty="0"/>
                        <a:t>Location parameters</a:t>
                      </a:r>
                      <a:endParaRPr lang="en-US" sz="3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259123"/>
                  </a:ext>
                </a:extLst>
              </a:tr>
              <a:tr h="6204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kern="1200" dirty="0"/>
                        <a:t>Date</a:t>
                      </a:r>
                      <a:endParaRPr lang="en-US" sz="3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kern="1200" dirty="0"/>
                        <a:t>Categories</a:t>
                      </a:r>
                      <a:endParaRPr lang="en-US" sz="3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0021133"/>
                  </a:ext>
                </a:extLst>
              </a:tr>
              <a:tr h="6204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kern="1200" dirty="0"/>
                        <a:t>Name of business</a:t>
                      </a:r>
                      <a:endParaRPr lang="en-US" sz="3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3094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7685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A641E-35FD-4545-BEBC-D4B15005D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1.1 Text processing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5C3C8F-C7D0-4206-A140-A1146D39A1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871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CE6A2C22-3587-47B3-9492-0409F2854F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00438381"/>
              </p:ext>
            </p:extLst>
          </p:nvPr>
        </p:nvGraphicFramePr>
        <p:xfrm>
          <a:off x="406401" y="1231641"/>
          <a:ext cx="2859314" cy="48227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E7A3B650-6CDD-4D0B-A474-EC18A1AFED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63641168"/>
              </p:ext>
            </p:extLst>
          </p:nvPr>
        </p:nvGraphicFramePr>
        <p:xfrm>
          <a:off x="3624943" y="1231641"/>
          <a:ext cx="8495521" cy="48227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728670CE-1D67-D040-82E4-C96934F2C7B1}"/>
              </a:ext>
            </a:extLst>
          </p:cNvPr>
          <p:cNvSpPr txBox="1"/>
          <p:nvPr/>
        </p:nvSpPr>
        <p:spPr>
          <a:xfrm>
            <a:off x="7016447" y="585310"/>
            <a:ext cx="23701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A343F4-70EE-458C-85E7-8683702CD538}"/>
              </a:ext>
            </a:extLst>
          </p:cNvPr>
          <p:cNvSpPr txBox="1"/>
          <p:nvPr/>
        </p:nvSpPr>
        <p:spPr>
          <a:xfrm>
            <a:off x="447869" y="242596"/>
            <a:ext cx="53464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Step1: N</a:t>
            </a:r>
            <a:r>
              <a:rPr lang="en-US" altLang="zh-CN" sz="4000" b="1" dirty="0"/>
              <a:t>oise removing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848828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046A6874-E3E0-4FBA-823A-C2F4DACCE289}"/>
              </a:ext>
            </a:extLst>
          </p:cNvPr>
          <p:cNvGraphicFramePr/>
          <p:nvPr>
            <p:extLst/>
          </p:nvPr>
        </p:nvGraphicFramePr>
        <p:xfrm>
          <a:off x="321734" y="220133"/>
          <a:ext cx="2269066" cy="61380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15E659F4-7DFA-4B27-9148-DE4954AAA6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86636039"/>
              </p:ext>
            </p:extLst>
          </p:nvPr>
        </p:nvGraphicFramePr>
        <p:xfrm>
          <a:off x="2844800" y="220132"/>
          <a:ext cx="9247673" cy="5834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617597531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7C36D22-CE04-430B-B4C4-3D168B5578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4817337"/>
              </p:ext>
            </p:extLst>
          </p:nvPr>
        </p:nvGraphicFramePr>
        <p:xfrm>
          <a:off x="582643" y="1378213"/>
          <a:ext cx="4294155" cy="228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8413">
                  <a:extLst>
                    <a:ext uri="{9D8B030D-6E8A-4147-A177-3AD203B41FA5}">
                      <a16:colId xmlns:a16="http://schemas.microsoft.com/office/drawing/2014/main" val="3191887937"/>
                    </a:ext>
                  </a:extLst>
                </a:gridCol>
                <a:gridCol w="3755742">
                  <a:extLst>
                    <a:ext uri="{9D8B030D-6E8A-4147-A177-3AD203B41FA5}">
                      <a16:colId xmlns:a16="http://schemas.microsoft.com/office/drawing/2014/main" val="14217074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not impress food all ambience great food not good……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331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cute place </a:t>
                      </a:r>
                      <a:r>
                        <a:rPr lang="en-US" dirty="0" err="1"/>
                        <a:t>venitian</a:t>
                      </a:r>
                      <a:r>
                        <a:rPr lang="en-US" dirty="0"/>
                        <a:t> ! really make feel like Europe…...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111419"/>
                  </a:ext>
                </a:extLst>
              </a:tr>
              <a:tr h="3219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588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try acai bowl juice n go really miss something yummy……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837878"/>
                  </a:ext>
                </a:extLst>
              </a:tr>
            </a:tbl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5B243F47-D225-49B3-B644-EFAB6880C8F2}"/>
              </a:ext>
            </a:extLst>
          </p:cNvPr>
          <p:cNvSpPr/>
          <p:nvPr/>
        </p:nvSpPr>
        <p:spPr>
          <a:xfrm>
            <a:off x="5379615" y="2383025"/>
            <a:ext cx="1296955" cy="317241"/>
          </a:xfrm>
          <a:prstGeom prst="rightArrow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7DCEFC2-71FE-4B5C-A42D-A5E315B4D1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4506473"/>
              </p:ext>
            </p:extLst>
          </p:nvPr>
        </p:nvGraphicFramePr>
        <p:xfrm>
          <a:off x="7340080" y="1223273"/>
          <a:ext cx="2817843" cy="25958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939281">
                  <a:extLst>
                    <a:ext uri="{9D8B030D-6E8A-4147-A177-3AD203B41FA5}">
                      <a16:colId xmlns:a16="http://schemas.microsoft.com/office/drawing/2014/main" val="1543179495"/>
                    </a:ext>
                  </a:extLst>
                </a:gridCol>
                <a:gridCol w="939281">
                  <a:extLst>
                    <a:ext uri="{9D8B030D-6E8A-4147-A177-3AD203B41FA5}">
                      <a16:colId xmlns:a16="http://schemas.microsoft.com/office/drawing/2014/main" val="3341611535"/>
                    </a:ext>
                  </a:extLst>
                </a:gridCol>
                <a:gridCol w="939281">
                  <a:extLst>
                    <a:ext uri="{9D8B030D-6E8A-4147-A177-3AD203B41FA5}">
                      <a16:colId xmlns:a16="http://schemas.microsoft.com/office/drawing/2014/main" val="42841813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678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41282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231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23692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031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place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846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5059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43103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jojos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468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43104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coudln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710704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335B2E7-1D89-4EA4-A903-63653E412A7A}"/>
              </a:ext>
            </a:extLst>
          </p:cNvPr>
          <p:cNvSpPr txBox="1"/>
          <p:nvPr/>
        </p:nvSpPr>
        <p:spPr>
          <a:xfrm>
            <a:off x="1782147" y="3650569"/>
            <a:ext cx="1371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Cleaned Text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9D343A-B6D0-4D1C-A8AC-32A213795D1E}"/>
              </a:ext>
            </a:extLst>
          </p:cNvPr>
          <p:cNvSpPr txBox="1"/>
          <p:nvPr/>
        </p:nvSpPr>
        <p:spPr>
          <a:xfrm>
            <a:off x="7973007" y="3771141"/>
            <a:ext cx="1744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Word Dictionary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2451FEB-E1BC-4664-9495-0D6F552BAB4D}"/>
              </a:ext>
            </a:extLst>
          </p:cNvPr>
          <p:cNvCxnSpPr>
            <a:cxnSpLocks/>
          </p:cNvCxnSpPr>
          <p:nvPr/>
        </p:nvCxnSpPr>
        <p:spPr>
          <a:xfrm>
            <a:off x="5996474" y="2733869"/>
            <a:ext cx="1" cy="9303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27FF0AA-4EE0-4A87-9985-F8548279BB32}"/>
              </a:ext>
            </a:extLst>
          </p:cNvPr>
          <p:cNvSpPr txBox="1"/>
          <p:nvPr/>
        </p:nvSpPr>
        <p:spPr>
          <a:xfrm>
            <a:off x="3958252" y="3894452"/>
            <a:ext cx="284272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I will never order this again!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EB34CFF-AA45-4AA0-A979-2EC7E4A33532}"/>
              </a:ext>
            </a:extLst>
          </p:cNvPr>
          <p:cNvCxnSpPr/>
          <p:nvPr/>
        </p:nvCxnSpPr>
        <p:spPr>
          <a:xfrm flipH="1">
            <a:off x="3984171" y="4366727"/>
            <a:ext cx="793102" cy="547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A72488C-5BB3-4C3C-8844-01996E231CA1}"/>
              </a:ext>
            </a:extLst>
          </p:cNvPr>
          <p:cNvCxnSpPr/>
          <p:nvPr/>
        </p:nvCxnSpPr>
        <p:spPr>
          <a:xfrm>
            <a:off x="5447522" y="4417643"/>
            <a:ext cx="648477" cy="497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9D880A59-1526-4EA3-A7DA-937F5DF857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0050611"/>
              </p:ext>
            </p:extLst>
          </p:nvPr>
        </p:nvGraphicFramePr>
        <p:xfrm>
          <a:off x="1315616" y="5017589"/>
          <a:ext cx="4064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52028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442446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883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0324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340898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56C8FE1F-C326-4898-B22E-ABB3C5AED4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0281067"/>
              </p:ext>
            </p:extLst>
          </p:nvPr>
        </p:nvGraphicFramePr>
        <p:xfrm>
          <a:off x="6204333" y="5203009"/>
          <a:ext cx="3953590" cy="736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76795">
                  <a:extLst>
                    <a:ext uri="{9D8B030D-6E8A-4147-A177-3AD203B41FA5}">
                      <a16:colId xmlns:a16="http://schemas.microsoft.com/office/drawing/2014/main" val="3400203052"/>
                    </a:ext>
                  </a:extLst>
                </a:gridCol>
                <a:gridCol w="1976795">
                  <a:extLst>
                    <a:ext uri="{9D8B030D-6E8A-4147-A177-3AD203B41FA5}">
                      <a16:colId xmlns:a16="http://schemas.microsoft.com/office/drawing/2014/main" val="721228362"/>
                    </a:ext>
                  </a:extLst>
                </a:gridCol>
              </a:tblGrid>
              <a:tr h="227407">
                <a:tc>
                  <a:txBody>
                    <a:bodyPr/>
                    <a:lstStyle/>
                    <a:p>
                      <a:r>
                        <a:rPr lang="en-US" dirty="0"/>
                        <a:t>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284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never 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242362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7A56F84B-66F8-4E16-9BE1-068166E592ED}"/>
              </a:ext>
            </a:extLst>
          </p:cNvPr>
          <p:cNvSpPr txBox="1"/>
          <p:nvPr/>
        </p:nvSpPr>
        <p:spPr>
          <a:xfrm>
            <a:off x="5638283" y="4225594"/>
            <a:ext cx="7163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sym typeface="Wingdings" panose="05000000000000000000" pitchFamily="2" charset="2"/>
              </a:rPr>
              <a:t>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922746B-C006-4646-8BE2-3AA686C21038}"/>
              </a:ext>
            </a:extLst>
          </p:cNvPr>
          <p:cNvSpPr txBox="1"/>
          <p:nvPr/>
        </p:nvSpPr>
        <p:spPr>
          <a:xfrm>
            <a:off x="3858728" y="4267648"/>
            <a:ext cx="7163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sym typeface="Wingdings" panose="05000000000000000000" pitchFamily="2" charset="2"/>
              </a:rPr>
              <a:t>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F7725F-D0D5-4A60-BC22-9639F750D36A}"/>
              </a:ext>
            </a:extLst>
          </p:cNvPr>
          <p:cNvSpPr txBox="1"/>
          <p:nvPr/>
        </p:nvSpPr>
        <p:spPr>
          <a:xfrm>
            <a:off x="447869" y="242596"/>
            <a:ext cx="80429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Step2: Selecting words by counts</a:t>
            </a:r>
          </a:p>
        </p:txBody>
      </p:sp>
    </p:spTree>
    <p:extLst>
      <p:ext uri="{BB962C8B-B14F-4D97-AF65-F5344CB8AC3E}">
        <p14:creationId xmlns:p14="http://schemas.microsoft.com/office/powerpoint/2010/main" val="1610225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7DCEFC2-71FE-4B5C-A42D-A5E315B4D1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7734784"/>
              </p:ext>
            </p:extLst>
          </p:nvPr>
        </p:nvGraphicFramePr>
        <p:xfrm>
          <a:off x="845975" y="762021"/>
          <a:ext cx="2817843" cy="25958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939281">
                  <a:extLst>
                    <a:ext uri="{9D8B030D-6E8A-4147-A177-3AD203B41FA5}">
                      <a16:colId xmlns:a16="http://schemas.microsoft.com/office/drawing/2014/main" val="1543179495"/>
                    </a:ext>
                  </a:extLst>
                </a:gridCol>
                <a:gridCol w="939281">
                  <a:extLst>
                    <a:ext uri="{9D8B030D-6E8A-4147-A177-3AD203B41FA5}">
                      <a16:colId xmlns:a16="http://schemas.microsoft.com/office/drawing/2014/main" val="3341611535"/>
                    </a:ext>
                  </a:extLst>
                </a:gridCol>
                <a:gridCol w="939281">
                  <a:extLst>
                    <a:ext uri="{9D8B030D-6E8A-4147-A177-3AD203B41FA5}">
                      <a16:colId xmlns:a16="http://schemas.microsoft.com/office/drawing/2014/main" val="42841813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678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41282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231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23692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031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place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846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5059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43103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jojos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468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43104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coudln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710704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C9D343A-B6D0-4D1C-A8AC-32A213795D1E}"/>
              </a:ext>
            </a:extLst>
          </p:cNvPr>
          <p:cNvSpPr txBox="1"/>
          <p:nvPr/>
        </p:nvSpPr>
        <p:spPr>
          <a:xfrm>
            <a:off x="1382483" y="3523427"/>
            <a:ext cx="1744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Word Dictionary</a:t>
            </a:r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5DA2FE20-BED3-4682-AD31-B1CA64D616B5}"/>
              </a:ext>
            </a:extLst>
          </p:cNvPr>
          <p:cNvSpPr/>
          <p:nvPr/>
        </p:nvSpPr>
        <p:spPr>
          <a:xfrm rot="16200000">
            <a:off x="4183243" y="1558236"/>
            <a:ext cx="386995" cy="1044988"/>
          </a:xfrm>
          <a:prstGeom prst="downArrow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37795B-2174-45BF-A60C-3686FB5BAC5B}"/>
              </a:ext>
            </a:extLst>
          </p:cNvPr>
          <p:cNvSpPr txBox="1"/>
          <p:nvPr/>
        </p:nvSpPr>
        <p:spPr>
          <a:xfrm>
            <a:off x="7211463" y="959407"/>
            <a:ext cx="4003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</a:t>
            </a:r>
            <a:r>
              <a:rPr lang="en-US" sz="2000" b="1" dirty="0"/>
              <a:t>Threshold vs. #  words &gt; threshold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93A7CDF-CB6D-4A05-B5C8-D90236367A19}"/>
              </a:ext>
            </a:extLst>
          </p:cNvPr>
          <p:cNvSpPr txBox="1"/>
          <p:nvPr/>
        </p:nvSpPr>
        <p:spPr>
          <a:xfrm>
            <a:off x="1050756" y="4658289"/>
            <a:ext cx="2132046" cy="120032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b="1" dirty="0"/>
              <a:t>Cut off words with counts under 10!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8262C1-F0F1-4C95-8214-4506FB4FC9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29" r="4029" b="3985"/>
          <a:stretch/>
        </p:blipFill>
        <p:spPr>
          <a:xfrm>
            <a:off x="5089662" y="1426604"/>
            <a:ext cx="6877043" cy="3862593"/>
          </a:xfrm>
          <a:prstGeom prst="rect">
            <a:avLst/>
          </a:prstGeom>
        </p:spPr>
      </p:pic>
      <p:sp>
        <p:nvSpPr>
          <p:cNvPr id="9" name="Arrow: Down 8">
            <a:extLst>
              <a:ext uri="{FF2B5EF4-FFF2-40B4-BE49-F238E27FC236}">
                <a16:creationId xmlns:a16="http://schemas.microsoft.com/office/drawing/2014/main" id="{84735D65-D874-4CAD-8D74-121B065C973C}"/>
              </a:ext>
            </a:extLst>
          </p:cNvPr>
          <p:cNvSpPr/>
          <p:nvPr/>
        </p:nvSpPr>
        <p:spPr>
          <a:xfrm rot="4427794">
            <a:off x="3897511" y="4508485"/>
            <a:ext cx="421948" cy="1307662"/>
          </a:xfrm>
          <a:prstGeom prst="downArrow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01609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645</TotalTime>
  <Words>646</Words>
  <Application>Microsoft Office PowerPoint</Application>
  <PresentationFormat>Widescreen</PresentationFormat>
  <Paragraphs>253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宋体</vt:lpstr>
      <vt:lpstr>Calibri</vt:lpstr>
      <vt:lpstr>Calibri Light</vt:lpstr>
      <vt:lpstr>Wingdings</vt:lpstr>
      <vt:lpstr>Retrospect</vt:lpstr>
      <vt:lpstr>Preliminary analysis on yelp data</vt:lpstr>
      <vt:lpstr>PowerPoint Presentation</vt:lpstr>
      <vt:lpstr>1. Variable Selection</vt:lpstr>
      <vt:lpstr>Primary outcomes</vt:lpstr>
      <vt:lpstr>1.1 Text processing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1.2 Date</vt:lpstr>
      <vt:lpstr>1.3 Location parameters </vt:lpstr>
      <vt:lpstr>PowerPoint Presentation</vt:lpstr>
      <vt:lpstr>PowerPoint Presentation</vt:lpstr>
      <vt:lpstr>2. Further analysis plan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Preliminary analysis on yelp data</dc:title>
  <dc:creator>LAN WANG</dc:creator>
  <cp:lastModifiedBy>LAN WANG</cp:lastModifiedBy>
  <cp:revision>60</cp:revision>
  <dcterms:created xsi:type="dcterms:W3CDTF">2018-03-03T14:31:28Z</dcterms:created>
  <dcterms:modified xsi:type="dcterms:W3CDTF">2018-03-04T22:22:57Z</dcterms:modified>
</cp:coreProperties>
</file>