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88" r:id="rId4"/>
    <p:sldId id="28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0" r:id="rId34"/>
  </p:sldIdLst>
  <p:sldSz cx="9144000" cy="5143500" type="screen16x9"/>
  <p:notesSz cx="6858000" cy="9144000"/>
  <p:embeddedFontLst>
    <p:embeddedFont>
      <p:font typeface="Helvetica Neue" panose="020B0604020202020204" charset="0"/>
      <p:regular r:id="rId36"/>
      <p:bold r:id="rId37"/>
      <p:italic r:id="rId38"/>
      <p:boldItalic r:id="rId39"/>
    </p:embeddedFont>
    <p:embeddedFont>
      <p:font typeface="Lato" panose="020B0604020202020204" charset="0"/>
      <p:regular r:id="rId40"/>
      <p:bold r:id="rId41"/>
      <p:italic r:id="rId42"/>
      <p:boldItalic r:id="rId43"/>
    </p:embeddedFont>
    <p:embeddedFont>
      <p:font typeface="Roboto Condensed" panose="020B0604020202020204" charset="0"/>
      <p:regular r:id="rId44"/>
      <p:bold r:id="rId45"/>
      <p:italic r:id="rId46"/>
      <p:boldItalic r:id="rId47"/>
    </p:embeddedFont>
    <p:embeddedFont>
      <p:font typeface="Source Code Pro" panose="020B0604020202020204" charset="0"/>
      <p:regular r:id="rId48"/>
      <p:bold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652" autoAdjust="0"/>
  </p:normalViewPr>
  <p:slideViewPr>
    <p:cSldViewPr snapToGrid="0">
      <p:cViewPr varScale="1">
        <p:scale>
          <a:sx n="43" d="100"/>
          <a:sy n="43" d="100"/>
        </p:scale>
        <p:origin x="3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orgs/AllStarCodeOrg/team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ci.memecdn.com/9286505.jp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i.memecdn.com/9286505.jp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Depending on the proficiency of students and instructional staff this lesson’s length can vary greatly</a:t>
            </a:r>
            <a:endParaRPr>
              <a:solidFill>
                <a:schemeClr val="dk1"/>
              </a:solidFill>
            </a:endParaRPr>
          </a:p>
          <a:p>
            <a:pPr marL="0" lvl="0" indent="0" algn="l" rtl="0">
              <a:spcBef>
                <a:spcPts val="0"/>
              </a:spcBef>
              <a:spcAft>
                <a:spcPts val="0"/>
              </a:spcAft>
              <a:buNone/>
            </a:pPr>
            <a:r>
              <a:rPr lang="en"/>
              <a:t>This lecture can go long and it’s OK if you eat into the code along time.</a:t>
            </a:r>
            <a:endParaRPr/>
          </a:p>
          <a:p>
            <a:pPr marL="457200" lvl="0" indent="-317500" algn="l" rtl="0">
              <a:spcBef>
                <a:spcPts val="0"/>
              </a:spcBef>
              <a:spcAft>
                <a:spcPts val="0"/>
              </a:spcAft>
              <a:buSzPts val="1400"/>
              <a:buChar char="●"/>
            </a:pPr>
            <a:r>
              <a:rPr lang="en"/>
              <a:t>To keep things brief, I’d recommend switching into a code along style lesson once you get to slide 9</a:t>
            </a:r>
            <a:endParaRPr/>
          </a:p>
          <a:p>
            <a:pPr marL="0" lvl="0" indent="0" algn="l" rtl="0">
              <a:spcBef>
                <a:spcPts val="0"/>
              </a:spcBef>
              <a:spcAft>
                <a:spcPts val="0"/>
              </a:spcAft>
              <a:buNone/>
            </a:pPr>
            <a:endParaRPr/>
          </a:p>
          <a:p>
            <a:pPr marL="0" lvl="0" indent="0" algn="l" rtl="0">
              <a:spcBef>
                <a:spcPts val="0"/>
              </a:spcBef>
              <a:spcAft>
                <a:spcPts val="0"/>
              </a:spcAft>
              <a:buNone/>
            </a:pPr>
            <a:r>
              <a:rPr lang="en" b="1"/>
              <a:t>There are many pitfalls for students in this lecture!</a:t>
            </a:r>
            <a:endParaRPr b="1"/>
          </a:p>
          <a:p>
            <a:pPr marL="0" lvl="0" indent="0" algn="l" rtl="0">
              <a:spcBef>
                <a:spcPts val="0"/>
              </a:spcBef>
              <a:spcAft>
                <a:spcPts val="0"/>
              </a:spcAft>
              <a:buNone/>
            </a:pPr>
            <a:r>
              <a:rPr lang="en" b="1"/>
              <a:t>Be sure students are keeping up and instructional staff may have to work with students individually who are having trouble.</a:t>
            </a:r>
            <a:endParaRPr b="1"/>
          </a:p>
          <a:p>
            <a:pPr marL="0" lvl="0" indent="0" algn="l" rtl="0">
              <a:spcBef>
                <a:spcPts val="0"/>
              </a:spcBef>
              <a:spcAft>
                <a:spcPts val="0"/>
              </a:spcAft>
              <a:buNone/>
            </a:pPr>
            <a:endParaRPr sz="1200" b="1" u="sng"/>
          </a:p>
          <a:p>
            <a:pPr marL="0" lvl="0" indent="0" algn="l" rtl="0">
              <a:spcBef>
                <a:spcPts val="0"/>
              </a:spcBef>
              <a:spcAft>
                <a:spcPts val="0"/>
              </a:spcAft>
              <a:buNone/>
            </a:pPr>
            <a:r>
              <a:rPr lang="en" sz="1200" b="1" u="sng"/>
              <a:t>If there are insurmountable technical issues, </a:t>
            </a:r>
            <a:r>
              <a:rPr lang="en" sz="1200" b="1" u="sng">
                <a:solidFill>
                  <a:schemeClr val="dk1"/>
                </a:solidFill>
              </a:rPr>
              <a:t>use the remaining time as review for loops and arrays, and </a:t>
            </a:r>
            <a:r>
              <a:rPr lang="en" sz="1200" b="1" u="sng"/>
              <a:t>inform the Curriculum Director</a:t>
            </a:r>
            <a:endParaRPr sz="1200" b="1" u="sng"/>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2d0597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2d0597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if you, as an instructor, don’t have a github account created, you can go through the steps to setup your own github account, otherwise, have a student come up and use their account creature as the example.</a:t>
            </a:r>
            <a:endParaRPr/>
          </a:p>
          <a:p>
            <a:pPr marL="0" lvl="0" indent="0" algn="l" rtl="0">
              <a:spcBef>
                <a:spcPts val="0"/>
              </a:spcBef>
              <a:spcAft>
                <a:spcPts val="0"/>
              </a:spcAft>
              <a:buNone/>
            </a:pPr>
            <a:r>
              <a:rPr lang="en"/>
              <a:t>If a student can’t get their “{name}ASC5” account name then let them make some combination of the first and last name that works out - end with “ASC5” is what matters.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d2d05979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d2d05979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d2d05979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d2d05979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must verify your account via e-mail</a:t>
            </a:r>
            <a:endParaRPr/>
          </a:p>
          <a:p>
            <a:pPr marL="0" lvl="0" indent="0" algn="l" rtl="0">
              <a:spcBef>
                <a:spcPts val="0"/>
              </a:spcBef>
              <a:spcAft>
                <a:spcPts val="0"/>
              </a:spcAft>
              <a:buNone/>
            </a:pPr>
            <a:r>
              <a:rPr lang="en"/>
              <a:t>“We’ll come back to this tab, so keep it open in the background”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89b746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89b74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Collect each student’s GitHub account names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https://github.com/orgs/AllStarCodeOrg/teams</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b83a2f6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b83a2f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Think of Git Bash as just another console using command line. </a:t>
            </a:r>
            <a:endParaRPr dirty="0"/>
          </a:p>
          <a:p>
            <a:pPr marL="457200" lvl="0" indent="-317500" algn="l" rtl="0">
              <a:spcBef>
                <a:spcPts val="0"/>
              </a:spcBef>
              <a:spcAft>
                <a:spcPts val="0"/>
              </a:spcAft>
              <a:buSzPts val="1400"/>
              <a:buChar char="●"/>
            </a:pPr>
            <a:r>
              <a:rPr lang="en" dirty="0"/>
              <a:t>Remember, students are still getting familiar with typing in the console</a:t>
            </a:r>
            <a:endParaRPr dirty="0"/>
          </a:p>
          <a:p>
            <a:pPr marL="457200" lvl="0" indent="-317500" algn="l" rtl="0">
              <a:spcBef>
                <a:spcPts val="0"/>
              </a:spcBef>
              <a:spcAft>
                <a:spcPts val="0"/>
              </a:spcAft>
              <a:buSzPts val="1400"/>
              <a:buChar char="●"/>
            </a:pPr>
            <a:r>
              <a:rPr lang="en" dirty="0"/>
              <a:t>Go slowly when typing in commands to let students keep up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just has a little more functionality working with git.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 stands for the root, or home, directory.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students don’t have a folder named “.ssh” they should create one in the root directory.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Note: the “.” at the beginning of the “.ssh” designates this as a hidden folder. </a:t>
            </a:r>
            <a:endParaRPr dirty="0"/>
          </a:p>
          <a:p>
            <a:pPr marL="0" lvl="0" indent="0" algn="l" rtl="0">
              <a:spcBef>
                <a:spcPts val="0"/>
              </a:spcBef>
              <a:spcAft>
                <a:spcPts val="0"/>
              </a:spcAft>
              <a:buNone/>
            </a:pPr>
            <a:r>
              <a:rPr lang="en" dirty="0"/>
              <a:t>Using the “ls” will not reveal it, however you can see all files, including hidden with “ls -a”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400" b="1" u="sng" dirty="0"/>
              <a:t>AT THIS POINT, you can switch this into a code along style lesson, and not use the slides (though you have them for reference)</a:t>
            </a:r>
            <a:endParaRPr sz="1400" b="1" u="sn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f8754f8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f8754f8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1-time only setup</a:t>
            </a:r>
            <a:endParaRPr/>
          </a:p>
          <a:p>
            <a:pPr marL="457200" lvl="0" indent="-317500" algn="l" rtl="0">
              <a:spcBef>
                <a:spcPts val="0"/>
              </a:spcBef>
              <a:spcAft>
                <a:spcPts val="0"/>
              </a:spcAft>
              <a:buSzPts val="1400"/>
              <a:buChar char="●"/>
            </a:pPr>
            <a:r>
              <a:rPr lang="en"/>
              <a:t>This step simply sets the identity of the user committing changes</a:t>
            </a:r>
            <a:endParaRPr/>
          </a:p>
          <a:p>
            <a:pPr marL="457200" lvl="0" indent="-317500" algn="l" rtl="0">
              <a:spcBef>
                <a:spcPts val="0"/>
              </a:spcBef>
              <a:spcAft>
                <a:spcPts val="0"/>
              </a:spcAft>
              <a:buSzPts val="1400"/>
              <a:buChar char="●"/>
            </a:pPr>
            <a:r>
              <a:rPr lang="en"/>
              <a:t>The actual directory you’re in doesn’t matter since it’s a global variable</a:t>
            </a:r>
            <a:endParaRPr/>
          </a:p>
          <a:p>
            <a:pPr marL="457200" lvl="0" indent="-330200" algn="l" rtl="0">
              <a:lnSpc>
                <a:spcPct val="150000"/>
              </a:lnSpc>
              <a:spcBef>
                <a:spcPts val="0"/>
              </a:spcBef>
              <a:spcAft>
                <a:spcPts val="0"/>
              </a:spcAft>
              <a:buClr>
                <a:srgbClr val="222222"/>
              </a:buClr>
              <a:buSzPts val="1600"/>
              <a:buFont typeface="Helvetica Neue"/>
              <a:buChar char="●"/>
            </a:pPr>
            <a:r>
              <a:rPr lang="en" sz="1600" b="1" u="sng">
                <a:solidFill>
                  <a:schemeClr val="accent5"/>
                </a:solidFill>
                <a:latin typeface="Helvetica Neue"/>
                <a:ea typeface="Helvetica Neue"/>
                <a:cs typeface="Helvetica Neue"/>
                <a:sym typeface="Helvetica Neue"/>
                <a:hlinkClick r:id="rId3"/>
              </a:rPr>
              <a:t>You won’t have to do these steps ever again</a:t>
            </a:r>
            <a:r>
              <a:rPr lang="en" sz="1600" b="1">
                <a:solidFill>
                  <a:srgbClr val="222222"/>
                </a:solidFill>
                <a:latin typeface="Helvetica Neue"/>
                <a:ea typeface="Helvetica Neue"/>
                <a:cs typeface="Helvetica Neue"/>
                <a:sym typeface="Helvetica Neue"/>
              </a:rPr>
              <a:t> (unless you get another computer)!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db83a2f6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db83a2f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 the capital “-C” in the keygen command</a:t>
            </a:r>
            <a:endParaRPr/>
          </a:p>
          <a:p>
            <a:pPr marL="0" lvl="0" indent="0" algn="l" rtl="0">
              <a:spcBef>
                <a:spcPts val="0"/>
              </a:spcBef>
              <a:spcAft>
                <a:spcPts val="0"/>
              </a:spcAft>
              <a:buNone/>
            </a:pPr>
            <a:endParaRPr/>
          </a:p>
          <a:p>
            <a:pPr marL="0" lvl="0" indent="0" algn="l" rtl="0">
              <a:spcBef>
                <a:spcPts val="0"/>
              </a:spcBef>
              <a:spcAft>
                <a:spcPts val="0"/>
              </a:spcAft>
              <a:buNone/>
            </a:pPr>
            <a:r>
              <a:rPr lang="en"/>
              <a:t>“By making an SSH key, we’re creating a “passport” that will help prove to GitHub you are who you claim to be.”</a:t>
            </a:r>
            <a:endParaRPr/>
          </a:p>
          <a:p>
            <a:pPr marL="457200" lvl="0" indent="-317500" algn="l" rtl="0">
              <a:spcBef>
                <a:spcPts val="0"/>
              </a:spcBef>
              <a:spcAft>
                <a:spcPts val="0"/>
              </a:spcAft>
              <a:buClr>
                <a:schemeClr val="dk1"/>
              </a:buClr>
              <a:buSzPts val="1400"/>
              <a:buChar char="●"/>
            </a:pPr>
            <a:r>
              <a:rPr lang="en">
                <a:solidFill>
                  <a:schemeClr val="dk1"/>
                </a:solidFill>
              </a:rPr>
              <a:t>Essentially we’re storing authentication credentials so students don’t have to put in their username and password EVERY time they want to communicate to GitHub servers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SSH stands for Secure Socket Shell, a way for administrator users to access remote computers over a network.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If students enter a password here, they’ll have to enter it every time they save their work (which I’m trying to avoid!) </a:t>
            </a:r>
            <a:endParaRPr b="1">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have them input the command again (press up on the keyboard)</a:t>
            </a:r>
            <a:endParaRPr b="1">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replace the previous files</a:t>
            </a:r>
            <a:endParaRPr b="1">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db83a2f6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db83a2f6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we just do? </a:t>
            </a:r>
            <a:endParaRPr/>
          </a:p>
          <a:p>
            <a:pPr marL="457200" lvl="0" indent="-317500" algn="l" rtl="0">
              <a:spcBef>
                <a:spcPts val="0"/>
              </a:spcBef>
              <a:spcAft>
                <a:spcPts val="0"/>
              </a:spcAft>
              <a:buSzPts val="1400"/>
              <a:buChar char="●"/>
            </a:pPr>
            <a:r>
              <a:rPr lang="en"/>
              <a:t>We’ve made a unique randomly generated key,</a:t>
            </a:r>
            <a:r>
              <a:rPr lang="en" b="1"/>
              <a:t> like an Passport ID</a:t>
            </a:r>
            <a:r>
              <a:rPr lang="en"/>
              <a:t>, that GitHub uses to recognize us as US (and not someone hacking our account)</a:t>
            </a:r>
            <a:endParaRPr/>
          </a:p>
          <a:p>
            <a:pPr marL="0" lvl="0" indent="0" algn="l" rtl="0">
              <a:spcBef>
                <a:spcPts val="0"/>
              </a:spcBef>
              <a:spcAft>
                <a:spcPts val="0"/>
              </a:spcAft>
              <a:buNone/>
            </a:pPr>
            <a:endParaRPr/>
          </a:p>
          <a:p>
            <a:pPr marL="0" lvl="0" indent="0" algn="l" rtl="0">
              <a:spcBef>
                <a:spcPts val="0"/>
              </a:spcBef>
              <a:spcAft>
                <a:spcPts val="0"/>
              </a:spcAft>
              <a:buNone/>
            </a:pPr>
            <a:r>
              <a:rPr lang="en"/>
              <a:t>Now, we just need to tell GitHub what our Passport looks like (you’ll never have to do this again, unless you want to link another computer to your github account)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Clip &lt; “file”</a:t>
            </a:r>
            <a:endParaRPr/>
          </a:p>
          <a:p>
            <a:pPr marL="914400" lvl="1" indent="-317500" algn="l" rtl="0">
              <a:spcBef>
                <a:spcPts val="0"/>
              </a:spcBef>
              <a:spcAft>
                <a:spcPts val="0"/>
              </a:spcAft>
              <a:buSzPts val="1400"/>
              <a:buChar char="○"/>
            </a:pPr>
            <a:r>
              <a:rPr lang="en"/>
              <a:t>Copies the contents of the file onto the clipboard</a:t>
            </a:r>
            <a:endParaRPr/>
          </a:p>
          <a:p>
            <a:pPr marL="914400" lvl="1" indent="-317500" algn="l" rtl="0">
              <a:spcBef>
                <a:spcPts val="0"/>
              </a:spcBef>
              <a:spcAft>
                <a:spcPts val="0"/>
              </a:spcAft>
              <a:buSzPts val="1400"/>
              <a:buChar char="○"/>
            </a:pPr>
            <a:r>
              <a:rPr lang="en"/>
              <a:t>Mac computers use the command “pbcopy”</a:t>
            </a:r>
            <a:endParaRPr/>
          </a:p>
          <a:p>
            <a:pPr marL="0" lvl="0" indent="0" algn="l" rtl="0">
              <a:spcBef>
                <a:spcPts val="0"/>
              </a:spcBef>
              <a:spcAft>
                <a:spcPts val="0"/>
              </a:spcAft>
              <a:buNone/>
            </a:pPr>
            <a:endParaRPr/>
          </a:p>
          <a:p>
            <a:pPr marL="0" lvl="0" indent="0" algn="l" rtl="0">
              <a:spcBef>
                <a:spcPts val="0"/>
              </a:spcBef>
              <a:spcAft>
                <a:spcPts val="0"/>
              </a:spcAft>
              <a:buNone/>
            </a:pPr>
            <a:r>
              <a:rPr lang="en" b="1" i="1"/>
              <a:t>NOTE: if you have trouble copying the document, you can simply open it up in a text editor and copy the text like you normally would</a:t>
            </a:r>
            <a:endParaRPr b="1"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d79d29a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d79d29a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db83a2f6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db83a2f6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OK if you don’t have a bunch of SSH keys, like in the image - I was doing some testing for these slides!)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9b40501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9b40501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79d29a7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79d29a7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GitHub account will now recognize your specific laptop”</a:t>
            </a:r>
            <a:endParaRPr/>
          </a:p>
          <a:p>
            <a:pPr marL="0" lvl="0" indent="0" algn="l" rtl="0">
              <a:spcBef>
                <a:spcPts val="0"/>
              </a:spcBef>
              <a:spcAft>
                <a:spcPts val="0"/>
              </a:spcAft>
              <a:buClr>
                <a:schemeClr val="dk1"/>
              </a:buClr>
              <a:buSzPts val="1100"/>
              <a:buFont typeface="Arial"/>
              <a:buNone/>
            </a:pPr>
            <a:r>
              <a:rPr lang="en">
                <a:solidFill>
                  <a:schemeClr val="dk1"/>
                </a:solidFill>
              </a:rPr>
              <a:t>“GitHub can recognize our laptop, but now when we save our work, our laptop needs to know where to put that saved information”</a:t>
            </a:r>
            <a:endParaRPr>
              <a:solidFill>
                <a:schemeClr val="dk1"/>
              </a:solidFill>
            </a:endParaRPr>
          </a:p>
          <a:p>
            <a:pPr marL="457200" lvl="0" indent="-330200" algn="l" rtl="0">
              <a:lnSpc>
                <a:spcPct val="150000"/>
              </a:lnSpc>
              <a:spcBef>
                <a:spcPts val="0"/>
              </a:spcBef>
              <a:spcAft>
                <a:spcPts val="0"/>
              </a:spcAft>
              <a:buClr>
                <a:srgbClr val="222222"/>
              </a:buClr>
              <a:buSzPts val="1600"/>
              <a:buFont typeface="Helvetica Neue"/>
              <a:buChar char="●"/>
            </a:pPr>
            <a:r>
              <a:rPr lang="en" sz="1600" b="1" u="sng">
                <a:solidFill>
                  <a:schemeClr val="hlink"/>
                </a:solidFill>
                <a:latin typeface="Helvetica Neue"/>
                <a:ea typeface="Helvetica Neue"/>
                <a:cs typeface="Helvetica Neue"/>
                <a:sym typeface="Helvetica Neue"/>
                <a:hlinkClick r:id="rId3"/>
              </a:rPr>
              <a:t>You won’t have to do these steps ever again</a:t>
            </a:r>
            <a:r>
              <a:rPr lang="en" sz="1600" b="1">
                <a:solidFill>
                  <a:srgbClr val="222222"/>
                </a:solidFill>
                <a:latin typeface="Helvetica Neue"/>
                <a:ea typeface="Helvetica Neue"/>
                <a:cs typeface="Helvetica Neue"/>
                <a:sym typeface="Helvetica Neue"/>
              </a:rPr>
              <a:t> (unless you get another computer)!</a:t>
            </a:r>
            <a:endParaRPr sz="1600" b="1">
              <a:solidFill>
                <a:srgbClr val="222222"/>
              </a:solidFill>
              <a:latin typeface="Helvetica Neue"/>
              <a:ea typeface="Helvetica Neue"/>
              <a:cs typeface="Helvetica Neue"/>
              <a:sym typeface="Helvetica Neue"/>
            </a:endParaRPr>
          </a:p>
          <a:p>
            <a:pPr marL="0" lvl="0" indent="0" algn="l" rtl="0">
              <a:lnSpc>
                <a:spcPct val="150000"/>
              </a:lnSpc>
              <a:spcBef>
                <a:spcPts val="0"/>
              </a:spcBef>
              <a:spcAft>
                <a:spcPts val="0"/>
              </a:spcAft>
              <a:buNone/>
            </a:pPr>
            <a:endParaRPr sz="1600" b="1">
              <a:solidFill>
                <a:srgbClr val="222222"/>
              </a:solidFill>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d2d05979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d2d05979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Remind students, Repo is just a folder, a Git folder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db83a2f6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db83a2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initialize with a Readme file because this option creates an empty repo.</a:t>
            </a:r>
            <a:endParaRPr/>
          </a:p>
          <a:p>
            <a:pPr marL="0" lvl="0" indent="0" algn="l" rtl="0">
              <a:spcBef>
                <a:spcPts val="0"/>
              </a:spcBef>
              <a:spcAft>
                <a:spcPts val="0"/>
              </a:spcAft>
              <a:buNone/>
            </a:pPr>
            <a:r>
              <a:rPr lang="en"/>
              <a:t>If had a local repo already, then we would leave this unchecked and go about setting the GitHub repo as the target for a remote, which would then require adding, committing, and pushing to the remote.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d2d05979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d2d05979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7f18fe20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7f18fe2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3B3D42"/>
                </a:solidFill>
                <a:latin typeface="Helvetica Neue"/>
                <a:ea typeface="Helvetica Neue"/>
                <a:cs typeface="Helvetica Neue"/>
                <a:sym typeface="Helvetica Neue"/>
              </a:rPr>
              <a:t>Creating a new remote repo and cloning it locally instead of creating files locally removes the additional steps of having to:</a:t>
            </a:r>
            <a:endParaRPr sz="1400">
              <a:solidFill>
                <a:srgbClr val="3B3D42"/>
              </a:solidFill>
              <a:latin typeface="Helvetica Neue"/>
              <a:ea typeface="Helvetica Neue"/>
              <a:cs typeface="Helvetica Neue"/>
              <a:sym typeface="Helvetica Neue"/>
            </a:endParaRPr>
          </a:p>
          <a:p>
            <a:pPr marL="457200" lvl="0" indent="-317500" algn="l" rtl="0">
              <a:lnSpc>
                <a:spcPct val="100000"/>
              </a:lnSpc>
              <a:spcBef>
                <a:spcPts val="0"/>
              </a:spcBef>
              <a:spcAft>
                <a:spcPts val="0"/>
              </a:spcAft>
              <a:buClr>
                <a:srgbClr val="3B3D42"/>
              </a:buClr>
              <a:buSzPts val="1400"/>
              <a:buFont typeface="Helvetica Neue"/>
              <a:buChar char="●"/>
            </a:pPr>
            <a:r>
              <a:rPr lang="en" sz="1400">
                <a:solidFill>
                  <a:srgbClr val="3B3D42"/>
                </a:solidFill>
                <a:latin typeface="Helvetica Neue"/>
                <a:ea typeface="Helvetica Neue"/>
                <a:cs typeface="Helvetica Neue"/>
                <a:sym typeface="Helvetica Neue"/>
              </a:rPr>
              <a:t>git init</a:t>
            </a:r>
            <a:endParaRPr sz="1400">
              <a:solidFill>
                <a:srgbClr val="3B3D42"/>
              </a:solidFill>
              <a:latin typeface="Helvetica Neue"/>
              <a:ea typeface="Helvetica Neue"/>
              <a:cs typeface="Helvetica Neue"/>
              <a:sym typeface="Helvetica Neue"/>
            </a:endParaRPr>
          </a:p>
          <a:p>
            <a:pPr marL="457200" lvl="0" indent="-317500" algn="l" rtl="0">
              <a:lnSpc>
                <a:spcPct val="100000"/>
              </a:lnSpc>
              <a:spcBef>
                <a:spcPts val="0"/>
              </a:spcBef>
              <a:spcAft>
                <a:spcPts val="0"/>
              </a:spcAft>
              <a:buClr>
                <a:srgbClr val="3B3D42"/>
              </a:buClr>
              <a:buSzPts val="1400"/>
              <a:buFont typeface="Helvetica Neue"/>
              <a:buChar char="●"/>
            </a:pPr>
            <a:r>
              <a:rPr lang="en" sz="1400">
                <a:solidFill>
                  <a:srgbClr val="3B3D42"/>
                </a:solidFill>
                <a:latin typeface="Helvetica Neue"/>
                <a:ea typeface="Helvetica Neue"/>
                <a:cs typeface="Helvetica Neue"/>
                <a:sym typeface="Helvetica Neue"/>
              </a:rPr>
              <a:t>git add .</a:t>
            </a:r>
            <a:endParaRPr sz="1400">
              <a:solidFill>
                <a:srgbClr val="3B3D42"/>
              </a:solidFill>
              <a:latin typeface="Helvetica Neue"/>
              <a:ea typeface="Helvetica Neue"/>
              <a:cs typeface="Helvetica Neue"/>
              <a:sym typeface="Helvetica Neue"/>
            </a:endParaRPr>
          </a:p>
          <a:p>
            <a:pPr marL="457200" lvl="0" indent="-317500" algn="l" rtl="0">
              <a:lnSpc>
                <a:spcPct val="100000"/>
              </a:lnSpc>
              <a:spcBef>
                <a:spcPts val="0"/>
              </a:spcBef>
              <a:spcAft>
                <a:spcPts val="0"/>
              </a:spcAft>
              <a:buClr>
                <a:srgbClr val="3B3D42"/>
              </a:buClr>
              <a:buSzPts val="1400"/>
              <a:buFont typeface="Helvetica Neue"/>
              <a:buChar char="●"/>
            </a:pPr>
            <a:r>
              <a:rPr lang="en" sz="1400">
                <a:solidFill>
                  <a:srgbClr val="3B3D42"/>
                </a:solidFill>
                <a:latin typeface="Helvetica Neue"/>
                <a:ea typeface="Helvetica Neue"/>
                <a:cs typeface="Helvetica Neue"/>
                <a:sym typeface="Helvetica Neue"/>
              </a:rPr>
              <a:t>git commit -m “first commit”</a:t>
            </a:r>
            <a:endParaRPr sz="1400">
              <a:solidFill>
                <a:srgbClr val="3B3D42"/>
              </a:solidFill>
              <a:latin typeface="Helvetica Neue"/>
              <a:ea typeface="Helvetica Neue"/>
              <a:cs typeface="Helvetica Neue"/>
              <a:sym typeface="Helvetica Neue"/>
            </a:endParaRPr>
          </a:p>
          <a:p>
            <a:pPr marL="457200" lvl="0" indent="-317500" algn="l" rtl="0">
              <a:lnSpc>
                <a:spcPct val="100000"/>
              </a:lnSpc>
              <a:spcBef>
                <a:spcPts val="0"/>
              </a:spcBef>
              <a:spcAft>
                <a:spcPts val="0"/>
              </a:spcAft>
              <a:buClr>
                <a:srgbClr val="3B3D42"/>
              </a:buClr>
              <a:buSzPts val="1400"/>
              <a:buFont typeface="Helvetica Neue"/>
              <a:buChar char="●"/>
            </a:pPr>
            <a:r>
              <a:rPr lang="en" sz="1400">
                <a:solidFill>
                  <a:srgbClr val="3B3D42"/>
                </a:solidFill>
                <a:latin typeface="Helvetica Neue"/>
                <a:ea typeface="Helvetica Neue"/>
                <a:cs typeface="Helvetica Neue"/>
                <a:sym typeface="Helvetica Neue"/>
              </a:rPr>
              <a:t>setting the remote manually</a:t>
            </a:r>
            <a:endParaRPr sz="1400">
              <a:solidFill>
                <a:srgbClr val="3B3D42"/>
              </a:solidFill>
              <a:latin typeface="Helvetica Neue"/>
              <a:ea typeface="Helvetica Neue"/>
              <a:cs typeface="Helvetica Neue"/>
              <a:sym typeface="Helvetica Neue"/>
            </a:endParaRPr>
          </a:p>
          <a:p>
            <a:pPr marL="457200" lvl="0" indent="-317500" algn="l" rtl="0">
              <a:lnSpc>
                <a:spcPct val="100000"/>
              </a:lnSpc>
              <a:spcBef>
                <a:spcPts val="0"/>
              </a:spcBef>
              <a:spcAft>
                <a:spcPts val="0"/>
              </a:spcAft>
              <a:buClr>
                <a:srgbClr val="3B3D42"/>
              </a:buClr>
              <a:buSzPts val="1400"/>
              <a:buFont typeface="Helvetica Neue"/>
              <a:buChar char="●"/>
            </a:pPr>
            <a:r>
              <a:rPr lang="en" sz="1400">
                <a:solidFill>
                  <a:srgbClr val="3B3D42"/>
                </a:solidFill>
                <a:latin typeface="Helvetica Neue"/>
                <a:ea typeface="Helvetica Neue"/>
                <a:cs typeface="Helvetica Neue"/>
                <a:sym typeface="Helvetica Neue"/>
              </a:rPr>
              <a:t>git push -u origin master</a:t>
            </a:r>
            <a:endParaRPr sz="1400">
              <a:solidFill>
                <a:srgbClr val="3B3D42"/>
              </a:solidFill>
              <a:latin typeface="Helvetica Neue"/>
              <a:ea typeface="Helvetica Neue"/>
              <a:cs typeface="Helvetica Neue"/>
              <a:sym typeface="Helvetica Neue"/>
            </a:endParaRPr>
          </a:p>
          <a:p>
            <a:pPr marL="0" lvl="0" indent="0" algn="l" rtl="0">
              <a:lnSpc>
                <a:spcPct val="100000"/>
              </a:lnSpc>
              <a:spcBef>
                <a:spcPts val="0"/>
              </a:spcBef>
              <a:spcAft>
                <a:spcPts val="0"/>
              </a:spcAft>
              <a:buNone/>
            </a:pPr>
            <a:endParaRPr sz="1400">
              <a:solidFill>
                <a:srgbClr val="3B3D42"/>
              </a:solidFill>
              <a:latin typeface="Helvetica Neue"/>
              <a:ea typeface="Helvetica Neue"/>
              <a:cs typeface="Helvetica Neue"/>
              <a:sym typeface="Helvetica Neue"/>
            </a:endParaRPr>
          </a:p>
          <a:p>
            <a:pPr marL="0" lvl="0" indent="0" algn="l" rtl="0">
              <a:lnSpc>
                <a:spcPct val="100000"/>
              </a:lnSpc>
              <a:spcBef>
                <a:spcPts val="0"/>
              </a:spcBef>
              <a:spcAft>
                <a:spcPts val="0"/>
              </a:spcAft>
              <a:buNone/>
            </a:pPr>
            <a:r>
              <a:rPr lang="en" sz="1400">
                <a:solidFill>
                  <a:srgbClr val="3B3D42"/>
                </a:solidFill>
                <a:latin typeface="Helvetica Neue"/>
                <a:ea typeface="Helvetica Neue"/>
                <a:cs typeface="Helvetica Neue"/>
                <a:sym typeface="Helvetica Neue"/>
              </a:rPr>
              <a:t>If students ever do want to use a local folder and push remotely, they’ll have to create a repo on GitHub without initializing with README.md and then follow the step listed above (for setting remote, it should look something like “</a:t>
            </a:r>
            <a:r>
              <a:rPr lang="en" sz="1050">
                <a:solidFill>
                  <a:srgbClr val="24292E"/>
                </a:solidFill>
                <a:latin typeface="Verdana"/>
                <a:ea typeface="Verdana"/>
                <a:cs typeface="Verdana"/>
                <a:sym typeface="Verdana"/>
              </a:rPr>
              <a:t>git remote add origin git@github.com:userName/repoName.git”)</a:t>
            </a:r>
            <a:endParaRPr sz="1400">
              <a:solidFill>
                <a:srgbClr val="3B3D42"/>
              </a:solidFill>
              <a:latin typeface="Helvetica Neue"/>
              <a:ea typeface="Helvetica Neue"/>
              <a:cs typeface="Helvetica Neue"/>
              <a:sym typeface="Helvetica Neue"/>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db83a2f6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db83a2f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rPr>
              <a:t>Mention that students should use the “Documents” folder as the place to put their projects and other repos during the SI (this is just to keep things organized!)</a:t>
            </a:r>
            <a:endParaRPr sz="1400" b="1">
              <a:solidFill>
                <a:schemeClr val="dk1"/>
              </a:solidFill>
            </a:endParaRPr>
          </a:p>
          <a:p>
            <a:pPr marL="0" lvl="0" indent="0" algn="l" rtl="0">
              <a:spcBef>
                <a:spcPts val="0"/>
              </a:spcBef>
              <a:spcAft>
                <a:spcPts val="0"/>
              </a:spcAft>
              <a:buNone/>
            </a:pPr>
            <a:endParaRPr b="1">
              <a:solidFill>
                <a:srgbClr val="FF9900"/>
              </a:solidFill>
              <a:latin typeface="Source Code Pro"/>
              <a:ea typeface="Source Code Pro"/>
              <a:cs typeface="Source Code Pro"/>
              <a:sym typeface="Source Code Pro"/>
            </a:endParaRPr>
          </a:p>
          <a:p>
            <a:pPr marL="0" lvl="0" indent="0" algn="l" rtl="0">
              <a:spcBef>
                <a:spcPts val="0"/>
              </a:spcBef>
              <a:spcAft>
                <a:spcPts val="0"/>
              </a:spcAft>
              <a:buNone/>
            </a:pPr>
            <a:r>
              <a:rPr lang="en" b="1">
                <a:solidFill>
                  <a:srgbClr val="FF9900"/>
                </a:solidFill>
                <a:latin typeface="Source Code Pro"/>
                <a:ea typeface="Source Code Pro"/>
                <a:cs typeface="Source Code Pro"/>
                <a:sym typeface="Source Code Pro"/>
              </a:rPr>
              <a:t>git clone </a:t>
            </a:r>
            <a:endParaRPr b="1">
              <a:solidFill>
                <a:srgbClr val="FF9900"/>
              </a:solidFill>
              <a:latin typeface="Source Code Pro"/>
              <a:ea typeface="Source Code Pro"/>
              <a:cs typeface="Source Code Pro"/>
              <a:sym typeface="Source Code Pro"/>
            </a:endParaRPr>
          </a:p>
          <a:p>
            <a:pPr marL="457200" lvl="0" indent="-317500" algn="l" rtl="0">
              <a:spcBef>
                <a:spcPts val="0"/>
              </a:spcBef>
              <a:spcAft>
                <a:spcPts val="0"/>
              </a:spcAft>
              <a:buSzPts val="1400"/>
              <a:buChar char="●"/>
            </a:pPr>
            <a:r>
              <a:rPr lang="en"/>
              <a:t>The command that downloads the associated repo, so long as you have permission to access it on GitHub (since we set up SSH already, students should have access to their own remote repos on GitHub)</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7f18fe20e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7f18fe20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7f18fe20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7f18fe20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d85493e8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d85493e8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400" b="1"/>
              <a:t>During this step you might be asked to input your password one last time!</a:t>
            </a:r>
            <a:endParaRPr sz="1400" b="1"/>
          </a:p>
          <a:p>
            <a:pPr marL="457200" lvl="0" indent="-342900" algn="l" rtl="0">
              <a:spcBef>
                <a:spcPts val="0"/>
              </a:spcBef>
              <a:spcAft>
                <a:spcPts val="0"/>
              </a:spcAft>
              <a:buSzPts val="1800"/>
              <a:buChar char="●"/>
            </a:pPr>
            <a:r>
              <a:rPr lang="en" sz="1500" b="1"/>
              <a:t>Stress this is probably the two most common commands students will be using with git!</a:t>
            </a:r>
            <a:endParaRPr sz="1500" b="1"/>
          </a:p>
          <a:p>
            <a:pPr marL="914400" lvl="1" indent="-311150" algn="l" rtl="0">
              <a:spcBef>
                <a:spcPts val="0"/>
              </a:spcBef>
              <a:spcAft>
                <a:spcPts val="0"/>
              </a:spcAft>
              <a:buSzPts val="1300"/>
              <a:buChar char="○"/>
            </a:pPr>
            <a:r>
              <a:rPr lang="en" sz="1300"/>
              <a:t>For the commit message, mention that “first commit” is standard for the first time you commit, but the message is up to you to quickly describe the changes that have occured.</a:t>
            </a:r>
            <a:endParaRPr sz="1300"/>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git add . / git commit -m “first commit”</a:t>
            </a:r>
            <a:endParaRPr/>
          </a:p>
          <a:p>
            <a:pPr marL="914400" lvl="1" indent="-317500" algn="l" rtl="0">
              <a:spcBef>
                <a:spcPts val="0"/>
              </a:spcBef>
              <a:spcAft>
                <a:spcPts val="0"/>
              </a:spcAft>
              <a:buSzPts val="1400"/>
              <a:buChar char="○"/>
            </a:pPr>
            <a:r>
              <a:rPr lang="en" b="1">
                <a:solidFill>
                  <a:srgbClr val="FF9900"/>
                </a:solidFill>
                <a:latin typeface="Source Code Pro"/>
                <a:ea typeface="Source Code Pro"/>
                <a:cs typeface="Source Code Pro"/>
                <a:sym typeface="Source Code Pro"/>
              </a:rPr>
              <a:t>git add .</a:t>
            </a:r>
            <a:r>
              <a:rPr lang="en"/>
              <a:t> </a:t>
            </a:r>
            <a:endParaRPr/>
          </a:p>
          <a:p>
            <a:pPr marL="1371600" lvl="2" indent="-317500" algn="l" rtl="0">
              <a:spcBef>
                <a:spcPts val="0"/>
              </a:spcBef>
              <a:spcAft>
                <a:spcPts val="0"/>
              </a:spcAft>
              <a:buSzPts val="1400"/>
              <a:buChar char="■"/>
            </a:pPr>
            <a:r>
              <a:rPr lang="en"/>
              <a:t>The command to “stage” changes, which we’ll cover later</a:t>
            </a:r>
            <a:endParaRPr/>
          </a:p>
          <a:p>
            <a:pPr marL="1371600" lvl="2" indent="-317500" algn="l" rtl="0">
              <a:spcBef>
                <a:spcPts val="0"/>
              </a:spcBef>
              <a:spcAft>
                <a:spcPts val="0"/>
              </a:spcAft>
              <a:buSzPts val="1400"/>
              <a:buChar char="■"/>
            </a:pPr>
            <a:r>
              <a:rPr lang="en" b="1"/>
              <a:t>NOTE the period at the end separated by a space!</a:t>
            </a:r>
            <a:endParaRPr b="1"/>
          </a:p>
          <a:p>
            <a:pPr marL="914400" lvl="1" indent="-317500" algn="l" rtl="0">
              <a:spcBef>
                <a:spcPts val="0"/>
              </a:spcBef>
              <a:spcAft>
                <a:spcPts val="0"/>
              </a:spcAft>
              <a:buClr>
                <a:srgbClr val="FF9900"/>
              </a:buClr>
              <a:buSzPts val="1400"/>
              <a:buFont typeface="Source Code Pro"/>
              <a:buChar char="○"/>
            </a:pPr>
            <a:r>
              <a:rPr lang="en" b="1">
                <a:solidFill>
                  <a:srgbClr val="FF9900"/>
                </a:solidFill>
                <a:latin typeface="Source Code Pro"/>
                <a:ea typeface="Source Code Pro"/>
                <a:cs typeface="Source Code Pro"/>
                <a:sym typeface="Source Code Pro"/>
              </a:rPr>
              <a:t>git commit -m “first commit” </a:t>
            </a:r>
            <a:endParaRPr b="1">
              <a:solidFill>
                <a:srgbClr val="FF9900"/>
              </a:solidFill>
              <a:latin typeface="Source Code Pro"/>
              <a:ea typeface="Source Code Pro"/>
              <a:cs typeface="Source Code Pro"/>
              <a:sym typeface="Source Code Pro"/>
            </a:endParaRPr>
          </a:p>
          <a:p>
            <a:pPr marL="1371600" lvl="2" indent="-317500" algn="l" rtl="0">
              <a:spcBef>
                <a:spcPts val="0"/>
              </a:spcBef>
              <a:spcAft>
                <a:spcPts val="0"/>
              </a:spcAft>
              <a:buSzPts val="1400"/>
              <a:buChar char="■"/>
            </a:pPr>
            <a:r>
              <a:rPr lang="en"/>
              <a:t>The command to actually commit the “staged” changes</a:t>
            </a:r>
            <a:endParaRPr/>
          </a:p>
          <a:p>
            <a:pPr marL="1371600" lvl="2" indent="-317500" algn="l" rtl="0">
              <a:spcBef>
                <a:spcPts val="0"/>
              </a:spcBef>
              <a:spcAft>
                <a:spcPts val="0"/>
              </a:spcAft>
              <a:buSzPts val="1400"/>
              <a:buChar char="■"/>
            </a:pPr>
            <a:r>
              <a:rPr lang="en"/>
              <a:t>The message “first commit” is a standard message for the first commit</a:t>
            </a:r>
            <a:endParaRPr i="1"/>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79d29a7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79d29a7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viewing repos on your account, click the account icon in the upper right, go to “Your Profile” and once there, there should be a tab called “Repositories” containing your accounts repos.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bbbd668a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bbbd668a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Cover this slide quickly</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278ac8cf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278ac8c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u="sng">
                <a:latin typeface="Lato"/>
                <a:ea typeface="Lato"/>
                <a:cs typeface="Lato"/>
                <a:sym typeface="Lato"/>
              </a:rPr>
              <a:t>Cover this slide, even if you went with the code along style lesson</a:t>
            </a:r>
            <a:endParaRPr sz="1300" b="1" u="sng">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Stress that from now on, THESE 3 main commands are how students should save their work.</a:t>
            </a:r>
            <a:endParaRPr>
              <a:latin typeface="Lato"/>
              <a:ea typeface="Lato"/>
              <a:cs typeface="Lato"/>
              <a:sym typeface="Lato"/>
            </a:endParaRPr>
          </a:p>
          <a:p>
            <a:pPr marL="457200" lvl="0" indent="-298450" algn="l" rtl="0">
              <a:lnSpc>
                <a:spcPct val="100000"/>
              </a:lnSpc>
              <a:spcBef>
                <a:spcPts val="0"/>
              </a:spcBef>
              <a:spcAft>
                <a:spcPts val="0"/>
              </a:spcAft>
              <a:buSzPts val="1100"/>
              <a:buFont typeface="Lato"/>
              <a:buChar char="●"/>
            </a:pPr>
            <a:r>
              <a:rPr lang="en">
                <a:latin typeface="Lato"/>
                <a:ea typeface="Lato"/>
                <a:cs typeface="Lato"/>
                <a:sym typeface="Lato"/>
              </a:rPr>
              <a:t>git add .</a:t>
            </a:r>
            <a:endParaRPr>
              <a:latin typeface="Lato"/>
              <a:ea typeface="Lato"/>
              <a:cs typeface="Lato"/>
              <a:sym typeface="Lato"/>
            </a:endParaRPr>
          </a:p>
          <a:p>
            <a:pPr marL="914400" lvl="1" indent="-298450" algn="l" rtl="0">
              <a:lnSpc>
                <a:spcPct val="100000"/>
              </a:lnSpc>
              <a:spcBef>
                <a:spcPts val="0"/>
              </a:spcBef>
              <a:spcAft>
                <a:spcPts val="0"/>
              </a:spcAft>
              <a:buSzPts val="1100"/>
              <a:buFont typeface="Lato"/>
              <a:buChar char="○"/>
            </a:pPr>
            <a:r>
              <a:rPr lang="en">
                <a:latin typeface="Lato"/>
                <a:ea typeface="Lato"/>
                <a:cs typeface="Lato"/>
                <a:sym typeface="Lato"/>
              </a:rPr>
              <a:t>Adds all changes to the “stagging area”</a:t>
            </a:r>
            <a:endParaRPr>
              <a:latin typeface="Lato"/>
              <a:ea typeface="Lato"/>
              <a:cs typeface="Lato"/>
              <a:sym typeface="Lato"/>
            </a:endParaRPr>
          </a:p>
          <a:p>
            <a:pPr marL="1371600" lvl="2" indent="-298450" algn="l" rtl="0">
              <a:lnSpc>
                <a:spcPct val="100000"/>
              </a:lnSpc>
              <a:spcBef>
                <a:spcPts val="0"/>
              </a:spcBef>
              <a:spcAft>
                <a:spcPts val="0"/>
              </a:spcAft>
              <a:buSzPts val="1100"/>
              <a:buFont typeface="Lato"/>
              <a:buChar char="■"/>
            </a:pPr>
            <a:r>
              <a:rPr lang="en">
                <a:latin typeface="Lato"/>
                <a:ea typeface="Lato"/>
                <a:cs typeface="Lato"/>
                <a:sym typeface="Lato"/>
              </a:rPr>
              <a:t>Think of “committing” being the final decision - changes are written in stone (not really)!</a:t>
            </a:r>
            <a:endParaRPr>
              <a:latin typeface="Lato"/>
              <a:ea typeface="Lato"/>
              <a:cs typeface="Lato"/>
              <a:sym typeface="Lato"/>
            </a:endParaRPr>
          </a:p>
          <a:p>
            <a:pPr marL="1371600" lvl="2" indent="-298450" algn="l" rtl="0">
              <a:lnSpc>
                <a:spcPct val="100000"/>
              </a:lnSpc>
              <a:spcBef>
                <a:spcPts val="0"/>
              </a:spcBef>
              <a:spcAft>
                <a:spcPts val="0"/>
              </a:spcAft>
              <a:buSzPts val="1100"/>
              <a:buFont typeface="Lato"/>
              <a:buChar char="■"/>
            </a:pPr>
            <a:r>
              <a:rPr lang="en">
                <a:latin typeface="Lato"/>
                <a:ea typeface="Lato"/>
                <a:cs typeface="Lato"/>
                <a:sym typeface="Lato"/>
              </a:rPr>
              <a:t>Think of the “stagging area” as being the step right before that final decision - like saying, “I’m thinking these are good enough, but I’m still deciding”</a:t>
            </a:r>
            <a:endParaRPr>
              <a:latin typeface="Lato"/>
              <a:ea typeface="Lato"/>
              <a:cs typeface="Lato"/>
              <a:sym typeface="Lato"/>
            </a:endParaRPr>
          </a:p>
          <a:p>
            <a:pPr marL="457200" lvl="0" indent="-298450" algn="l" rtl="0">
              <a:lnSpc>
                <a:spcPct val="100000"/>
              </a:lnSpc>
              <a:spcBef>
                <a:spcPts val="0"/>
              </a:spcBef>
              <a:spcAft>
                <a:spcPts val="0"/>
              </a:spcAft>
              <a:buSzPts val="1100"/>
              <a:buFont typeface="Lato"/>
              <a:buChar char="●"/>
            </a:pPr>
            <a:r>
              <a:rPr lang="en">
                <a:latin typeface="Lato"/>
                <a:ea typeface="Lato"/>
                <a:cs typeface="Lato"/>
                <a:sym typeface="Lato"/>
              </a:rPr>
              <a:t>git commit -m “some message”</a:t>
            </a:r>
            <a:endParaRPr>
              <a:latin typeface="Lato"/>
              <a:ea typeface="Lato"/>
              <a:cs typeface="Lato"/>
              <a:sym typeface="Lato"/>
            </a:endParaRPr>
          </a:p>
          <a:p>
            <a:pPr marL="914400" lvl="1" indent="-298450" algn="l" rtl="0">
              <a:lnSpc>
                <a:spcPct val="100000"/>
              </a:lnSpc>
              <a:spcBef>
                <a:spcPts val="0"/>
              </a:spcBef>
              <a:spcAft>
                <a:spcPts val="0"/>
              </a:spcAft>
              <a:buSzPts val="1100"/>
              <a:buFont typeface="Lato"/>
              <a:buChar char="○"/>
            </a:pPr>
            <a:r>
              <a:rPr lang="en">
                <a:latin typeface="Lato"/>
                <a:ea typeface="Lato"/>
                <a:cs typeface="Lato"/>
                <a:sym typeface="Lato"/>
              </a:rPr>
              <a:t>Every commit must come with a message</a:t>
            </a:r>
            <a:endParaRPr>
              <a:latin typeface="Lato"/>
              <a:ea typeface="Lato"/>
              <a:cs typeface="Lato"/>
              <a:sym typeface="Lato"/>
            </a:endParaRPr>
          </a:p>
          <a:p>
            <a:pPr marL="1371600" lvl="2" indent="-298450" algn="l" rtl="0">
              <a:lnSpc>
                <a:spcPct val="100000"/>
              </a:lnSpc>
              <a:spcBef>
                <a:spcPts val="0"/>
              </a:spcBef>
              <a:spcAft>
                <a:spcPts val="0"/>
              </a:spcAft>
              <a:buSzPts val="1100"/>
              <a:buFont typeface="Lato"/>
              <a:buChar char="■"/>
            </a:pPr>
            <a:r>
              <a:rPr lang="en">
                <a:latin typeface="Lato"/>
                <a:ea typeface="Lato"/>
                <a:cs typeface="Lato"/>
                <a:sym typeface="Lato"/>
              </a:rPr>
              <a:t>The point of the message is to briefly describe the changes you’ve made</a:t>
            </a:r>
            <a:endParaRPr>
              <a:latin typeface="Lato"/>
              <a:ea typeface="Lato"/>
              <a:cs typeface="Lato"/>
              <a:sym typeface="Lato"/>
            </a:endParaRPr>
          </a:p>
          <a:p>
            <a:pPr marL="1371600" lvl="2" indent="-298450" algn="l" rtl="0">
              <a:lnSpc>
                <a:spcPct val="100000"/>
              </a:lnSpc>
              <a:spcBef>
                <a:spcPts val="0"/>
              </a:spcBef>
              <a:spcAft>
                <a:spcPts val="0"/>
              </a:spcAft>
              <a:buSzPts val="1100"/>
              <a:buFont typeface="Lato"/>
              <a:buChar char="■"/>
            </a:pPr>
            <a:r>
              <a:rPr lang="en">
                <a:latin typeface="Lato"/>
                <a:ea typeface="Lato"/>
                <a:cs typeface="Lato"/>
                <a:sym typeface="Lato"/>
              </a:rPr>
              <a:t>These messages are PUBLIC and tied to your account, so keep them professional and relevant</a:t>
            </a:r>
            <a:endParaRPr>
              <a:latin typeface="Lato"/>
              <a:ea typeface="Lato"/>
              <a:cs typeface="Lato"/>
              <a:sym typeface="Lato"/>
            </a:endParaRPr>
          </a:p>
          <a:p>
            <a:pPr marL="457200" lvl="0" indent="-298450" algn="l" rtl="0">
              <a:lnSpc>
                <a:spcPct val="100000"/>
              </a:lnSpc>
              <a:spcBef>
                <a:spcPts val="0"/>
              </a:spcBef>
              <a:spcAft>
                <a:spcPts val="0"/>
              </a:spcAft>
              <a:buSzPts val="1100"/>
              <a:buFont typeface="Lato"/>
              <a:buChar char="●"/>
            </a:pPr>
            <a:r>
              <a:rPr lang="en">
                <a:latin typeface="Lato"/>
                <a:ea typeface="Lato"/>
                <a:cs typeface="Lato"/>
                <a:sym typeface="Lato"/>
              </a:rPr>
              <a:t>git push</a:t>
            </a:r>
            <a:endParaRPr>
              <a:latin typeface="Lato"/>
              <a:ea typeface="Lato"/>
              <a:cs typeface="Lato"/>
              <a:sym typeface="Lato"/>
            </a:endParaRPr>
          </a:p>
          <a:p>
            <a:pPr marL="914400" lvl="1" indent="-298450" algn="l" rtl="0">
              <a:lnSpc>
                <a:spcPct val="100000"/>
              </a:lnSpc>
              <a:spcBef>
                <a:spcPts val="0"/>
              </a:spcBef>
              <a:spcAft>
                <a:spcPts val="0"/>
              </a:spcAft>
              <a:buSzPts val="1100"/>
              <a:buFont typeface="Lato"/>
              <a:buChar char="○"/>
            </a:pPr>
            <a:r>
              <a:rPr lang="en">
                <a:latin typeface="Lato"/>
                <a:ea typeface="Lato"/>
                <a:cs typeface="Lato"/>
                <a:sym typeface="Lato"/>
              </a:rPr>
              <a:t>So far, “add” and “commit” are all local (on your computer) - if your computer blows up, your files are gone!</a:t>
            </a:r>
            <a:endParaRPr>
              <a:latin typeface="Lato"/>
              <a:ea typeface="Lato"/>
              <a:cs typeface="Lato"/>
              <a:sym typeface="Lato"/>
            </a:endParaRPr>
          </a:p>
          <a:p>
            <a:pPr marL="914400" lvl="1" indent="-298450" algn="l" rtl="0">
              <a:lnSpc>
                <a:spcPct val="100000"/>
              </a:lnSpc>
              <a:spcBef>
                <a:spcPts val="0"/>
              </a:spcBef>
              <a:spcAft>
                <a:spcPts val="0"/>
              </a:spcAft>
              <a:buSzPts val="1100"/>
              <a:buFont typeface="Lato"/>
              <a:buChar char="○"/>
            </a:pPr>
            <a:r>
              <a:rPr lang="en">
                <a:latin typeface="Lato"/>
                <a:ea typeface="Lato"/>
                <a:cs typeface="Lato"/>
                <a:sym typeface="Lato"/>
              </a:rPr>
              <a:t>“push” saves your changes online, on GitHub.com (in the cloud) - if your computer blows up, your files are safe!</a:t>
            </a:r>
            <a:endParaRPr>
              <a:latin typeface="Lato"/>
              <a:ea typeface="Lato"/>
              <a:cs typeface="Lato"/>
              <a:sym typeface="Lato"/>
            </a:endParaRPr>
          </a:p>
          <a:p>
            <a:pPr marL="1371600" lvl="2" indent="-317500" algn="l" rtl="0">
              <a:lnSpc>
                <a:spcPct val="100000"/>
              </a:lnSpc>
              <a:spcBef>
                <a:spcPts val="0"/>
              </a:spcBef>
              <a:spcAft>
                <a:spcPts val="0"/>
              </a:spcAft>
              <a:buSzPts val="1400"/>
              <a:buFont typeface="Lato"/>
              <a:buChar char="■"/>
            </a:pPr>
            <a:r>
              <a:rPr lang="en">
                <a:latin typeface="Lato"/>
                <a:ea typeface="Lato"/>
                <a:cs typeface="Lato"/>
                <a:sym typeface="Lato"/>
              </a:rPr>
              <a:t>Note: last year, students like Ayinde, Jordan, Stephen,  and many more had their computers spontaneously </a:t>
            </a:r>
            <a:r>
              <a:rPr lang="en">
                <a:solidFill>
                  <a:schemeClr val="dk1"/>
                </a:solidFill>
                <a:latin typeface="Lato"/>
                <a:ea typeface="Lato"/>
                <a:cs typeface="Lato"/>
                <a:sym typeface="Lato"/>
              </a:rPr>
              <a:t>die - black screen!</a:t>
            </a:r>
            <a:r>
              <a:rPr lang="en">
                <a:latin typeface="Lato"/>
                <a:ea typeface="Lato"/>
                <a:cs typeface="Lato"/>
                <a:sym typeface="Lato"/>
              </a:rPr>
              <a:t> </a:t>
            </a:r>
            <a:endParaRPr>
              <a:latin typeface="Lato"/>
              <a:ea typeface="Lato"/>
              <a:cs typeface="Lato"/>
              <a:sym typeface="Lato"/>
            </a:endParaRPr>
          </a:p>
          <a:p>
            <a:pPr marL="1371600" marR="0" lvl="2" indent="-317500" algn="l" rtl="0">
              <a:lnSpc>
                <a:spcPct val="100000"/>
              </a:lnSpc>
              <a:spcBef>
                <a:spcPts val="0"/>
              </a:spcBef>
              <a:spcAft>
                <a:spcPts val="0"/>
              </a:spcAft>
              <a:buClr>
                <a:srgbClr val="000000"/>
              </a:buClr>
              <a:buSzPts val="1400"/>
              <a:buFont typeface="Lato"/>
              <a:buChar char="■"/>
            </a:pPr>
            <a:r>
              <a:rPr lang="en">
                <a:latin typeface="Lato"/>
                <a:ea typeface="Lato"/>
                <a:cs typeface="Lato"/>
                <a:sym typeface="Lato"/>
              </a:rPr>
              <a:t>They lost all of their work because they didn’t properly push their changes to GitHub</a:t>
            </a:r>
            <a:endParaRPr>
              <a:latin typeface="Lato"/>
              <a:ea typeface="Lato"/>
              <a:cs typeface="Lato"/>
              <a:sym typeface="Lato"/>
            </a:endParaRPr>
          </a:p>
          <a:p>
            <a:pPr marL="914400" marR="0" lvl="1" indent="-317500" algn="l" rtl="0">
              <a:lnSpc>
                <a:spcPct val="100000"/>
              </a:lnSpc>
              <a:spcBef>
                <a:spcPts val="0"/>
              </a:spcBef>
              <a:spcAft>
                <a:spcPts val="0"/>
              </a:spcAft>
              <a:buSzPts val="1400"/>
              <a:buFont typeface="Lato"/>
              <a:buChar char="○"/>
            </a:pPr>
            <a:r>
              <a:rPr lang="en" b="1" u="sng">
                <a:latin typeface="Lato"/>
                <a:ea typeface="Lato"/>
                <a:cs typeface="Lato"/>
                <a:sym typeface="Lato"/>
              </a:rPr>
              <a:t>Developers will add, commit, push on a regular basis, and students should be doing the same! (every ~15  min.)</a:t>
            </a:r>
            <a:endParaRPr b="1" u="sng">
              <a:latin typeface="Lato"/>
              <a:ea typeface="Lato"/>
              <a:cs typeface="Lato"/>
              <a:sym typeface="Lato"/>
            </a:endParaRPr>
          </a:p>
          <a:p>
            <a:pPr marL="457200" lvl="0" indent="-298450" algn="l" rtl="0">
              <a:spcBef>
                <a:spcPts val="0"/>
              </a:spcBef>
              <a:spcAft>
                <a:spcPts val="0"/>
              </a:spcAft>
              <a:buSzPts val="1100"/>
              <a:buFont typeface="Lato"/>
              <a:buChar char="●"/>
            </a:pPr>
            <a:r>
              <a:rPr lang="en">
                <a:solidFill>
                  <a:schemeClr val="dk1"/>
                </a:solidFill>
                <a:latin typeface="Lato"/>
                <a:ea typeface="Lato"/>
                <a:cs typeface="Lato"/>
                <a:sym typeface="Lato"/>
              </a:rPr>
              <a:t>git clone</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Downloads a repo you own  from GitHub</a:t>
            </a:r>
            <a:endParaRPr>
              <a:solidFill>
                <a:schemeClr val="dk1"/>
              </a:solidFill>
              <a:latin typeface="Lato"/>
              <a:ea typeface="Lato"/>
              <a:cs typeface="Lato"/>
              <a:sym typeface="Lato"/>
            </a:endParaRPr>
          </a:p>
          <a:p>
            <a:pPr marL="457200" lvl="0" indent="-298450" algn="l" rtl="0">
              <a:lnSpc>
                <a:spcPct val="100000"/>
              </a:lnSpc>
              <a:spcBef>
                <a:spcPts val="0"/>
              </a:spcBef>
              <a:spcAft>
                <a:spcPts val="0"/>
              </a:spcAft>
              <a:buSzPts val="1100"/>
              <a:buFont typeface="Lato"/>
              <a:buChar char="●"/>
            </a:pPr>
            <a:r>
              <a:rPr lang="en">
                <a:latin typeface="Lato"/>
                <a:ea typeface="Lato"/>
                <a:cs typeface="Lato"/>
                <a:sym typeface="Lato"/>
              </a:rPr>
              <a:t>git status</a:t>
            </a:r>
            <a:endParaRPr>
              <a:latin typeface="Lato"/>
              <a:ea typeface="Lato"/>
              <a:cs typeface="Lato"/>
              <a:sym typeface="Lato"/>
            </a:endParaRPr>
          </a:p>
          <a:p>
            <a:pPr marL="914400" lvl="1" indent="-298450" algn="l" rtl="0">
              <a:lnSpc>
                <a:spcPct val="100000"/>
              </a:lnSpc>
              <a:spcBef>
                <a:spcPts val="0"/>
              </a:spcBef>
              <a:spcAft>
                <a:spcPts val="0"/>
              </a:spcAft>
              <a:buSzPts val="1100"/>
              <a:buFont typeface="Lato"/>
              <a:buChar char="○"/>
            </a:pPr>
            <a:r>
              <a:rPr lang="en">
                <a:latin typeface="Lato"/>
                <a:ea typeface="Lato"/>
                <a:cs typeface="Lato"/>
                <a:sym typeface="Lato"/>
              </a:rPr>
              <a:t>Doesn’t change anything, just checks to see what files have changed without being committed</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NOTE: We will cover forking later on!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NOTE: We will not touch on branches officially, but feel free to discuss it on your own time (“Wiggle Room”, office hours, etc.)!</a:t>
            </a:r>
            <a:endParaRPr>
              <a:latin typeface="Lato"/>
              <a:ea typeface="Lato"/>
              <a:cs typeface="Lato"/>
              <a:sym typeface="Lato"/>
            </a:endParaRPr>
          </a:p>
          <a:p>
            <a:pPr marL="0" lvl="0" indent="0" algn="l" rtl="0">
              <a:spcBef>
                <a:spcPts val="0"/>
              </a:spcBef>
              <a:spcAft>
                <a:spcPts val="0"/>
              </a:spcAft>
              <a:buNone/>
            </a:pPr>
            <a:r>
              <a:rPr lang="en" sz="2600" b="1">
                <a:latin typeface="Lato"/>
                <a:ea typeface="Lato"/>
                <a:cs typeface="Lato"/>
                <a:sym typeface="Lato"/>
              </a:rPr>
              <a:t>NOTE: At the end of every day, have one instructional team member remind students to add and commit their work to GitHub!</a:t>
            </a:r>
            <a:endParaRPr sz="2600" b="1">
              <a:latin typeface="Lato"/>
              <a:ea typeface="Lato"/>
              <a:cs typeface="Lato"/>
              <a:sym typeface="La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79d29a7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79d29a7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END</a:t>
            </a:r>
            <a:endParaRPr dirty="0"/>
          </a:p>
        </p:txBody>
      </p:sp>
    </p:spTree>
    <p:extLst>
      <p:ext uri="{BB962C8B-B14F-4D97-AF65-F5344CB8AC3E}">
        <p14:creationId xmlns:p14="http://schemas.microsoft.com/office/powerpoint/2010/main" val="326088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bbbd668a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bbbd668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Cover this slide quickly</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bbbd668a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bbbd668a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Cover this slide quickly</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bbbd66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bbbd66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Cover this slide quickly</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bbbd668a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bbbd668a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Cover this slide quickly</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d2d05979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d2d05979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Cover this slide quickly</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a Repo means, Repository, which is just another word for folder or directory.</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Ask, “Why is it useful to store files online, instead of just on your laptops?” Elicit or provide: “Safer in case something happens to laptop” OR “Allows collaborators to have easier access to a project’s files”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d2d05979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d2d05979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Cover this slide quickly</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1434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lstStyle>
            <a:lvl1pPr lvl="0" algn="ctr">
              <a:spcBef>
                <a:spcPts val="0"/>
              </a:spcBef>
              <a:spcAft>
                <a:spcPts val="0"/>
              </a:spcAft>
              <a:buClr>
                <a:srgbClr val="3B3D42"/>
              </a:buClr>
              <a:buSzPts val="5200"/>
              <a:buNone/>
              <a:defRPr sz="5200">
                <a:solidFill>
                  <a:srgbClr val="3B3D4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22150" y="3385501"/>
            <a:ext cx="5699700" cy="855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rgbClr val="51C1E9"/>
              </a:buClr>
              <a:buSzPts val="2800"/>
              <a:buNone/>
              <a:defRPr sz="2800">
                <a:solidFill>
                  <a:srgbClr val="51C1E9"/>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descr="Logo_vert_whitesplash.png"/>
          <p:cNvPicPr preferRelativeResize="0"/>
          <p:nvPr/>
        </p:nvPicPr>
        <p:blipFill rotWithShape="1">
          <a:blip r:embed="rId2">
            <a:alphaModFix/>
          </a:blip>
          <a:srcRect/>
          <a:stretch/>
        </p:blipFill>
        <p:spPr>
          <a:xfrm>
            <a:off x="-115850" y="230399"/>
            <a:ext cx="2760624" cy="27605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Code">
  <p:cSld name="CUSTOM">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4" name="Google Shape;24;p5"/>
          <p:cNvSpPr txBox="1">
            <a:spLocks noGrp="1"/>
          </p:cNvSpPr>
          <p:nvPr>
            <p:ph type="body" idx="1"/>
          </p:nvPr>
        </p:nvSpPr>
        <p:spPr>
          <a:xfrm>
            <a:off x="320700" y="1109950"/>
            <a:ext cx="8520600" cy="1816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body" idx="2"/>
          </p:nvPr>
        </p:nvSpPr>
        <p:spPr>
          <a:xfrm>
            <a:off x="320700" y="2926150"/>
            <a:ext cx="8520600" cy="1955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Source Code Pro"/>
              <a:buChar char="●"/>
              <a:defRPr>
                <a:latin typeface="Source Code Pro"/>
                <a:ea typeface="Source Code Pro"/>
                <a:cs typeface="Source Code Pro"/>
                <a:sym typeface="Source Code Pro"/>
              </a:defRPr>
            </a:lvl1pPr>
            <a:lvl2pPr marL="914400" lvl="1" indent="-317500">
              <a:spcBef>
                <a:spcPts val="1600"/>
              </a:spcBef>
              <a:spcAft>
                <a:spcPts val="0"/>
              </a:spcAft>
              <a:buSzPts val="1400"/>
              <a:buFont typeface="Source Code Pro"/>
              <a:buChar char="○"/>
              <a:defRPr>
                <a:latin typeface="Source Code Pro"/>
                <a:ea typeface="Source Code Pro"/>
                <a:cs typeface="Source Code Pro"/>
                <a:sym typeface="Source Code Pro"/>
              </a:defRPr>
            </a:lvl2pPr>
            <a:lvl3pPr marL="1371600" lvl="2" indent="-317500">
              <a:spcBef>
                <a:spcPts val="1600"/>
              </a:spcBef>
              <a:spcAft>
                <a:spcPts val="0"/>
              </a:spcAft>
              <a:buSzPts val="1400"/>
              <a:buFont typeface="Source Code Pro"/>
              <a:buChar char="■"/>
              <a:defRPr>
                <a:latin typeface="Source Code Pro"/>
                <a:ea typeface="Source Code Pro"/>
                <a:cs typeface="Source Code Pro"/>
                <a:sym typeface="Source Code Pro"/>
              </a:defRPr>
            </a:lvl3pPr>
            <a:lvl4pPr marL="1828800" lvl="3" indent="-317500">
              <a:spcBef>
                <a:spcPts val="1600"/>
              </a:spcBef>
              <a:spcAft>
                <a:spcPts val="0"/>
              </a:spcAft>
              <a:buSzPts val="1400"/>
              <a:buFont typeface="Source Code Pro"/>
              <a:buChar char="●"/>
              <a:defRPr>
                <a:latin typeface="Source Code Pro"/>
                <a:ea typeface="Source Code Pro"/>
                <a:cs typeface="Source Code Pro"/>
                <a:sym typeface="Source Code Pro"/>
              </a:defRPr>
            </a:lvl4pPr>
            <a:lvl5pPr marL="2286000" lvl="4" indent="-317500">
              <a:spcBef>
                <a:spcPts val="1600"/>
              </a:spcBef>
              <a:spcAft>
                <a:spcPts val="0"/>
              </a:spcAft>
              <a:buSzPts val="1400"/>
              <a:buFont typeface="Source Code Pro"/>
              <a:buChar char="○"/>
              <a:defRPr>
                <a:latin typeface="Source Code Pro"/>
                <a:ea typeface="Source Code Pro"/>
                <a:cs typeface="Source Code Pro"/>
                <a:sym typeface="Source Code Pro"/>
              </a:defRPr>
            </a:lvl5pPr>
            <a:lvl6pPr marL="2743200" lvl="5" indent="-317500">
              <a:spcBef>
                <a:spcPts val="1600"/>
              </a:spcBef>
              <a:spcAft>
                <a:spcPts val="0"/>
              </a:spcAft>
              <a:buSzPts val="1400"/>
              <a:buFont typeface="Source Code Pro"/>
              <a:buChar char="■"/>
              <a:defRPr>
                <a:latin typeface="Source Code Pro"/>
                <a:ea typeface="Source Code Pro"/>
                <a:cs typeface="Source Code Pro"/>
                <a:sym typeface="Source Code Pro"/>
              </a:defRPr>
            </a:lvl6pPr>
            <a:lvl7pPr marL="3200400" lvl="6" indent="-317500">
              <a:spcBef>
                <a:spcPts val="1600"/>
              </a:spcBef>
              <a:spcAft>
                <a:spcPts val="0"/>
              </a:spcAft>
              <a:buSzPts val="1400"/>
              <a:buFont typeface="Source Code Pro"/>
              <a:buChar char="●"/>
              <a:defRPr>
                <a:latin typeface="Source Code Pro"/>
                <a:ea typeface="Source Code Pro"/>
                <a:cs typeface="Source Code Pro"/>
                <a:sym typeface="Source Code Pro"/>
              </a:defRPr>
            </a:lvl7pPr>
            <a:lvl8pPr marL="3657600" lvl="7" indent="-317500">
              <a:spcBef>
                <a:spcPts val="1600"/>
              </a:spcBef>
              <a:spcAft>
                <a:spcPts val="0"/>
              </a:spcAft>
              <a:buSzPts val="1400"/>
              <a:buFont typeface="Source Code Pro"/>
              <a:buChar char="○"/>
              <a:defRPr>
                <a:latin typeface="Source Code Pro"/>
                <a:ea typeface="Source Code Pro"/>
                <a:cs typeface="Source Code Pro"/>
                <a:sym typeface="Source Code Pro"/>
              </a:defRPr>
            </a:lvl8pPr>
            <a:lvl9pPr marL="4114800" lvl="8" indent="-317500">
              <a:spcBef>
                <a:spcPts val="1600"/>
              </a:spcBef>
              <a:spcAft>
                <a:spcPts val="1600"/>
              </a:spcAft>
              <a:buSzPts val="1400"/>
              <a:buFont typeface="Source Code Pro"/>
              <a:buChar char="■"/>
              <a:defRPr>
                <a:latin typeface="Source Code Pro"/>
                <a:ea typeface="Source Code Pro"/>
                <a:cs typeface="Source Code Pro"/>
                <a:sym typeface="Source Code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265500" y="3949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1964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10" descr="roundJB.PNG"/>
          <p:cNvPicPr preferRelativeResize="0"/>
          <p:nvPr/>
        </p:nvPicPr>
        <p:blipFill>
          <a:blip r:embed="rId2">
            <a:alphaModFix/>
          </a:blip>
          <a:stretch>
            <a:fillRect/>
          </a:stretch>
        </p:blipFill>
        <p:spPr>
          <a:xfrm>
            <a:off x="-85604" y="2727050"/>
            <a:ext cx="2291200" cy="241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58375"/>
            <a:ext cx="8520600" cy="659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51C1E9"/>
              </a:buClr>
              <a:buSzPts val="3600"/>
              <a:buFont typeface="Roboto Condensed"/>
              <a:buNone/>
              <a:defRPr sz="3600">
                <a:solidFill>
                  <a:srgbClr val="51C1E9"/>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3B3D42"/>
              </a:buClr>
              <a:buSzPts val="1800"/>
              <a:buFont typeface="Helvetica Neue"/>
              <a:buChar char="●"/>
              <a:defRPr sz="1800">
                <a:solidFill>
                  <a:srgbClr val="3B3D4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rgbClr val="3B3D42"/>
              </a:buClr>
              <a:buSzPts val="1400"/>
              <a:buFont typeface="Helvetica Neue"/>
              <a:buChar char="■"/>
              <a:defRPr>
                <a:solidFill>
                  <a:srgbClr val="3B3D4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Helvetica Neue"/>
                <a:ea typeface="Helvetica Neue"/>
                <a:cs typeface="Helvetica Neue"/>
                <a:sym typeface="Helvetica Neue"/>
              </a:defRPr>
            </a:lvl1pPr>
            <a:lvl2pPr lvl="1" algn="r">
              <a:buNone/>
              <a:defRPr sz="1000">
                <a:solidFill>
                  <a:schemeClr val="dk2"/>
                </a:solidFill>
                <a:latin typeface="Helvetica Neue"/>
                <a:ea typeface="Helvetica Neue"/>
                <a:cs typeface="Helvetica Neue"/>
                <a:sym typeface="Helvetica Neue"/>
              </a:defRPr>
            </a:lvl2pPr>
            <a:lvl3pPr lvl="2" algn="r">
              <a:buNone/>
              <a:defRPr sz="1000">
                <a:solidFill>
                  <a:schemeClr val="dk2"/>
                </a:solidFill>
                <a:latin typeface="Helvetica Neue"/>
                <a:ea typeface="Helvetica Neue"/>
                <a:cs typeface="Helvetica Neue"/>
                <a:sym typeface="Helvetica Neue"/>
              </a:defRPr>
            </a:lvl3pPr>
            <a:lvl4pPr lvl="3" algn="r">
              <a:buNone/>
              <a:defRPr sz="1000">
                <a:solidFill>
                  <a:schemeClr val="dk2"/>
                </a:solidFill>
                <a:latin typeface="Helvetica Neue"/>
                <a:ea typeface="Helvetica Neue"/>
                <a:cs typeface="Helvetica Neue"/>
                <a:sym typeface="Helvetica Neue"/>
              </a:defRPr>
            </a:lvl4pPr>
            <a:lvl5pPr lvl="4" algn="r">
              <a:buNone/>
              <a:defRPr sz="1000">
                <a:solidFill>
                  <a:schemeClr val="dk2"/>
                </a:solidFill>
                <a:latin typeface="Helvetica Neue"/>
                <a:ea typeface="Helvetica Neue"/>
                <a:cs typeface="Helvetica Neue"/>
                <a:sym typeface="Helvetica Neue"/>
              </a:defRPr>
            </a:lvl5pPr>
            <a:lvl6pPr lvl="5" algn="r">
              <a:buNone/>
              <a:defRPr sz="1000">
                <a:solidFill>
                  <a:schemeClr val="dk2"/>
                </a:solidFill>
                <a:latin typeface="Helvetica Neue"/>
                <a:ea typeface="Helvetica Neue"/>
                <a:cs typeface="Helvetica Neue"/>
                <a:sym typeface="Helvetica Neue"/>
              </a:defRPr>
            </a:lvl6pPr>
            <a:lvl7pPr lvl="6" algn="r">
              <a:buNone/>
              <a:defRPr sz="1000">
                <a:solidFill>
                  <a:schemeClr val="dk2"/>
                </a:solidFill>
                <a:latin typeface="Helvetica Neue"/>
                <a:ea typeface="Helvetica Neue"/>
                <a:cs typeface="Helvetica Neue"/>
                <a:sym typeface="Helvetica Neue"/>
              </a:defRPr>
            </a:lvl7pPr>
            <a:lvl8pPr lvl="7" algn="r">
              <a:buNone/>
              <a:defRPr sz="1000">
                <a:solidFill>
                  <a:schemeClr val="dk2"/>
                </a:solidFill>
                <a:latin typeface="Helvetica Neue"/>
                <a:ea typeface="Helvetica Neue"/>
                <a:cs typeface="Helvetica Neue"/>
                <a:sym typeface="Helvetica Neue"/>
              </a:defRPr>
            </a:lvl8pPr>
            <a:lvl9pPr lvl="8" algn="r">
              <a:buNone/>
              <a:defRPr sz="1000">
                <a:solidFill>
                  <a:schemeClr val="dk2"/>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WEEK 0</a:t>
            </a:r>
            <a:endParaRPr/>
          </a:p>
          <a:p>
            <a:pPr marL="0" lvl="0" indent="0" algn="ctr" rtl="0">
              <a:spcBef>
                <a:spcPts val="0"/>
              </a:spcBef>
              <a:spcAft>
                <a:spcPts val="0"/>
              </a:spcAft>
              <a:buNone/>
            </a:pPr>
            <a:r>
              <a:rPr lang="en"/>
              <a:t>DAY 1</a:t>
            </a:r>
            <a:endParaRPr/>
          </a:p>
        </p:txBody>
      </p:sp>
      <p:pic>
        <p:nvPicPr>
          <p:cNvPr id="62" name="Google Shape;62;p14" descr="leaningJB.png"/>
          <p:cNvPicPr preferRelativeResize="0"/>
          <p:nvPr/>
        </p:nvPicPr>
        <p:blipFill>
          <a:blip r:embed="rId3">
            <a:alphaModFix/>
          </a:blip>
          <a:stretch>
            <a:fillRect/>
          </a:stretch>
        </p:blipFill>
        <p:spPr>
          <a:xfrm flipH="1">
            <a:off x="6812974" y="2512475"/>
            <a:ext cx="2198201" cy="3074926"/>
          </a:xfrm>
          <a:prstGeom prst="rect">
            <a:avLst/>
          </a:prstGeom>
          <a:noFill/>
          <a:ln>
            <a:noFill/>
          </a:ln>
        </p:spPr>
      </p:pic>
      <p:sp>
        <p:nvSpPr>
          <p:cNvPr id="63" name="Google Shape;63;p14"/>
          <p:cNvSpPr txBox="1"/>
          <p:nvPr/>
        </p:nvSpPr>
        <p:spPr>
          <a:xfrm>
            <a:off x="807100" y="3599188"/>
            <a:ext cx="6085800" cy="90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51C1E9"/>
                </a:solidFill>
                <a:latin typeface="Helvetica Neue"/>
                <a:ea typeface="Helvetica Neue"/>
                <a:cs typeface="Helvetica Neue"/>
                <a:sym typeface="Helvetica Neue"/>
              </a:rPr>
              <a:t>GitHub</a:t>
            </a:r>
            <a:endParaRPr sz="3000">
              <a:solidFill>
                <a:srgbClr val="51C1E9"/>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297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 b="1" dirty="0"/>
              <a:t>GITHUB</a:t>
            </a:r>
            <a:r>
              <a:rPr lang="en" dirty="0"/>
              <a:t>?</a:t>
            </a:r>
            <a:endParaRPr dirty="0"/>
          </a:p>
        </p:txBody>
      </p:sp>
      <p:sp>
        <p:nvSpPr>
          <p:cNvPr id="118" name="Google Shape;118;p22"/>
          <p:cNvSpPr txBox="1"/>
          <p:nvPr/>
        </p:nvSpPr>
        <p:spPr>
          <a:xfrm>
            <a:off x="4464930" y="1197037"/>
            <a:ext cx="4247329" cy="36113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Helvetica Neue"/>
              <a:buChar char="●"/>
            </a:pPr>
            <a:r>
              <a:rPr lang="en-US" sz="2400" dirty="0">
                <a:solidFill>
                  <a:srgbClr val="222222"/>
                </a:solidFill>
                <a:latin typeface="Helvetica Neue"/>
                <a:ea typeface="Helvetica Neue"/>
                <a:cs typeface="Helvetica Neue"/>
                <a:sym typeface="Helvetica Neue"/>
              </a:rPr>
              <a:t>It is an </a:t>
            </a:r>
            <a:r>
              <a:rPr lang="en" sz="2400" dirty="0">
                <a:solidFill>
                  <a:srgbClr val="222222"/>
                </a:solidFill>
                <a:latin typeface="Helvetica Neue"/>
                <a:ea typeface="Helvetica Neue"/>
                <a:cs typeface="Helvetica Neue"/>
                <a:sym typeface="Helvetica Neue"/>
              </a:rPr>
              <a:t>online repository using Git version control </a:t>
            </a:r>
            <a:endParaRPr sz="2400" dirty="0">
              <a:solidFill>
                <a:srgbClr val="222222"/>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SzPts val="1800"/>
              <a:buFont typeface="Helvetica Neue"/>
              <a:buChar char="○"/>
            </a:pPr>
            <a:r>
              <a:rPr lang="en" sz="2400" dirty="0">
                <a:solidFill>
                  <a:srgbClr val="222222"/>
                </a:solidFill>
                <a:latin typeface="Helvetica Neue"/>
                <a:ea typeface="Helvetica Neue"/>
                <a:cs typeface="Helvetica Neue"/>
                <a:sym typeface="Helvetica Neue"/>
              </a:rPr>
              <a:t>Developers store their </a:t>
            </a:r>
            <a:r>
              <a:rPr lang="en-US" sz="2400" dirty="0">
                <a:solidFill>
                  <a:srgbClr val="222222"/>
                </a:solidFill>
                <a:latin typeface="Helvetica Neue"/>
                <a:ea typeface="Helvetica Neue"/>
                <a:cs typeface="Helvetica Neue"/>
                <a:sym typeface="Helvetica Neue"/>
              </a:rPr>
              <a:t>code/</a:t>
            </a:r>
            <a:r>
              <a:rPr lang="en" sz="2400" dirty="0">
                <a:solidFill>
                  <a:srgbClr val="222222"/>
                </a:solidFill>
                <a:latin typeface="Helvetica Neue"/>
                <a:ea typeface="Helvetica Neue"/>
                <a:cs typeface="Helvetica Neue"/>
                <a:sym typeface="Helvetica Neue"/>
              </a:rPr>
              <a:t>files </a:t>
            </a:r>
            <a:r>
              <a:rPr lang="en-US" sz="2400" dirty="0">
                <a:solidFill>
                  <a:srgbClr val="222222"/>
                </a:solidFill>
                <a:latin typeface="Helvetica Neue"/>
                <a:ea typeface="Helvetica Neue"/>
                <a:cs typeface="Helvetica Neue"/>
                <a:sym typeface="Helvetica Neue"/>
              </a:rPr>
              <a:t>on GitHub</a:t>
            </a:r>
            <a:endParaRPr sz="2400" dirty="0">
              <a:solidFill>
                <a:srgbClr val="222222"/>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SzPts val="1800"/>
              <a:buFont typeface="Helvetica Neue"/>
              <a:buChar char="○"/>
            </a:pPr>
            <a:r>
              <a:rPr lang="en-US" sz="2400" dirty="0">
                <a:solidFill>
                  <a:srgbClr val="222222"/>
                </a:solidFill>
                <a:latin typeface="Helvetica Neue"/>
                <a:ea typeface="Helvetica Neue"/>
                <a:cs typeface="Helvetica Neue"/>
                <a:sym typeface="Helvetica Neue"/>
              </a:rPr>
              <a:t>Allows developers to w</a:t>
            </a:r>
            <a:r>
              <a:rPr lang="en" sz="2400" dirty="0">
                <a:solidFill>
                  <a:srgbClr val="222222"/>
                </a:solidFill>
                <a:latin typeface="Helvetica Neue"/>
                <a:ea typeface="Helvetica Neue"/>
                <a:cs typeface="Helvetica Neue"/>
                <a:sym typeface="Helvetica Neue"/>
              </a:rPr>
              <a:t>ork collaboratively</a:t>
            </a:r>
          </a:p>
          <a:p>
            <a:pPr marL="914400" lvl="1" indent="-342900" algn="l" rtl="0">
              <a:lnSpc>
                <a:spcPct val="115000"/>
              </a:lnSpc>
              <a:spcBef>
                <a:spcPts val="0"/>
              </a:spcBef>
              <a:spcAft>
                <a:spcPts val="0"/>
              </a:spcAft>
              <a:buSzPts val="1800"/>
              <a:buFont typeface="Helvetica Neue"/>
              <a:buChar char="○"/>
            </a:pPr>
            <a:endParaRPr lang="en" sz="1800" dirty="0">
              <a:solidFill>
                <a:srgbClr val="222222"/>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SzPts val="1800"/>
              <a:buFont typeface="Helvetica Neue"/>
              <a:buChar char="○"/>
            </a:pPr>
            <a:endParaRPr sz="1800" dirty="0">
              <a:solidFill>
                <a:srgbClr val="222222"/>
              </a:solidFill>
              <a:latin typeface="Helvetica Neue"/>
              <a:ea typeface="Helvetica Neue"/>
              <a:cs typeface="Helvetica Neue"/>
              <a:sym typeface="Helvetica Neue"/>
            </a:endParaRPr>
          </a:p>
        </p:txBody>
      </p:sp>
      <p:pic>
        <p:nvPicPr>
          <p:cNvPr id="6" name="Google Shape;410;p59">
            <a:extLst>
              <a:ext uri="{FF2B5EF4-FFF2-40B4-BE49-F238E27FC236}">
                <a16:creationId xmlns:a16="http://schemas.microsoft.com/office/drawing/2014/main" id="{B05BD74C-09EA-4F15-8768-2E699DFC1D05}"/>
              </a:ext>
            </a:extLst>
          </p:cNvPr>
          <p:cNvPicPr preferRelativeResize="0"/>
          <p:nvPr/>
        </p:nvPicPr>
        <p:blipFill>
          <a:blip r:embed="rId3">
            <a:alphaModFix/>
          </a:blip>
          <a:stretch>
            <a:fillRect/>
          </a:stretch>
        </p:blipFill>
        <p:spPr>
          <a:xfrm>
            <a:off x="672001" y="1197037"/>
            <a:ext cx="2363925" cy="274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WHY USE </a:t>
            </a:r>
            <a:r>
              <a:rPr lang="en" b="1" dirty="0"/>
              <a:t>GITHUB</a:t>
            </a:r>
            <a:r>
              <a:rPr lang="en" dirty="0"/>
              <a:t>?</a:t>
            </a:r>
            <a:endParaRPr dirty="0"/>
          </a:p>
        </p:txBody>
      </p:sp>
      <p:sp>
        <p:nvSpPr>
          <p:cNvPr id="125" name="Google Shape;125;p23"/>
          <p:cNvSpPr txBox="1"/>
          <p:nvPr/>
        </p:nvSpPr>
        <p:spPr>
          <a:xfrm>
            <a:off x="86200" y="1252925"/>
            <a:ext cx="7129200" cy="3332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Code is public</a:t>
            </a:r>
            <a:endParaRPr sz="1800" dirty="0">
              <a:solidFill>
                <a:srgbClr val="222222"/>
              </a:solidFill>
              <a:latin typeface="Helvetica Neue"/>
              <a:ea typeface="Helvetica Neue"/>
              <a:cs typeface="Helvetica Neue"/>
              <a:sym typeface="Helvetica Neue"/>
            </a:endParaRP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Experts can contribute</a:t>
            </a:r>
            <a:endParaRPr sz="1800" dirty="0">
              <a:solidFill>
                <a:srgbClr val="222222"/>
              </a:solidFill>
              <a:latin typeface="Helvetica Neue"/>
              <a:ea typeface="Helvetica Neue"/>
              <a:cs typeface="Helvetica Neue"/>
              <a:sym typeface="Helvetica Neue"/>
            </a:endParaRP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New developers can learn!</a:t>
            </a:r>
            <a:endParaRPr sz="1800" b="1" i="1" dirty="0">
              <a:solidFill>
                <a:srgbClr val="222222"/>
              </a:solidFill>
              <a:latin typeface="Helvetica Neue"/>
              <a:ea typeface="Helvetica Neue"/>
              <a:cs typeface="Helvetica Neue"/>
              <a:sym typeface="Helvetica Neue"/>
            </a:endParaRPr>
          </a:p>
          <a:p>
            <a:pPr marL="457200" lvl="0" indent="-342900" algn="l" rtl="0">
              <a:lnSpc>
                <a:spcPct val="150000"/>
              </a:lnSpc>
              <a:spcBef>
                <a:spcPts val="0"/>
              </a:spcBef>
              <a:spcAft>
                <a:spcPts val="0"/>
              </a:spcAft>
              <a:buClr>
                <a:srgbClr val="222222"/>
              </a:buClr>
              <a:buSzPts val="1800"/>
              <a:buFont typeface="Helvetica Neue"/>
              <a:buChar char="●"/>
            </a:pPr>
            <a:r>
              <a:rPr lang="en" sz="1800" b="1" i="1" dirty="0">
                <a:solidFill>
                  <a:srgbClr val="222222"/>
                </a:solidFill>
                <a:latin typeface="Helvetica Neue"/>
                <a:ea typeface="Helvetica Neue"/>
                <a:cs typeface="Helvetica Neue"/>
                <a:sym typeface="Helvetica Neue"/>
              </a:rPr>
              <a:t>Social Programming</a:t>
            </a:r>
            <a:r>
              <a:rPr lang="en" sz="1800" dirty="0">
                <a:solidFill>
                  <a:srgbClr val="222222"/>
                </a:solidFill>
                <a:latin typeface="Helvetica Neue"/>
                <a:ea typeface="Helvetica Neue"/>
                <a:cs typeface="Helvetica Neue"/>
                <a:sym typeface="Helvetica Neue"/>
              </a:rPr>
              <a:t>, but NOT facebook</a:t>
            </a:r>
            <a:endParaRPr sz="1800" dirty="0">
              <a:solidFill>
                <a:srgbClr val="222222"/>
              </a:solidFill>
              <a:latin typeface="Helvetica Neue"/>
              <a:ea typeface="Helvetica Neue"/>
              <a:cs typeface="Helvetica Neue"/>
              <a:sym typeface="Helvetica Neue"/>
            </a:endParaRP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Professional space</a:t>
            </a:r>
            <a:endParaRPr sz="1800" dirty="0">
              <a:solidFill>
                <a:srgbClr val="222222"/>
              </a:solidFill>
              <a:latin typeface="Helvetica Neue"/>
              <a:ea typeface="Helvetica Neue"/>
              <a:cs typeface="Helvetica Neue"/>
              <a:sym typeface="Helvetica Neue"/>
            </a:endParaRP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You have a reputation - Be respectful!</a:t>
            </a:r>
            <a:endParaRPr sz="1800" dirty="0">
              <a:solidFill>
                <a:srgbClr val="222222"/>
              </a:solidFill>
              <a:latin typeface="Helvetica Neue"/>
              <a:ea typeface="Helvetica Neue"/>
              <a:cs typeface="Helvetica Neue"/>
              <a:sym typeface="Helvetica Neue"/>
            </a:endParaRPr>
          </a:p>
        </p:txBody>
      </p:sp>
      <p:pic>
        <p:nvPicPr>
          <p:cNvPr id="126" name="Google Shape;126;p23"/>
          <p:cNvPicPr preferRelativeResize="0"/>
          <p:nvPr/>
        </p:nvPicPr>
        <p:blipFill rotWithShape="1">
          <a:blip r:embed="rId3">
            <a:alphaModFix/>
          </a:blip>
          <a:srcRect r="25417"/>
          <a:stretch/>
        </p:blipFill>
        <p:spPr>
          <a:xfrm>
            <a:off x="5173775" y="964250"/>
            <a:ext cx="3970224" cy="34934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MAKING YOUR ACCOUNT </a:t>
            </a:r>
            <a:r>
              <a:rPr lang="en-US" dirty="0"/>
              <a:t>ON GITHUB</a:t>
            </a:r>
            <a:endParaRPr dirty="0"/>
          </a:p>
        </p:txBody>
      </p:sp>
      <p:sp>
        <p:nvSpPr>
          <p:cNvPr id="132" name="Google Shape;132;p24"/>
          <p:cNvSpPr txBox="1"/>
          <p:nvPr/>
        </p:nvSpPr>
        <p:spPr>
          <a:xfrm>
            <a:off x="86200" y="1252925"/>
            <a:ext cx="3734400" cy="3332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rgbClr val="222222"/>
              </a:buClr>
              <a:buSzPts val="1600"/>
              <a:buFont typeface="Helvetica Neue"/>
              <a:buAutoNum type="arabicPeriod"/>
            </a:pPr>
            <a:r>
              <a:rPr lang="en" sz="1600" dirty="0">
                <a:solidFill>
                  <a:srgbClr val="222222"/>
                </a:solidFill>
                <a:latin typeface="Helvetica Neue"/>
                <a:ea typeface="Helvetica Neue"/>
                <a:cs typeface="Helvetica Neue"/>
                <a:sym typeface="Helvetica Neue"/>
              </a:rPr>
              <a:t>Go to </a:t>
            </a:r>
            <a:r>
              <a:rPr lang="en" sz="1600" u="sng" dirty="0">
                <a:solidFill>
                  <a:schemeClr val="hlink"/>
                </a:solidFill>
                <a:latin typeface="Helvetica Neue"/>
                <a:ea typeface="Helvetica Neue"/>
                <a:cs typeface="Helvetica Neue"/>
                <a:sym typeface="Helvetica Neue"/>
                <a:hlinkClick r:id="rId3"/>
              </a:rPr>
              <a:t>Github.com</a:t>
            </a:r>
            <a:endParaRPr sz="1600" dirty="0">
              <a:solidFill>
                <a:srgbClr val="222222"/>
              </a:solidFill>
              <a:latin typeface="Helvetica Neue"/>
              <a:ea typeface="Helvetica Neue"/>
              <a:cs typeface="Helvetica Neue"/>
              <a:sym typeface="Helvetica Neue"/>
            </a:endParaRPr>
          </a:p>
          <a:p>
            <a:pPr marL="457200" marR="0" lvl="0" indent="-330200" algn="l" rtl="0">
              <a:lnSpc>
                <a:spcPct val="150000"/>
              </a:lnSpc>
              <a:spcBef>
                <a:spcPts val="0"/>
              </a:spcBef>
              <a:spcAft>
                <a:spcPts val="0"/>
              </a:spcAft>
              <a:buClr>
                <a:srgbClr val="222222"/>
              </a:buClr>
              <a:buSzPts val="1600"/>
              <a:buFont typeface="Helvetica Neue"/>
              <a:buAutoNum type="arabicPeriod"/>
            </a:pPr>
            <a:r>
              <a:rPr lang="en" sz="1600" dirty="0">
                <a:solidFill>
                  <a:srgbClr val="222222"/>
                </a:solidFill>
                <a:latin typeface="Helvetica Neue"/>
                <a:ea typeface="Helvetica Neue"/>
                <a:cs typeface="Helvetica Neue"/>
                <a:sym typeface="Helvetica Neue"/>
              </a:rPr>
              <a:t>Click “Sign up”</a:t>
            </a:r>
            <a:endParaRPr sz="1600" dirty="0">
              <a:solidFill>
                <a:srgbClr val="222222"/>
              </a:solidFill>
              <a:latin typeface="Helvetica Neue"/>
              <a:ea typeface="Helvetica Neue"/>
              <a:cs typeface="Helvetica Neue"/>
              <a:sym typeface="Helvetica Neue"/>
            </a:endParaRPr>
          </a:p>
          <a:p>
            <a:pPr marL="457200" marR="0" lvl="0" indent="-330200" algn="l" rtl="0">
              <a:lnSpc>
                <a:spcPct val="150000"/>
              </a:lnSpc>
              <a:spcBef>
                <a:spcPts val="0"/>
              </a:spcBef>
              <a:spcAft>
                <a:spcPts val="0"/>
              </a:spcAft>
              <a:buClr>
                <a:srgbClr val="222222"/>
              </a:buClr>
              <a:buSzPts val="1600"/>
              <a:buFont typeface="Helvetica Neue"/>
              <a:buAutoNum type="arabicPeriod"/>
            </a:pPr>
            <a:r>
              <a:rPr lang="en" sz="1600" dirty="0">
                <a:solidFill>
                  <a:srgbClr val="222222"/>
                </a:solidFill>
                <a:latin typeface="Helvetica Neue"/>
                <a:ea typeface="Helvetica Neue"/>
                <a:cs typeface="Helvetica Neue"/>
                <a:sym typeface="Helvetica Neue"/>
              </a:rPr>
              <a:t>Create a Username with your first name followed by “ASC5”</a:t>
            </a:r>
            <a:endParaRPr sz="1600" dirty="0">
              <a:solidFill>
                <a:srgbClr val="222222"/>
              </a:solidFill>
              <a:latin typeface="Helvetica Neue"/>
              <a:ea typeface="Helvetica Neue"/>
              <a:cs typeface="Helvetica Neue"/>
              <a:sym typeface="Helvetica Neue"/>
            </a:endParaRPr>
          </a:p>
          <a:p>
            <a:pPr marL="914400" marR="0" lvl="1" indent="-330200" algn="l" rtl="0">
              <a:lnSpc>
                <a:spcPct val="150000"/>
              </a:lnSpc>
              <a:spcBef>
                <a:spcPts val="0"/>
              </a:spcBef>
              <a:spcAft>
                <a:spcPts val="0"/>
              </a:spcAft>
              <a:buClr>
                <a:srgbClr val="222222"/>
              </a:buClr>
              <a:buSzPts val="1600"/>
              <a:buFont typeface="Helvetica Neue"/>
              <a:buChar char="○"/>
            </a:pPr>
            <a:r>
              <a:rPr lang="en" sz="1600" dirty="0">
                <a:solidFill>
                  <a:srgbClr val="222222"/>
                </a:solidFill>
                <a:latin typeface="Helvetica Neue"/>
                <a:ea typeface="Helvetica Neue"/>
                <a:cs typeface="Helvetica Neue"/>
                <a:sym typeface="Helvetica Neue"/>
              </a:rPr>
              <a:t>For example: </a:t>
            </a:r>
            <a:r>
              <a:rPr lang="en" sz="1600" i="1" dirty="0">
                <a:solidFill>
                  <a:srgbClr val="222222"/>
                </a:solidFill>
                <a:latin typeface="Helvetica Neue"/>
                <a:ea typeface="Helvetica Neue"/>
                <a:cs typeface="Helvetica Neue"/>
                <a:sym typeface="Helvetica Neue"/>
              </a:rPr>
              <a:t>bobASC5</a:t>
            </a:r>
            <a:endParaRPr sz="1600" i="1" dirty="0">
              <a:solidFill>
                <a:srgbClr val="222222"/>
              </a:solidFill>
              <a:latin typeface="Helvetica Neue"/>
              <a:ea typeface="Helvetica Neue"/>
              <a:cs typeface="Helvetica Neue"/>
              <a:sym typeface="Helvetica Neue"/>
            </a:endParaRPr>
          </a:p>
          <a:p>
            <a:pPr marL="914400" marR="0" lvl="1" indent="-330200" algn="l" rtl="0">
              <a:lnSpc>
                <a:spcPct val="150000"/>
              </a:lnSpc>
              <a:spcBef>
                <a:spcPts val="0"/>
              </a:spcBef>
              <a:spcAft>
                <a:spcPts val="0"/>
              </a:spcAft>
              <a:buClr>
                <a:srgbClr val="222222"/>
              </a:buClr>
              <a:buSzPts val="1600"/>
              <a:buFont typeface="Helvetica Neue"/>
              <a:buChar char="○"/>
            </a:pPr>
            <a:r>
              <a:rPr lang="en" sz="1600" b="1" dirty="0">
                <a:solidFill>
                  <a:srgbClr val="222222"/>
                </a:solidFill>
                <a:latin typeface="Helvetica Neue"/>
                <a:ea typeface="Helvetica Neue"/>
                <a:cs typeface="Helvetica Neue"/>
                <a:sym typeface="Helvetica Neue"/>
              </a:rPr>
              <a:t>The e-mail address should be VALID</a:t>
            </a:r>
            <a:endParaRPr sz="1600" dirty="0">
              <a:solidFill>
                <a:srgbClr val="222222"/>
              </a:solidFill>
              <a:latin typeface="Helvetica Neue"/>
              <a:ea typeface="Helvetica Neue"/>
              <a:cs typeface="Helvetica Neue"/>
              <a:sym typeface="Helvetica Neue"/>
            </a:endParaRPr>
          </a:p>
          <a:p>
            <a:pPr marL="1371600" marR="0" lvl="2" indent="-330200" algn="l" rtl="0">
              <a:lnSpc>
                <a:spcPct val="150000"/>
              </a:lnSpc>
              <a:spcBef>
                <a:spcPts val="0"/>
              </a:spcBef>
              <a:spcAft>
                <a:spcPts val="0"/>
              </a:spcAft>
              <a:buClr>
                <a:srgbClr val="222222"/>
              </a:buClr>
              <a:buSzPts val="1600"/>
              <a:buFont typeface="Helvetica Neue"/>
              <a:buAutoNum type="romanLcPeriod"/>
            </a:pPr>
            <a:r>
              <a:rPr lang="en" sz="1600" dirty="0">
                <a:solidFill>
                  <a:srgbClr val="222222"/>
                </a:solidFill>
                <a:latin typeface="Helvetica Neue"/>
                <a:ea typeface="Helvetica Neue"/>
                <a:cs typeface="Helvetica Neue"/>
                <a:sym typeface="Helvetica Neue"/>
              </a:rPr>
              <a:t>needed to confirm your account</a:t>
            </a:r>
            <a:endParaRPr sz="1600" dirty="0">
              <a:solidFill>
                <a:srgbClr val="222222"/>
              </a:solidFill>
              <a:latin typeface="Helvetica Neue"/>
              <a:ea typeface="Helvetica Neue"/>
              <a:cs typeface="Helvetica Neue"/>
              <a:sym typeface="Helvetica Neue"/>
            </a:endParaRPr>
          </a:p>
        </p:txBody>
      </p:sp>
      <p:pic>
        <p:nvPicPr>
          <p:cNvPr id="133" name="Google Shape;133;p24"/>
          <p:cNvPicPr preferRelativeResize="0"/>
          <p:nvPr/>
        </p:nvPicPr>
        <p:blipFill>
          <a:blip r:embed="rId4">
            <a:alphaModFix/>
          </a:blip>
          <a:stretch>
            <a:fillRect/>
          </a:stretch>
        </p:blipFill>
        <p:spPr>
          <a:xfrm>
            <a:off x="5033575" y="1017775"/>
            <a:ext cx="3587582" cy="39733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MAKING YOUR ACCOUNT </a:t>
            </a:r>
            <a:r>
              <a:rPr lang="en-US" dirty="0"/>
              <a:t>ON GITHUB</a:t>
            </a:r>
            <a:endParaRPr dirty="0"/>
          </a:p>
        </p:txBody>
      </p:sp>
      <p:sp>
        <p:nvSpPr>
          <p:cNvPr id="139" name="Google Shape;139;p25"/>
          <p:cNvSpPr txBox="1"/>
          <p:nvPr/>
        </p:nvSpPr>
        <p:spPr>
          <a:xfrm>
            <a:off x="86200" y="1252925"/>
            <a:ext cx="4232400" cy="3332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222222"/>
              </a:buClr>
              <a:buSzPts val="1800"/>
              <a:buFont typeface="Helvetica Neue"/>
              <a:buAutoNum type="arabicPeriod"/>
            </a:pPr>
            <a:r>
              <a:rPr lang="en" sz="1800">
                <a:solidFill>
                  <a:srgbClr val="222222"/>
                </a:solidFill>
                <a:latin typeface="Helvetica Neue"/>
                <a:ea typeface="Helvetica Neue"/>
                <a:cs typeface="Helvetica Neue"/>
                <a:sym typeface="Helvetica Neue"/>
              </a:rPr>
              <a:t>Select the free plan (unless you’re a baller)</a:t>
            </a:r>
            <a:endParaRPr sz="1800">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AutoNum type="arabicPeriod"/>
            </a:pPr>
            <a:r>
              <a:rPr lang="en" sz="1800">
                <a:solidFill>
                  <a:srgbClr val="222222"/>
                </a:solidFill>
                <a:latin typeface="Helvetica Neue"/>
                <a:ea typeface="Helvetica Neue"/>
                <a:cs typeface="Helvetica Neue"/>
                <a:sym typeface="Helvetica Neue"/>
              </a:rPr>
              <a:t>Answer a few questions to help make GitHub better</a:t>
            </a:r>
            <a:endParaRPr sz="1800">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AutoNum type="arabicPeriod"/>
            </a:pPr>
            <a:r>
              <a:rPr lang="en" sz="1800">
                <a:solidFill>
                  <a:srgbClr val="222222"/>
                </a:solidFill>
                <a:latin typeface="Helvetica Neue"/>
                <a:ea typeface="Helvetica Neue"/>
                <a:cs typeface="Helvetica Neue"/>
                <a:sym typeface="Helvetica Neue"/>
              </a:rPr>
              <a:t>Click Submit</a:t>
            </a:r>
            <a:endParaRPr sz="1800">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AutoNum type="arabicPeriod"/>
            </a:pPr>
            <a:r>
              <a:rPr lang="en" sz="1800" b="1" i="1">
                <a:solidFill>
                  <a:srgbClr val="222222"/>
                </a:solidFill>
                <a:latin typeface="Helvetica Neue"/>
                <a:ea typeface="Helvetica Neue"/>
                <a:cs typeface="Helvetica Neue"/>
                <a:sym typeface="Helvetica Neue"/>
              </a:rPr>
              <a:t>Verify your account via e-mail</a:t>
            </a:r>
            <a:endParaRPr sz="1800" b="1" i="1">
              <a:solidFill>
                <a:srgbClr val="222222"/>
              </a:solidFill>
              <a:latin typeface="Helvetica Neue"/>
              <a:ea typeface="Helvetica Neue"/>
              <a:cs typeface="Helvetica Neue"/>
              <a:sym typeface="Helvetica Neue"/>
            </a:endParaRPr>
          </a:p>
        </p:txBody>
      </p:sp>
      <p:pic>
        <p:nvPicPr>
          <p:cNvPr id="140" name="Google Shape;140;p25"/>
          <p:cNvPicPr preferRelativeResize="0"/>
          <p:nvPr/>
        </p:nvPicPr>
        <p:blipFill>
          <a:blip r:embed="rId3">
            <a:alphaModFix/>
          </a:blip>
          <a:stretch>
            <a:fillRect/>
          </a:stretch>
        </p:blipFill>
        <p:spPr>
          <a:xfrm>
            <a:off x="4619625" y="1123513"/>
            <a:ext cx="4524375" cy="35909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GITHUB</a:t>
            </a:r>
            <a:endParaRPr/>
          </a:p>
        </p:txBody>
      </p:sp>
      <p:grpSp>
        <p:nvGrpSpPr>
          <p:cNvPr id="146" name="Google Shape;146;p26"/>
          <p:cNvGrpSpPr/>
          <p:nvPr/>
        </p:nvGrpSpPr>
        <p:grpSpPr>
          <a:xfrm>
            <a:off x="152400" y="1398775"/>
            <a:ext cx="8839200" cy="2537700"/>
            <a:chOff x="152400" y="1398775"/>
            <a:chExt cx="8839200" cy="2537700"/>
          </a:xfrm>
        </p:grpSpPr>
        <p:pic>
          <p:nvPicPr>
            <p:cNvPr id="147" name="Google Shape;147;p26"/>
            <p:cNvPicPr preferRelativeResize="0"/>
            <p:nvPr/>
          </p:nvPicPr>
          <p:blipFill rotWithShape="1">
            <a:blip r:embed="rId3">
              <a:alphaModFix/>
            </a:blip>
            <a:srcRect b="23588"/>
            <a:stretch/>
          </p:blipFill>
          <p:spPr>
            <a:xfrm>
              <a:off x="152400" y="1398775"/>
              <a:ext cx="8839200" cy="2537700"/>
            </a:xfrm>
            <a:prstGeom prst="rect">
              <a:avLst/>
            </a:prstGeom>
            <a:noFill/>
            <a:ln w="9525" cap="flat" cmpd="sng">
              <a:solidFill>
                <a:schemeClr val="dk2"/>
              </a:solidFill>
              <a:prstDash val="solid"/>
              <a:round/>
              <a:headEnd type="none" w="sm" len="sm"/>
              <a:tailEnd type="none" w="sm" len="sm"/>
            </a:ln>
          </p:spPr>
        </p:pic>
        <p:sp>
          <p:nvSpPr>
            <p:cNvPr id="148" name="Google Shape;148;p26"/>
            <p:cNvSpPr/>
            <p:nvPr/>
          </p:nvSpPr>
          <p:spPr>
            <a:xfrm>
              <a:off x="181750" y="1909775"/>
              <a:ext cx="1526700" cy="36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GIVE ME DEM ACCOUNTS!</a:t>
            </a:r>
            <a:endParaRPr dirty="0"/>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To Instructors: collect each student’s name and their GitHub username</a:t>
            </a:r>
            <a:endParaRPr b="1"/>
          </a:p>
          <a:p>
            <a:pPr marL="0" lvl="0" indent="0" algn="ctr" rtl="0">
              <a:spcBef>
                <a:spcPts val="1600"/>
              </a:spcBef>
              <a:spcAft>
                <a:spcPts val="1600"/>
              </a:spcAft>
              <a:buNone/>
            </a:pPr>
            <a:r>
              <a:rPr lang="en" b="1"/>
              <a:t>Add them to your Team on GitHub!</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GIT BASH</a:t>
            </a:r>
            <a:endParaRPr/>
          </a:p>
        </p:txBody>
      </p:sp>
      <p:pic>
        <p:nvPicPr>
          <p:cNvPr id="160" name="Google Shape;160;p28"/>
          <p:cNvPicPr preferRelativeResize="0"/>
          <p:nvPr/>
        </p:nvPicPr>
        <p:blipFill>
          <a:blip r:embed="rId3">
            <a:alphaModFix/>
          </a:blip>
          <a:stretch>
            <a:fillRect/>
          </a:stretch>
        </p:blipFill>
        <p:spPr>
          <a:xfrm>
            <a:off x="3417500" y="2574850"/>
            <a:ext cx="5507450" cy="2414025"/>
          </a:xfrm>
          <a:prstGeom prst="rect">
            <a:avLst/>
          </a:prstGeom>
          <a:noFill/>
          <a:ln w="19050" cap="flat" cmpd="sng">
            <a:solidFill>
              <a:schemeClr val="dk2"/>
            </a:solidFill>
            <a:prstDash val="solid"/>
            <a:round/>
            <a:headEnd type="none" w="sm" len="sm"/>
            <a:tailEnd type="none" w="sm" len="sm"/>
          </a:ln>
        </p:spPr>
      </p:pic>
      <p:pic>
        <p:nvPicPr>
          <p:cNvPr id="161" name="Google Shape;161;p28"/>
          <p:cNvPicPr preferRelativeResize="0"/>
          <p:nvPr/>
        </p:nvPicPr>
        <p:blipFill>
          <a:blip r:embed="rId4">
            <a:alphaModFix/>
          </a:blip>
          <a:stretch>
            <a:fillRect/>
          </a:stretch>
        </p:blipFill>
        <p:spPr>
          <a:xfrm>
            <a:off x="595050" y="2027575"/>
            <a:ext cx="1827375" cy="1921075"/>
          </a:xfrm>
          <a:prstGeom prst="rect">
            <a:avLst/>
          </a:prstGeom>
          <a:noFill/>
          <a:ln>
            <a:noFill/>
          </a:ln>
        </p:spPr>
      </p:pic>
      <p:sp>
        <p:nvSpPr>
          <p:cNvPr id="162" name="Google Shape;162;p28"/>
          <p:cNvSpPr txBox="1"/>
          <p:nvPr/>
        </p:nvSpPr>
        <p:spPr>
          <a:xfrm>
            <a:off x="3309725" y="611250"/>
            <a:ext cx="6042900" cy="1867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Open Git Bash</a:t>
            </a:r>
            <a:endParaRPr sz="1800">
              <a:solidFill>
                <a:srgbClr val="222222"/>
              </a:solidFill>
              <a:latin typeface="Helvetica Neue"/>
              <a:ea typeface="Helvetica Neue"/>
              <a:cs typeface="Helvetica Neue"/>
              <a:sym typeface="Helvetica Neue"/>
            </a:endParaRPr>
          </a:p>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Navigate to the root directory</a:t>
            </a:r>
            <a:endParaRPr sz="1800">
              <a:solidFill>
                <a:srgbClr val="222222"/>
              </a:solidFill>
              <a:latin typeface="Helvetica Neue"/>
              <a:ea typeface="Helvetica Neue"/>
              <a:cs typeface="Helvetica Neue"/>
              <a:sym typeface="Helvetica Neue"/>
            </a:endParaRPr>
          </a:p>
          <a:p>
            <a:pPr marL="914400" marR="0" lvl="1" indent="-342900" algn="l" rtl="0">
              <a:lnSpc>
                <a:spcPct val="1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cd ~</a:t>
            </a:r>
            <a:endParaRPr sz="1800" b="1">
              <a:solidFill>
                <a:srgbClr val="FF9900"/>
              </a:solidFill>
              <a:latin typeface="Source Code Pro"/>
              <a:ea typeface="Source Code Pro"/>
              <a:cs typeface="Source Code Pro"/>
              <a:sym typeface="Source Code Pro"/>
            </a:endParaRPr>
          </a:p>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Navigate to the “</a:t>
            </a:r>
            <a:r>
              <a:rPr lang="en" sz="2400" b="1">
                <a:solidFill>
                  <a:srgbClr val="222222"/>
                </a:solidFill>
                <a:latin typeface="Helvetica Neue"/>
                <a:ea typeface="Helvetica Neue"/>
                <a:cs typeface="Helvetica Neue"/>
                <a:sym typeface="Helvetica Neue"/>
              </a:rPr>
              <a:t>.</a:t>
            </a:r>
            <a:r>
              <a:rPr lang="en" sz="1800">
                <a:solidFill>
                  <a:srgbClr val="222222"/>
                </a:solidFill>
                <a:latin typeface="Helvetica Neue"/>
                <a:ea typeface="Helvetica Neue"/>
                <a:cs typeface="Helvetica Neue"/>
                <a:sym typeface="Helvetica Neue"/>
              </a:rPr>
              <a:t>ssh” directory</a:t>
            </a:r>
            <a:endParaRPr sz="1800">
              <a:solidFill>
                <a:srgbClr val="222222"/>
              </a:solidFill>
              <a:latin typeface="Helvetica Neue"/>
              <a:ea typeface="Helvetica Neue"/>
              <a:cs typeface="Helvetica Neue"/>
              <a:sym typeface="Helvetica Neue"/>
            </a:endParaRPr>
          </a:p>
          <a:p>
            <a:pPr marL="914400" marR="0" lvl="1"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Note how it starts with a period!</a:t>
            </a:r>
            <a:endParaRPr sz="1800">
              <a:solidFill>
                <a:srgbClr val="222222"/>
              </a:solidFill>
              <a:latin typeface="Helvetica Neue"/>
              <a:ea typeface="Helvetica Neue"/>
              <a:cs typeface="Helvetica Neue"/>
              <a:sym typeface="Helvetica Neue"/>
            </a:endParaRPr>
          </a:p>
          <a:p>
            <a:pPr marL="914400" marR="0" lvl="1"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If the “.ssh” directory doesn’t exist, create it!</a:t>
            </a:r>
            <a:endParaRPr sz="1800">
              <a:solidFill>
                <a:srgbClr val="222222"/>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 CREDENTIALS</a:t>
            </a:r>
            <a:endParaRPr/>
          </a:p>
        </p:txBody>
      </p:sp>
      <p:sp>
        <p:nvSpPr>
          <p:cNvPr id="168" name="Google Shape;168;p29"/>
          <p:cNvSpPr txBox="1">
            <a:spLocks noGrp="1"/>
          </p:cNvSpPr>
          <p:nvPr>
            <p:ph type="body" idx="1"/>
          </p:nvPr>
        </p:nvSpPr>
        <p:spPr>
          <a:xfrm>
            <a:off x="81475" y="3258350"/>
            <a:ext cx="8955300" cy="131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222222"/>
              </a:solidFill>
            </a:endParaRPr>
          </a:p>
          <a:p>
            <a:pPr marL="0" lvl="0" indent="0" algn="ctr" rtl="0">
              <a:lnSpc>
                <a:spcPct val="100000"/>
              </a:lnSpc>
              <a:spcBef>
                <a:spcPts val="0"/>
              </a:spcBef>
              <a:spcAft>
                <a:spcPts val="0"/>
              </a:spcAft>
              <a:buNone/>
            </a:pPr>
            <a:r>
              <a:rPr lang="en" sz="2200" b="1">
                <a:solidFill>
                  <a:srgbClr val="FF9900"/>
                </a:solidFill>
                <a:latin typeface="Source Code Pro"/>
                <a:ea typeface="Source Code Pro"/>
                <a:cs typeface="Source Code Pro"/>
                <a:sym typeface="Source Code Pro"/>
              </a:rPr>
              <a:t>git config --global user.name “yourAccountName”</a:t>
            </a:r>
            <a:endParaRPr sz="2200" b="1">
              <a:solidFill>
                <a:srgbClr val="FF9900"/>
              </a:solidFill>
              <a:latin typeface="Source Code Pro"/>
              <a:ea typeface="Source Code Pro"/>
              <a:cs typeface="Source Code Pro"/>
              <a:sym typeface="Source Code Pro"/>
            </a:endParaRPr>
          </a:p>
          <a:p>
            <a:pPr marL="0" lvl="0" indent="0" algn="ctr" rtl="0">
              <a:lnSpc>
                <a:spcPct val="100000"/>
              </a:lnSpc>
              <a:spcBef>
                <a:spcPts val="0"/>
              </a:spcBef>
              <a:spcAft>
                <a:spcPts val="0"/>
              </a:spcAft>
              <a:buClr>
                <a:schemeClr val="dk1"/>
              </a:buClr>
              <a:buSzPts val="1100"/>
              <a:buFont typeface="Arial"/>
              <a:buNone/>
            </a:pPr>
            <a:r>
              <a:rPr lang="en" sz="2200" b="1">
                <a:solidFill>
                  <a:srgbClr val="FF9900"/>
                </a:solidFill>
                <a:latin typeface="Source Code Pro"/>
                <a:ea typeface="Source Code Pro"/>
                <a:cs typeface="Source Code Pro"/>
                <a:sym typeface="Source Code Pro"/>
              </a:rPr>
              <a:t>git config --global user.email “yourEmail@blah.com”</a:t>
            </a:r>
            <a:endParaRPr sz="2200" b="1">
              <a:solidFill>
                <a:srgbClr val="FF9900"/>
              </a:solidFill>
              <a:latin typeface="Source Code Pro"/>
              <a:ea typeface="Source Code Pro"/>
              <a:cs typeface="Source Code Pro"/>
              <a:sym typeface="Source Code Pro"/>
            </a:endParaRPr>
          </a:p>
          <a:p>
            <a:pPr marL="0" lvl="0" indent="0" algn="l" rtl="0">
              <a:spcBef>
                <a:spcPts val="0"/>
              </a:spcBef>
              <a:spcAft>
                <a:spcPts val="1600"/>
              </a:spcAft>
              <a:buNone/>
            </a:pPr>
            <a:endParaRPr/>
          </a:p>
        </p:txBody>
      </p:sp>
      <p:pic>
        <p:nvPicPr>
          <p:cNvPr id="169" name="Google Shape;169;p29"/>
          <p:cNvPicPr preferRelativeResize="0"/>
          <p:nvPr/>
        </p:nvPicPr>
        <p:blipFill>
          <a:blip r:embed="rId3">
            <a:alphaModFix/>
          </a:blip>
          <a:stretch>
            <a:fillRect/>
          </a:stretch>
        </p:blipFill>
        <p:spPr>
          <a:xfrm>
            <a:off x="1320983" y="1234058"/>
            <a:ext cx="6876700" cy="1808025"/>
          </a:xfrm>
          <a:prstGeom prst="rect">
            <a:avLst/>
          </a:prstGeom>
          <a:noFill/>
          <a:ln w="152400"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LINKING UP WITH GITHUB</a:t>
            </a:r>
            <a:endParaRPr/>
          </a:p>
        </p:txBody>
      </p:sp>
      <p:pic>
        <p:nvPicPr>
          <p:cNvPr id="175" name="Google Shape;175;p30"/>
          <p:cNvPicPr preferRelativeResize="0"/>
          <p:nvPr/>
        </p:nvPicPr>
        <p:blipFill>
          <a:blip r:embed="rId3">
            <a:alphaModFix/>
          </a:blip>
          <a:stretch>
            <a:fillRect/>
          </a:stretch>
        </p:blipFill>
        <p:spPr>
          <a:xfrm>
            <a:off x="429038" y="2017575"/>
            <a:ext cx="8285925" cy="1556750"/>
          </a:xfrm>
          <a:prstGeom prst="rect">
            <a:avLst/>
          </a:prstGeom>
          <a:noFill/>
          <a:ln>
            <a:noFill/>
          </a:ln>
        </p:spPr>
      </p:pic>
      <p:sp>
        <p:nvSpPr>
          <p:cNvPr id="176" name="Google Shape;176;p30"/>
          <p:cNvSpPr txBox="1"/>
          <p:nvPr/>
        </p:nvSpPr>
        <p:spPr>
          <a:xfrm>
            <a:off x="120225" y="1241525"/>
            <a:ext cx="8953500" cy="711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While in .ssh directory</a:t>
            </a:r>
            <a:endParaRPr sz="1800">
              <a:solidFill>
                <a:srgbClr val="222222"/>
              </a:solidFill>
              <a:latin typeface="Helvetica Neue"/>
              <a:ea typeface="Helvetica Neue"/>
              <a:cs typeface="Helvetica Neue"/>
              <a:sym typeface="Helvetica Neue"/>
            </a:endParaRPr>
          </a:p>
          <a:p>
            <a:pPr marL="0" marR="0" lvl="0" indent="0" algn="ctr" rtl="0">
              <a:lnSpc>
                <a:spcPct val="100000"/>
              </a:lnSpc>
              <a:spcBef>
                <a:spcPts val="0"/>
              </a:spcBef>
              <a:spcAft>
                <a:spcPts val="0"/>
              </a:spcAft>
              <a:buNone/>
            </a:pPr>
            <a:r>
              <a:rPr lang="en" sz="2200" b="1">
                <a:solidFill>
                  <a:srgbClr val="FF9900"/>
                </a:solidFill>
                <a:latin typeface="Source Code Pro"/>
                <a:ea typeface="Source Code Pro"/>
                <a:cs typeface="Source Code Pro"/>
                <a:sym typeface="Source Code Pro"/>
              </a:rPr>
              <a:t>ssh-keygen -t rsa -b 4096 -C “yourEmail@blah.com”</a:t>
            </a:r>
            <a:endParaRPr sz="2200" b="1">
              <a:solidFill>
                <a:srgbClr val="FF9900"/>
              </a:solidFill>
              <a:latin typeface="Source Code Pro"/>
              <a:ea typeface="Source Code Pro"/>
              <a:cs typeface="Source Code Pro"/>
              <a:sym typeface="Source Code Pro"/>
            </a:endParaRPr>
          </a:p>
        </p:txBody>
      </p:sp>
      <p:sp>
        <p:nvSpPr>
          <p:cNvPr id="177" name="Google Shape;177;p30"/>
          <p:cNvSpPr txBox="1"/>
          <p:nvPr/>
        </p:nvSpPr>
        <p:spPr>
          <a:xfrm>
            <a:off x="923100" y="3679925"/>
            <a:ext cx="7297800" cy="1295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Takes a few seconds to generate key</a:t>
            </a:r>
            <a:endParaRPr sz="1800">
              <a:solidFill>
                <a:srgbClr val="222222"/>
              </a:solidFill>
              <a:latin typeface="Helvetica Neue"/>
              <a:ea typeface="Helvetica Neue"/>
              <a:cs typeface="Helvetica Neue"/>
              <a:sym typeface="Helvetica Neue"/>
            </a:endParaRPr>
          </a:p>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When asked “Enter file…” JUST HIT ENTER</a:t>
            </a:r>
            <a:endParaRPr sz="1800">
              <a:solidFill>
                <a:srgbClr val="222222"/>
              </a:solidFill>
              <a:latin typeface="Helvetica Neue"/>
              <a:ea typeface="Helvetica Neue"/>
              <a:cs typeface="Helvetica Neue"/>
              <a:sym typeface="Helvetica Neue"/>
            </a:endParaRPr>
          </a:p>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You will be asked to enter your passphrase</a:t>
            </a:r>
            <a:endParaRPr sz="1800">
              <a:solidFill>
                <a:srgbClr val="222222"/>
              </a:solidFill>
              <a:latin typeface="Helvetica Neue"/>
              <a:ea typeface="Helvetica Neue"/>
              <a:cs typeface="Helvetica Neue"/>
              <a:sym typeface="Helvetica Neue"/>
            </a:endParaRPr>
          </a:p>
          <a:p>
            <a:pPr marL="914400" marR="0" lvl="1"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JUST HIT ENTER (no password)</a:t>
            </a:r>
            <a:endParaRPr sz="1800">
              <a:solidFill>
                <a:srgbClr val="222222"/>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LINKING UP WITH GITHUB</a:t>
            </a:r>
            <a:endParaRPr/>
          </a:p>
        </p:txBody>
      </p:sp>
      <p:pic>
        <p:nvPicPr>
          <p:cNvPr id="183" name="Google Shape;183;p31"/>
          <p:cNvPicPr preferRelativeResize="0"/>
          <p:nvPr/>
        </p:nvPicPr>
        <p:blipFill>
          <a:blip r:embed="rId3">
            <a:alphaModFix/>
          </a:blip>
          <a:stretch>
            <a:fillRect/>
          </a:stretch>
        </p:blipFill>
        <p:spPr>
          <a:xfrm>
            <a:off x="4154776" y="1017775"/>
            <a:ext cx="4842025" cy="2512275"/>
          </a:xfrm>
          <a:prstGeom prst="rect">
            <a:avLst/>
          </a:prstGeom>
          <a:noFill/>
          <a:ln>
            <a:noFill/>
          </a:ln>
        </p:spPr>
      </p:pic>
      <p:sp>
        <p:nvSpPr>
          <p:cNvPr id="184" name="Google Shape;184;p31"/>
          <p:cNvSpPr txBox="1"/>
          <p:nvPr/>
        </p:nvSpPr>
        <p:spPr>
          <a:xfrm>
            <a:off x="190825" y="1162700"/>
            <a:ext cx="3834900" cy="2281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After key made we need to copy it:</a:t>
            </a:r>
            <a:endParaRPr sz="1800">
              <a:solidFill>
                <a:srgbClr val="222222"/>
              </a:solidFill>
              <a:latin typeface="Helvetica Neue"/>
              <a:ea typeface="Helvetica Neue"/>
              <a:cs typeface="Helvetica Neue"/>
              <a:sym typeface="Helvetica Neue"/>
            </a:endParaRPr>
          </a:p>
          <a:p>
            <a:pPr marL="0" lvl="0" indent="0" algn="l" rtl="0">
              <a:spcBef>
                <a:spcPts val="0"/>
              </a:spcBef>
              <a:spcAft>
                <a:spcPts val="0"/>
              </a:spcAft>
              <a:buNone/>
            </a:pPr>
            <a:endParaRPr b="1">
              <a:solidFill>
                <a:srgbClr val="FF9900"/>
              </a:solidFill>
              <a:latin typeface="Source Code Pro"/>
              <a:ea typeface="Source Code Pro"/>
              <a:cs typeface="Source Code Pro"/>
              <a:sym typeface="Source Code Pro"/>
            </a:endParaRPr>
          </a:p>
          <a:p>
            <a:pPr marL="0" lvl="0" indent="0" algn="ctr" rtl="0">
              <a:spcBef>
                <a:spcPts val="0"/>
              </a:spcBef>
              <a:spcAft>
                <a:spcPts val="0"/>
              </a:spcAft>
              <a:buNone/>
            </a:pPr>
            <a:r>
              <a:rPr lang="en" sz="2400" b="1">
                <a:solidFill>
                  <a:srgbClr val="FF9900"/>
                </a:solidFill>
                <a:latin typeface="Source Code Pro"/>
                <a:ea typeface="Source Code Pro"/>
                <a:cs typeface="Source Code Pro"/>
                <a:sym typeface="Source Code Pro"/>
              </a:rPr>
              <a:t>clip &lt; id_rsa.pub</a:t>
            </a:r>
            <a:endParaRPr sz="2400" b="1">
              <a:solidFill>
                <a:srgbClr val="FF9900"/>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a:solidFill>
                <a:srgbClr val="222222"/>
              </a:solidFill>
              <a:latin typeface="Helvetica Neue"/>
              <a:ea typeface="Helvetica Neue"/>
              <a:cs typeface="Helvetica Neue"/>
              <a:sym typeface="Helvetica Neue"/>
            </a:endParaRPr>
          </a:p>
        </p:txBody>
      </p:sp>
      <p:pic>
        <p:nvPicPr>
          <p:cNvPr id="185" name="Google Shape;185;p31"/>
          <p:cNvPicPr preferRelativeResize="0"/>
          <p:nvPr/>
        </p:nvPicPr>
        <p:blipFill>
          <a:blip r:embed="rId4">
            <a:alphaModFix/>
          </a:blip>
          <a:stretch>
            <a:fillRect/>
          </a:stretch>
        </p:blipFill>
        <p:spPr>
          <a:xfrm>
            <a:off x="4154775" y="3727875"/>
            <a:ext cx="4113300" cy="10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0" y="975675"/>
            <a:ext cx="4310700" cy="9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latin typeface="Helvetica Neue"/>
                <a:ea typeface="Helvetica Neue"/>
                <a:cs typeface="Helvetica Neue"/>
                <a:sym typeface="Helvetica Neue"/>
              </a:rPr>
              <a:t>GitHub</a:t>
            </a:r>
            <a:endParaRPr/>
          </a:p>
        </p:txBody>
      </p:sp>
      <p:sp>
        <p:nvSpPr>
          <p:cNvPr id="69" name="Google Shape;69;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What is Git?</a:t>
            </a:r>
            <a:endParaRPr/>
          </a:p>
          <a:p>
            <a:pPr marL="457200" lvl="0" indent="-342900" algn="l" rtl="0">
              <a:spcBef>
                <a:spcPts val="0"/>
              </a:spcBef>
              <a:spcAft>
                <a:spcPts val="0"/>
              </a:spcAft>
              <a:buSzPts val="1800"/>
              <a:buChar char="●"/>
            </a:pPr>
            <a:r>
              <a:rPr lang="en"/>
              <a:t>What’s GitHub?</a:t>
            </a:r>
            <a:endParaRPr/>
          </a:p>
          <a:p>
            <a:pPr marL="457200" lvl="0" indent="-342900" algn="l" rtl="0">
              <a:spcBef>
                <a:spcPts val="0"/>
              </a:spcBef>
              <a:spcAft>
                <a:spcPts val="0"/>
              </a:spcAft>
              <a:buSzPts val="1800"/>
              <a:buChar char="●"/>
            </a:pPr>
            <a:r>
              <a:rPr lang="en"/>
              <a:t>Making your account</a:t>
            </a:r>
            <a:endParaRPr/>
          </a:p>
          <a:p>
            <a:pPr marL="457200" lvl="0" indent="-342900" algn="l" rtl="0">
              <a:spcBef>
                <a:spcPts val="0"/>
              </a:spcBef>
              <a:spcAft>
                <a:spcPts val="0"/>
              </a:spcAft>
              <a:buSzPts val="1800"/>
              <a:buChar char="●"/>
            </a:pPr>
            <a:r>
              <a:rPr lang="en"/>
              <a:t>Starting your first repo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LINKING UP WITH GITHUB</a:t>
            </a:r>
            <a:endParaRPr/>
          </a:p>
        </p:txBody>
      </p:sp>
      <p:pic>
        <p:nvPicPr>
          <p:cNvPr id="191" name="Google Shape;191;p32"/>
          <p:cNvPicPr preferRelativeResize="0"/>
          <p:nvPr/>
        </p:nvPicPr>
        <p:blipFill>
          <a:blip r:embed="rId3">
            <a:alphaModFix/>
          </a:blip>
          <a:stretch>
            <a:fillRect/>
          </a:stretch>
        </p:blipFill>
        <p:spPr>
          <a:xfrm>
            <a:off x="6177375" y="1106525"/>
            <a:ext cx="2362200" cy="3143250"/>
          </a:xfrm>
          <a:prstGeom prst="rect">
            <a:avLst/>
          </a:prstGeom>
          <a:noFill/>
          <a:ln w="19050" cap="flat" cmpd="sng">
            <a:solidFill>
              <a:schemeClr val="dk2"/>
            </a:solidFill>
            <a:prstDash val="solid"/>
            <a:round/>
            <a:headEnd type="none" w="sm" len="sm"/>
            <a:tailEnd type="none" w="sm" len="sm"/>
          </a:ln>
        </p:spPr>
      </p:pic>
      <p:sp>
        <p:nvSpPr>
          <p:cNvPr id="192" name="Google Shape;192;p32"/>
          <p:cNvSpPr txBox="1"/>
          <p:nvPr/>
        </p:nvSpPr>
        <p:spPr>
          <a:xfrm>
            <a:off x="432375" y="1162700"/>
            <a:ext cx="5329200" cy="2281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Go back to the browser with your GitHub account open</a:t>
            </a:r>
            <a:endParaRPr sz="1800">
              <a:solidFill>
                <a:srgbClr val="222222"/>
              </a:solidFill>
              <a:latin typeface="Helvetica Neue"/>
              <a:ea typeface="Helvetica Neue"/>
              <a:cs typeface="Helvetica Neue"/>
              <a:sym typeface="Helvetica Neue"/>
            </a:endParaRPr>
          </a:p>
          <a:p>
            <a:pPr marL="457200" marR="0" lvl="0" indent="-342900" algn="l" rtl="0">
              <a:lnSpc>
                <a:spcPct val="2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Go to “Settings”</a:t>
            </a:r>
            <a:endParaRPr sz="1800">
              <a:solidFill>
                <a:srgbClr val="222222"/>
              </a:solidFill>
              <a:latin typeface="Helvetica Neue"/>
              <a:ea typeface="Helvetica Neue"/>
              <a:cs typeface="Helvetica Neue"/>
              <a:sym typeface="Helvetica Neue"/>
            </a:endParaRPr>
          </a:p>
          <a:p>
            <a:pPr marL="0" marR="0" lvl="0" indent="0" algn="l" rtl="0">
              <a:lnSpc>
                <a:spcPct val="200000"/>
              </a:lnSpc>
              <a:spcBef>
                <a:spcPts val="0"/>
              </a:spcBef>
              <a:spcAft>
                <a:spcPts val="0"/>
              </a:spcAft>
              <a:buNone/>
            </a:pPr>
            <a:endParaRPr sz="1800">
              <a:solidFill>
                <a:srgbClr val="222222"/>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OUR SSH KEY</a:t>
            </a:r>
            <a:endParaRPr/>
          </a:p>
        </p:txBody>
      </p:sp>
      <p:pic>
        <p:nvPicPr>
          <p:cNvPr id="198" name="Google Shape;198;p33"/>
          <p:cNvPicPr preferRelativeResize="0"/>
          <p:nvPr/>
        </p:nvPicPr>
        <p:blipFill>
          <a:blip r:embed="rId3">
            <a:alphaModFix/>
          </a:blip>
          <a:stretch>
            <a:fillRect/>
          </a:stretch>
        </p:blipFill>
        <p:spPr>
          <a:xfrm>
            <a:off x="2639126" y="1184850"/>
            <a:ext cx="6400899" cy="3495201"/>
          </a:xfrm>
          <a:prstGeom prst="rect">
            <a:avLst/>
          </a:prstGeom>
          <a:noFill/>
          <a:ln w="19050" cap="flat" cmpd="sng">
            <a:solidFill>
              <a:srgbClr val="000000"/>
            </a:solidFill>
            <a:prstDash val="solid"/>
            <a:round/>
            <a:headEnd type="none" w="sm" len="sm"/>
            <a:tailEnd type="none" w="sm" len="sm"/>
          </a:ln>
        </p:spPr>
      </p:pic>
      <p:sp>
        <p:nvSpPr>
          <p:cNvPr id="199" name="Google Shape;199;p33"/>
          <p:cNvSpPr txBox="1"/>
          <p:nvPr/>
        </p:nvSpPr>
        <p:spPr>
          <a:xfrm>
            <a:off x="145400" y="1907875"/>
            <a:ext cx="2417400" cy="2281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Go to “SSH and GPG keys”</a:t>
            </a:r>
            <a:endParaRPr sz="1800">
              <a:solidFill>
                <a:srgbClr val="222222"/>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800">
              <a:solidFill>
                <a:srgbClr val="222222"/>
              </a:solidFill>
              <a:latin typeface="Helvetica Neue"/>
              <a:ea typeface="Helvetica Neue"/>
              <a:cs typeface="Helvetica Neue"/>
              <a:sym typeface="Helvetica Neue"/>
            </a:endParaRPr>
          </a:p>
          <a:p>
            <a:pPr marL="457200" marR="0" lvl="0" indent="-342900" algn="l" rtl="0">
              <a:lnSpc>
                <a:spcPct val="1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Add a new SSH key</a:t>
            </a:r>
            <a:endParaRPr sz="1800">
              <a:solidFill>
                <a:srgbClr val="222222"/>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OUR SSH KEY</a:t>
            </a:r>
            <a:endParaRPr/>
          </a:p>
        </p:txBody>
      </p:sp>
      <p:sp>
        <p:nvSpPr>
          <p:cNvPr id="205" name="Google Shape;205;p34"/>
          <p:cNvSpPr txBox="1"/>
          <p:nvPr/>
        </p:nvSpPr>
        <p:spPr>
          <a:xfrm>
            <a:off x="49350" y="1085950"/>
            <a:ext cx="2626200" cy="36984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rgbClr val="222222"/>
              </a:buClr>
              <a:buSzPts val="1600"/>
              <a:buFont typeface="Helvetica Neue"/>
              <a:buChar char="●"/>
            </a:pPr>
            <a:r>
              <a:rPr lang="en" sz="1600">
                <a:solidFill>
                  <a:srgbClr val="222222"/>
                </a:solidFill>
                <a:latin typeface="Helvetica Neue"/>
                <a:ea typeface="Helvetica Neue"/>
                <a:cs typeface="Helvetica Neue"/>
                <a:sym typeface="Helvetica Neue"/>
              </a:rPr>
              <a:t>Give your key a relevant Title</a:t>
            </a:r>
            <a:endParaRPr sz="1600">
              <a:solidFill>
                <a:srgbClr val="222222"/>
              </a:solidFill>
              <a:latin typeface="Helvetica Neue"/>
              <a:ea typeface="Helvetica Neue"/>
              <a:cs typeface="Helvetica Neue"/>
              <a:sym typeface="Helvetica Neue"/>
            </a:endParaRPr>
          </a:p>
          <a:p>
            <a:pPr marL="457200" marR="0" lvl="0" indent="-330200" algn="l" rtl="0">
              <a:lnSpc>
                <a:spcPct val="150000"/>
              </a:lnSpc>
              <a:spcBef>
                <a:spcPts val="0"/>
              </a:spcBef>
              <a:spcAft>
                <a:spcPts val="0"/>
              </a:spcAft>
              <a:buClr>
                <a:srgbClr val="222222"/>
              </a:buClr>
              <a:buSzPts val="1600"/>
              <a:buFont typeface="Helvetica Neue"/>
              <a:buChar char="●"/>
            </a:pPr>
            <a:r>
              <a:rPr lang="en" sz="1600">
                <a:solidFill>
                  <a:srgbClr val="222222"/>
                </a:solidFill>
                <a:latin typeface="Helvetica Neue"/>
                <a:ea typeface="Helvetica Neue"/>
                <a:cs typeface="Helvetica Neue"/>
                <a:sym typeface="Helvetica Neue"/>
              </a:rPr>
              <a:t>Paste your key using </a:t>
            </a:r>
            <a:r>
              <a:rPr lang="en" sz="1600" b="1" i="1">
                <a:solidFill>
                  <a:srgbClr val="222222"/>
                </a:solidFill>
                <a:latin typeface="Helvetica Neue"/>
                <a:ea typeface="Helvetica Neue"/>
                <a:cs typeface="Helvetica Neue"/>
                <a:sym typeface="Helvetica Neue"/>
              </a:rPr>
              <a:t>ctrl + v</a:t>
            </a:r>
            <a:endParaRPr sz="1600" b="1" i="1">
              <a:solidFill>
                <a:srgbClr val="222222"/>
              </a:solidFill>
              <a:latin typeface="Helvetica Neue"/>
              <a:ea typeface="Helvetica Neue"/>
              <a:cs typeface="Helvetica Neue"/>
              <a:sym typeface="Helvetica Neue"/>
            </a:endParaRPr>
          </a:p>
          <a:p>
            <a:pPr marL="457200" marR="0" lvl="0" indent="-330200" algn="l" rtl="0">
              <a:lnSpc>
                <a:spcPct val="150000"/>
              </a:lnSpc>
              <a:spcBef>
                <a:spcPts val="0"/>
              </a:spcBef>
              <a:spcAft>
                <a:spcPts val="0"/>
              </a:spcAft>
              <a:buClr>
                <a:srgbClr val="222222"/>
              </a:buClr>
              <a:buSzPts val="1600"/>
              <a:buFont typeface="Helvetica Neue"/>
              <a:buChar char="●"/>
            </a:pPr>
            <a:r>
              <a:rPr lang="en" sz="1600">
                <a:solidFill>
                  <a:srgbClr val="222222"/>
                </a:solidFill>
                <a:latin typeface="Helvetica Neue"/>
                <a:ea typeface="Helvetica Neue"/>
                <a:cs typeface="Helvetica Neue"/>
                <a:sym typeface="Helvetica Neue"/>
              </a:rPr>
              <a:t>Click “Add SSH key”</a:t>
            </a:r>
            <a:endParaRPr sz="1600">
              <a:solidFill>
                <a:srgbClr val="222222"/>
              </a:solidFill>
              <a:latin typeface="Helvetica Neue"/>
              <a:ea typeface="Helvetica Neue"/>
              <a:cs typeface="Helvetica Neue"/>
              <a:sym typeface="Helvetica Neue"/>
            </a:endParaRPr>
          </a:p>
        </p:txBody>
      </p:sp>
      <p:pic>
        <p:nvPicPr>
          <p:cNvPr id="206" name="Google Shape;206;p34"/>
          <p:cNvPicPr preferRelativeResize="0"/>
          <p:nvPr/>
        </p:nvPicPr>
        <p:blipFill>
          <a:blip r:embed="rId3">
            <a:alphaModFix/>
          </a:blip>
          <a:stretch>
            <a:fillRect/>
          </a:stretch>
        </p:blipFill>
        <p:spPr>
          <a:xfrm>
            <a:off x="2715200" y="1170175"/>
            <a:ext cx="6276400" cy="3368028"/>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YOUR FIRST REPO</a:t>
            </a:r>
            <a:endParaRPr/>
          </a:p>
        </p:txBody>
      </p:sp>
      <p:pic>
        <p:nvPicPr>
          <p:cNvPr id="212" name="Google Shape;212;p35"/>
          <p:cNvPicPr preferRelativeResize="0"/>
          <p:nvPr/>
        </p:nvPicPr>
        <p:blipFill>
          <a:blip r:embed="rId3">
            <a:alphaModFix/>
          </a:blip>
          <a:stretch>
            <a:fillRect/>
          </a:stretch>
        </p:blipFill>
        <p:spPr>
          <a:xfrm>
            <a:off x="3807750" y="1371800"/>
            <a:ext cx="4812925" cy="3255350"/>
          </a:xfrm>
          <a:prstGeom prst="rect">
            <a:avLst/>
          </a:prstGeom>
          <a:noFill/>
          <a:ln w="19050" cap="flat" cmpd="sng">
            <a:solidFill>
              <a:schemeClr val="dk2"/>
            </a:solidFill>
            <a:prstDash val="solid"/>
            <a:round/>
            <a:headEnd type="none" w="sm" len="sm"/>
            <a:tailEnd type="none" w="sm" len="sm"/>
          </a:ln>
        </p:spPr>
      </p:pic>
      <p:sp>
        <p:nvSpPr>
          <p:cNvPr id="213" name="Google Shape;213;p35"/>
          <p:cNvSpPr txBox="1"/>
          <p:nvPr/>
        </p:nvSpPr>
        <p:spPr>
          <a:xfrm>
            <a:off x="191825" y="1455325"/>
            <a:ext cx="3429000" cy="27522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Font typeface="Helvetica Neue"/>
              <a:buChar char="●"/>
            </a:pPr>
            <a:r>
              <a:rPr lang="en" sz="1800">
                <a:latin typeface="Helvetica Neue"/>
                <a:ea typeface="Helvetica Neue"/>
                <a:cs typeface="Helvetica Neue"/>
                <a:sym typeface="Helvetica Neue"/>
              </a:rPr>
              <a:t>These next steps are something you’ll be doing a lot, so pay attention!</a:t>
            </a:r>
            <a:endParaRPr sz="1800">
              <a:latin typeface="Helvetica Neue"/>
              <a:ea typeface="Helvetica Neue"/>
              <a:cs typeface="Helvetica Neue"/>
              <a:sym typeface="Helvetica Neue"/>
            </a:endParaRPr>
          </a:p>
          <a:p>
            <a:pPr marL="457200" lvl="0" indent="-342900" algn="l" rtl="0">
              <a:lnSpc>
                <a:spcPct val="200000"/>
              </a:lnSpc>
              <a:spcBef>
                <a:spcPts val="0"/>
              </a:spcBef>
              <a:spcAft>
                <a:spcPts val="0"/>
              </a:spcAft>
              <a:buSzPts val="1800"/>
              <a:buFont typeface="Helvetica Neue"/>
              <a:buChar char="●"/>
            </a:pPr>
            <a:r>
              <a:rPr lang="en" sz="1800">
                <a:latin typeface="Helvetica Neue"/>
                <a:ea typeface="Helvetica Neue"/>
                <a:cs typeface="Helvetica Neue"/>
                <a:sym typeface="Helvetica Neue"/>
              </a:rPr>
              <a:t>Create a “New repository”</a:t>
            </a:r>
            <a:endParaRPr sz="18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YOUR FIRST REPO</a:t>
            </a:r>
            <a:endParaRPr/>
          </a:p>
        </p:txBody>
      </p:sp>
      <p:sp>
        <p:nvSpPr>
          <p:cNvPr id="219" name="Google Shape;219;p36"/>
          <p:cNvSpPr txBox="1"/>
          <p:nvPr/>
        </p:nvSpPr>
        <p:spPr>
          <a:xfrm>
            <a:off x="58950" y="1252925"/>
            <a:ext cx="3032400" cy="3332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Name it “myFirstRepo”</a:t>
            </a:r>
            <a:endParaRPr sz="1800">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Char char="●"/>
            </a:pPr>
            <a:r>
              <a:rPr lang="en" sz="1800" b="1" i="1">
                <a:solidFill>
                  <a:srgbClr val="222222"/>
                </a:solidFill>
                <a:latin typeface="Helvetica Neue"/>
                <a:ea typeface="Helvetica Neue"/>
                <a:cs typeface="Helvetica Neue"/>
                <a:sym typeface="Helvetica Neue"/>
              </a:rPr>
              <a:t>“Initialize this repository with a README”</a:t>
            </a:r>
            <a:endParaRPr sz="1800" b="1" i="1">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Create your repo!</a:t>
            </a:r>
            <a:endParaRPr sz="1800">
              <a:solidFill>
                <a:srgbClr val="222222"/>
              </a:solidFill>
              <a:latin typeface="Helvetica Neue"/>
              <a:ea typeface="Helvetica Neue"/>
              <a:cs typeface="Helvetica Neue"/>
              <a:sym typeface="Helvetica Neue"/>
            </a:endParaRPr>
          </a:p>
        </p:txBody>
      </p:sp>
      <p:grpSp>
        <p:nvGrpSpPr>
          <p:cNvPr id="220" name="Google Shape;220;p36"/>
          <p:cNvGrpSpPr/>
          <p:nvPr/>
        </p:nvGrpSpPr>
        <p:grpSpPr>
          <a:xfrm>
            <a:off x="3233048" y="1017775"/>
            <a:ext cx="5910951" cy="4021050"/>
            <a:chOff x="3233048" y="1017775"/>
            <a:chExt cx="5910951" cy="4021050"/>
          </a:xfrm>
        </p:grpSpPr>
        <p:pic>
          <p:nvPicPr>
            <p:cNvPr id="221" name="Google Shape;221;p36"/>
            <p:cNvPicPr preferRelativeResize="0"/>
            <p:nvPr/>
          </p:nvPicPr>
          <p:blipFill>
            <a:blip r:embed="rId3">
              <a:alphaModFix/>
            </a:blip>
            <a:stretch>
              <a:fillRect/>
            </a:stretch>
          </p:blipFill>
          <p:spPr>
            <a:xfrm>
              <a:off x="3233048" y="1017775"/>
              <a:ext cx="5910951" cy="4021050"/>
            </a:xfrm>
            <a:prstGeom prst="rect">
              <a:avLst/>
            </a:prstGeom>
            <a:noFill/>
            <a:ln w="19050" cap="flat" cmpd="sng">
              <a:solidFill>
                <a:schemeClr val="dk2"/>
              </a:solidFill>
              <a:prstDash val="solid"/>
              <a:round/>
              <a:headEnd type="none" w="sm" len="sm"/>
              <a:tailEnd type="none" w="sm" len="sm"/>
            </a:ln>
          </p:spPr>
        </p:pic>
        <p:sp>
          <p:nvSpPr>
            <p:cNvPr id="222" name="Google Shape;222;p36"/>
            <p:cNvSpPr/>
            <p:nvPr/>
          </p:nvSpPr>
          <p:spPr>
            <a:xfrm>
              <a:off x="5303625" y="1350300"/>
              <a:ext cx="389700" cy="152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6"/>
          <p:cNvSpPr txBox="1"/>
          <p:nvPr/>
        </p:nvSpPr>
        <p:spPr>
          <a:xfrm>
            <a:off x="4704075" y="1334900"/>
            <a:ext cx="1456800" cy="19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t>myFirstRepo</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54125" y="167050"/>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YOUR FIRST REPO</a:t>
            </a:r>
            <a:endParaRPr/>
          </a:p>
        </p:txBody>
      </p:sp>
      <p:pic>
        <p:nvPicPr>
          <p:cNvPr id="229" name="Google Shape;229;p37"/>
          <p:cNvPicPr preferRelativeResize="0"/>
          <p:nvPr/>
        </p:nvPicPr>
        <p:blipFill>
          <a:blip r:embed="rId3">
            <a:alphaModFix/>
          </a:blip>
          <a:stretch>
            <a:fillRect/>
          </a:stretch>
        </p:blipFill>
        <p:spPr>
          <a:xfrm>
            <a:off x="456950" y="1193901"/>
            <a:ext cx="8115626" cy="3349600"/>
          </a:xfrm>
          <a:prstGeom prst="rect">
            <a:avLst/>
          </a:prstGeom>
          <a:noFill/>
          <a:ln w="19050" cap="flat" cmpd="sng">
            <a:solidFill>
              <a:schemeClr val="dk2"/>
            </a:solidFill>
            <a:prstDash val="solid"/>
            <a:round/>
            <a:headEnd type="none" w="sm" len="sm"/>
            <a:tailEnd type="none" w="sm" len="sm"/>
          </a:ln>
        </p:spPr>
      </p:pic>
      <p:sp>
        <p:nvSpPr>
          <p:cNvPr id="230" name="Google Shape;230;p37"/>
          <p:cNvSpPr txBox="1"/>
          <p:nvPr/>
        </p:nvSpPr>
        <p:spPr>
          <a:xfrm>
            <a:off x="1595175" y="1245375"/>
            <a:ext cx="1456800" cy="260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4A86E8"/>
                </a:solidFill>
              </a:rPr>
              <a:t>myFirstRepo</a:t>
            </a:r>
            <a:endParaRPr sz="1100" b="1">
              <a:solidFill>
                <a:srgbClr val="4A86E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CLONING YOUR REPO</a:t>
            </a:r>
            <a:endParaRPr/>
          </a:p>
          <a:p>
            <a:pPr marL="0" lvl="0" indent="0" algn="l" rtl="0">
              <a:spcBef>
                <a:spcPts val="0"/>
              </a:spcBef>
              <a:spcAft>
                <a:spcPts val="0"/>
              </a:spcAft>
              <a:buNone/>
            </a:pPr>
            <a:endParaRPr/>
          </a:p>
        </p:txBody>
      </p:sp>
      <p:pic>
        <p:nvPicPr>
          <p:cNvPr id="236" name="Google Shape;236;p38"/>
          <p:cNvPicPr preferRelativeResize="0"/>
          <p:nvPr/>
        </p:nvPicPr>
        <p:blipFill>
          <a:blip r:embed="rId3">
            <a:alphaModFix/>
          </a:blip>
          <a:stretch>
            <a:fillRect/>
          </a:stretch>
        </p:blipFill>
        <p:spPr>
          <a:xfrm>
            <a:off x="3834100" y="1337047"/>
            <a:ext cx="5309900" cy="3047250"/>
          </a:xfrm>
          <a:prstGeom prst="rect">
            <a:avLst/>
          </a:prstGeom>
          <a:noFill/>
          <a:ln w="9525" cap="flat" cmpd="sng">
            <a:solidFill>
              <a:schemeClr val="dk2"/>
            </a:solidFill>
            <a:prstDash val="solid"/>
            <a:round/>
            <a:headEnd type="none" w="sm" len="sm"/>
            <a:tailEnd type="none" w="sm" len="sm"/>
          </a:ln>
        </p:spPr>
      </p:pic>
      <p:sp>
        <p:nvSpPr>
          <p:cNvPr id="237" name="Google Shape;237;p38"/>
          <p:cNvSpPr txBox="1">
            <a:spLocks noGrp="1"/>
          </p:cNvSpPr>
          <p:nvPr>
            <p:ph type="body" idx="1"/>
          </p:nvPr>
        </p:nvSpPr>
        <p:spPr>
          <a:xfrm>
            <a:off x="311700" y="1152475"/>
            <a:ext cx="31851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We’ve set up SSH, so be sure to select this option</a:t>
            </a:r>
            <a:endParaRPr/>
          </a:p>
          <a:p>
            <a:pPr marL="457200" lvl="0" indent="-342900" algn="l" rtl="0">
              <a:lnSpc>
                <a:spcPct val="200000"/>
              </a:lnSpc>
              <a:spcBef>
                <a:spcPts val="0"/>
              </a:spcBef>
              <a:spcAft>
                <a:spcPts val="0"/>
              </a:spcAft>
              <a:buSzPts val="1800"/>
              <a:buChar char="●"/>
            </a:pPr>
            <a:r>
              <a:rPr lang="en"/>
              <a:t>Copy the link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p:nvPr/>
        </p:nvSpPr>
        <p:spPr>
          <a:xfrm>
            <a:off x="0" y="1241550"/>
            <a:ext cx="7847100" cy="3808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In Git Bash, Navigate into your “Documents” folder</a:t>
            </a:r>
            <a:endParaRPr sz="1800">
              <a:solidFill>
                <a:srgbClr val="222222"/>
              </a:solidFill>
              <a:latin typeface="Helvetica Neue"/>
              <a:ea typeface="Helvetica Neue"/>
              <a:cs typeface="Helvetica Neue"/>
              <a:sym typeface="Helvetica Neue"/>
            </a:endParaRPr>
          </a:p>
          <a:p>
            <a:pPr marL="457200" marR="0" lvl="0" indent="-342900" algn="l" rtl="0">
              <a:lnSpc>
                <a:spcPct val="15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Clone your repo with </a:t>
            </a:r>
            <a:r>
              <a:rPr lang="en" sz="2200" b="1">
                <a:solidFill>
                  <a:srgbClr val="FF9900"/>
                </a:solidFill>
                <a:latin typeface="Source Code Pro"/>
                <a:ea typeface="Source Code Pro"/>
                <a:cs typeface="Source Code Pro"/>
                <a:sym typeface="Source Code Pro"/>
              </a:rPr>
              <a:t>git clone {paste url}</a:t>
            </a:r>
            <a:endParaRPr sz="1800" b="1">
              <a:solidFill>
                <a:srgbClr val="FF9900"/>
              </a:solidFill>
              <a:latin typeface="Source Code Pro"/>
              <a:ea typeface="Source Code Pro"/>
              <a:cs typeface="Source Code Pro"/>
              <a:sym typeface="Source Code Pro"/>
            </a:endParaRPr>
          </a:p>
          <a:p>
            <a:pPr marL="0" marR="0" lvl="0" indent="0" algn="l" rtl="0">
              <a:lnSpc>
                <a:spcPct val="150000"/>
              </a:lnSpc>
              <a:spcBef>
                <a:spcPts val="0"/>
              </a:spcBef>
              <a:spcAft>
                <a:spcPts val="0"/>
              </a:spcAft>
              <a:buNone/>
            </a:pPr>
            <a:endParaRPr sz="1800" b="1">
              <a:solidFill>
                <a:srgbClr val="FF9900"/>
              </a:solidFill>
              <a:latin typeface="Source Code Pro"/>
              <a:ea typeface="Source Code Pro"/>
              <a:cs typeface="Source Code Pro"/>
              <a:sym typeface="Source Code Pro"/>
            </a:endParaRPr>
          </a:p>
        </p:txBody>
      </p:sp>
      <p:sp>
        <p:nvSpPr>
          <p:cNvPr id="243" name="Google Shape;243;p3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ALMOST THERE...</a:t>
            </a:r>
            <a:endParaRPr/>
          </a:p>
        </p:txBody>
      </p:sp>
      <p:pic>
        <p:nvPicPr>
          <p:cNvPr id="244" name="Google Shape;244;p39"/>
          <p:cNvPicPr preferRelativeResize="0"/>
          <p:nvPr/>
        </p:nvPicPr>
        <p:blipFill>
          <a:blip r:embed="rId3">
            <a:alphaModFix/>
          </a:blip>
          <a:stretch>
            <a:fillRect/>
          </a:stretch>
        </p:blipFill>
        <p:spPr>
          <a:xfrm>
            <a:off x="1231837" y="2248127"/>
            <a:ext cx="6680325" cy="26853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SOME CHANGES</a:t>
            </a:r>
            <a:endParaRPr/>
          </a:p>
        </p:txBody>
      </p:sp>
      <p:sp>
        <p:nvSpPr>
          <p:cNvPr id="250" name="Google Shape;25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Navigate into the repo you just downloaded</a:t>
            </a:r>
            <a:endParaRPr sz="2600"/>
          </a:p>
          <a:p>
            <a:pPr marL="457200" lvl="0" indent="-393700" algn="l" rtl="0">
              <a:spcBef>
                <a:spcPts val="0"/>
              </a:spcBef>
              <a:spcAft>
                <a:spcPts val="0"/>
              </a:spcAft>
              <a:buSzPts val="2600"/>
              <a:buChar char="●"/>
            </a:pPr>
            <a:r>
              <a:rPr lang="en" sz="2600"/>
              <a:t>In command line, make a change!</a:t>
            </a:r>
            <a:endParaRPr sz="2600"/>
          </a:p>
          <a:p>
            <a:pPr marL="914400" lvl="1" indent="-368300" algn="l" rtl="0">
              <a:spcBef>
                <a:spcPts val="0"/>
              </a:spcBef>
              <a:spcAft>
                <a:spcPts val="0"/>
              </a:spcAft>
              <a:buSzPts val="2200"/>
              <a:buChar char="○"/>
            </a:pPr>
            <a:r>
              <a:rPr lang="en" sz="2200"/>
              <a:t>Create a new file called “test.js”</a:t>
            </a:r>
            <a:endParaRPr sz="2200"/>
          </a:p>
          <a:p>
            <a:pPr marL="0" lvl="0" indent="0" algn="l" rtl="0">
              <a:spcBef>
                <a:spcPts val="1600"/>
              </a:spcBef>
              <a:spcAft>
                <a:spcPts val="1600"/>
              </a:spcAft>
              <a:buNone/>
            </a:pPr>
            <a:endParaRPr sz="2600"/>
          </a:p>
        </p:txBody>
      </p:sp>
      <p:pic>
        <p:nvPicPr>
          <p:cNvPr id="251" name="Google Shape;251;p40"/>
          <p:cNvPicPr preferRelativeResize="0"/>
          <p:nvPr/>
        </p:nvPicPr>
        <p:blipFill rotWithShape="1">
          <a:blip r:embed="rId3">
            <a:alphaModFix/>
          </a:blip>
          <a:srcRect b="72695"/>
          <a:stretch/>
        </p:blipFill>
        <p:spPr>
          <a:xfrm>
            <a:off x="649500" y="2965750"/>
            <a:ext cx="8016950" cy="140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SOME CHANGES</a:t>
            </a:r>
            <a:endParaRPr/>
          </a:p>
        </p:txBody>
      </p:sp>
      <p:sp>
        <p:nvSpPr>
          <p:cNvPr id="257" name="Google Shape;25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Check to see what’s changed</a:t>
            </a:r>
            <a:endParaRPr sz="2600"/>
          </a:p>
          <a:p>
            <a:pPr marL="0" lvl="0" indent="0" algn="ctr" rtl="0">
              <a:lnSpc>
                <a:spcPct val="150000"/>
              </a:lnSpc>
              <a:spcBef>
                <a:spcPts val="1600"/>
              </a:spcBef>
              <a:spcAft>
                <a:spcPts val="0"/>
              </a:spcAft>
              <a:buNone/>
            </a:pPr>
            <a:r>
              <a:rPr lang="en" sz="2800" b="1">
                <a:solidFill>
                  <a:srgbClr val="FF9900"/>
                </a:solidFill>
                <a:latin typeface="Source Code Pro"/>
                <a:ea typeface="Source Code Pro"/>
                <a:cs typeface="Source Code Pro"/>
                <a:sym typeface="Source Code Pro"/>
              </a:rPr>
              <a:t>git status</a:t>
            </a:r>
            <a:endParaRPr sz="3200"/>
          </a:p>
        </p:txBody>
      </p:sp>
      <p:pic>
        <p:nvPicPr>
          <p:cNvPr id="258" name="Google Shape;258;p41"/>
          <p:cNvPicPr preferRelativeResize="0"/>
          <p:nvPr/>
        </p:nvPicPr>
        <p:blipFill rotWithShape="1">
          <a:blip r:embed="rId3">
            <a:alphaModFix/>
          </a:blip>
          <a:srcRect t="26473" b="14473"/>
          <a:stretch/>
        </p:blipFill>
        <p:spPr>
          <a:xfrm>
            <a:off x="1708913" y="2587500"/>
            <a:ext cx="5726175" cy="2169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3703-71D3-4857-BE89-86336AE5B169}"/>
              </a:ext>
            </a:extLst>
          </p:cNvPr>
          <p:cNvSpPr>
            <a:spLocks noGrp="1"/>
          </p:cNvSpPr>
          <p:nvPr>
            <p:ph type="title"/>
          </p:nvPr>
        </p:nvSpPr>
        <p:spPr/>
        <p:txBody>
          <a:bodyPr/>
          <a:lstStyle/>
          <a:p>
            <a:r>
              <a:rPr lang="en-US" dirty="0"/>
              <a:t>WHAT IS VERSION CONTROL?</a:t>
            </a:r>
          </a:p>
        </p:txBody>
      </p:sp>
      <p:sp>
        <p:nvSpPr>
          <p:cNvPr id="3" name="Text Placeholder 2">
            <a:extLst>
              <a:ext uri="{FF2B5EF4-FFF2-40B4-BE49-F238E27FC236}">
                <a16:creationId xmlns:a16="http://schemas.microsoft.com/office/drawing/2014/main" id="{03907946-EB71-4441-8E59-754142208C00}"/>
              </a:ext>
            </a:extLst>
          </p:cNvPr>
          <p:cNvSpPr>
            <a:spLocks noGrp="1"/>
          </p:cNvSpPr>
          <p:nvPr>
            <p:ph type="body" idx="1"/>
          </p:nvPr>
        </p:nvSpPr>
        <p:spPr/>
        <p:txBody>
          <a:bodyPr/>
          <a:lstStyle/>
          <a:p>
            <a:endParaRPr lang="en-US" sz="2400" dirty="0"/>
          </a:p>
          <a:p>
            <a:r>
              <a:rPr lang="en-US" sz="2400" dirty="0"/>
              <a:t>Version control helps a software engineering team manage changes to their code over time </a:t>
            </a:r>
          </a:p>
          <a:p>
            <a:pPr marL="114300" indent="0">
              <a:buNone/>
            </a:pPr>
            <a:endParaRPr lang="en-US" sz="2400" dirty="0"/>
          </a:p>
          <a:p>
            <a:r>
              <a:rPr lang="en-US" sz="2400" dirty="0"/>
              <a:t>Version control keeps track of modification made in the code </a:t>
            </a:r>
          </a:p>
        </p:txBody>
      </p:sp>
    </p:spTree>
    <p:extLst>
      <p:ext uri="{BB962C8B-B14F-4D97-AF65-F5344CB8AC3E}">
        <p14:creationId xmlns:p14="http://schemas.microsoft.com/office/powerpoint/2010/main" val="4011224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ALMOST THERE...</a:t>
            </a:r>
            <a:endParaRPr/>
          </a:p>
        </p:txBody>
      </p:sp>
      <p:sp>
        <p:nvSpPr>
          <p:cNvPr id="264" name="Google Shape;264;p42"/>
          <p:cNvSpPr txBox="1"/>
          <p:nvPr/>
        </p:nvSpPr>
        <p:spPr>
          <a:xfrm>
            <a:off x="86200" y="1252925"/>
            <a:ext cx="7847100" cy="3808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Officially add and commit the files you already have</a:t>
            </a:r>
            <a:endParaRPr sz="1800">
              <a:solidFill>
                <a:srgbClr val="222222"/>
              </a:solidFill>
              <a:latin typeface="Helvetica Neue"/>
              <a:ea typeface="Helvetica Neue"/>
              <a:cs typeface="Helvetica Neue"/>
              <a:sym typeface="Helvetica Neue"/>
            </a:endParaRPr>
          </a:p>
          <a:p>
            <a:pPr marL="914400" lvl="1" indent="-387350" algn="l" rtl="0">
              <a:spcBef>
                <a:spcPts val="0"/>
              </a:spcBef>
              <a:spcAft>
                <a:spcPts val="0"/>
              </a:spcAft>
              <a:buClr>
                <a:srgbClr val="222222"/>
              </a:buClr>
              <a:buSzPts val="2500"/>
              <a:buFont typeface="Helvetica Neue"/>
              <a:buChar char="○"/>
            </a:pPr>
            <a:r>
              <a:rPr lang="en" sz="1800" b="1">
                <a:solidFill>
                  <a:srgbClr val="FF9900"/>
                </a:solidFill>
                <a:latin typeface="Source Code Pro"/>
                <a:ea typeface="Source Code Pro"/>
                <a:cs typeface="Source Code Pro"/>
                <a:sym typeface="Source Code Pro"/>
              </a:rPr>
              <a:t>git add .</a:t>
            </a:r>
            <a:r>
              <a:rPr lang="en" sz="1800">
                <a:solidFill>
                  <a:schemeClr val="dk1"/>
                </a:solidFill>
              </a:rPr>
              <a:t> </a:t>
            </a:r>
            <a:endParaRPr sz="1800">
              <a:solidFill>
                <a:schemeClr val="dk1"/>
              </a:solidFill>
            </a:endParaRPr>
          </a:p>
          <a:p>
            <a:pPr marL="914400" lvl="1" indent="-387350" algn="l" rtl="0">
              <a:spcBef>
                <a:spcPts val="0"/>
              </a:spcBef>
              <a:spcAft>
                <a:spcPts val="0"/>
              </a:spcAft>
              <a:buClr>
                <a:srgbClr val="222222"/>
              </a:buClr>
              <a:buSzPts val="2500"/>
              <a:buFont typeface="Helvetica Neue"/>
              <a:buChar char="○"/>
            </a:pPr>
            <a:r>
              <a:rPr lang="en" sz="1800" b="1">
                <a:solidFill>
                  <a:srgbClr val="FF9900"/>
                </a:solidFill>
                <a:latin typeface="Source Code Pro"/>
                <a:ea typeface="Source Code Pro"/>
                <a:cs typeface="Source Code Pro"/>
                <a:sym typeface="Source Code Pro"/>
              </a:rPr>
              <a:t>git commit -m “first commit”</a:t>
            </a:r>
            <a:endParaRPr sz="1800">
              <a:solidFill>
                <a:schemeClr val="dk1"/>
              </a:solidFill>
            </a:endParaRPr>
          </a:p>
        </p:txBody>
      </p:sp>
      <p:sp>
        <p:nvSpPr>
          <p:cNvPr id="265" name="Google Shape;265;p42"/>
          <p:cNvSpPr/>
          <p:nvPr/>
        </p:nvSpPr>
        <p:spPr>
          <a:xfrm>
            <a:off x="5687950" y="1562000"/>
            <a:ext cx="3237900" cy="11160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THIS IS HOW YOU’LL SAVE YOUR WORK!</a:t>
            </a:r>
            <a:endParaRPr/>
          </a:p>
        </p:txBody>
      </p:sp>
      <p:pic>
        <p:nvPicPr>
          <p:cNvPr id="266" name="Google Shape;266;p42"/>
          <p:cNvPicPr preferRelativeResize="0"/>
          <p:nvPr/>
        </p:nvPicPr>
        <p:blipFill>
          <a:blip r:embed="rId3">
            <a:alphaModFix/>
          </a:blip>
          <a:stretch>
            <a:fillRect/>
          </a:stretch>
        </p:blipFill>
        <p:spPr>
          <a:xfrm>
            <a:off x="1044524" y="2765200"/>
            <a:ext cx="5930451" cy="229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DONE!</a:t>
            </a:r>
            <a:endParaRPr/>
          </a:p>
        </p:txBody>
      </p:sp>
      <p:sp>
        <p:nvSpPr>
          <p:cNvPr id="272" name="Google Shape;272;p43"/>
          <p:cNvSpPr txBox="1"/>
          <p:nvPr/>
        </p:nvSpPr>
        <p:spPr>
          <a:xfrm>
            <a:off x="86200" y="1252925"/>
            <a:ext cx="3703200" cy="3808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Go back to your browser with your GitHub account</a:t>
            </a:r>
            <a:endParaRPr sz="1800">
              <a:solidFill>
                <a:srgbClr val="222222"/>
              </a:solidFill>
              <a:latin typeface="Helvetica Neue"/>
              <a:ea typeface="Helvetica Neue"/>
              <a:cs typeface="Helvetica Neue"/>
              <a:sym typeface="Helvetica Neue"/>
            </a:endParaRPr>
          </a:p>
          <a:p>
            <a:pPr marL="457200" marR="0" lvl="0" indent="-342900" algn="l" rtl="0">
              <a:lnSpc>
                <a:spcPct val="200000"/>
              </a:lnSpc>
              <a:spcBef>
                <a:spcPts val="0"/>
              </a:spcBef>
              <a:spcAft>
                <a:spcPts val="0"/>
              </a:spcAft>
              <a:buClr>
                <a:srgbClr val="222222"/>
              </a:buClr>
              <a:buSzPts val="1800"/>
              <a:buFont typeface="Helvetica Neue"/>
              <a:buChar char="●"/>
            </a:pPr>
            <a:r>
              <a:rPr lang="en" sz="1800">
                <a:solidFill>
                  <a:srgbClr val="222222"/>
                </a:solidFill>
                <a:latin typeface="Helvetica Neue"/>
                <a:ea typeface="Helvetica Neue"/>
                <a:cs typeface="Helvetica Neue"/>
                <a:sym typeface="Helvetica Neue"/>
              </a:rPr>
              <a:t>Your repo should be updated with your files!</a:t>
            </a:r>
            <a:endParaRPr sz="1800" b="1">
              <a:solidFill>
                <a:srgbClr val="222222"/>
              </a:solidFill>
              <a:latin typeface="Helvetica Neue"/>
              <a:ea typeface="Helvetica Neue"/>
              <a:cs typeface="Helvetica Neue"/>
              <a:sym typeface="Helvetica Neue"/>
            </a:endParaRPr>
          </a:p>
        </p:txBody>
      </p:sp>
      <p:pic>
        <p:nvPicPr>
          <p:cNvPr id="273" name="Google Shape;273;p43"/>
          <p:cNvPicPr preferRelativeResize="0"/>
          <p:nvPr/>
        </p:nvPicPr>
        <p:blipFill rotWithShape="1">
          <a:blip r:embed="rId3">
            <a:alphaModFix/>
          </a:blip>
          <a:srcRect l="23453" t="8831" r="23675" b="33217"/>
          <a:stretch/>
        </p:blipFill>
        <p:spPr>
          <a:xfrm>
            <a:off x="3997775" y="1405325"/>
            <a:ext cx="4834526" cy="2980676"/>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1297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p:txBody>
      </p:sp>
      <p:sp>
        <p:nvSpPr>
          <p:cNvPr id="279" name="Google Shape;279;p44"/>
          <p:cNvSpPr txBox="1"/>
          <p:nvPr/>
        </p:nvSpPr>
        <p:spPr>
          <a:xfrm>
            <a:off x="86200" y="1024325"/>
            <a:ext cx="4633200" cy="38088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None/>
            </a:pPr>
            <a:r>
              <a:rPr lang="en" sz="1800">
                <a:solidFill>
                  <a:srgbClr val="222222"/>
                </a:solidFill>
                <a:latin typeface="Helvetica Neue"/>
                <a:ea typeface="Helvetica Neue"/>
                <a:cs typeface="Helvetica Neue"/>
                <a:sym typeface="Helvetica Neue"/>
              </a:rPr>
              <a:t>THIS is how to save your work</a:t>
            </a:r>
            <a:endParaRPr sz="1800">
              <a:solidFill>
                <a:srgbClr val="222222"/>
              </a:solidFill>
              <a:latin typeface="Helvetica Neue"/>
              <a:ea typeface="Helvetica Neue"/>
              <a:cs typeface="Helvetica Neue"/>
              <a:sym typeface="Helvetica Neue"/>
            </a:endParaRPr>
          </a:p>
          <a:p>
            <a:pPr marL="457200" marR="0" lvl="0" indent="-342900" algn="l" rtl="0">
              <a:lnSpc>
                <a:spcPct val="2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git add .</a:t>
            </a:r>
            <a:endParaRPr sz="1800" b="1">
              <a:solidFill>
                <a:srgbClr val="FF9900"/>
              </a:solidFill>
              <a:latin typeface="Source Code Pro"/>
              <a:ea typeface="Source Code Pro"/>
              <a:cs typeface="Source Code Pro"/>
              <a:sym typeface="Source Code Pro"/>
            </a:endParaRPr>
          </a:p>
          <a:p>
            <a:pPr marL="457200" marR="0" lvl="0" indent="-342900" algn="l" rtl="0">
              <a:lnSpc>
                <a:spcPct val="2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git commit -m “some message”</a:t>
            </a:r>
            <a:endParaRPr sz="1800" b="1">
              <a:solidFill>
                <a:srgbClr val="FF9900"/>
              </a:solidFill>
              <a:latin typeface="Source Code Pro"/>
              <a:ea typeface="Source Code Pro"/>
              <a:cs typeface="Source Code Pro"/>
              <a:sym typeface="Source Code Pro"/>
            </a:endParaRPr>
          </a:p>
          <a:p>
            <a:pPr marL="457200" marR="0" lvl="0" indent="-342900" algn="l" rtl="0">
              <a:lnSpc>
                <a:spcPct val="2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git push</a:t>
            </a:r>
            <a:endParaRPr sz="1800" b="1">
              <a:solidFill>
                <a:srgbClr val="FF9900"/>
              </a:solidFill>
              <a:latin typeface="Source Code Pro"/>
              <a:ea typeface="Source Code Pro"/>
              <a:cs typeface="Source Code Pro"/>
              <a:sym typeface="Source Code Pro"/>
            </a:endParaRPr>
          </a:p>
          <a:p>
            <a:pPr marL="0" marR="0" lvl="0" indent="0" algn="l" rtl="0">
              <a:lnSpc>
                <a:spcPct val="200000"/>
              </a:lnSpc>
              <a:spcBef>
                <a:spcPts val="0"/>
              </a:spcBef>
              <a:spcAft>
                <a:spcPts val="0"/>
              </a:spcAft>
              <a:buNone/>
            </a:pPr>
            <a:r>
              <a:rPr lang="en" sz="1800">
                <a:solidFill>
                  <a:srgbClr val="222222"/>
                </a:solidFill>
                <a:latin typeface="Helvetica Neue"/>
                <a:ea typeface="Helvetica Neue"/>
                <a:cs typeface="Helvetica Neue"/>
                <a:sym typeface="Helvetica Neue"/>
              </a:rPr>
              <a:t>Other stuff</a:t>
            </a:r>
            <a:endParaRPr sz="1800">
              <a:solidFill>
                <a:srgbClr val="222222"/>
              </a:solidFill>
              <a:latin typeface="Helvetica Neue"/>
              <a:ea typeface="Helvetica Neue"/>
              <a:cs typeface="Helvetica Neue"/>
              <a:sym typeface="Helvetica Neue"/>
            </a:endParaRPr>
          </a:p>
          <a:p>
            <a:pPr marL="457200" lvl="0" indent="-342900" algn="l" rtl="0">
              <a:lnSpc>
                <a:spcPct val="2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git clone</a:t>
            </a:r>
            <a:endParaRPr sz="1800" b="1">
              <a:solidFill>
                <a:srgbClr val="FF9900"/>
              </a:solidFill>
              <a:latin typeface="Source Code Pro"/>
              <a:ea typeface="Source Code Pro"/>
              <a:cs typeface="Source Code Pro"/>
              <a:sym typeface="Source Code Pro"/>
            </a:endParaRPr>
          </a:p>
          <a:p>
            <a:pPr marL="457200" marR="0" lvl="0" indent="-342900" algn="l" rtl="0">
              <a:lnSpc>
                <a:spcPct val="200000"/>
              </a:lnSpc>
              <a:spcBef>
                <a:spcPts val="0"/>
              </a:spcBef>
              <a:spcAft>
                <a:spcPts val="0"/>
              </a:spcAft>
              <a:buClr>
                <a:srgbClr val="FF9900"/>
              </a:buClr>
              <a:buSzPts val="1800"/>
              <a:buFont typeface="Source Code Pro"/>
              <a:buChar char="●"/>
            </a:pPr>
            <a:r>
              <a:rPr lang="en" sz="1800" b="1">
                <a:solidFill>
                  <a:srgbClr val="FF9900"/>
                </a:solidFill>
                <a:latin typeface="Source Code Pro"/>
                <a:ea typeface="Source Code Pro"/>
                <a:cs typeface="Source Code Pro"/>
                <a:sym typeface="Source Code Pro"/>
              </a:rPr>
              <a:t>git status</a:t>
            </a:r>
            <a:endParaRPr sz="1800" b="1">
              <a:solidFill>
                <a:srgbClr val="FF9900"/>
              </a:solidFill>
              <a:latin typeface="Source Code Pro"/>
              <a:ea typeface="Source Code Pro"/>
              <a:cs typeface="Source Code Pro"/>
              <a:sym typeface="Source Code Pro"/>
            </a:endParaRPr>
          </a:p>
        </p:txBody>
      </p:sp>
      <p:pic>
        <p:nvPicPr>
          <p:cNvPr id="280" name="Google Shape;280;p44"/>
          <p:cNvPicPr preferRelativeResize="0"/>
          <p:nvPr/>
        </p:nvPicPr>
        <p:blipFill>
          <a:blip r:embed="rId3">
            <a:alphaModFix/>
          </a:blip>
          <a:stretch>
            <a:fillRect/>
          </a:stretch>
        </p:blipFill>
        <p:spPr>
          <a:xfrm>
            <a:off x="5319225" y="929121"/>
            <a:ext cx="3424625" cy="3285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 FOR SELF-EXPLORATION</a:t>
            </a:r>
            <a:endParaRPr dirty="0"/>
          </a:p>
        </p:txBody>
      </p:sp>
      <p:sp>
        <p:nvSpPr>
          <p:cNvPr id="272" name="Google Shape;272;p43"/>
          <p:cNvSpPr txBox="1"/>
          <p:nvPr/>
        </p:nvSpPr>
        <p:spPr>
          <a:xfrm>
            <a:off x="1633280" y="1912325"/>
            <a:ext cx="7199020" cy="2059901"/>
          </a:xfrm>
          <a:prstGeom prst="rect">
            <a:avLst/>
          </a:prstGeom>
          <a:noFill/>
          <a:ln>
            <a:noFill/>
          </a:ln>
        </p:spPr>
        <p:txBody>
          <a:bodyPr spcFirstLastPara="1" wrap="square" lIns="91425" tIns="91425" rIns="91425" bIns="91425" anchor="t" anchorCtr="0">
            <a:noAutofit/>
          </a:bodyPr>
          <a:lstStyle/>
          <a:p>
            <a:pPr marL="114300" lvl="0">
              <a:lnSpc>
                <a:spcPct val="200000"/>
              </a:lnSpc>
              <a:buClr>
                <a:srgbClr val="222222"/>
              </a:buClr>
              <a:buSzPts val="1800"/>
            </a:pPr>
            <a:r>
              <a:rPr lang="en-US" sz="3200" dirty="0">
                <a:solidFill>
                  <a:srgbClr val="222222"/>
                </a:solidFill>
                <a:latin typeface="Helvetica Neue"/>
                <a:ea typeface="Helvetica Neue"/>
                <a:cs typeface="Helvetica Neue"/>
                <a:sym typeface="Helvetica Neue"/>
                <a:hlinkClick r:id="rId3"/>
              </a:rPr>
              <a:t>https://learngitbranching.js.org/</a:t>
            </a:r>
            <a:r>
              <a:rPr lang="en-US" sz="3200" dirty="0">
                <a:solidFill>
                  <a:srgbClr val="222222"/>
                </a:solidFill>
                <a:latin typeface="Helvetica Neue"/>
                <a:ea typeface="Helvetica Neue"/>
                <a:cs typeface="Helvetica Neue"/>
                <a:sym typeface="Helvetica Neue"/>
              </a:rPr>
              <a:t> </a:t>
            </a:r>
            <a:endParaRPr sz="3200" b="1" dirty="0">
              <a:solidFill>
                <a:srgbClr val="222222"/>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26836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3703-71D3-4857-BE89-86336AE5B169}"/>
              </a:ext>
            </a:extLst>
          </p:cNvPr>
          <p:cNvSpPr>
            <a:spLocks noGrp="1"/>
          </p:cNvSpPr>
          <p:nvPr>
            <p:ph type="title"/>
          </p:nvPr>
        </p:nvSpPr>
        <p:spPr/>
        <p:txBody>
          <a:bodyPr/>
          <a:lstStyle/>
          <a:p>
            <a:r>
              <a:rPr lang="en-US" dirty="0"/>
              <a:t>WHY USE VERSION CONTROL?</a:t>
            </a:r>
          </a:p>
        </p:txBody>
      </p:sp>
      <p:sp>
        <p:nvSpPr>
          <p:cNvPr id="3" name="Text Placeholder 2">
            <a:extLst>
              <a:ext uri="{FF2B5EF4-FFF2-40B4-BE49-F238E27FC236}">
                <a16:creationId xmlns:a16="http://schemas.microsoft.com/office/drawing/2014/main" id="{03907946-EB71-4441-8E59-754142208C00}"/>
              </a:ext>
            </a:extLst>
          </p:cNvPr>
          <p:cNvSpPr>
            <a:spLocks noGrp="1"/>
          </p:cNvSpPr>
          <p:nvPr>
            <p:ph type="body" idx="1"/>
          </p:nvPr>
        </p:nvSpPr>
        <p:spPr/>
        <p:txBody>
          <a:bodyPr/>
          <a:lstStyle/>
          <a:p>
            <a:r>
              <a:rPr lang="en-US" sz="2400" dirty="0"/>
              <a:t>If a mistake is made, </a:t>
            </a:r>
          </a:p>
          <a:p>
            <a:pPr lvl="1"/>
            <a:r>
              <a:rPr lang="en-US" sz="2400" b="1" dirty="0"/>
              <a:t>developers can turn back the clock and compare earlier versions of the code to fix the mistake</a:t>
            </a:r>
          </a:p>
          <a:p>
            <a:endParaRPr lang="en-US" sz="2400" b="1" dirty="0">
              <a:solidFill>
                <a:srgbClr val="222222"/>
              </a:solidFill>
            </a:endParaRPr>
          </a:p>
          <a:p>
            <a:r>
              <a:rPr lang="en-US" sz="2400" b="1" dirty="0">
                <a:solidFill>
                  <a:srgbClr val="222222"/>
                </a:solidFill>
              </a:rPr>
              <a:t>Git</a:t>
            </a:r>
            <a:r>
              <a:rPr lang="en-US" sz="2400" dirty="0">
                <a:solidFill>
                  <a:srgbClr val="222222"/>
                </a:solidFill>
              </a:rPr>
              <a:t> is a version control system used profusely by the Tech industry  </a:t>
            </a:r>
          </a:p>
          <a:p>
            <a:endParaRPr lang="en-US" sz="2400" dirty="0"/>
          </a:p>
          <a:p>
            <a:pPr lvl="1"/>
            <a:endParaRPr lang="en-US" sz="2400" b="1" dirty="0"/>
          </a:p>
          <a:p>
            <a:pPr marL="596900" lvl="1" indent="0">
              <a:buNone/>
            </a:pPr>
            <a:endParaRPr lang="en-US" sz="2400" b="1" dirty="0"/>
          </a:p>
        </p:txBody>
      </p:sp>
    </p:spTree>
    <p:extLst>
      <p:ext uri="{BB962C8B-B14F-4D97-AF65-F5344CB8AC3E}">
        <p14:creationId xmlns:p14="http://schemas.microsoft.com/office/powerpoint/2010/main" val="26844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a:t>
            </a:r>
            <a:r>
              <a:rPr lang="en" b="1" dirty="0"/>
              <a:t>GIT </a:t>
            </a:r>
            <a:r>
              <a:rPr lang="en-US" dirty="0"/>
              <a:t>IS USED</a:t>
            </a:r>
            <a:r>
              <a:rPr lang="en" dirty="0"/>
              <a:t>?</a:t>
            </a:r>
            <a:endParaRPr dirty="0"/>
          </a:p>
        </p:txBody>
      </p:sp>
      <p:sp>
        <p:nvSpPr>
          <p:cNvPr id="82" name="Google Shape;82;p17"/>
          <p:cNvSpPr txBox="1"/>
          <p:nvPr/>
        </p:nvSpPr>
        <p:spPr>
          <a:xfrm>
            <a:off x="237750" y="1861750"/>
            <a:ext cx="8668500" cy="3267900"/>
          </a:xfrm>
          <a:prstGeom prst="rect">
            <a:avLst/>
          </a:prstGeom>
          <a:noFill/>
          <a:ln>
            <a:noFill/>
          </a:ln>
        </p:spPr>
        <p:txBody>
          <a:bodyPr spcFirstLastPara="1" wrap="square" lIns="91425" tIns="91425" rIns="91425" bIns="91425" anchor="ctr" anchorCtr="0">
            <a:noAutofit/>
          </a:bodyPr>
          <a:lstStyle/>
          <a:p>
            <a:pPr marL="400050" marR="0" lvl="0" indent="-285750" algn="l" rtl="0">
              <a:lnSpc>
                <a:spcPct val="150000"/>
              </a:lnSpc>
              <a:spcBef>
                <a:spcPts val="0"/>
              </a:spcBef>
              <a:spcAft>
                <a:spcPts val="0"/>
              </a:spcAft>
              <a:buClr>
                <a:srgbClr val="222222"/>
              </a:buClr>
              <a:buSzPts val="1800"/>
              <a:buFont typeface="Arial" panose="020B0604020202020204" pitchFamily="34" charset="0"/>
              <a:buChar char="•"/>
            </a:pPr>
            <a:r>
              <a:rPr lang="en-US" sz="1800" dirty="0">
                <a:solidFill>
                  <a:srgbClr val="222222"/>
                </a:solidFill>
                <a:latin typeface="Helvetica Neue"/>
                <a:ea typeface="Helvetica Neue"/>
                <a:cs typeface="Helvetica Neue"/>
                <a:sym typeface="Helvetica Neue"/>
              </a:rPr>
              <a:t>For example, imagine a team of developers working on the Twitter App</a:t>
            </a:r>
          </a:p>
        </p:txBody>
      </p:sp>
      <p:pic>
        <p:nvPicPr>
          <p:cNvPr id="83" name="Google Shape;83;p17"/>
          <p:cNvPicPr preferRelativeResize="0"/>
          <p:nvPr/>
        </p:nvPicPr>
        <p:blipFill>
          <a:blip r:embed="rId3">
            <a:alphaModFix/>
          </a:blip>
          <a:stretch>
            <a:fillRect/>
          </a:stretch>
        </p:blipFill>
        <p:spPr>
          <a:xfrm>
            <a:off x="4290125" y="0"/>
            <a:ext cx="4853876" cy="18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HOW </a:t>
            </a:r>
            <a:r>
              <a:rPr lang="en" b="1" dirty="0"/>
              <a:t>GIT </a:t>
            </a:r>
            <a:r>
              <a:rPr lang="en-US" dirty="0"/>
              <a:t>IS USED</a:t>
            </a:r>
            <a:r>
              <a:rPr lang="en" dirty="0"/>
              <a:t>?</a:t>
            </a:r>
            <a:endParaRPr dirty="0"/>
          </a:p>
        </p:txBody>
      </p:sp>
      <p:sp>
        <p:nvSpPr>
          <p:cNvPr id="89" name="Google Shape;89;p18"/>
          <p:cNvSpPr txBox="1"/>
          <p:nvPr/>
        </p:nvSpPr>
        <p:spPr>
          <a:xfrm>
            <a:off x="237750" y="1861750"/>
            <a:ext cx="8668500" cy="3267900"/>
          </a:xfrm>
          <a:prstGeom prst="rect">
            <a:avLst/>
          </a:prstGeom>
          <a:noFill/>
          <a:ln>
            <a:noFill/>
          </a:ln>
        </p:spPr>
        <p:txBody>
          <a:bodyPr spcFirstLastPara="1" wrap="square" lIns="91425" tIns="91425" rIns="91425" bIns="91425" anchor="ctr" anchorCtr="0">
            <a:noAutofit/>
          </a:bodyPr>
          <a:lstStyle/>
          <a:p>
            <a:pPr marL="400050" lvl="0" indent="-285750">
              <a:lnSpc>
                <a:spcPct val="150000"/>
              </a:lnSpc>
              <a:buClr>
                <a:srgbClr val="222222"/>
              </a:buClr>
              <a:buSzPts val="1800"/>
              <a:buFont typeface="Arial" panose="020B0604020202020204" pitchFamily="34" charset="0"/>
              <a:buChar char="•"/>
            </a:pPr>
            <a:r>
              <a:rPr lang="en-US" sz="1800" dirty="0">
                <a:solidFill>
                  <a:srgbClr val="222222"/>
                </a:solidFill>
                <a:latin typeface="Helvetica Neue"/>
                <a:ea typeface="Helvetica Neue"/>
                <a:cs typeface="Helvetica Neue"/>
                <a:sym typeface="Helvetica Neue"/>
              </a:rPr>
              <a:t>For example, imagine a team of developers working on the Twitter App</a:t>
            </a: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If </a:t>
            </a:r>
            <a:r>
              <a:rPr lang="en-US" sz="1800" dirty="0">
                <a:solidFill>
                  <a:srgbClr val="222222"/>
                </a:solidFill>
                <a:latin typeface="Helvetica Neue"/>
                <a:ea typeface="Helvetica Neue"/>
                <a:cs typeface="Helvetica Neue"/>
                <a:sym typeface="Helvetica Neue"/>
              </a:rPr>
              <a:t>team of</a:t>
            </a:r>
            <a:r>
              <a:rPr lang="en" sz="1800" dirty="0">
                <a:solidFill>
                  <a:srgbClr val="222222"/>
                </a:solidFill>
                <a:latin typeface="Helvetica Neue"/>
                <a:ea typeface="Helvetica Neue"/>
                <a:cs typeface="Helvetica Neue"/>
                <a:sym typeface="Helvetica Neue"/>
              </a:rPr>
              <a:t> </a:t>
            </a:r>
            <a:r>
              <a:rPr lang="en-US" sz="1800" dirty="0">
                <a:solidFill>
                  <a:srgbClr val="222222"/>
                </a:solidFill>
                <a:latin typeface="Helvetica Neue"/>
                <a:ea typeface="Helvetica Neue"/>
                <a:cs typeface="Helvetica Neue"/>
                <a:sym typeface="Helvetica Neue"/>
              </a:rPr>
              <a:t>developers</a:t>
            </a:r>
            <a:r>
              <a:rPr lang="en" sz="1800" dirty="0">
                <a:solidFill>
                  <a:srgbClr val="222222"/>
                </a:solidFill>
                <a:latin typeface="Helvetica Neue"/>
                <a:ea typeface="Helvetica Neue"/>
                <a:cs typeface="Helvetica Neue"/>
                <a:sym typeface="Helvetica Neue"/>
              </a:rPr>
              <a:t> </a:t>
            </a:r>
            <a:r>
              <a:rPr lang="en-US" sz="1800" dirty="0">
                <a:solidFill>
                  <a:srgbClr val="222222"/>
                </a:solidFill>
                <a:latin typeface="Helvetica Neue"/>
                <a:ea typeface="Helvetica Neue"/>
                <a:cs typeface="Helvetica Neue"/>
                <a:sym typeface="Helvetica Neue"/>
              </a:rPr>
              <a:t>are making changes</a:t>
            </a:r>
            <a:r>
              <a:rPr lang="en" sz="1800" dirty="0">
                <a:solidFill>
                  <a:srgbClr val="222222"/>
                </a:solidFill>
                <a:latin typeface="Helvetica Neue"/>
                <a:ea typeface="Helvetica Neue"/>
                <a:cs typeface="Helvetica Neue"/>
                <a:sym typeface="Helvetica Neue"/>
              </a:rPr>
              <a:t> on the same </a:t>
            </a:r>
            <a:r>
              <a:rPr lang="en-US" sz="1800" dirty="0">
                <a:solidFill>
                  <a:srgbClr val="222222"/>
                </a:solidFill>
                <a:latin typeface="Helvetica Neue"/>
                <a:ea typeface="Helvetica Neue"/>
                <a:cs typeface="Helvetica Neue"/>
                <a:sym typeface="Helvetica Neue"/>
              </a:rPr>
              <a:t>code</a:t>
            </a:r>
            <a:r>
              <a:rPr lang="en" sz="1800" dirty="0">
                <a:solidFill>
                  <a:srgbClr val="222222"/>
                </a:solidFill>
                <a:latin typeface="Helvetica Neue"/>
                <a:ea typeface="Helvetica Neue"/>
                <a:cs typeface="Helvetica Neue"/>
                <a:sym typeface="Helvetica Neue"/>
              </a:rPr>
              <a:t>, how do they </a:t>
            </a:r>
            <a:r>
              <a:rPr lang="en-US" sz="1800" dirty="0">
                <a:solidFill>
                  <a:srgbClr val="222222"/>
                </a:solidFill>
                <a:latin typeface="Helvetica Neue"/>
                <a:ea typeface="Helvetica Neue"/>
                <a:cs typeface="Helvetica Neue"/>
                <a:sym typeface="Helvetica Neue"/>
              </a:rPr>
              <a:t>all combine and </a:t>
            </a:r>
            <a:r>
              <a:rPr lang="en" sz="1800" dirty="0">
                <a:solidFill>
                  <a:srgbClr val="222222"/>
                </a:solidFill>
                <a:latin typeface="Helvetica Neue"/>
                <a:ea typeface="Helvetica Neue"/>
                <a:cs typeface="Helvetica Neue"/>
                <a:sym typeface="Helvetica Neue"/>
              </a:rPr>
              <a:t>save their work?</a:t>
            </a:r>
            <a:endParaRPr sz="1800" dirty="0">
              <a:solidFill>
                <a:srgbClr val="222222"/>
              </a:solidFill>
              <a:latin typeface="Helvetica Neue"/>
              <a:ea typeface="Helvetica Neue"/>
              <a:cs typeface="Helvetica Neue"/>
              <a:sym typeface="Helvetica Neue"/>
            </a:endParaRPr>
          </a:p>
        </p:txBody>
      </p:sp>
      <p:pic>
        <p:nvPicPr>
          <p:cNvPr id="90" name="Google Shape;90;p18"/>
          <p:cNvPicPr preferRelativeResize="0"/>
          <p:nvPr/>
        </p:nvPicPr>
        <p:blipFill>
          <a:blip r:embed="rId3">
            <a:alphaModFix/>
          </a:blip>
          <a:stretch>
            <a:fillRect/>
          </a:stretch>
        </p:blipFill>
        <p:spPr>
          <a:xfrm>
            <a:off x="4290125" y="0"/>
            <a:ext cx="4853876" cy="186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HOW </a:t>
            </a:r>
            <a:r>
              <a:rPr lang="en" b="1" dirty="0"/>
              <a:t>GIT </a:t>
            </a:r>
            <a:r>
              <a:rPr lang="en-US" dirty="0"/>
              <a:t>IS USED</a:t>
            </a:r>
            <a:r>
              <a:rPr lang="en" dirty="0"/>
              <a:t>?</a:t>
            </a:r>
            <a:endParaRPr dirty="0"/>
          </a:p>
        </p:txBody>
      </p:sp>
      <p:sp>
        <p:nvSpPr>
          <p:cNvPr id="96" name="Google Shape;96;p19"/>
          <p:cNvSpPr txBox="1"/>
          <p:nvPr/>
        </p:nvSpPr>
        <p:spPr>
          <a:xfrm>
            <a:off x="237750" y="1861750"/>
            <a:ext cx="8668500" cy="3267900"/>
          </a:xfrm>
          <a:prstGeom prst="rect">
            <a:avLst/>
          </a:prstGeom>
          <a:noFill/>
          <a:ln>
            <a:noFill/>
          </a:ln>
        </p:spPr>
        <p:txBody>
          <a:bodyPr spcFirstLastPara="1" wrap="square" lIns="91425" tIns="91425" rIns="91425" bIns="91425" anchor="ctr" anchorCtr="0">
            <a:noAutofit/>
          </a:bodyPr>
          <a:lstStyle/>
          <a:p>
            <a:pPr marL="400050" lvl="0" indent="-285750">
              <a:lnSpc>
                <a:spcPct val="150000"/>
              </a:lnSpc>
              <a:buClr>
                <a:srgbClr val="222222"/>
              </a:buClr>
              <a:buSzPts val="1800"/>
              <a:buFont typeface="Arial" panose="020B0604020202020204" pitchFamily="34" charset="0"/>
              <a:buChar char="•"/>
            </a:pPr>
            <a:r>
              <a:rPr lang="en-US" sz="1800" dirty="0">
                <a:solidFill>
                  <a:srgbClr val="222222"/>
                </a:solidFill>
                <a:latin typeface="Helvetica Neue"/>
                <a:ea typeface="Helvetica Neue"/>
                <a:cs typeface="Helvetica Neue"/>
                <a:sym typeface="Helvetica Neue"/>
              </a:rPr>
              <a:t>For example, imagine a team of developers working on the Twitter App</a:t>
            </a:r>
          </a:p>
          <a:p>
            <a:pPr marL="914400" lvl="1" indent="-342900">
              <a:lnSpc>
                <a:spcPct val="150000"/>
              </a:lnSpc>
              <a:buClr>
                <a:srgbClr val="222222"/>
              </a:buClr>
              <a:buSzPts val="1800"/>
              <a:buFont typeface="Helvetica Neue"/>
              <a:buChar char="○"/>
            </a:pPr>
            <a:r>
              <a:rPr lang="en-US" sz="1800" dirty="0">
                <a:solidFill>
                  <a:srgbClr val="222222"/>
                </a:solidFill>
                <a:latin typeface="Helvetica Neue"/>
                <a:ea typeface="Helvetica Neue"/>
                <a:cs typeface="Helvetica Neue"/>
                <a:sym typeface="Helvetica Neue"/>
              </a:rPr>
              <a:t>If team of developers are making changes on the same code, how do they all combine and save their work?</a:t>
            </a:r>
          </a:p>
          <a:p>
            <a:pPr marL="914400" lvl="1"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Version control/</a:t>
            </a:r>
            <a:r>
              <a:rPr lang="en-US" sz="1800" dirty="0">
                <a:solidFill>
                  <a:srgbClr val="222222"/>
                </a:solidFill>
                <a:latin typeface="Helvetica Neue"/>
                <a:ea typeface="Helvetica Neue"/>
                <a:cs typeface="Helvetica Neue"/>
                <a:sym typeface="Helvetica Neue"/>
              </a:rPr>
              <a:t>Git</a:t>
            </a:r>
            <a:endParaRPr sz="1800" dirty="0">
              <a:solidFill>
                <a:srgbClr val="222222"/>
              </a:solidFill>
              <a:latin typeface="Helvetica Neue"/>
              <a:ea typeface="Helvetica Neue"/>
              <a:cs typeface="Helvetica Neue"/>
              <a:sym typeface="Helvetica Neue"/>
            </a:endParaRPr>
          </a:p>
        </p:txBody>
      </p:sp>
      <p:pic>
        <p:nvPicPr>
          <p:cNvPr id="97" name="Google Shape;97;p19"/>
          <p:cNvPicPr preferRelativeResize="0"/>
          <p:nvPr/>
        </p:nvPicPr>
        <p:blipFill>
          <a:blip r:embed="rId3">
            <a:alphaModFix/>
          </a:blip>
          <a:stretch>
            <a:fillRect/>
          </a:stretch>
        </p:blipFill>
        <p:spPr>
          <a:xfrm>
            <a:off x="4290125" y="0"/>
            <a:ext cx="4853876" cy="186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HOW </a:t>
            </a:r>
            <a:r>
              <a:rPr lang="en" b="1" dirty="0"/>
              <a:t>GIT </a:t>
            </a:r>
            <a:r>
              <a:rPr lang="en-US" dirty="0"/>
              <a:t>IS USED</a:t>
            </a:r>
            <a:r>
              <a:rPr lang="en" dirty="0"/>
              <a:t>?</a:t>
            </a:r>
            <a:endParaRPr dirty="0"/>
          </a:p>
        </p:txBody>
      </p:sp>
      <p:sp>
        <p:nvSpPr>
          <p:cNvPr id="103" name="Google Shape;103;p20"/>
          <p:cNvSpPr txBox="1"/>
          <p:nvPr/>
        </p:nvSpPr>
        <p:spPr>
          <a:xfrm>
            <a:off x="237750" y="1861750"/>
            <a:ext cx="8668500" cy="3267900"/>
          </a:xfrm>
          <a:prstGeom prst="rect">
            <a:avLst/>
          </a:prstGeom>
          <a:noFill/>
          <a:ln>
            <a:noFill/>
          </a:ln>
        </p:spPr>
        <p:txBody>
          <a:bodyPr spcFirstLastPara="1" wrap="square" lIns="91425" tIns="91425" rIns="91425" bIns="91425" anchor="ctr" anchorCtr="0">
            <a:noAutofit/>
          </a:bodyPr>
          <a:lstStyle/>
          <a:p>
            <a:pPr marL="400050" lvl="0" indent="-285750">
              <a:lnSpc>
                <a:spcPct val="150000"/>
              </a:lnSpc>
              <a:buClr>
                <a:srgbClr val="222222"/>
              </a:buClr>
              <a:buSzPts val="1800"/>
              <a:buFont typeface="Arial" panose="020B0604020202020204" pitchFamily="34" charset="0"/>
              <a:buChar char="•"/>
            </a:pPr>
            <a:r>
              <a:rPr lang="en-US" sz="1800" dirty="0">
                <a:solidFill>
                  <a:srgbClr val="222222"/>
                </a:solidFill>
                <a:latin typeface="Helvetica Neue"/>
                <a:ea typeface="Helvetica Neue"/>
                <a:cs typeface="Helvetica Neue"/>
                <a:sym typeface="Helvetica Neue"/>
              </a:rPr>
              <a:t>For example, imagine a team of developers working on the Twitter App</a:t>
            </a:r>
          </a:p>
          <a:p>
            <a:pPr marL="914400" lvl="1" indent="-342900">
              <a:lnSpc>
                <a:spcPct val="150000"/>
              </a:lnSpc>
              <a:buClr>
                <a:srgbClr val="222222"/>
              </a:buClr>
              <a:buSzPts val="1800"/>
              <a:buFont typeface="Helvetica Neue"/>
              <a:buChar char="○"/>
            </a:pPr>
            <a:r>
              <a:rPr lang="en-US" sz="1800" dirty="0">
                <a:solidFill>
                  <a:srgbClr val="222222"/>
                </a:solidFill>
                <a:latin typeface="Helvetica Neue"/>
                <a:ea typeface="Helvetica Neue"/>
                <a:cs typeface="Helvetica Neue"/>
                <a:sym typeface="Helvetica Neue"/>
              </a:rPr>
              <a:t>If team of developers are making changes on the same code, how do they all combine and save their work?</a:t>
            </a:r>
          </a:p>
          <a:p>
            <a:pPr marL="914400" lvl="1" indent="-342900">
              <a:lnSpc>
                <a:spcPct val="150000"/>
              </a:lnSpc>
              <a:buClr>
                <a:srgbClr val="222222"/>
              </a:buClr>
              <a:buSzPts val="1800"/>
              <a:buFont typeface="Helvetica Neue"/>
              <a:buChar char="○"/>
            </a:pPr>
            <a:r>
              <a:rPr lang="en-US" sz="1800" dirty="0">
                <a:solidFill>
                  <a:srgbClr val="222222"/>
                </a:solidFill>
                <a:latin typeface="Helvetica Neue"/>
                <a:ea typeface="Helvetica Neue"/>
                <a:cs typeface="Helvetica Neue"/>
                <a:sym typeface="Helvetica Neue"/>
              </a:rPr>
              <a:t>Version control/Git</a:t>
            </a:r>
          </a:p>
          <a:p>
            <a:pPr marL="1371600" lvl="2"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Allows multiple people to work on same project safely (no work lost!)</a:t>
            </a:r>
            <a:endParaRPr sz="1800" dirty="0">
              <a:solidFill>
                <a:srgbClr val="222222"/>
              </a:solidFill>
              <a:latin typeface="Helvetica Neue"/>
              <a:ea typeface="Helvetica Neue"/>
              <a:cs typeface="Helvetica Neue"/>
              <a:sym typeface="Helvetica Neue"/>
            </a:endParaRPr>
          </a:p>
          <a:p>
            <a:pPr marL="0" lvl="0" indent="0" algn="l" rtl="0">
              <a:lnSpc>
                <a:spcPct val="150000"/>
              </a:lnSpc>
              <a:spcBef>
                <a:spcPts val="0"/>
              </a:spcBef>
              <a:spcAft>
                <a:spcPts val="0"/>
              </a:spcAft>
              <a:buNone/>
            </a:pPr>
            <a:endParaRPr sz="1800" dirty="0">
              <a:solidFill>
                <a:srgbClr val="222222"/>
              </a:solidFill>
              <a:latin typeface="Helvetica Neue"/>
              <a:ea typeface="Helvetica Neue"/>
              <a:cs typeface="Helvetica Neue"/>
              <a:sym typeface="Helvetica Neue"/>
            </a:endParaRPr>
          </a:p>
        </p:txBody>
      </p:sp>
      <p:pic>
        <p:nvPicPr>
          <p:cNvPr id="104" name="Google Shape;104;p20"/>
          <p:cNvPicPr preferRelativeResize="0"/>
          <p:nvPr/>
        </p:nvPicPr>
        <p:blipFill>
          <a:blip r:embed="rId3">
            <a:alphaModFix/>
          </a:blip>
          <a:stretch>
            <a:fillRect/>
          </a:stretch>
        </p:blipFill>
        <p:spPr>
          <a:xfrm>
            <a:off x="4290125" y="0"/>
            <a:ext cx="4853876" cy="186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HOW </a:t>
            </a:r>
            <a:r>
              <a:rPr lang="en" b="1" dirty="0"/>
              <a:t>GIT </a:t>
            </a:r>
            <a:r>
              <a:rPr lang="en-US" dirty="0"/>
              <a:t>IS USED</a:t>
            </a:r>
            <a:r>
              <a:rPr lang="en" dirty="0"/>
              <a:t>?</a:t>
            </a:r>
            <a:endParaRPr dirty="0"/>
          </a:p>
        </p:txBody>
      </p:sp>
      <p:sp>
        <p:nvSpPr>
          <p:cNvPr id="110" name="Google Shape;110;p21"/>
          <p:cNvSpPr txBox="1"/>
          <p:nvPr/>
        </p:nvSpPr>
        <p:spPr>
          <a:xfrm>
            <a:off x="237750" y="1861750"/>
            <a:ext cx="8668500" cy="3267900"/>
          </a:xfrm>
          <a:prstGeom prst="rect">
            <a:avLst/>
          </a:prstGeom>
          <a:noFill/>
          <a:ln>
            <a:noFill/>
          </a:ln>
        </p:spPr>
        <p:txBody>
          <a:bodyPr spcFirstLastPara="1" wrap="square" lIns="91425" tIns="91425" rIns="91425" bIns="91425" anchor="ctr" anchorCtr="0">
            <a:noAutofit/>
          </a:bodyPr>
          <a:lstStyle/>
          <a:p>
            <a:pPr marL="400050" lvl="0" indent="-285750">
              <a:lnSpc>
                <a:spcPct val="150000"/>
              </a:lnSpc>
              <a:buClr>
                <a:srgbClr val="222222"/>
              </a:buClr>
              <a:buSzPts val="1800"/>
              <a:buFont typeface="Arial" panose="020B0604020202020204" pitchFamily="34" charset="0"/>
              <a:buChar char="•"/>
            </a:pPr>
            <a:r>
              <a:rPr lang="en-US" sz="1800" dirty="0">
                <a:solidFill>
                  <a:srgbClr val="222222"/>
                </a:solidFill>
                <a:latin typeface="Helvetica Neue"/>
                <a:ea typeface="Helvetica Neue"/>
                <a:cs typeface="Helvetica Neue"/>
                <a:sym typeface="Helvetica Neue"/>
              </a:rPr>
              <a:t>For example, imagine a team of developers working on the Twitter App</a:t>
            </a:r>
          </a:p>
          <a:p>
            <a:pPr marL="914400" lvl="1" indent="-342900">
              <a:lnSpc>
                <a:spcPct val="150000"/>
              </a:lnSpc>
              <a:buClr>
                <a:srgbClr val="222222"/>
              </a:buClr>
              <a:buSzPts val="1800"/>
              <a:buFont typeface="Helvetica Neue"/>
              <a:buChar char="○"/>
            </a:pPr>
            <a:r>
              <a:rPr lang="en-US" sz="1800" dirty="0">
                <a:solidFill>
                  <a:srgbClr val="222222"/>
                </a:solidFill>
                <a:latin typeface="Helvetica Neue"/>
                <a:ea typeface="Helvetica Neue"/>
                <a:cs typeface="Helvetica Neue"/>
                <a:sym typeface="Helvetica Neue"/>
              </a:rPr>
              <a:t>If team of developers are making changes on the same code, how do they all combine and save their work?</a:t>
            </a:r>
          </a:p>
          <a:p>
            <a:pPr marL="914400" lvl="1" indent="-342900">
              <a:lnSpc>
                <a:spcPct val="150000"/>
              </a:lnSpc>
              <a:buClr>
                <a:srgbClr val="222222"/>
              </a:buClr>
              <a:buSzPts val="1800"/>
              <a:buFont typeface="Helvetica Neue"/>
              <a:buChar char="○"/>
            </a:pPr>
            <a:r>
              <a:rPr lang="en-US" sz="1800" dirty="0">
                <a:solidFill>
                  <a:srgbClr val="222222"/>
                </a:solidFill>
                <a:latin typeface="Helvetica Neue"/>
                <a:ea typeface="Helvetica Neue"/>
                <a:cs typeface="Helvetica Neue"/>
                <a:sym typeface="Helvetica Neue"/>
              </a:rPr>
              <a:t>Version control/Git</a:t>
            </a:r>
          </a:p>
          <a:p>
            <a:pPr marL="1371600" lvl="2" indent="-342900" algn="l" rtl="0">
              <a:lnSpc>
                <a:spcPct val="150000"/>
              </a:lnSpc>
              <a:spcBef>
                <a:spcPts val="0"/>
              </a:spcBef>
              <a:spcAft>
                <a:spcPts val="0"/>
              </a:spcAft>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Allows multiple people to work on same project safely (no work lost!)</a:t>
            </a:r>
            <a:endParaRPr sz="1800" dirty="0">
              <a:solidFill>
                <a:srgbClr val="222222"/>
              </a:solidFill>
              <a:latin typeface="Helvetica Neue"/>
              <a:ea typeface="Helvetica Neue"/>
              <a:cs typeface="Helvetica Neue"/>
              <a:sym typeface="Helvetica Neue"/>
            </a:endParaRPr>
          </a:p>
          <a:p>
            <a:pPr marL="1371600" lvl="2" indent="-342900">
              <a:lnSpc>
                <a:spcPct val="150000"/>
              </a:lnSpc>
              <a:buClr>
                <a:srgbClr val="222222"/>
              </a:buClr>
              <a:buSzPts val="1800"/>
              <a:buFont typeface="Helvetica Neue"/>
              <a:buChar char="■"/>
            </a:pPr>
            <a:r>
              <a:rPr lang="en" sz="1800" dirty="0">
                <a:solidFill>
                  <a:srgbClr val="222222"/>
                </a:solidFill>
                <a:latin typeface="Helvetica Neue"/>
                <a:ea typeface="Helvetica Neue"/>
                <a:cs typeface="Helvetica Neue"/>
                <a:sym typeface="Helvetica Neue"/>
              </a:rPr>
              <a:t>Keeps organized changes </a:t>
            </a:r>
            <a:r>
              <a:rPr lang="en-US" sz="1800" dirty="0">
                <a:solidFill>
                  <a:srgbClr val="222222"/>
                </a:solidFill>
                <a:latin typeface="Helvetica Neue"/>
                <a:ea typeface="Helvetica Neue"/>
                <a:cs typeface="Helvetica Neue"/>
                <a:sym typeface="Helvetica Neue"/>
              </a:rPr>
              <a:t>to code</a:t>
            </a:r>
            <a:endParaRPr sz="1800" dirty="0">
              <a:solidFill>
                <a:srgbClr val="222222"/>
              </a:solidFill>
              <a:latin typeface="Helvetica Neue"/>
              <a:ea typeface="Helvetica Neue"/>
              <a:cs typeface="Helvetica Neue"/>
              <a:sym typeface="Helvetica Neue"/>
            </a:endParaRPr>
          </a:p>
        </p:txBody>
      </p:sp>
      <p:pic>
        <p:nvPicPr>
          <p:cNvPr id="111" name="Google Shape;111;p21"/>
          <p:cNvPicPr preferRelativeResize="0"/>
          <p:nvPr/>
        </p:nvPicPr>
        <p:blipFill>
          <a:blip r:embed="rId3">
            <a:alphaModFix/>
          </a:blip>
          <a:stretch>
            <a:fillRect/>
          </a:stretch>
        </p:blipFill>
        <p:spPr>
          <a:xfrm>
            <a:off x="4290125" y="0"/>
            <a:ext cx="4853876" cy="1861750"/>
          </a:xfrm>
          <a:prstGeom prst="rect">
            <a:avLst/>
          </a:prstGeom>
          <a:noFill/>
          <a:ln>
            <a:noFill/>
          </a:ln>
        </p:spPr>
      </p:pic>
    </p:spTree>
  </p:cSld>
  <p:clrMapOvr>
    <a:masterClrMapping/>
  </p:clrMapOvr>
</p:sld>
</file>

<file path=ppt/theme/theme1.xml><?xml version="1.0" encoding="utf-8"?>
<a:theme xmlns:a="http://schemas.openxmlformats.org/drawingml/2006/main" name="ASC Lesson Slid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2516</Words>
  <Application>Microsoft Office PowerPoint</Application>
  <PresentationFormat>On-screen Show (16:9)</PresentationFormat>
  <Paragraphs>262</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Verdana</vt:lpstr>
      <vt:lpstr>Roboto Condensed</vt:lpstr>
      <vt:lpstr>Arial</vt:lpstr>
      <vt:lpstr>Helvetica Neue</vt:lpstr>
      <vt:lpstr>Lato</vt:lpstr>
      <vt:lpstr>Source Code Pro</vt:lpstr>
      <vt:lpstr>ASC Lesson Slides</vt:lpstr>
      <vt:lpstr>WEEK 0 DAY 1</vt:lpstr>
      <vt:lpstr>GitHub</vt:lpstr>
      <vt:lpstr>WHAT IS VERSION CONTROL?</vt:lpstr>
      <vt:lpstr>WHY USE VERSION CONTROL?</vt:lpstr>
      <vt:lpstr>HOW GIT IS USED?</vt:lpstr>
      <vt:lpstr>HOW GIT IS USED?</vt:lpstr>
      <vt:lpstr>HOW GIT IS USED?</vt:lpstr>
      <vt:lpstr>HOW GIT IS USED?</vt:lpstr>
      <vt:lpstr>HOW GIT IS USED?</vt:lpstr>
      <vt:lpstr>WHAT IS GITHUB?</vt:lpstr>
      <vt:lpstr>WHY USE GITHUB?</vt:lpstr>
      <vt:lpstr>MAKING YOUR ACCOUNT ON GITHUB</vt:lpstr>
      <vt:lpstr>MAKING YOUR ACCOUNT ON GITHUB</vt:lpstr>
      <vt:lpstr>WELCOME TO GITHUB</vt:lpstr>
      <vt:lpstr>GIVE ME DEM ACCOUNTS!</vt:lpstr>
      <vt:lpstr>OPEN GIT BASH</vt:lpstr>
      <vt:lpstr>SET UP CREDENTIALS</vt:lpstr>
      <vt:lpstr>LINKING UP WITH GITHUB</vt:lpstr>
      <vt:lpstr>LINKING UP WITH GITHUB</vt:lpstr>
      <vt:lpstr>LINKING UP WITH GITHUB</vt:lpstr>
      <vt:lpstr>ADDING OUR SSH KEY</vt:lpstr>
      <vt:lpstr>ADDING OUR SSH KEY</vt:lpstr>
      <vt:lpstr>STARTING YOUR FIRST REPO</vt:lpstr>
      <vt:lpstr>STARTING YOUR FIRST REPO</vt:lpstr>
      <vt:lpstr>STARTING YOUR FIRST REPO</vt:lpstr>
      <vt:lpstr>CLONING YOUR REPO </vt:lpstr>
      <vt:lpstr>ALMOST THERE...</vt:lpstr>
      <vt:lpstr>MAKE SOME CHANGES</vt:lpstr>
      <vt:lpstr>MAKE SOME CHANGES</vt:lpstr>
      <vt:lpstr>ALMOST THERE...</vt:lpstr>
      <vt:lpstr>DONE!</vt:lpstr>
      <vt:lpstr>RECAP</vt:lpstr>
      <vt:lpstr>RESOURCE FOR SELF-EXPLORATION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DAY 1</dc:title>
  <dc:creator>Swati</dc:creator>
  <cp:lastModifiedBy>Swati</cp:lastModifiedBy>
  <cp:revision>23</cp:revision>
  <dcterms:modified xsi:type="dcterms:W3CDTF">2019-04-15T17:29:56Z</dcterms:modified>
</cp:coreProperties>
</file>