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4"/>
  </p:notesMasterIdLst>
  <p:sldIdLst>
    <p:sldId id="256" r:id="rId2"/>
    <p:sldId id="257" r:id="rId3"/>
    <p:sldId id="316" r:id="rId4"/>
    <p:sldId id="258" r:id="rId5"/>
    <p:sldId id="259" r:id="rId6"/>
    <p:sldId id="260" r:id="rId7"/>
    <p:sldId id="261" r:id="rId8"/>
    <p:sldId id="262" r:id="rId9"/>
    <p:sldId id="263" r:id="rId10"/>
    <p:sldId id="264" r:id="rId11"/>
    <p:sldId id="265" r:id="rId12"/>
    <p:sldId id="266" r:id="rId13"/>
    <p:sldId id="267" r:id="rId14"/>
    <p:sldId id="268" r:id="rId15"/>
    <p:sldId id="317" r:id="rId16"/>
    <p:sldId id="270" r:id="rId17"/>
    <p:sldId id="271" r:id="rId18"/>
    <p:sldId id="272" r:id="rId19"/>
    <p:sldId id="273" r:id="rId20"/>
    <p:sldId id="274"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8" r:id="rId56"/>
    <p:sldId id="319" r:id="rId57"/>
    <p:sldId id="311" r:id="rId58"/>
    <p:sldId id="312" r:id="rId59"/>
    <p:sldId id="313" r:id="rId60"/>
    <p:sldId id="314" r:id="rId61"/>
    <p:sldId id="315" r:id="rId62"/>
    <p:sldId id="320" r:id="rId63"/>
  </p:sldIdLst>
  <p:sldSz cx="9144000" cy="5143500" type="screen16x9"/>
  <p:notesSz cx="6858000" cy="9144000"/>
  <p:embeddedFontLst>
    <p:embeddedFont>
      <p:font typeface="Coda" panose="020B0604020202020204" charset="0"/>
      <p:regular r:id="rId65"/>
    </p:embeddedFont>
    <p:embeddedFont>
      <p:font typeface="Helvetica Neue" panose="020B0604020202020204" charset="0"/>
      <p:regular r:id="rId66"/>
      <p:bold r:id="rId67"/>
      <p:italic r:id="rId68"/>
      <p:boldItalic r:id="rId69"/>
    </p:embeddedFont>
    <p:embeddedFont>
      <p:font typeface="Open Sans" panose="020B0604020202020204" charset="0"/>
      <p:regular r:id="rId70"/>
      <p:bold r:id="rId71"/>
      <p:italic r:id="rId72"/>
      <p:boldItalic r:id="rId73"/>
    </p:embeddedFont>
    <p:embeddedFont>
      <p:font typeface="Roboto Condensed" panose="020B0604020202020204" charset="0"/>
      <p:regular r:id="rId74"/>
      <p:bold r:id="rId75"/>
      <p:italic r:id="rId76"/>
      <p:boldItalic r:id="rId77"/>
    </p:embeddedFont>
    <p:embeddedFont>
      <p:font typeface="Source Code Pro" panose="020B0604020202020204" charset="0"/>
      <p:regular r:id="rId78"/>
      <p:bold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autoAdjust="0"/>
    <p:restoredTop sz="70430" autoAdjust="0"/>
  </p:normalViewPr>
  <p:slideViewPr>
    <p:cSldViewPr snapToGrid="0">
      <p:cViewPr varScale="1">
        <p:scale>
          <a:sx n="62" d="100"/>
          <a:sy n="62" d="100"/>
        </p:scale>
        <p:origin x="15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b7b0a8a4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b7b0a8a4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Quickly go over basic math operations</a:t>
            </a:r>
            <a:endParaRPr b="1" dirty="0"/>
          </a:p>
          <a:p>
            <a:pPr marL="0" lvl="0" indent="0" algn="l" rtl="0">
              <a:spcBef>
                <a:spcPts val="0"/>
              </a:spcBef>
              <a:spcAft>
                <a:spcPts val="0"/>
              </a:spcAft>
              <a:buNone/>
            </a:pPr>
            <a:r>
              <a:rPr lang="en" dirty="0"/>
              <a:t>Students will likely be familiar enough with how these work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These are the operations for JS. Another language might use a different symbol to signify these basic math operations.</a:t>
            </a: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7fbe8c5f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7fbe8c5f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Quickly go over basic math operations</a:t>
            </a:r>
            <a:endParaRPr b="1" dirty="0"/>
          </a:p>
          <a:p>
            <a:pPr marL="0" lvl="0" indent="0" algn="l" rtl="0">
              <a:spcBef>
                <a:spcPts val="0"/>
              </a:spcBef>
              <a:spcAft>
                <a:spcPts val="0"/>
              </a:spcAft>
              <a:buNone/>
            </a:pPr>
            <a:r>
              <a:rPr lang="en" dirty="0"/>
              <a:t>Students will likely be familiar enough with how these work</a:t>
            </a:r>
          </a:p>
          <a:p>
            <a:pPr marL="0" lvl="0" indent="0" algn="l" rtl="0">
              <a:spcBef>
                <a:spcPts val="0"/>
              </a:spcBef>
              <a:spcAft>
                <a:spcPts val="0"/>
              </a:spcAft>
              <a:buNone/>
            </a:pPr>
            <a:endParaRPr dirty="0"/>
          </a:p>
          <a:p>
            <a:pPr marL="0" lvl="0" indent="0" algn="l" rtl="0">
              <a:spcBef>
                <a:spcPts val="0"/>
              </a:spcBef>
              <a:spcAft>
                <a:spcPts val="0"/>
              </a:spcAft>
              <a:buNone/>
            </a:pPr>
            <a:r>
              <a:rPr lang="en" dirty="0"/>
              <a:t>These are the operations for JS. Another language might use a different symbol to signify these basic math operations.</a:t>
            </a:r>
            <a:endParaRPr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7fbe8c5f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7fbe8c5f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Quickly go over basic math operations</a:t>
            </a:r>
            <a:endParaRPr b="1" dirty="0"/>
          </a:p>
          <a:p>
            <a:pPr marL="0" lvl="0" indent="0" algn="l" rtl="0">
              <a:spcBef>
                <a:spcPts val="0"/>
              </a:spcBef>
              <a:spcAft>
                <a:spcPts val="0"/>
              </a:spcAft>
              <a:buNone/>
            </a:pPr>
            <a:r>
              <a:rPr lang="en" dirty="0"/>
              <a:t>Students will likely be familiar enough with how these work</a:t>
            </a:r>
          </a:p>
          <a:p>
            <a:pPr marL="0" lvl="0" indent="0" algn="l" rtl="0">
              <a:spcBef>
                <a:spcPts val="0"/>
              </a:spcBef>
              <a:spcAft>
                <a:spcPts val="0"/>
              </a:spcAft>
              <a:buNone/>
            </a:pPr>
            <a:endParaRPr dirty="0"/>
          </a:p>
          <a:p>
            <a:pPr marL="0" lvl="0" indent="0" algn="l" rtl="0">
              <a:spcBef>
                <a:spcPts val="0"/>
              </a:spcBef>
              <a:spcAft>
                <a:spcPts val="0"/>
              </a:spcAft>
              <a:buNone/>
            </a:pPr>
            <a:r>
              <a:rPr lang="en" dirty="0"/>
              <a:t>These are the operations for JS. Another language might use a different symbol to signify these basic math operations.</a:t>
            </a:r>
            <a:endParaRPr dirty="0"/>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7fbe8c5f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7fbe8c5f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Quickly go over basic math operations</a:t>
            </a:r>
            <a:endParaRPr b="1" dirty="0"/>
          </a:p>
          <a:p>
            <a:pPr marL="0" lvl="0" indent="0" algn="l" rtl="0">
              <a:spcBef>
                <a:spcPts val="0"/>
              </a:spcBef>
              <a:spcAft>
                <a:spcPts val="0"/>
              </a:spcAft>
              <a:buNone/>
            </a:pPr>
            <a:r>
              <a:rPr lang="en" dirty="0"/>
              <a:t>Students will likely be familiar enough with how these work</a:t>
            </a:r>
          </a:p>
          <a:p>
            <a:pPr marL="0" lvl="0" indent="0" algn="l" rtl="0">
              <a:spcBef>
                <a:spcPts val="0"/>
              </a:spcBef>
              <a:spcAft>
                <a:spcPts val="0"/>
              </a:spcAft>
              <a:buNone/>
            </a:pPr>
            <a:endParaRPr dirty="0"/>
          </a:p>
          <a:p>
            <a:pPr marL="0" lvl="0" indent="0" algn="l" rtl="0">
              <a:spcBef>
                <a:spcPts val="0"/>
              </a:spcBef>
              <a:spcAft>
                <a:spcPts val="0"/>
              </a:spcAft>
              <a:buNone/>
            </a:pPr>
            <a:r>
              <a:rPr lang="en" dirty="0"/>
              <a:t>These are the operations for JS. Another language might use a different symbol to signify these basic math operations.</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7fbe8c5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7fbe8c5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Quickly go over basic math operations</a:t>
            </a:r>
            <a:endParaRPr b="1" dirty="0"/>
          </a:p>
          <a:p>
            <a:pPr marL="0" lvl="0" indent="0" algn="l" rtl="0">
              <a:spcBef>
                <a:spcPts val="0"/>
              </a:spcBef>
              <a:spcAft>
                <a:spcPts val="0"/>
              </a:spcAft>
              <a:buNone/>
            </a:pPr>
            <a:r>
              <a:rPr lang="en" dirty="0"/>
              <a:t>Students will likely be familiar enough with how these work</a:t>
            </a:r>
          </a:p>
          <a:p>
            <a:pPr marL="0" lvl="0" indent="0" algn="l" rtl="0">
              <a:spcBef>
                <a:spcPts val="0"/>
              </a:spcBef>
              <a:spcAft>
                <a:spcPts val="0"/>
              </a:spcAft>
              <a:buNone/>
            </a:pPr>
            <a:endParaRPr dirty="0"/>
          </a:p>
          <a:p>
            <a:pPr marL="0" lvl="0" indent="0" algn="l" rtl="0">
              <a:spcBef>
                <a:spcPts val="0"/>
              </a:spcBef>
              <a:spcAft>
                <a:spcPts val="0"/>
              </a:spcAft>
              <a:buNone/>
            </a:pPr>
            <a:r>
              <a:rPr lang="en" dirty="0"/>
              <a:t>These are the operations for JS. Another language might use a different symbol to signify these basic math operations.</a:t>
            </a:r>
            <a:endParaRPr dirty="0"/>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8a193b3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8a193b3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olidFill>
                  <a:schemeClr val="dk1"/>
                </a:solidFill>
                <a:latin typeface="Helvetica Neue" panose="020B0604020202020204" charset="0"/>
                <a:ea typeface="Open Sans"/>
                <a:cs typeface="Open Sans"/>
                <a:sym typeface="Open Sans"/>
              </a:rPr>
              <a:t>For example, we can tell a number is even by modulo of 2 to see if we get a remainder of 0 (and a remainder of 1 means the number is odd!)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chemeClr val="dk1"/>
              </a:solidFill>
              <a:latin typeface="Helvetica Neue" panose="020B0604020202020204" charset="0"/>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olidFill>
                  <a:schemeClr val="dk1"/>
                </a:solidFill>
                <a:latin typeface="Helvetica Neue" panose="020B0604020202020204" charset="0"/>
                <a:ea typeface="Open Sans"/>
                <a:cs typeface="Open Sans"/>
                <a:sym typeface="Open Sans"/>
              </a:rPr>
              <a:t>Point out that the symbol for modulo is the percentage sign: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olidFill>
                  <a:schemeClr val="dk1"/>
                </a:solidFill>
                <a:latin typeface="Helvetica Neue" panose="020B0604020202020204" charset="0"/>
                <a:ea typeface="Open Sans"/>
                <a:cs typeface="Open Sans"/>
                <a:sym typeface="Open Sans"/>
              </a:rPr>
              <a:t>i.e. </a:t>
            </a:r>
            <a:r>
              <a:rPr lang="en-US" dirty="0"/>
              <a:t>“5 % 2 = 1”</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latin typeface="Helvetica Neue" panose="020B0604020202020204" charset="0"/>
              <a:ea typeface="Source Code Pro"/>
              <a:cs typeface="Source Code Pro"/>
              <a:sym typeface="Source Code Pro"/>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0802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b7b0a8a46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b7b0a8a46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chemeClr val="dk1"/>
                </a:solidFill>
              </a:rPr>
              <a:t>“Laptops down!”</a:t>
            </a:r>
            <a:endParaRPr sz="1400"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 this activity, the whole class participates.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Don’t linger on this, it should go by fairly quickly</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b7b0a8a46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b7b0a8a4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b7b0a8a46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b7b0a8a46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b7b0a8a4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b7b0a8a4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9b40501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9b40501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r>
              <a:rPr lang="en-US" dirty="0" err="1"/>
              <a:t>quizes</a:t>
            </a:r>
            <a:r>
              <a:rPr lang="en-US" dirty="0"/>
              <a:t> is a simple walkthrough of examples. The answers for each examples are given on the slides.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b7b0a8a46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b7b0a8a46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students are confused </a:t>
            </a:r>
            <a:r>
              <a:rPr lang="en-US" dirty="0"/>
              <a:t>with</a:t>
            </a:r>
            <a:r>
              <a:rPr lang="en" dirty="0"/>
              <a:t> the modul</a:t>
            </a:r>
            <a:r>
              <a:rPr lang="en-US" dirty="0"/>
              <a:t>o</a:t>
            </a:r>
            <a:r>
              <a:rPr lang="en" dirty="0"/>
              <a:t>, explain this is giving the remainder from the division of 9 and 4.</a:t>
            </a:r>
            <a:endParaRPr dirty="0"/>
          </a:p>
          <a:p>
            <a:pPr marL="0" lvl="0" indent="0" algn="l" rtl="0">
              <a:spcBef>
                <a:spcPts val="0"/>
              </a:spcBef>
              <a:spcAft>
                <a:spcPts val="0"/>
              </a:spcAft>
              <a:buNone/>
            </a:pPr>
            <a:r>
              <a:rPr lang="en" dirty="0"/>
              <a:t>4 goes into 9 twice, totally 8. 9 - 8 = 1 remainder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8a193b33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8a193b3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Reinforce the idea that ANYTHING in quotation marks is a string.</a:t>
            </a:r>
            <a:endParaRPr/>
          </a:p>
          <a:p>
            <a:pPr marL="0" lvl="0" indent="0" algn="l" rtl="0">
              <a:spcBef>
                <a:spcPts val="0"/>
              </a:spcBef>
              <a:spcAft>
                <a:spcPts val="0"/>
              </a:spcAft>
              <a:buNone/>
            </a:pPr>
            <a:r>
              <a:rPr lang="en"/>
              <a:t>Without quotation marks, the computer will assume we’re referring to a variable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a75068bd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a75068bd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a75068bd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a75068bd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would happen if we tried hello by itself without quotation marks?” Elicit- Error, variable not defined</a:t>
            </a:r>
            <a:endParaRPr/>
          </a:p>
          <a:p>
            <a:pPr marL="0" lvl="0" indent="0" algn="l" rtl="0">
              <a:spcBef>
                <a:spcPts val="0"/>
              </a:spcBef>
              <a:spcAft>
                <a:spcPts val="0"/>
              </a:spcAft>
              <a:buNone/>
            </a:pPr>
            <a:endParaRPr/>
          </a:p>
          <a:p>
            <a:pPr marL="0" lvl="0" indent="0" algn="l" rtl="0">
              <a:spcBef>
                <a:spcPts val="0"/>
              </a:spcBef>
              <a:spcAft>
                <a:spcPts val="0"/>
              </a:spcAft>
              <a:buNone/>
            </a:pPr>
            <a:r>
              <a:rPr lang="en"/>
              <a:t>A COMMON mistake students make is the put quotation marks around a variable during declaration</a:t>
            </a:r>
            <a:endParaRPr/>
          </a:p>
          <a:p>
            <a:pPr marL="0" lvl="0" indent="0" algn="l" rtl="0">
              <a:spcBef>
                <a:spcPts val="0"/>
              </a:spcBef>
              <a:spcAft>
                <a:spcPts val="0"/>
              </a:spcAft>
              <a:buNone/>
            </a:pPr>
            <a:r>
              <a:rPr lang="en"/>
              <a:t>let “prez” = “Obama”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b8a193b3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b8a193b33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a boolean?” Elicit: A Boolean is simply a value of true or false.</a:t>
            </a:r>
            <a:endParaRPr/>
          </a:p>
          <a:p>
            <a:pPr marL="0" lvl="0" indent="0" algn="l" rtl="0">
              <a:spcBef>
                <a:spcPts val="0"/>
              </a:spcBef>
              <a:spcAft>
                <a:spcPts val="0"/>
              </a:spcAft>
              <a:buNone/>
            </a:pPr>
            <a:r>
              <a:rPr lang="en"/>
              <a:t>If students don’t know the answer, just explain it.</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a75068bd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a75068bd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true and false (all lowercase) are keywords used to represent these two values in JavaScript</a:t>
            </a:r>
            <a:endParaRPr dirty="0"/>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a75068bd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a75068bd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Given their unique importance, true and false are reserved keywords and CANNOT be used as variable names</a:t>
            </a:r>
            <a:endParaRPr/>
          </a:p>
          <a:p>
            <a:pPr marL="0" lvl="0" indent="0" algn="l" rtl="0">
              <a:spcBef>
                <a:spcPts val="0"/>
              </a:spcBef>
              <a:spcAft>
                <a:spcPts val="0"/>
              </a:spcAft>
              <a:buNone/>
            </a:pPr>
            <a:endParaRPr/>
          </a:p>
          <a:p>
            <a:pPr marL="0" lvl="0" indent="0" algn="l" rtl="0">
              <a:spcBef>
                <a:spcPts val="0"/>
              </a:spcBef>
              <a:spcAft>
                <a:spcPts val="0"/>
              </a:spcAft>
              <a:buNone/>
            </a:pPr>
            <a:r>
              <a:rPr lang="en"/>
              <a:t>If students ask:</a:t>
            </a:r>
            <a:endParaRPr/>
          </a:p>
          <a:p>
            <a:pPr marL="0" lvl="0" indent="0" algn="l" rtl="0">
              <a:spcBef>
                <a:spcPts val="0"/>
              </a:spcBef>
              <a:spcAft>
                <a:spcPts val="0"/>
              </a:spcAft>
              <a:buNone/>
            </a:pPr>
            <a:r>
              <a:rPr lang="en"/>
              <a:t>	Other restrictions for variable naming include numbers, even words starting with numbers (however number after the first letter are OK!), spaces and most special characters are also not permitted in naming a variable.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05ba0a8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05ba0a8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Gloss over question (will ask students for examples later)</a:t>
            </a:r>
            <a:endParaRPr/>
          </a:p>
          <a:p>
            <a:pPr marL="0" lvl="0" indent="0" algn="l" rtl="0">
              <a:spcBef>
                <a:spcPts val="0"/>
              </a:spcBef>
              <a:spcAft>
                <a:spcPts val="0"/>
              </a:spcAft>
              <a:buNone/>
            </a:pPr>
            <a:r>
              <a:rPr lang="en"/>
              <a:t>Try not to linger on any 1 slide; go at a brisk pace for this content.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05ba0a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105ba0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concept of symbolism, the idea of one thing representing another.</a:t>
            </a:r>
            <a:endParaRPr/>
          </a:p>
          <a:p>
            <a:pPr marL="0" lvl="0" indent="0" algn="l" rtl="0">
              <a:spcBef>
                <a:spcPts val="0"/>
              </a:spcBef>
              <a:spcAft>
                <a:spcPts val="0"/>
              </a:spcAft>
              <a:buNone/>
            </a:pPr>
            <a:r>
              <a:rPr lang="en"/>
              <a:t>It may seem “simple”, but this is one of the most fundamental concepts to understand in programming</a:t>
            </a:r>
            <a:endParaRPr/>
          </a:p>
          <a:p>
            <a:pPr marL="0" lvl="0" indent="0" algn="l" rtl="0">
              <a:spcBef>
                <a:spcPts val="0"/>
              </a:spcBef>
              <a:spcAft>
                <a:spcPts val="0"/>
              </a:spcAft>
              <a:buNone/>
            </a:pPr>
            <a:r>
              <a:rPr lang="en"/>
              <a:t>The computer only sees the value a symbol POINTS to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105ba0a8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105ba0a8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Elicit “peace” from students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8a193b3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8a193b3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solidFill>
                  <a:schemeClr val="dk1"/>
                </a:solidFill>
                <a:latin typeface="Open Sans"/>
                <a:ea typeface="Open Sans"/>
                <a:cs typeface="Open Sans"/>
                <a:sym typeface="Open Sans"/>
              </a:rPr>
              <a:t>Explain: </a:t>
            </a:r>
            <a:r>
              <a:rPr lang="en-US" sz="1100" dirty="0">
                <a:solidFill>
                  <a:schemeClr val="dk1"/>
                </a:solidFill>
                <a:latin typeface="Open Sans"/>
                <a:ea typeface="Open Sans"/>
                <a:cs typeface="Open Sans"/>
                <a:sym typeface="Open Sans"/>
              </a:rPr>
              <a:t>In JavaScript, we can make different kinds of variables. These data types do different things. </a:t>
            </a:r>
            <a:endParaRPr dirty="0"/>
          </a:p>
        </p:txBody>
      </p:sp>
    </p:spTree>
    <p:extLst>
      <p:ext uri="{BB962C8B-B14F-4D97-AF65-F5344CB8AC3E}">
        <p14:creationId xmlns:p14="http://schemas.microsoft.com/office/powerpoint/2010/main" val="1380340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105ba0a8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105ba0a8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105ba0a8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105ba0a8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Elicit “Michael Jordan”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105ba0a8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105ba0a8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into variables being the symbols we use to represent information for the computer.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a75068bd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a75068bd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a75068bd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a75068bd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105ba0a8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105ba0a8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 on the word “variable” coming from the root of “vary” because its can easily change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b8a193b3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b8a193b3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Hold here to get answers from students. </a:t>
            </a:r>
            <a:endParaRPr/>
          </a:p>
          <a:p>
            <a:pPr marL="0" lvl="0" indent="0" algn="l" rtl="0">
              <a:spcBef>
                <a:spcPts val="0"/>
              </a:spcBef>
              <a:spcAft>
                <a:spcPts val="0"/>
              </a:spcAft>
              <a:buNone/>
            </a:pPr>
            <a:r>
              <a:rPr lang="en"/>
              <a:t>Encourage students to participate as a way of assessing if student understand the underlying concept of a label, whose underlying value can change.</a:t>
            </a:r>
            <a:endParaRPr/>
          </a:p>
          <a:p>
            <a:pPr marL="0" lvl="0" indent="0" algn="l" rtl="0">
              <a:spcBef>
                <a:spcPts val="0"/>
              </a:spcBef>
              <a:spcAft>
                <a:spcPts val="0"/>
              </a:spcAft>
              <a:buNone/>
            </a:pPr>
            <a:r>
              <a:rPr lang="en"/>
              <a:t>Examples: Names, job position, favorite color/food/etc, age</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a75068b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a75068b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b8a193b3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b8a193b3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b8a193b33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b8a193b3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“Laptops down!”</a:t>
            </a:r>
            <a:endParaRPr sz="1400" b="1"/>
          </a:p>
          <a:p>
            <a:pPr marL="0" lvl="0" indent="0" algn="l" rtl="0">
              <a:spcBef>
                <a:spcPts val="0"/>
              </a:spcBef>
              <a:spcAft>
                <a:spcPts val="0"/>
              </a:spcAft>
              <a:buNone/>
            </a:pPr>
            <a:r>
              <a:rPr lang="en"/>
              <a:t>For this activity, the whole class participates.</a:t>
            </a:r>
            <a:endParaRPr/>
          </a:p>
          <a:p>
            <a:pPr marL="0" lvl="0" indent="0" algn="l" rtl="0">
              <a:spcBef>
                <a:spcPts val="0"/>
              </a:spcBef>
              <a:spcAft>
                <a:spcPts val="0"/>
              </a:spcAft>
              <a:buNone/>
            </a:pPr>
            <a:r>
              <a:rPr lang="en"/>
              <a:t>Don’t linger on this, it should go by fairly quickly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8a193b3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8a193b3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3 main types of information we use</a:t>
            </a:r>
            <a:endParaRPr/>
          </a:p>
          <a:p>
            <a:pPr marL="0" lvl="0" indent="0" algn="l" rtl="0">
              <a:spcBef>
                <a:spcPts val="0"/>
              </a:spcBef>
              <a:spcAft>
                <a:spcPts val="0"/>
              </a:spcAft>
              <a:buNone/>
            </a:pPr>
            <a:r>
              <a:rPr lang="en"/>
              <a:t>“</a:t>
            </a:r>
            <a:r>
              <a:rPr lang="en">
                <a:solidFill>
                  <a:schemeClr val="dk1"/>
                </a:solidFill>
              </a:rPr>
              <a:t>What kinds of information humans commonly use?“ </a:t>
            </a:r>
            <a:r>
              <a:rPr lang="en"/>
              <a:t>Elicit - words and numbers</a:t>
            </a:r>
            <a:endParaRPr/>
          </a:p>
          <a:p>
            <a:pPr marL="0" lvl="0" indent="0" algn="l" rtl="0">
              <a:spcBef>
                <a:spcPts val="0"/>
              </a:spcBef>
              <a:spcAft>
                <a:spcPts val="0"/>
              </a:spcAft>
              <a:buNone/>
            </a:pPr>
            <a:r>
              <a:rPr lang="en"/>
              <a:t>Students might struggle with this question, so provide the answer if responses are lacking.</a:t>
            </a:r>
            <a:endParaRPr/>
          </a:p>
          <a:p>
            <a:pPr marL="0" lvl="0" indent="0" algn="l" rtl="0">
              <a:spcBef>
                <a:spcPts val="0"/>
              </a:spcBef>
              <a:spcAft>
                <a:spcPts val="0"/>
              </a:spcAft>
              <a:buNone/>
            </a:pPr>
            <a:endParaRPr/>
          </a:p>
          <a:p>
            <a:pPr marL="0" lvl="0" indent="0" algn="l" rtl="0">
              <a:spcBef>
                <a:spcPts val="0"/>
              </a:spcBef>
              <a:spcAft>
                <a:spcPts val="0"/>
              </a:spcAft>
              <a:buNone/>
            </a:pPr>
            <a:r>
              <a:rPr lang="en"/>
              <a:t>“In programming, there are 3 main types of information we use, the first might be obvious...”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a75068bd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a75068bd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a75068bd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a75068bd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a75068bd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a75068bd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a75068bd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a75068bd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a75068bd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a75068bd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a75068bd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a75068bd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a75068bde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a75068bd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a75068bd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a75068bd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a75068bd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a75068bd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a75068bd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a75068bd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75068b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75068b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obvious answer might be numbers, since computers already work in binary</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a75068bde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a75068bd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a75068bd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a75068bd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a75068bd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a75068bd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a75068bde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a75068bd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a75068bd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a75068bd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a75068bd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a75068bd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dirty="0"/>
              <a:t>“1” + “1” </a:t>
            </a:r>
            <a:r>
              <a:rPr lang="en-US" dirty="0"/>
              <a:t>gives </a:t>
            </a:r>
            <a:r>
              <a:rPr lang="en-US" sz="1100" b="0" i="0" u="none" strike="noStrike" cap="none" dirty="0">
                <a:solidFill>
                  <a:srgbClr val="000000"/>
                </a:solidFill>
                <a:effectLst/>
                <a:latin typeface="Arial"/>
                <a:ea typeface="Arial"/>
                <a:cs typeface="Arial"/>
                <a:sym typeface="Arial"/>
              </a:rPr>
              <a:t>“11”</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82905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a75068bd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a75068bd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Explain: </a:t>
            </a:r>
            <a:r>
              <a:rPr lang="en-US" sz="1100" b="0" i="0" u="none" strike="noStrike" cap="none" dirty="0">
                <a:solidFill>
                  <a:srgbClr val="000000"/>
                </a:solidFill>
                <a:effectLst/>
                <a:latin typeface="Arial"/>
                <a:ea typeface="Arial"/>
                <a:cs typeface="Arial"/>
                <a:sym typeface="Arial"/>
              </a:rPr>
              <a:t>This not adding two numbers, but adding two strings together, which can be done by putting them side-by-side (also known as concatenation)</a:t>
            </a:r>
            <a:endParaRPr lang="en-US" dirty="0">
              <a:effectLst/>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dirty="0"/>
          </a:p>
        </p:txBody>
      </p:sp>
    </p:spTree>
    <p:extLst>
      <p:ext uri="{BB962C8B-B14F-4D97-AF65-F5344CB8AC3E}">
        <p14:creationId xmlns:p14="http://schemas.microsoft.com/office/powerpoint/2010/main" val="8499001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b7b0a8a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3b7b0a8a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opening the .js file, </a:t>
            </a:r>
            <a:r>
              <a:rPr lang="en" dirty="0">
                <a:solidFill>
                  <a:schemeClr val="dk1"/>
                </a:solidFill>
              </a:rPr>
              <a:t>you can either</a:t>
            </a:r>
            <a:r>
              <a:rPr lang="en" dirty="0"/>
              <a:t>:</a:t>
            </a:r>
            <a:endParaRPr dirty="0"/>
          </a:p>
          <a:p>
            <a:pPr marL="457200" lvl="0" indent="-317500" algn="l" rtl="0">
              <a:spcBef>
                <a:spcPts val="0"/>
              </a:spcBef>
              <a:spcAft>
                <a:spcPts val="0"/>
              </a:spcAft>
              <a:buSzPts val="1400"/>
              <a:buAutoNum type="arabicPeriod"/>
            </a:pPr>
            <a:r>
              <a:rPr lang="en" dirty="0"/>
              <a:t>open VS Code and directly open the folder</a:t>
            </a:r>
            <a:endParaRPr dirty="0"/>
          </a:p>
          <a:p>
            <a:pPr marL="457200" lvl="0" indent="-317500" algn="l" rtl="0">
              <a:spcBef>
                <a:spcPts val="0"/>
              </a:spcBef>
              <a:spcAft>
                <a:spcPts val="0"/>
              </a:spcAft>
              <a:buSzPts val="1400"/>
              <a:buAutoNum type="arabicPeriod"/>
            </a:pPr>
            <a:r>
              <a:rPr lang="en" dirty="0"/>
              <a:t>In command line (navigate into the folder you want to open and type the command “code .” (notice the period, which stands for ‘this directly’))</a:t>
            </a:r>
            <a:endParaRPr dirty="0"/>
          </a:p>
          <a:p>
            <a:pPr marL="914400" lvl="1" indent="-317500" algn="l" rtl="0">
              <a:spcBef>
                <a:spcPts val="0"/>
              </a:spcBef>
              <a:spcAft>
                <a:spcPts val="0"/>
              </a:spcAft>
              <a:buSzPts val="1400"/>
              <a:buAutoNum type="alphaLcPeriod"/>
            </a:pPr>
            <a:r>
              <a:rPr lang="en" dirty="0"/>
              <a:t>VS Code’s “code.exe” should have been added to your PATH.</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AutoNum type="arabicPeriod"/>
            </a:pPr>
            <a:r>
              <a:rPr lang="en" dirty="0"/>
              <a:t>The file should be blank. Inform students that this is a simple text file that will be run using JavaScript</a:t>
            </a:r>
            <a:endParaRPr dirty="0"/>
          </a:p>
          <a:p>
            <a:pPr marL="457200" lvl="0" indent="-317500" algn="l" rtl="0">
              <a:spcBef>
                <a:spcPts val="0"/>
              </a:spcBef>
              <a:spcAft>
                <a:spcPts val="0"/>
              </a:spcAft>
              <a:buSzPts val="1400"/>
              <a:buAutoNum type="arabicPeriod"/>
            </a:pPr>
            <a:r>
              <a:rPr lang="en" dirty="0"/>
              <a:t>Explain that we can store data into variables by first typing “const” or “let” followed by whatever name for the variable we want, then 1 equal sign, =, and then the value, ending with a semi-colon.</a:t>
            </a:r>
            <a:endParaRPr dirty="0"/>
          </a:p>
          <a:p>
            <a:pPr marL="457200" lvl="0" indent="-317500" algn="l" rtl="0">
              <a:spcBef>
                <a:spcPts val="0"/>
              </a:spcBef>
              <a:spcAft>
                <a:spcPts val="0"/>
              </a:spcAft>
              <a:buSzPts val="1400"/>
              <a:buAutoNum type="arabicPeriod"/>
            </a:pPr>
            <a:r>
              <a:rPr lang="en" dirty="0"/>
              <a:t>Explain the semi-colon is like putting a period at the end of a sentence. JavaScript will use it to determine when the code for that line ends.</a:t>
            </a:r>
            <a:endParaRPr dirty="0"/>
          </a:p>
          <a:p>
            <a:pPr marL="457200" lvl="0" indent="-317500" algn="l" rtl="0">
              <a:spcBef>
                <a:spcPts val="0"/>
              </a:spcBef>
              <a:spcAft>
                <a:spcPts val="0"/>
              </a:spcAft>
              <a:buSzPts val="1400"/>
              <a:buAutoNum type="arabicPeriod"/>
            </a:pPr>
            <a:r>
              <a:rPr lang="en" dirty="0"/>
              <a:t>Help students deduce which variable declaration to use: “const” is used when the value won’t change. “let” is used when the value can change. </a:t>
            </a:r>
            <a:endParaRPr dirty="0"/>
          </a:p>
          <a:p>
            <a:pPr marL="914400" lvl="1" indent="-317500" algn="l" rtl="0">
              <a:spcBef>
                <a:spcPts val="0"/>
              </a:spcBef>
              <a:spcAft>
                <a:spcPts val="0"/>
              </a:spcAft>
              <a:buSzPts val="1400"/>
              <a:buAutoNum type="alphaLcPeriod"/>
            </a:pPr>
            <a:r>
              <a:rPr lang="en" dirty="0"/>
              <a:t>This small difference is very useful for developers because it helps prevent problems before they start, which is a big help during debugging.</a:t>
            </a:r>
            <a:endParaRPr dirty="0"/>
          </a:p>
          <a:p>
            <a:pPr marL="914400" lvl="1" indent="-317500" algn="l" rtl="0">
              <a:spcBef>
                <a:spcPts val="0"/>
              </a:spcBef>
              <a:spcAft>
                <a:spcPts val="0"/>
              </a:spcAft>
              <a:buSzPts val="1400"/>
              <a:buAutoNum type="alphaLcPeriod"/>
            </a:pPr>
            <a:r>
              <a:rPr lang="en" dirty="0"/>
              <a:t>Use the rule of thumb to use “const” always, unless you really HAVE to use let.</a:t>
            </a:r>
            <a:endParaRPr dirty="0"/>
          </a:p>
          <a:p>
            <a:pPr marL="457200" lvl="0" indent="-317500" algn="l" rtl="0">
              <a:spcBef>
                <a:spcPts val="0"/>
              </a:spcBef>
              <a:spcAft>
                <a:spcPts val="0"/>
              </a:spcAft>
              <a:buSzPts val="1400"/>
              <a:buAutoNum type="arabicPeriod"/>
            </a:pPr>
            <a:r>
              <a:rPr lang="en" dirty="0"/>
              <a:t>Mention that an older version of JavaScript used “var” when declaring variables, which they might see in other people’s code online. Explain it works much like “let” does now, but for a few reasons is not considered good practice to use.</a:t>
            </a: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b7b0a8a4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3b7b0a8a4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or your students used different keywords for your variable declarations, that’s OK!</a:t>
            </a:r>
            <a:endParaRPr/>
          </a:p>
          <a:p>
            <a:pPr marL="457200" lvl="0" indent="-317500" algn="l" rtl="0">
              <a:spcBef>
                <a:spcPts val="0"/>
              </a:spcBef>
              <a:spcAft>
                <a:spcPts val="0"/>
              </a:spcAft>
              <a:buSzPts val="1400"/>
              <a:buChar char="●"/>
            </a:pPr>
            <a:r>
              <a:rPr lang="en"/>
              <a:t>The distinction largely comes from the developer’s understanding on how their code is going to be used</a:t>
            </a:r>
            <a:endParaRPr/>
          </a:p>
          <a:p>
            <a:pPr marL="0" lvl="0" indent="0" algn="l" rtl="0">
              <a:spcBef>
                <a:spcPts val="0"/>
              </a:spcBef>
              <a:spcAft>
                <a:spcPts val="0"/>
              </a:spcAft>
              <a:buNone/>
            </a:pPr>
            <a:endParaRPr/>
          </a:p>
          <a:p>
            <a:pPr marL="0" lvl="0" indent="0" algn="l" rtl="0">
              <a:spcBef>
                <a:spcPts val="0"/>
              </a:spcBef>
              <a:spcAft>
                <a:spcPts val="0"/>
              </a:spcAft>
              <a:buNone/>
            </a:pPr>
            <a:r>
              <a:rPr lang="en"/>
              <a:t>Some students might declare the variable as the sum of literal values and not the variables - make sure they’re following the instructions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3b7b0a8a4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3b7b0a8a4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running the command, make sure students are entering the name of THEIR file.</a:t>
            </a:r>
            <a:endParaRPr/>
          </a:p>
          <a:p>
            <a:pPr marL="0" lvl="0" indent="0" algn="l" rtl="0">
              <a:spcBef>
                <a:spcPts val="0"/>
              </a:spcBef>
              <a:spcAft>
                <a:spcPts val="0"/>
              </a:spcAft>
              <a:buNone/>
            </a:pPr>
            <a:endParaRPr/>
          </a:p>
          <a:p>
            <a:pPr marL="0" lvl="0" indent="0" algn="l" rtl="0">
              <a:spcBef>
                <a:spcPts val="0"/>
              </a:spcBef>
              <a:spcAft>
                <a:spcPts val="0"/>
              </a:spcAft>
              <a:buNone/>
            </a:pPr>
            <a:r>
              <a:rPr lang="en"/>
              <a:t>Note: VS Code also has a console from which you can execute command line commands (View &gt; Integrated Terminal). Just make sure you’re in the right working directory!</a:t>
            </a:r>
            <a:endParaRPr/>
          </a:p>
          <a:p>
            <a:pPr marL="0" lvl="0" indent="0" algn="l" rtl="0">
              <a:spcBef>
                <a:spcPts val="0"/>
              </a:spcBef>
              <a:spcAft>
                <a:spcPts val="0"/>
              </a:spcAft>
              <a:buNone/>
            </a:pPr>
            <a:endParaRPr/>
          </a:p>
          <a:p>
            <a:pPr marL="0" lvl="0" indent="0" algn="l" rtl="0">
              <a:spcBef>
                <a:spcPts val="0"/>
              </a:spcBef>
              <a:spcAft>
                <a:spcPts val="0"/>
              </a:spcAft>
              <a:buNone/>
            </a:pPr>
            <a:r>
              <a:rPr lang="en"/>
              <a:t>Ask: What was the result of executing our script? Ans: NOTHING!</a:t>
            </a:r>
            <a:endParaRPr/>
          </a:p>
          <a:p>
            <a:pPr marL="0" lvl="0" indent="0" algn="l" rtl="0">
              <a:spcBef>
                <a:spcPts val="0"/>
              </a:spcBef>
              <a:spcAft>
                <a:spcPts val="0"/>
              </a:spcAft>
              <a:buNone/>
            </a:pPr>
            <a:r>
              <a:rPr lang="en"/>
              <a:t>Explain: the code actually did run! However, we don’t see anything in the console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05ba0a8d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05ba0a8d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are words</a:t>
            </a:r>
            <a:endParaRPr/>
          </a:p>
          <a:p>
            <a:pPr marL="0" lvl="0" indent="0" algn="l" rtl="0">
              <a:spcBef>
                <a:spcPts val="0"/>
              </a:spcBef>
              <a:spcAft>
                <a:spcPts val="0"/>
              </a:spcAft>
              <a:buNone/>
            </a:pPr>
            <a:r>
              <a:rPr lang="en"/>
              <a:t>Explain the naming of words as STRINGS comes from the idea that words are like a STRING of single characters strung together</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3b7b0a8a4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3b7b0a8a4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Explain</a:t>
            </a:r>
            <a:r>
              <a:rPr lang="en" dirty="0"/>
              <a:t>: We can see stuff in our console by using console.log() statements.</a:t>
            </a:r>
          </a:p>
          <a:p>
            <a:pPr marL="0" lvl="0" indent="0" algn="l" rtl="0">
              <a:spcBef>
                <a:spcPts val="0"/>
              </a:spcBef>
              <a:spcAft>
                <a:spcPts val="0"/>
              </a:spcAft>
              <a:buNone/>
            </a:pPr>
            <a:endParaRPr dirty="0"/>
          </a:p>
          <a:p>
            <a:pPr marL="0" lvl="0" indent="0" algn="l" rtl="0">
              <a:spcBef>
                <a:spcPts val="0"/>
              </a:spcBef>
              <a:spcAft>
                <a:spcPts val="0"/>
              </a:spcAft>
              <a:buNone/>
            </a:pPr>
            <a:r>
              <a:rPr lang="en" b="1" dirty="0"/>
              <a:t>Explain</a:t>
            </a:r>
            <a:r>
              <a:rPr lang="en" dirty="0"/>
              <a:t>: We’ll learn more about what this is doing later, but for now remember the syntax, or the specific way the code looks, is important. Notice the words “console” and “log” are all lower case, there’s a period in between them, and there are parenthesis being used with the variable “total” in between them.</a:t>
            </a:r>
            <a:endParaRPr dirty="0"/>
          </a:p>
          <a:p>
            <a:pPr marL="0" lvl="0" indent="0" algn="l" rtl="0">
              <a:spcBef>
                <a:spcPts val="0"/>
              </a:spcBef>
              <a:spcAft>
                <a:spcPts val="0"/>
              </a:spcAft>
              <a:buClr>
                <a:schemeClr val="dk1"/>
              </a:buClr>
              <a:buSzPts val="1100"/>
              <a:buFont typeface="Arial"/>
              <a:buNone/>
            </a:pPr>
            <a:r>
              <a:rPr lang="en" dirty="0">
                <a:solidFill>
                  <a:schemeClr val="dk1"/>
                </a:solidFill>
              </a:rPr>
              <a:t>Explain: console.log only does 1 thing, print something in the console so we humans can see it. console.log does NOT alter or affect the actual code or their values.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Run the code again…</a:t>
            </a:r>
            <a:endParaRPr dirty="0"/>
          </a:p>
          <a:p>
            <a:pPr marL="0" lvl="0" indent="0" algn="l" rtl="0">
              <a:spcBef>
                <a:spcPts val="0"/>
              </a:spcBef>
              <a:spcAft>
                <a:spcPts val="0"/>
              </a:spcAft>
              <a:buNone/>
            </a:pPr>
            <a:r>
              <a:rPr lang="en" dirty="0"/>
              <a:t>Now we can see our code actually did run, and thanks to console.log we can see something!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You’ll probably notice the math is wrong!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Explain</a:t>
            </a:r>
            <a:r>
              <a:rPr lang="en" dirty="0"/>
              <a:t>: The value of “total” we’re seeing comes from something called binary floating points, which is how our computers can do math so quickly. We won’t go into too much detail, but essentially the people who made JavaScript traded off a small amount of accuracy for a huge boost in calculation speed. For the most part, you’ll never notice this small error!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I’ve only included it here to explain something students might observe in the future.</a:t>
            </a:r>
            <a:endParaRPr dirty="0"/>
          </a:p>
          <a:p>
            <a:pPr marL="0" lvl="0" indent="0" algn="l" rtl="0">
              <a:spcBef>
                <a:spcPts val="0"/>
              </a:spcBef>
              <a:spcAft>
                <a:spcPts val="0"/>
              </a:spcAft>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3b7b0a8a4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3b7b0a8a4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3392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b7b0a8a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3b7b0a8a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706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05ba0a8d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05ba0a8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Students might not be familiar with Boolean, but assure them we’ll discuss it in a bit.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75068bd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75068bd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additional types, but the first three are absolutely the most used.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8a193b3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8a193b3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143400"/>
          </a:xfrm>
          <a:prstGeom prst="rect">
            <a:avLst/>
          </a:prstGeom>
          <a:solidFill>
            <a:srgbClr val="51C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44775" y="859425"/>
            <a:ext cx="6187500" cy="1565700"/>
          </a:xfrm>
          <a:prstGeom prst="rect">
            <a:avLst/>
          </a:prstGeom>
        </p:spPr>
        <p:txBody>
          <a:bodyPr spcFirstLastPara="1" wrap="square" lIns="91425" tIns="91425" rIns="91425" bIns="91425" anchor="b" anchorCtr="0"/>
          <a:lstStyle>
            <a:lvl1pPr lvl="0" algn="ctr">
              <a:spcBef>
                <a:spcPts val="0"/>
              </a:spcBef>
              <a:spcAft>
                <a:spcPts val="0"/>
              </a:spcAft>
              <a:buClr>
                <a:srgbClr val="3B3D42"/>
              </a:buClr>
              <a:buSzPts val="5200"/>
              <a:buNone/>
              <a:defRPr sz="5200">
                <a:solidFill>
                  <a:srgbClr val="3B3D4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722150" y="3385501"/>
            <a:ext cx="5699700" cy="855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rgbClr val="51C1E9"/>
              </a:buClr>
              <a:buSzPts val="2800"/>
              <a:buNone/>
              <a:defRPr sz="2800">
                <a:solidFill>
                  <a:srgbClr val="51C1E9"/>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descr="Logo_vert_whitesplash.png"/>
          <p:cNvPicPr preferRelativeResize="0"/>
          <p:nvPr/>
        </p:nvPicPr>
        <p:blipFill rotWithShape="1">
          <a:blip r:embed="rId2">
            <a:alphaModFix/>
          </a:blip>
          <a:srcRect/>
          <a:stretch/>
        </p:blipFill>
        <p:spPr>
          <a:xfrm>
            <a:off x="-115850" y="230399"/>
            <a:ext cx="2760624" cy="27605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Code">
  <p:cSld name="CUSTOM">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4" name="Google Shape;24;p5"/>
          <p:cNvSpPr txBox="1">
            <a:spLocks noGrp="1"/>
          </p:cNvSpPr>
          <p:nvPr>
            <p:ph type="body" idx="1"/>
          </p:nvPr>
        </p:nvSpPr>
        <p:spPr>
          <a:xfrm>
            <a:off x="320700" y="1109950"/>
            <a:ext cx="8520600" cy="1816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5" name="Google Shape;25;p5"/>
          <p:cNvSpPr txBox="1">
            <a:spLocks noGrp="1"/>
          </p:cNvSpPr>
          <p:nvPr>
            <p:ph type="body" idx="2"/>
          </p:nvPr>
        </p:nvSpPr>
        <p:spPr>
          <a:xfrm>
            <a:off x="320700" y="2926150"/>
            <a:ext cx="8520600" cy="1955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Source Code Pro"/>
              <a:buChar char="●"/>
              <a:defRPr>
                <a:latin typeface="Source Code Pro"/>
                <a:ea typeface="Source Code Pro"/>
                <a:cs typeface="Source Code Pro"/>
                <a:sym typeface="Source Code Pro"/>
              </a:defRPr>
            </a:lvl1pPr>
            <a:lvl2pPr marL="914400" lvl="1" indent="-317500">
              <a:spcBef>
                <a:spcPts val="1600"/>
              </a:spcBef>
              <a:spcAft>
                <a:spcPts val="0"/>
              </a:spcAft>
              <a:buSzPts val="1400"/>
              <a:buFont typeface="Source Code Pro"/>
              <a:buChar char="○"/>
              <a:defRPr>
                <a:latin typeface="Source Code Pro"/>
                <a:ea typeface="Source Code Pro"/>
                <a:cs typeface="Source Code Pro"/>
                <a:sym typeface="Source Code Pro"/>
              </a:defRPr>
            </a:lvl2pPr>
            <a:lvl3pPr marL="1371600" lvl="2" indent="-317500">
              <a:spcBef>
                <a:spcPts val="1600"/>
              </a:spcBef>
              <a:spcAft>
                <a:spcPts val="0"/>
              </a:spcAft>
              <a:buSzPts val="1400"/>
              <a:buFont typeface="Source Code Pro"/>
              <a:buChar char="■"/>
              <a:defRPr>
                <a:latin typeface="Source Code Pro"/>
                <a:ea typeface="Source Code Pro"/>
                <a:cs typeface="Source Code Pro"/>
                <a:sym typeface="Source Code Pro"/>
              </a:defRPr>
            </a:lvl3pPr>
            <a:lvl4pPr marL="1828800" lvl="3" indent="-317500">
              <a:spcBef>
                <a:spcPts val="1600"/>
              </a:spcBef>
              <a:spcAft>
                <a:spcPts val="0"/>
              </a:spcAft>
              <a:buSzPts val="1400"/>
              <a:buFont typeface="Source Code Pro"/>
              <a:buChar char="●"/>
              <a:defRPr>
                <a:latin typeface="Source Code Pro"/>
                <a:ea typeface="Source Code Pro"/>
                <a:cs typeface="Source Code Pro"/>
                <a:sym typeface="Source Code Pro"/>
              </a:defRPr>
            </a:lvl4pPr>
            <a:lvl5pPr marL="2286000" lvl="4" indent="-317500">
              <a:spcBef>
                <a:spcPts val="1600"/>
              </a:spcBef>
              <a:spcAft>
                <a:spcPts val="0"/>
              </a:spcAft>
              <a:buSzPts val="1400"/>
              <a:buFont typeface="Source Code Pro"/>
              <a:buChar char="○"/>
              <a:defRPr>
                <a:latin typeface="Source Code Pro"/>
                <a:ea typeface="Source Code Pro"/>
                <a:cs typeface="Source Code Pro"/>
                <a:sym typeface="Source Code Pro"/>
              </a:defRPr>
            </a:lvl5pPr>
            <a:lvl6pPr marL="2743200" lvl="5" indent="-317500">
              <a:spcBef>
                <a:spcPts val="1600"/>
              </a:spcBef>
              <a:spcAft>
                <a:spcPts val="0"/>
              </a:spcAft>
              <a:buSzPts val="1400"/>
              <a:buFont typeface="Source Code Pro"/>
              <a:buChar char="■"/>
              <a:defRPr>
                <a:latin typeface="Source Code Pro"/>
                <a:ea typeface="Source Code Pro"/>
                <a:cs typeface="Source Code Pro"/>
                <a:sym typeface="Source Code Pro"/>
              </a:defRPr>
            </a:lvl6pPr>
            <a:lvl7pPr marL="3200400" lvl="6" indent="-317500">
              <a:spcBef>
                <a:spcPts val="1600"/>
              </a:spcBef>
              <a:spcAft>
                <a:spcPts val="0"/>
              </a:spcAft>
              <a:buSzPts val="1400"/>
              <a:buFont typeface="Source Code Pro"/>
              <a:buChar char="●"/>
              <a:defRPr>
                <a:latin typeface="Source Code Pro"/>
                <a:ea typeface="Source Code Pro"/>
                <a:cs typeface="Source Code Pro"/>
                <a:sym typeface="Source Code Pro"/>
              </a:defRPr>
            </a:lvl7pPr>
            <a:lvl8pPr marL="3657600" lvl="7" indent="-317500">
              <a:spcBef>
                <a:spcPts val="1600"/>
              </a:spcBef>
              <a:spcAft>
                <a:spcPts val="0"/>
              </a:spcAft>
              <a:buSzPts val="1400"/>
              <a:buFont typeface="Source Code Pro"/>
              <a:buChar char="○"/>
              <a:defRPr>
                <a:latin typeface="Source Code Pro"/>
                <a:ea typeface="Source Code Pro"/>
                <a:cs typeface="Source Code Pro"/>
                <a:sym typeface="Source Code Pro"/>
              </a:defRPr>
            </a:lvl8pPr>
            <a:lvl9pPr marL="4114800" lvl="8" indent="-317500">
              <a:spcBef>
                <a:spcPts val="1600"/>
              </a:spcBef>
              <a:spcAft>
                <a:spcPts val="1600"/>
              </a:spcAft>
              <a:buSzPts val="1400"/>
              <a:buFont typeface="Source Code Pro"/>
              <a:buChar char="■"/>
              <a:defRPr>
                <a:latin typeface="Source Code Pro"/>
                <a:ea typeface="Source Code Pro"/>
                <a:cs typeface="Source Code Pro"/>
                <a:sym typeface="Source Code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FFFFF"/>
        </a:solidFill>
        <a:effectLst/>
      </p:bgPr>
    </p:bg>
    <p:spTree>
      <p:nvGrpSpPr>
        <p:cNvPr id="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rgbClr val="51C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0"/>
          <p:cNvSpPr txBox="1">
            <a:spLocks noGrp="1"/>
          </p:cNvSpPr>
          <p:nvPr>
            <p:ph type="title"/>
          </p:nvPr>
        </p:nvSpPr>
        <p:spPr>
          <a:xfrm>
            <a:off x="265500" y="3949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1964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7" name="Google Shape;47;p10" descr="roundJB.PNG"/>
          <p:cNvPicPr preferRelativeResize="0"/>
          <p:nvPr/>
        </p:nvPicPr>
        <p:blipFill>
          <a:blip r:embed="rId2">
            <a:alphaModFix/>
          </a:blip>
          <a:stretch>
            <a:fillRect/>
          </a:stretch>
        </p:blipFill>
        <p:spPr>
          <a:xfrm>
            <a:off x="-85604" y="2727050"/>
            <a:ext cx="2291200" cy="24104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58375"/>
            <a:ext cx="8520600" cy="659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51C1E9"/>
              </a:buClr>
              <a:buSzPts val="3600"/>
              <a:buFont typeface="Roboto Condensed"/>
              <a:buNone/>
              <a:defRPr sz="3600">
                <a:solidFill>
                  <a:srgbClr val="51C1E9"/>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3B3D42"/>
              </a:buClr>
              <a:buSzPts val="1800"/>
              <a:buFont typeface="Helvetica Neue"/>
              <a:buChar char="●"/>
              <a:defRPr sz="1800">
                <a:solidFill>
                  <a:srgbClr val="3B3D42"/>
                </a:solidFill>
                <a:latin typeface="Helvetica Neue"/>
                <a:ea typeface="Helvetica Neue"/>
                <a:cs typeface="Helvetica Neue"/>
                <a:sym typeface="Helvetica Neue"/>
              </a:defRPr>
            </a:lvl1pPr>
            <a:lvl2pPr marL="914400" lvl="1"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2pPr>
            <a:lvl3pPr marL="1371600" lvl="2"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3pPr>
            <a:lvl4pPr marL="1828800" lvl="3"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4pPr>
            <a:lvl5pPr marL="2286000" lvl="4"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5pPr>
            <a:lvl6pPr marL="2743200" lvl="5"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6pPr>
            <a:lvl7pPr marL="3200400" lvl="6"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7pPr>
            <a:lvl8pPr marL="3657600" lvl="7" indent="-317500">
              <a:lnSpc>
                <a:spcPct val="115000"/>
              </a:lnSpc>
              <a:spcBef>
                <a:spcPts val="1600"/>
              </a:spcBef>
              <a:spcAft>
                <a:spcPts val="0"/>
              </a:spcAft>
              <a:buClr>
                <a:srgbClr val="3B3D42"/>
              </a:buClr>
              <a:buSzPts val="1400"/>
              <a:buFont typeface="Helvetica Neue"/>
              <a:buChar char="○"/>
              <a:defRPr>
                <a:solidFill>
                  <a:srgbClr val="3B3D42"/>
                </a:solidFill>
                <a:latin typeface="Helvetica Neue"/>
                <a:ea typeface="Helvetica Neue"/>
                <a:cs typeface="Helvetica Neue"/>
                <a:sym typeface="Helvetica Neue"/>
              </a:defRPr>
            </a:lvl8pPr>
            <a:lvl9pPr marL="4114800" lvl="8" indent="-317500">
              <a:lnSpc>
                <a:spcPct val="115000"/>
              </a:lnSpc>
              <a:spcBef>
                <a:spcPts val="1600"/>
              </a:spcBef>
              <a:spcAft>
                <a:spcPts val="1600"/>
              </a:spcAft>
              <a:buClr>
                <a:srgbClr val="3B3D42"/>
              </a:buClr>
              <a:buSzPts val="1400"/>
              <a:buFont typeface="Helvetica Neue"/>
              <a:buChar char="■"/>
              <a:defRPr>
                <a:solidFill>
                  <a:srgbClr val="3B3D42"/>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Helvetica Neue"/>
                <a:ea typeface="Helvetica Neue"/>
                <a:cs typeface="Helvetica Neue"/>
                <a:sym typeface="Helvetica Neue"/>
              </a:defRPr>
            </a:lvl1pPr>
            <a:lvl2pPr lvl="1" algn="r">
              <a:buNone/>
              <a:defRPr sz="1000">
                <a:solidFill>
                  <a:schemeClr val="dk2"/>
                </a:solidFill>
                <a:latin typeface="Helvetica Neue"/>
                <a:ea typeface="Helvetica Neue"/>
                <a:cs typeface="Helvetica Neue"/>
                <a:sym typeface="Helvetica Neue"/>
              </a:defRPr>
            </a:lvl2pPr>
            <a:lvl3pPr lvl="2" algn="r">
              <a:buNone/>
              <a:defRPr sz="1000">
                <a:solidFill>
                  <a:schemeClr val="dk2"/>
                </a:solidFill>
                <a:latin typeface="Helvetica Neue"/>
                <a:ea typeface="Helvetica Neue"/>
                <a:cs typeface="Helvetica Neue"/>
                <a:sym typeface="Helvetica Neue"/>
              </a:defRPr>
            </a:lvl3pPr>
            <a:lvl4pPr lvl="3" algn="r">
              <a:buNone/>
              <a:defRPr sz="1000">
                <a:solidFill>
                  <a:schemeClr val="dk2"/>
                </a:solidFill>
                <a:latin typeface="Helvetica Neue"/>
                <a:ea typeface="Helvetica Neue"/>
                <a:cs typeface="Helvetica Neue"/>
                <a:sym typeface="Helvetica Neue"/>
              </a:defRPr>
            </a:lvl4pPr>
            <a:lvl5pPr lvl="4" algn="r">
              <a:buNone/>
              <a:defRPr sz="1000">
                <a:solidFill>
                  <a:schemeClr val="dk2"/>
                </a:solidFill>
                <a:latin typeface="Helvetica Neue"/>
                <a:ea typeface="Helvetica Neue"/>
                <a:cs typeface="Helvetica Neue"/>
                <a:sym typeface="Helvetica Neue"/>
              </a:defRPr>
            </a:lvl5pPr>
            <a:lvl6pPr lvl="5" algn="r">
              <a:buNone/>
              <a:defRPr sz="1000">
                <a:solidFill>
                  <a:schemeClr val="dk2"/>
                </a:solidFill>
                <a:latin typeface="Helvetica Neue"/>
                <a:ea typeface="Helvetica Neue"/>
                <a:cs typeface="Helvetica Neue"/>
                <a:sym typeface="Helvetica Neue"/>
              </a:defRPr>
            </a:lvl6pPr>
            <a:lvl7pPr lvl="6" algn="r">
              <a:buNone/>
              <a:defRPr sz="1000">
                <a:solidFill>
                  <a:schemeClr val="dk2"/>
                </a:solidFill>
                <a:latin typeface="Helvetica Neue"/>
                <a:ea typeface="Helvetica Neue"/>
                <a:cs typeface="Helvetica Neue"/>
                <a:sym typeface="Helvetica Neue"/>
              </a:defRPr>
            </a:lvl7pPr>
            <a:lvl8pPr lvl="7" algn="r">
              <a:buNone/>
              <a:defRPr sz="1000">
                <a:solidFill>
                  <a:schemeClr val="dk2"/>
                </a:solidFill>
                <a:latin typeface="Helvetica Neue"/>
                <a:ea typeface="Helvetica Neue"/>
                <a:cs typeface="Helvetica Neue"/>
                <a:sym typeface="Helvetica Neue"/>
              </a:defRPr>
            </a:lvl8pPr>
            <a:lvl9pPr lvl="8" algn="r">
              <a:buNone/>
              <a:defRPr sz="1000">
                <a:solidFill>
                  <a:schemeClr val="dk2"/>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2644775" y="859425"/>
            <a:ext cx="6187500" cy="15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WEEK 0</a:t>
            </a:r>
            <a:endParaRPr/>
          </a:p>
          <a:p>
            <a:pPr marL="0" lvl="0" indent="0" algn="ctr" rtl="0">
              <a:spcBef>
                <a:spcPts val="0"/>
              </a:spcBef>
              <a:spcAft>
                <a:spcPts val="0"/>
              </a:spcAft>
              <a:buNone/>
            </a:pPr>
            <a:r>
              <a:rPr lang="en"/>
              <a:t>DAY 0</a:t>
            </a:r>
            <a:endParaRPr/>
          </a:p>
        </p:txBody>
      </p:sp>
      <p:pic>
        <p:nvPicPr>
          <p:cNvPr id="62" name="Google Shape;62;p14" descr="leaningJB.png"/>
          <p:cNvPicPr preferRelativeResize="0"/>
          <p:nvPr/>
        </p:nvPicPr>
        <p:blipFill>
          <a:blip r:embed="rId3">
            <a:alphaModFix/>
          </a:blip>
          <a:stretch>
            <a:fillRect/>
          </a:stretch>
        </p:blipFill>
        <p:spPr>
          <a:xfrm flipH="1">
            <a:off x="6812974" y="2512475"/>
            <a:ext cx="2198201" cy="3074926"/>
          </a:xfrm>
          <a:prstGeom prst="rect">
            <a:avLst/>
          </a:prstGeom>
          <a:noFill/>
          <a:ln>
            <a:noFill/>
          </a:ln>
        </p:spPr>
      </p:pic>
      <p:sp>
        <p:nvSpPr>
          <p:cNvPr id="63" name="Google Shape;63;p14"/>
          <p:cNvSpPr txBox="1"/>
          <p:nvPr/>
        </p:nvSpPr>
        <p:spPr>
          <a:xfrm>
            <a:off x="807100" y="3599188"/>
            <a:ext cx="6085800" cy="90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51C1E9"/>
                </a:solidFill>
                <a:latin typeface="Helvetica Neue"/>
                <a:ea typeface="Helvetica Neue"/>
                <a:cs typeface="Helvetica Neue"/>
                <a:sym typeface="Helvetica Neue"/>
              </a:rPr>
              <a:t>Variables</a:t>
            </a:r>
            <a:endParaRPr sz="3000">
              <a:solidFill>
                <a:srgbClr val="51C1E9"/>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a:t>
            </a:r>
            <a:endParaRPr/>
          </a:p>
        </p:txBody>
      </p:sp>
      <p:sp>
        <p:nvSpPr>
          <p:cNvPr id="119" name="Google Shape;119;p22"/>
          <p:cNvSpPr txBox="1"/>
          <p:nvPr/>
        </p:nvSpPr>
        <p:spPr>
          <a:xfrm>
            <a:off x="2261825" y="1835929"/>
            <a:ext cx="5128200" cy="233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4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a:t>
            </a:r>
            <a:endParaRPr/>
          </a:p>
        </p:txBody>
      </p:sp>
      <p:sp>
        <p:nvSpPr>
          <p:cNvPr id="125" name="Google Shape;125;p23"/>
          <p:cNvSpPr txBox="1"/>
          <p:nvPr/>
        </p:nvSpPr>
        <p:spPr>
          <a:xfrm>
            <a:off x="2261825" y="1835929"/>
            <a:ext cx="5128200" cy="233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latin typeface="Helvetica Neue"/>
                <a:ea typeface="Helvetica Neue"/>
                <a:cs typeface="Helvetica Neue"/>
                <a:sym typeface="Helvetica Neue"/>
              </a:rPr>
              <a:t>Addition				+</a:t>
            </a:r>
            <a:endParaRPr sz="2400" dirty="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a:t>
            </a:r>
            <a:endParaRPr/>
          </a:p>
        </p:txBody>
      </p:sp>
      <p:sp>
        <p:nvSpPr>
          <p:cNvPr id="131" name="Google Shape;131;p24"/>
          <p:cNvSpPr txBox="1"/>
          <p:nvPr/>
        </p:nvSpPr>
        <p:spPr>
          <a:xfrm>
            <a:off x="2261825" y="1835929"/>
            <a:ext cx="5128200" cy="233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latin typeface="Helvetica Neue"/>
                <a:ea typeface="Helvetica Neue"/>
                <a:cs typeface="Helvetica Neue"/>
                <a:sym typeface="Helvetica Neue"/>
              </a:rPr>
              <a:t>Addition				+</a:t>
            </a:r>
            <a:endParaRPr sz="2400" dirty="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2400" dirty="0">
                <a:latin typeface="Helvetica Neue"/>
                <a:ea typeface="Helvetica Neue"/>
                <a:cs typeface="Helvetica Neue"/>
                <a:sym typeface="Helvetica Neue"/>
              </a:rPr>
              <a:t>Subtraction				-</a:t>
            </a:r>
            <a:endParaRPr sz="2400" dirty="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a:t>
            </a:r>
            <a:endParaRPr/>
          </a:p>
        </p:txBody>
      </p:sp>
      <p:sp>
        <p:nvSpPr>
          <p:cNvPr id="137" name="Google Shape;137;p25"/>
          <p:cNvSpPr txBox="1"/>
          <p:nvPr/>
        </p:nvSpPr>
        <p:spPr>
          <a:xfrm>
            <a:off x="2261825" y="1835929"/>
            <a:ext cx="5128200" cy="233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latin typeface="Helvetica Neue"/>
                <a:ea typeface="Helvetica Neue"/>
                <a:cs typeface="Helvetica Neue"/>
                <a:sym typeface="Helvetica Neue"/>
              </a:rPr>
              <a:t>Addition				+</a:t>
            </a:r>
            <a:endParaRPr sz="2400" dirty="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2400" dirty="0">
                <a:latin typeface="Helvetica Neue"/>
                <a:ea typeface="Helvetica Neue"/>
                <a:cs typeface="Helvetica Neue"/>
                <a:sym typeface="Helvetica Neue"/>
              </a:rPr>
              <a:t>Subtraction				-</a:t>
            </a:r>
            <a:endParaRPr sz="2400" dirty="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2400" dirty="0">
                <a:latin typeface="Helvetica Neue"/>
                <a:ea typeface="Helvetica Neue"/>
                <a:cs typeface="Helvetica Neue"/>
                <a:sym typeface="Helvetica Neue"/>
              </a:rPr>
              <a:t>Multiplication				*</a:t>
            </a:r>
            <a:endParaRPr sz="2400" dirty="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a:t>
            </a:r>
            <a:endParaRPr/>
          </a:p>
        </p:txBody>
      </p:sp>
      <p:sp>
        <p:nvSpPr>
          <p:cNvPr id="143" name="Google Shape;143;p26"/>
          <p:cNvSpPr txBox="1"/>
          <p:nvPr/>
        </p:nvSpPr>
        <p:spPr>
          <a:xfrm>
            <a:off x="2261825" y="1835929"/>
            <a:ext cx="5128200" cy="233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latin typeface="Helvetica Neue"/>
                <a:ea typeface="Helvetica Neue"/>
                <a:cs typeface="Helvetica Neue"/>
                <a:sym typeface="Helvetica Neue"/>
              </a:rPr>
              <a:t>Addition				+</a:t>
            </a:r>
            <a:endParaRPr sz="2400" dirty="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2400" dirty="0">
                <a:latin typeface="Helvetica Neue"/>
                <a:ea typeface="Helvetica Neue"/>
                <a:cs typeface="Helvetica Neue"/>
                <a:sym typeface="Helvetica Neue"/>
              </a:rPr>
              <a:t>Subtraction				-</a:t>
            </a:r>
            <a:endParaRPr sz="2400" dirty="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2400" dirty="0">
                <a:latin typeface="Helvetica Neue"/>
                <a:ea typeface="Helvetica Neue"/>
                <a:cs typeface="Helvetica Neue"/>
                <a:sym typeface="Helvetica Neue"/>
              </a:rPr>
              <a:t>Multiplication				*</a:t>
            </a:r>
          </a:p>
          <a:p>
            <a:pPr>
              <a:lnSpc>
                <a:spcPct val="115000"/>
              </a:lnSpc>
            </a:pPr>
            <a:r>
              <a:rPr lang="en" sz="2400" dirty="0">
                <a:latin typeface="Helvetica Neue"/>
                <a:ea typeface="Helvetica Neue"/>
                <a:cs typeface="Helvetica Neue"/>
                <a:sym typeface="Helvetica Neue"/>
              </a:rPr>
              <a:t>Division				/</a:t>
            </a:r>
          </a:p>
          <a:p>
            <a:pPr marL="0" lvl="0" indent="0" algn="l" rtl="0">
              <a:lnSpc>
                <a:spcPct val="115000"/>
              </a:lnSpc>
              <a:spcBef>
                <a:spcPts val="0"/>
              </a:spcBef>
              <a:spcAft>
                <a:spcPts val="0"/>
              </a:spcAft>
              <a:buNone/>
            </a:pPr>
            <a:endParaRPr sz="2400" dirty="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400" dirty="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MODULO (THE “REMAINDER” OPERATOR)</a:t>
            </a:r>
            <a:endParaRPr dirty="0"/>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347472"/>
            <a:r>
              <a:rPr lang="en-US" dirty="0">
                <a:solidFill>
                  <a:schemeClr val="dk1"/>
                </a:solidFill>
                <a:latin typeface="Helvetica Neue" panose="020B0604020202020204" charset="0"/>
                <a:ea typeface="Open Sans"/>
                <a:cs typeface="Open Sans"/>
                <a:sym typeface="Open Sans"/>
              </a:rPr>
              <a:t>When we divide two numbers, we get a remainder</a:t>
            </a:r>
          </a:p>
          <a:p>
            <a:pPr marL="0" indent="-347472"/>
            <a:r>
              <a:rPr lang="en-US" dirty="0">
                <a:solidFill>
                  <a:schemeClr val="dk1"/>
                </a:solidFill>
                <a:latin typeface="Helvetica Neue" panose="020B0604020202020204" charset="0"/>
                <a:ea typeface="Open Sans"/>
                <a:cs typeface="Open Sans"/>
                <a:sym typeface="Open Sans"/>
              </a:rPr>
              <a:t>Examples:</a:t>
            </a:r>
          </a:p>
          <a:p>
            <a:pPr marL="457200" lvl="1" indent="-347472"/>
            <a:r>
              <a:rPr lang="en-US" dirty="0">
                <a:solidFill>
                  <a:schemeClr val="dk1"/>
                </a:solidFill>
                <a:latin typeface="Helvetica Neue" panose="020B0604020202020204" charset="0"/>
                <a:ea typeface="Open Sans"/>
                <a:cs typeface="Open Sans"/>
                <a:sym typeface="Open Sans"/>
              </a:rPr>
              <a:t>6 / 4 gives a remainder of 2 (so 6 % 4 = 2). </a:t>
            </a:r>
          </a:p>
          <a:p>
            <a:pPr marL="457200" lvl="1" indent="-347472"/>
            <a:r>
              <a:rPr lang="en-US" dirty="0">
                <a:solidFill>
                  <a:schemeClr val="dk1"/>
                </a:solidFill>
                <a:latin typeface="Helvetica Neue" panose="020B0604020202020204" charset="0"/>
                <a:ea typeface="Open Sans"/>
                <a:cs typeface="Open Sans"/>
                <a:sym typeface="Open Sans"/>
              </a:rPr>
              <a:t>12 / 3 gives a remainder of 0 (so 12 % 3 = 0). </a:t>
            </a:r>
          </a:p>
          <a:p>
            <a:pPr marL="457200" lvl="1" indent="-347472"/>
            <a:endParaRPr lang="en-US" dirty="0">
              <a:solidFill>
                <a:schemeClr val="dk1"/>
              </a:solidFill>
              <a:latin typeface="Helvetica Neue" panose="020B0604020202020204" charset="0"/>
              <a:ea typeface="Open Sans"/>
              <a:cs typeface="Open Sans"/>
              <a:sym typeface="Open Sans"/>
            </a:endParaRPr>
          </a:p>
          <a:p>
            <a:pPr marL="0" indent="-347472"/>
            <a:r>
              <a:rPr lang="en-US" dirty="0">
                <a:solidFill>
                  <a:schemeClr val="dk1"/>
                </a:solidFill>
                <a:latin typeface="Helvetica Neue" panose="020B0604020202020204" charset="0"/>
                <a:ea typeface="Open Sans"/>
                <a:cs typeface="Open Sans"/>
                <a:sym typeface="Open Sans"/>
              </a:rPr>
              <a:t>The modulo operator tells us what the remainder is </a:t>
            </a:r>
          </a:p>
          <a:p>
            <a:pPr marL="0" indent="-347472"/>
            <a:r>
              <a:rPr lang="en-US" dirty="0">
                <a:solidFill>
                  <a:schemeClr val="dk1"/>
                </a:solidFill>
                <a:latin typeface="Helvetica Neue" panose="020B0604020202020204" charset="0"/>
                <a:ea typeface="Open Sans"/>
                <a:cs typeface="Open Sans"/>
                <a:sym typeface="Open Sans"/>
              </a:rPr>
              <a:t>If the remainder is 0, that means the numbers divide evenly! </a:t>
            </a:r>
          </a:p>
          <a:p>
            <a:pPr marL="0" indent="0">
              <a:buNone/>
            </a:pPr>
            <a:endParaRPr lang="en-US" dirty="0">
              <a:solidFill>
                <a:schemeClr val="dk1"/>
              </a:solidFill>
              <a:latin typeface="Helvetica Neue" panose="020B0604020202020204" charset="0"/>
              <a:ea typeface="Open Sans"/>
              <a:cs typeface="Open Sans"/>
              <a:sym typeface="Open Sans"/>
            </a:endParaRPr>
          </a:p>
        </p:txBody>
      </p:sp>
    </p:spTree>
    <p:extLst>
      <p:ext uri="{BB962C8B-B14F-4D97-AF65-F5344CB8AC3E}">
        <p14:creationId xmlns:p14="http://schemas.microsoft.com/office/powerpoint/2010/main" val="386798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 dirty="0"/>
              <a:t>OPERATOR QUIZ!</a:t>
            </a:r>
            <a:endParaRPr dirty="0"/>
          </a:p>
        </p:txBody>
      </p:sp>
      <p:sp>
        <p:nvSpPr>
          <p:cNvPr id="155" name="Google Shape;155;p28"/>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5 - 9;</a:t>
            </a:r>
            <a:endParaRPr dirty="0"/>
          </a:p>
          <a:p>
            <a:pPr marL="0" lvl="0" indent="0" algn="ctr" rtl="0">
              <a:spcBef>
                <a:spcPts val="1600"/>
              </a:spcBef>
              <a:spcAft>
                <a:spcPts val="0"/>
              </a:spcAft>
              <a:buNone/>
            </a:pPr>
            <a:r>
              <a:rPr lang="en" dirty="0"/>
              <a:t>6/2</a:t>
            </a:r>
            <a:endParaRPr dirty="0"/>
          </a:p>
          <a:p>
            <a:pPr marL="0" lvl="0" indent="0" algn="ctr" rtl="0">
              <a:spcBef>
                <a:spcPts val="1600"/>
              </a:spcBef>
              <a:spcAft>
                <a:spcPts val="0"/>
              </a:spcAft>
              <a:buNone/>
            </a:pPr>
            <a:r>
              <a:rPr lang="en" dirty="0"/>
              <a:t>4 * 21</a:t>
            </a:r>
            <a:endParaRPr dirty="0"/>
          </a:p>
          <a:p>
            <a:pPr marL="0" lvl="0" indent="0" algn="ctr" rtl="0">
              <a:spcBef>
                <a:spcPts val="1600"/>
              </a:spcBef>
              <a:spcAft>
                <a:spcPts val="0"/>
              </a:spcAft>
              <a:buNone/>
            </a:pPr>
            <a:r>
              <a:rPr lang="en" dirty="0"/>
              <a:t>9%4</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 dirty="0"/>
              <a:t>OPERATOR QUIZ!</a:t>
            </a:r>
            <a:endParaRPr dirty="0"/>
          </a:p>
        </p:txBody>
      </p:sp>
      <p:sp>
        <p:nvSpPr>
          <p:cNvPr id="161" name="Google Shape;161;p29"/>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5 - 9;</a:t>
            </a:r>
            <a:endParaRPr dirty="0"/>
          </a:p>
          <a:p>
            <a:pPr marL="0" lvl="0" indent="0" algn="ctr" rtl="0">
              <a:spcBef>
                <a:spcPts val="1600"/>
              </a:spcBef>
              <a:spcAft>
                <a:spcPts val="0"/>
              </a:spcAft>
              <a:buNone/>
            </a:pPr>
            <a:r>
              <a:rPr lang="en" dirty="0"/>
              <a:t>6/2</a:t>
            </a:r>
            <a:endParaRPr dirty="0"/>
          </a:p>
          <a:p>
            <a:pPr marL="0" lvl="0" indent="0" algn="ctr" rtl="0">
              <a:spcBef>
                <a:spcPts val="1600"/>
              </a:spcBef>
              <a:spcAft>
                <a:spcPts val="0"/>
              </a:spcAft>
              <a:buNone/>
            </a:pPr>
            <a:r>
              <a:rPr lang="en" dirty="0"/>
              <a:t>4 * 21</a:t>
            </a:r>
            <a:endParaRPr dirty="0"/>
          </a:p>
          <a:p>
            <a:pPr marL="0" lvl="0" indent="0" algn="ctr" rtl="0">
              <a:spcBef>
                <a:spcPts val="1600"/>
              </a:spcBef>
              <a:spcAft>
                <a:spcPts val="0"/>
              </a:spcAft>
              <a:buNone/>
            </a:pPr>
            <a:r>
              <a:rPr lang="en" dirty="0"/>
              <a:t>9%4</a:t>
            </a:r>
            <a:endParaRPr dirty="0"/>
          </a:p>
        </p:txBody>
      </p:sp>
      <p:sp>
        <p:nvSpPr>
          <p:cNvPr id="162" name="Google Shape;162;p29"/>
          <p:cNvSpPr txBox="1">
            <a:spLocks noGrp="1"/>
          </p:cNvSpPr>
          <p:nvPr>
            <p:ph type="body" idx="4294967295"/>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-4</a:t>
            </a:r>
            <a:endParaRPr>
              <a:solidFill>
                <a:srgbClr val="000000"/>
              </a:solidFill>
            </a:endParaRPr>
          </a:p>
          <a:p>
            <a:pPr marL="0" lvl="0" indent="0" algn="ctr" rtl="0">
              <a:spcBef>
                <a:spcPts val="1600"/>
              </a:spcBef>
              <a:spcAft>
                <a:spcPts val="1600"/>
              </a:spcAft>
              <a:buNone/>
            </a:pP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 dirty="0"/>
              <a:t>OPERATOR QUIZ!</a:t>
            </a:r>
            <a:endParaRPr dirty="0"/>
          </a:p>
        </p:txBody>
      </p:sp>
      <p:sp>
        <p:nvSpPr>
          <p:cNvPr id="168" name="Google Shape;168;p30"/>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5 - 9;</a:t>
            </a:r>
            <a:endParaRPr dirty="0"/>
          </a:p>
          <a:p>
            <a:pPr marL="0" lvl="0" indent="0" algn="ctr" rtl="0">
              <a:spcBef>
                <a:spcPts val="1600"/>
              </a:spcBef>
              <a:spcAft>
                <a:spcPts val="0"/>
              </a:spcAft>
              <a:buNone/>
            </a:pPr>
            <a:r>
              <a:rPr lang="en" dirty="0"/>
              <a:t>6/2</a:t>
            </a:r>
            <a:endParaRPr dirty="0"/>
          </a:p>
          <a:p>
            <a:pPr marL="0" lvl="0" indent="0" algn="ctr" rtl="0">
              <a:spcBef>
                <a:spcPts val="1600"/>
              </a:spcBef>
              <a:spcAft>
                <a:spcPts val="0"/>
              </a:spcAft>
              <a:buNone/>
            </a:pPr>
            <a:r>
              <a:rPr lang="en" dirty="0"/>
              <a:t>4 * 21</a:t>
            </a:r>
            <a:endParaRPr dirty="0"/>
          </a:p>
          <a:p>
            <a:pPr marL="0" lvl="0" indent="0" algn="ctr" rtl="0">
              <a:spcBef>
                <a:spcPts val="1600"/>
              </a:spcBef>
              <a:spcAft>
                <a:spcPts val="0"/>
              </a:spcAft>
              <a:buNone/>
            </a:pPr>
            <a:r>
              <a:rPr lang="en" dirty="0"/>
              <a:t>9%4</a:t>
            </a:r>
          </a:p>
        </p:txBody>
      </p:sp>
      <p:sp>
        <p:nvSpPr>
          <p:cNvPr id="169" name="Google Shape;169;p30"/>
          <p:cNvSpPr txBox="1">
            <a:spLocks noGrp="1"/>
          </p:cNvSpPr>
          <p:nvPr>
            <p:ph type="body" idx="4294967295"/>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-4</a:t>
            </a:r>
            <a:endParaRPr>
              <a:solidFill>
                <a:srgbClr val="000000"/>
              </a:solidFill>
            </a:endParaRPr>
          </a:p>
          <a:p>
            <a:pPr marL="0" lvl="0" indent="0" algn="ctr" rtl="0">
              <a:spcBef>
                <a:spcPts val="1600"/>
              </a:spcBef>
              <a:spcAft>
                <a:spcPts val="0"/>
              </a:spcAft>
              <a:buNone/>
            </a:pPr>
            <a:r>
              <a:rPr lang="en">
                <a:solidFill>
                  <a:srgbClr val="000000"/>
                </a:solidFill>
              </a:rPr>
              <a:t>3</a:t>
            </a:r>
            <a:endParaRPr>
              <a:solidFill>
                <a:srgbClr val="000000"/>
              </a:solidFill>
            </a:endParaRPr>
          </a:p>
          <a:p>
            <a:pPr marL="0" lvl="0" indent="0" algn="ctr" rtl="0">
              <a:spcBef>
                <a:spcPts val="1600"/>
              </a:spcBef>
              <a:spcAft>
                <a:spcPts val="1600"/>
              </a:spcAft>
              <a:buNone/>
            </a:pP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 dirty="0"/>
              <a:t>OPERATOR QUIZ!</a:t>
            </a:r>
            <a:endParaRPr dirty="0"/>
          </a:p>
        </p:txBody>
      </p:sp>
      <p:sp>
        <p:nvSpPr>
          <p:cNvPr id="175" name="Google Shape;175;p31"/>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5 - 9;</a:t>
            </a:r>
            <a:endParaRPr dirty="0"/>
          </a:p>
          <a:p>
            <a:pPr marL="0" lvl="0" indent="0" algn="ctr" rtl="0">
              <a:spcBef>
                <a:spcPts val="1600"/>
              </a:spcBef>
              <a:spcAft>
                <a:spcPts val="0"/>
              </a:spcAft>
              <a:buNone/>
            </a:pPr>
            <a:r>
              <a:rPr lang="en" dirty="0"/>
              <a:t>6/2</a:t>
            </a:r>
            <a:endParaRPr dirty="0"/>
          </a:p>
          <a:p>
            <a:pPr marL="0" lvl="0" indent="0" algn="ctr" rtl="0">
              <a:spcBef>
                <a:spcPts val="1600"/>
              </a:spcBef>
              <a:spcAft>
                <a:spcPts val="0"/>
              </a:spcAft>
              <a:buNone/>
            </a:pPr>
            <a:r>
              <a:rPr lang="en" dirty="0"/>
              <a:t>4 * 21</a:t>
            </a:r>
            <a:endParaRPr dirty="0"/>
          </a:p>
          <a:p>
            <a:pPr marL="0" lvl="0" indent="0" algn="ctr" rtl="0">
              <a:spcBef>
                <a:spcPts val="1600"/>
              </a:spcBef>
              <a:spcAft>
                <a:spcPts val="0"/>
              </a:spcAft>
              <a:buNone/>
            </a:pPr>
            <a:r>
              <a:rPr lang="en" dirty="0"/>
              <a:t>9%4</a:t>
            </a:r>
          </a:p>
        </p:txBody>
      </p:sp>
      <p:sp>
        <p:nvSpPr>
          <p:cNvPr id="176" name="Google Shape;176;p31"/>
          <p:cNvSpPr txBox="1">
            <a:spLocks noGrp="1"/>
          </p:cNvSpPr>
          <p:nvPr>
            <p:ph type="body" idx="4294967295"/>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-4</a:t>
            </a:r>
            <a:endParaRPr>
              <a:solidFill>
                <a:srgbClr val="000000"/>
              </a:solidFill>
            </a:endParaRPr>
          </a:p>
          <a:p>
            <a:pPr marL="0" lvl="0" indent="0" algn="ctr" rtl="0">
              <a:spcBef>
                <a:spcPts val="1600"/>
              </a:spcBef>
              <a:spcAft>
                <a:spcPts val="0"/>
              </a:spcAft>
              <a:buNone/>
            </a:pPr>
            <a:r>
              <a:rPr lang="en">
                <a:solidFill>
                  <a:srgbClr val="000000"/>
                </a:solidFill>
              </a:rPr>
              <a:t>3</a:t>
            </a:r>
            <a:endParaRPr>
              <a:solidFill>
                <a:srgbClr val="000000"/>
              </a:solidFill>
            </a:endParaRPr>
          </a:p>
          <a:p>
            <a:pPr marL="0" lvl="0" indent="0" algn="ctr" rtl="0">
              <a:spcBef>
                <a:spcPts val="1600"/>
              </a:spcBef>
              <a:spcAft>
                <a:spcPts val="0"/>
              </a:spcAft>
              <a:buNone/>
            </a:pPr>
            <a:r>
              <a:rPr lang="en">
                <a:solidFill>
                  <a:srgbClr val="000000"/>
                </a:solidFill>
              </a:rPr>
              <a:t>84</a:t>
            </a:r>
            <a:endParaRPr>
              <a:solidFill>
                <a:srgbClr val="000000"/>
              </a:solidFill>
            </a:endParaRPr>
          </a:p>
          <a:p>
            <a:pPr marL="0" lvl="0" indent="0" algn="ctr" rtl="0">
              <a:spcBef>
                <a:spcPts val="1600"/>
              </a:spcBef>
              <a:spcAft>
                <a:spcPts val="1600"/>
              </a:spcAft>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0" y="975675"/>
            <a:ext cx="4310700" cy="90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latin typeface="Helvetica Neue"/>
                <a:ea typeface="Helvetica Neue"/>
                <a:cs typeface="Helvetica Neue"/>
                <a:sym typeface="Helvetica Neue"/>
              </a:rPr>
              <a:t>Variables</a:t>
            </a:r>
            <a:endParaRPr/>
          </a:p>
        </p:txBody>
      </p:sp>
      <p:sp>
        <p:nvSpPr>
          <p:cNvPr id="69" name="Google Shape;69;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Data Types</a:t>
            </a:r>
            <a:endParaRPr dirty="0"/>
          </a:p>
          <a:p>
            <a:pPr marL="457200" lvl="0" indent="-342900" algn="l" rtl="0">
              <a:spcBef>
                <a:spcPts val="0"/>
              </a:spcBef>
              <a:spcAft>
                <a:spcPts val="0"/>
              </a:spcAft>
              <a:buSzPts val="1800"/>
              <a:buChar char="●"/>
            </a:pPr>
            <a:r>
              <a:rPr lang="en-US" dirty="0"/>
              <a:t>Operators</a:t>
            </a:r>
            <a:endParaRPr dirty="0"/>
          </a:p>
          <a:p>
            <a:pPr marL="457200" lvl="0" indent="-342900" algn="l" rtl="0">
              <a:spcBef>
                <a:spcPts val="0"/>
              </a:spcBef>
              <a:spcAft>
                <a:spcPts val="0"/>
              </a:spcAft>
              <a:buSzPts val="1800"/>
              <a:buChar char="●"/>
            </a:pPr>
            <a:r>
              <a:rPr lang="en" dirty="0"/>
              <a:t>Variables</a:t>
            </a:r>
            <a:endParaRPr dirty="0"/>
          </a:p>
          <a:p>
            <a:pPr marL="457200" lvl="0" indent="-342900" algn="l" rtl="0">
              <a:spcBef>
                <a:spcPts val="0"/>
              </a:spcBef>
              <a:spcAft>
                <a:spcPts val="0"/>
              </a:spcAft>
              <a:buSzPts val="1800"/>
              <a:buChar char="●"/>
            </a:pPr>
            <a:r>
              <a:rPr lang="en" dirty="0"/>
              <a:t>Quiz</a:t>
            </a:r>
            <a:r>
              <a:rPr lang="en-US" dirty="0"/>
              <a:t>es </a:t>
            </a:r>
            <a:endParaRPr dirty="0"/>
          </a:p>
          <a:p>
            <a:pPr marL="457200" lvl="0" indent="-342900" algn="l" rtl="0">
              <a:spcBef>
                <a:spcPts val="0"/>
              </a:spcBef>
              <a:spcAft>
                <a:spcPts val="0"/>
              </a:spcAft>
              <a:buSzPts val="1800"/>
              <a:buChar char="●"/>
            </a:pPr>
            <a:r>
              <a:rPr lang="en" dirty="0"/>
              <a:t>Coding Exercise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 dirty="0"/>
              <a:t>OPERATOR QUIZ!</a:t>
            </a:r>
            <a:endParaRPr dirty="0"/>
          </a:p>
        </p:txBody>
      </p:sp>
      <p:sp>
        <p:nvSpPr>
          <p:cNvPr id="182" name="Google Shape;182;p32"/>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5 - 9;</a:t>
            </a:r>
            <a:endParaRPr dirty="0"/>
          </a:p>
          <a:p>
            <a:pPr marL="0" lvl="0" indent="0" algn="ctr" rtl="0">
              <a:spcBef>
                <a:spcPts val="1600"/>
              </a:spcBef>
              <a:spcAft>
                <a:spcPts val="0"/>
              </a:spcAft>
              <a:buNone/>
            </a:pPr>
            <a:r>
              <a:rPr lang="en" dirty="0"/>
              <a:t>6/2</a:t>
            </a:r>
            <a:endParaRPr dirty="0"/>
          </a:p>
          <a:p>
            <a:pPr marL="0" lvl="0" indent="0" algn="ctr" rtl="0">
              <a:spcBef>
                <a:spcPts val="1600"/>
              </a:spcBef>
              <a:spcAft>
                <a:spcPts val="0"/>
              </a:spcAft>
              <a:buNone/>
            </a:pPr>
            <a:r>
              <a:rPr lang="en" dirty="0"/>
              <a:t>4 * 21</a:t>
            </a:r>
            <a:endParaRPr dirty="0"/>
          </a:p>
          <a:p>
            <a:pPr marL="0" lvl="0" indent="0" algn="ctr" rtl="0">
              <a:spcBef>
                <a:spcPts val="1600"/>
              </a:spcBef>
              <a:spcAft>
                <a:spcPts val="0"/>
              </a:spcAft>
              <a:buNone/>
            </a:pPr>
            <a:r>
              <a:rPr lang="en" dirty="0"/>
              <a:t>9%4</a:t>
            </a:r>
            <a:endParaRPr dirty="0"/>
          </a:p>
        </p:txBody>
      </p:sp>
      <p:sp>
        <p:nvSpPr>
          <p:cNvPr id="183" name="Google Shape;183;p32"/>
          <p:cNvSpPr txBox="1">
            <a:spLocks noGrp="1"/>
          </p:cNvSpPr>
          <p:nvPr>
            <p:ph type="body" idx="4294967295"/>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-4</a:t>
            </a:r>
            <a:endParaRPr>
              <a:solidFill>
                <a:srgbClr val="000000"/>
              </a:solidFill>
            </a:endParaRPr>
          </a:p>
          <a:p>
            <a:pPr marL="0" lvl="0" indent="0" algn="ctr" rtl="0">
              <a:spcBef>
                <a:spcPts val="1600"/>
              </a:spcBef>
              <a:spcAft>
                <a:spcPts val="0"/>
              </a:spcAft>
              <a:buNone/>
            </a:pPr>
            <a:r>
              <a:rPr lang="en">
                <a:solidFill>
                  <a:srgbClr val="000000"/>
                </a:solidFill>
              </a:rPr>
              <a:t>3</a:t>
            </a:r>
            <a:endParaRPr>
              <a:solidFill>
                <a:srgbClr val="000000"/>
              </a:solidFill>
            </a:endParaRPr>
          </a:p>
          <a:p>
            <a:pPr marL="0" lvl="0" indent="0" algn="ctr" rtl="0">
              <a:spcBef>
                <a:spcPts val="1600"/>
              </a:spcBef>
              <a:spcAft>
                <a:spcPts val="0"/>
              </a:spcAft>
              <a:buNone/>
            </a:pPr>
            <a:r>
              <a:rPr lang="en">
                <a:solidFill>
                  <a:srgbClr val="000000"/>
                </a:solidFill>
              </a:rPr>
              <a:t>84</a:t>
            </a:r>
            <a:endParaRPr>
              <a:solidFill>
                <a:srgbClr val="000000"/>
              </a:solidFill>
            </a:endParaRPr>
          </a:p>
          <a:p>
            <a:pPr marL="0" lvl="0" indent="0" algn="ctr" rtl="0">
              <a:spcBef>
                <a:spcPts val="1600"/>
              </a:spcBef>
              <a:spcAft>
                <a:spcPts val="0"/>
              </a:spcAft>
              <a:buNone/>
            </a:pPr>
            <a:r>
              <a:rPr lang="en">
                <a:solidFill>
                  <a:srgbClr val="000000"/>
                </a:solidFill>
              </a:rPr>
              <a:t>1</a:t>
            </a:r>
            <a:endParaRPr>
              <a:solidFill>
                <a:srgbClr val="000000"/>
              </a:solidFill>
            </a:endParaRPr>
          </a:p>
          <a:p>
            <a:pPr marL="0" lvl="0" indent="0" algn="ctr" rtl="0">
              <a:spcBef>
                <a:spcPts val="1600"/>
              </a:spcBef>
              <a:spcAft>
                <a:spcPts val="1600"/>
              </a:spcAft>
              <a:buNone/>
            </a:pP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a:t>
            </a:r>
            <a:endParaRPr/>
          </a:p>
        </p:txBody>
      </p:sp>
      <p:sp>
        <p:nvSpPr>
          <p:cNvPr id="196" name="Google Shape;19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Strings are used to </a:t>
            </a:r>
            <a:r>
              <a:rPr lang="en-US" dirty="0"/>
              <a:t>hold</a:t>
            </a:r>
            <a:r>
              <a:rPr lang="en" dirty="0"/>
              <a:t> texts</a:t>
            </a:r>
          </a:p>
          <a:p>
            <a:pPr lvl="0"/>
            <a:r>
              <a:rPr lang="en-US" dirty="0"/>
              <a:t>E</a:t>
            </a:r>
            <a:r>
              <a:rPr lang="en" dirty="0"/>
              <a:t>xamples:</a:t>
            </a:r>
          </a:p>
          <a:p>
            <a:pPr lvl="1" indent="-342900">
              <a:spcBef>
                <a:spcPts val="0"/>
              </a:spcBef>
              <a:buSzPts val="1800"/>
              <a:buChar char="●"/>
            </a:pPr>
            <a:r>
              <a:rPr lang="en" dirty="0"/>
              <a:t>Names</a:t>
            </a:r>
          </a:p>
          <a:p>
            <a:pPr lvl="1" indent="-342900">
              <a:spcBef>
                <a:spcPts val="0"/>
              </a:spcBef>
              <a:buSzPts val="1800"/>
              <a:buChar char="●"/>
            </a:pPr>
            <a:r>
              <a:rPr lang="en" dirty="0"/>
              <a:t>Stories</a:t>
            </a:r>
          </a:p>
          <a:p>
            <a:pPr lvl="1" indent="-342900">
              <a:spcBef>
                <a:spcPts val="0"/>
              </a:spcBef>
              <a:buSzPts val="1800"/>
              <a:buChar char="●"/>
            </a:pPr>
            <a:r>
              <a:rPr lang="en-US" dirty="0"/>
              <a:t>A</a:t>
            </a:r>
            <a:r>
              <a:rPr lang="en" dirty="0"/>
              <a:t>nything </a:t>
            </a:r>
            <a:r>
              <a:rPr lang="en" b="1" dirty="0"/>
              <a:t>text-base</a:t>
            </a:r>
            <a:r>
              <a:rPr lang="en-US" b="1" dirty="0"/>
              <a:t>d</a:t>
            </a:r>
          </a:p>
          <a:p>
            <a:pPr marL="571500" lvl="1" indent="0">
              <a:spcBef>
                <a:spcPts val="0"/>
              </a:spcBef>
              <a:buSzPts val="1800"/>
              <a:buNone/>
            </a:pPr>
            <a:endParaRPr lang="en" b="1" dirty="0"/>
          </a:p>
          <a:p>
            <a:r>
              <a:rPr lang="en-US" dirty="0"/>
              <a:t>In order to declare a variable as a string, use </a:t>
            </a:r>
            <a:r>
              <a:rPr lang="en" dirty="0"/>
              <a:t>quotation marks,</a:t>
            </a:r>
            <a:r>
              <a:rPr lang="en" b="1" dirty="0"/>
              <a:t> “” </a:t>
            </a:r>
            <a:r>
              <a:rPr lang="en-US" dirty="0"/>
              <a:t>or</a:t>
            </a:r>
            <a:r>
              <a:rPr lang="en-US" b="1" dirty="0"/>
              <a:t> ‘’</a:t>
            </a:r>
          </a:p>
          <a:p>
            <a:pPr marL="114300" indent="0">
              <a:buNone/>
            </a:pPr>
            <a:endParaRPr lang="en" b="1" dirty="0"/>
          </a:p>
          <a:p>
            <a:pPr marL="457200" lvl="0" indent="-342900" algn="l" rtl="0">
              <a:spcBef>
                <a:spcPts val="0"/>
              </a:spcBef>
              <a:spcAft>
                <a:spcPts val="0"/>
              </a:spcAft>
              <a:buSzPts val="1800"/>
              <a:buChar char="●"/>
            </a:pPr>
            <a:r>
              <a:rPr lang="en-US" dirty="0"/>
              <a:t>Examples:</a:t>
            </a:r>
          </a:p>
          <a:p>
            <a:pPr lvl="1" indent="-342900">
              <a:spcBef>
                <a:spcPts val="0"/>
              </a:spcBef>
              <a:buSzPts val="1800"/>
              <a:buChar char="●"/>
            </a:pPr>
            <a:r>
              <a:rPr lang="en-US" dirty="0"/>
              <a:t>const name = “</a:t>
            </a:r>
            <a:r>
              <a:rPr lang="en-US" dirty="0" err="1"/>
              <a:t>Madhi</a:t>
            </a:r>
            <a:r>
              <a:rPr lang="en-US" dirty="0"/>
              <a:t>”;</a:t>
            </a:r>
          </a:p>
          <a:p>
            <a:pPr lvl="1" indent="-342900">
              <a:spcBef>
                <a:spcPts val="0"/>
              </a:spcBef>
              <a:buSzPts val="1800"/>
              <a:buChar char="●"/>
            </a:pPr>
            <a:r>
              <a:rPr lang="en-US" dirty="0"/>
              <a:t>let sentence = “I woke up today and saw a butterfly”;</a:t>
            </a:r>
          </a:p>
          <a:p>
            <a:pPr lvl="1" indent="-342900">
              <a:spcBef>
                <a:spcPts val="0"/>
              </a:spcBef>
              <a:buSzPts val="1800"/>
              <a:buChar char="●"/>
            </a:pPr>
            <a:r>
              <a:rPr lang="en-US" dirty="0"/>
              <a:t>let letter = ‘C’;</a:t>
            </a:r>
            <a:endParaRPr lang="e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a:t>
            </a:r>
            <a:endParaRPr/>
          </a:p>
        </p:txBody>
      </p:sp>
      <p:sp>
        <p:nvSpPr>
          <p:cNvPr id="202" name="Google Shape;20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US" dirty="0"/>
              <a:t>Examples:</a:t>
            </a:r>
          </a:p>
          <a:p>
            <a:pPr lvl="1" indent="-342900">
              <a:spcBef>
                <a:spcPts val="0"/>
              </a:spcBef>
              <a:buSzPts val="1800"/>
              <a:buChar char="●"/>
            </a:pPr>
            <a:r>
              <a:rPr lang="en-US" dirty="0"/>
              <a:t>const name = “</a:t>
            </a:r>
            <a:r>
              <a:rPr lang="en-US" dirty="0" err="1"/>
              <a:t>Madhi</a:t>
            </a:r>
            <a:r>
              <a:rPr lang="en-US" dirty="0"/>
              <a:t>”;</a:t>
            </a:r>
          </a:p>
          <a:p>
            <a:pPr lvl="1" indent="-342900">
              <a:spcBef>
                <a:spcPts val="0"/>
              </a:spcBef>
              <a:buSzPts val="1800"/>
              <a:buChar char="●"/>
            </a:pPr>
            <a:r>
              <a:rPr lang="en-US" dirty="0"/>
              <a:t>let sentence = “I woke up today and saw a butterfly”;</a:t>
            </a:r>
          </a:p>
          <a:p>
            <a:pPr lvl="1" indent="-342900">
              <a:spcBef>
                <a:spcPts val="0"/>
              </a:spcBef>
              <a:buSzPts val="1800"/>
              <a:buChar char="●"/>
            </a:pPr>
            <a:r>
              <a:rPr lang="en-US" dirty="0"/>
              <a:t>let letter = ‘C’;</a:t>
            </a:r>
            <a:endParaRPr lang="en" dirty="0"/>
          </a:p>
          <a:p>
            <a:pPr marL="114300" indent="0">
              <a:buNone/>
            </a:pPr>
            <a:endParaRPr lang="en" dirty="0"/>
          </a:p>
          <a:p>
            <a:r>
              <a:rPr lang="en" dirty="0"/>
              <a:t>Its good practice </a:t>
            </a:r>
            <a:r>
              <a:rPr lang="en-US" dirty="0"/>
              <a:t>to use </a:t>
            </a:r>
            <a:r>
              <a:rPr lang="en-US" b="1" dirty="0"/>
              <a:t>‘single quotation’</a:t>
            </a:r>
            <a:r>
              <a:rPr lang="en-US" dirty="0"/>
              <a:t> for single letters in the alphabet</a:t>
            </a:r>
          </a:p>
          <a:p>
            <a:r>
              <a:rPr lang="en-US" dirty="0"/>
              <a:t>For anything that’s greater than one letter or characters, use </a:t>
            </a:r>
            <a:r>
              <a:rPr lang="en-US" b="1" dirty="0"/>
              <a:t>“double quotation marks”</a:t>
            </a:r>
            <a:endParaRPr lang="en" b="1" dirty="0"/>
          </a:p>
          <a:p>
            <a:pPr marL="457200" lvl="0" indent="-342900" algn="l" rtl="0">
              <a:spcBef>
                <a:spcPts val="0"/>
              </a:spcBef>
              <a:spcAft>
                <a:spcPts val="0"/>
              </a:spcAft>
              <a:buSzPts val="1800"/>
              <a:buChar char="●"/>
            </a:pPr>
            <a:endParaRPr lang="en" dirty="0"/>
          </a:p>
          <a:p>
            <a:pPr marL="285750" indent="-285750">
              <a:spcBef>
                <a:spcPts val="1600"/>
              </a:spcBef>
              <a:spcAft>
                <a:spcPts val="1600"/>
              </a:spcAft>
            </a:pPr>
            <a:r>
              <a:rPr lang="en" dirty="0"/>
              <a:t>Why do we have to use quotation marks?</a:t>
            </a:r>
            <a:endParaRPr dirty="0">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a:t>
            </a:r>
            <a:endParaRPr/>
          </a:p>
        </p:txBody>
      </p:sp>
      <p:sp>
        <p:nvSpPr>
          <p:cNvPr id="208" name="Google Shape;20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US" dirty="0"/>
              <a:t>Examples:</a:t>
            </a:r>
          </a:p>
          <a:p>
            <a:pPr lvl="1" indent="-342900">
              <a:spcBef>
                <a:spcPts val="0"/>
              </a:spcBef>
              <a:buSzPts val="1800"/>
              <a:buChar char="●"/>
            </a:pPr>
            <a:r>
              <a:rPr lang="en-US" dirty="0"/>
              <a:t>const name = “</a:t>
            </a:r>
            <a:r>
              <a:rPr lang="en-US" dirty="0" err="1"/>
              <a:t>Madhi</a:t>
            </a:r>
            <a:r>
              <a:rPr lang="en-US" dirty="0"/>
              <a:t>”;</a:t>
            </a:r>
          </a:p>
          <a:p>
            <a:pPr lvl="1" indent="-342900">
              <a:spcBef>
                <a:spcPts val="0"/>
              </a:spcBef>
              <a:buSzPts val="1800"/>
              <a:buChar char="●"/>
            </a:pPr>
            <a:r>
              <a:rPr lang="en-US" dirty="0"/>
              <a:t>let sentence = “I woke up today and saw a butterfly”;</a:t>
            </a:r>
          </a:p>
          <a:p>
            <a:pPr lvl="1" indent="-342900">
              <a:spcBef>
                <a:spcPts val="0"/>
              </a:spcBef>
              <a:buSzPts val="1800"/>
              <a:buChar char="●"/>
            </a:pPr>
            <a:r>
              <a:rPr lang="en-US" dirty="0"/>
              <a:t>let letter = ‘C’;</a:t>
            </a:r>
            <a:endParaRPr lang="en" dirty="0"/>
          </a:p>
          <a:p>
            <a:pPr marL="285750" indent="-285750">
              <a:spcBef>
                <a:spcPts val="1600"/>
              </a:spcBef>
            </a:pPr>
            <a:endParaRPr lang="en" dirty="0"/>
          </a:p>
          <a:p>
            <a:pPr marL="285750" indent="-285750">
              <a:spcBef>
                <a:spcPts val="1600"/>
              </a:spcBef>
            </a:pPr>
            <a:r>
              <a:rPr lang="en" dirty="0"/>
              <a:t>Why do we have to use quotation marks?</a:t>
            </a:r>
          </a:p>
          <a:p>
            <a:pPr marL="742950" lvl="1" indent="-285750"/>
            <a:r>
              <a:rPr lang="en" b="1" dirty="0">
                <a:latin typeface="Source Code Pro"/>
                <a:ea typeface="Source Code Pro"/>
                <a:cs typeface="Source Code Pro"/>
                <a:sym typeface="Source Code Pro"/>
              </a:rPr>
              <a:t>Whats the difference between: “hello”;</a:t>
            </a:r>
            <a:r>
              <a:rPr lang="en" b="1" dirty="0"/>
              <a:t>      vs     </a:t>
            </a:r>
            <a:r>
              <a:rPr lang="en" b="1" dirty="0">
                <a:latin typeface="Source Code Pro"/>
                <a:ea typeface="Source Code Pro"/>
                <a:cs typeface="Source Code Pro"/>
                <a:sym typeface="Source Code Pro"/>
              </a:rPr>
              <a:t>hello;</a:t>
            </a:r>
            <a:endParaRPr b="1" dirty="0">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a:t>
            </a:r>
            <a:endParaRPr/>
          </a:p>
        </p:txBody>
      </p:sp>
      <p:sp>
        <p:nvSpPr>
          <p:cNvPr id="214" name="Google Shape;214;p37"/>
          <p:cNvSpPr txBox="1">
            <a:spLocks noGrp="1"/>
          </p:cNvSpPr>
          <p:nvPr>
            <p:ph type="body" idx="1"/>
          </p:nvPr>
        </p:nvSpPr>
        <p:spPr>
          <a:xfrm>
            <a:off x="311700" y="1152475"/>
            <a:ext cx="3227100" cy="41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values:</a:t>
            </a:r>
            <a:endParaRPr/>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a:t>
            </a:r>
            <a:endParaRPr/>
          </a:p>
        </p:txBody>
      </p:sp>
      <p:sp>
        <p:nvSpPr>
          <p:cNvPr id="220" name="Google Shape;220;p38"/>
          <p:cNvSpPr txBox="1">
            <a:spLocks noGrp="1"/>
          </p:cNvSpPr>
          <p:nvPr>
            <p:ph type="body" idx="1"/>
          </p:nvPr>
        </p:nvSpPr>
        <p:spPr>
          <a:xfrm>
            <a:off x="311700" y="1152475"/>
            <a:ext cx="3227100" cy="4120200"/>
          </a:xfrm>
          <a:prstGeom prst="rect">
            <a:avLst/>
          </a:prstGeom>
        </p:spPr>
        <p:txBody>
          <a:bodyPr spcFirstLastPara="1" wrap="square" lIns="91425" tIns="91425" rIns="91425" bIns="91425" anchor="t" anchorCtr="0">
            <a:noAutofit/>
          </a:bodyPr>
          <a:lstStyle/>
          <a:p>
            <a:pPr marL="0" lvl="0" indent="0">
              <a:buNone/>
            </a:pPr>
            <a:r>
              <a:rPr lang="en" dirty="0"/>
              <a:t>Two values (lowercase):</a:t>
            </a:r>
            <a:endParaRPr dirty="0"/>
          </a:p>
          <a:p>
            <a:pPr lvl="0">
              <a:spcBef>
                <a:spcPts val="1600"/>
              </a:spcBef>
            </a:pPr>
            <a:r>
              <a:rPr lang="en-US" dirty="0"/>
              <a:t>t</a:t>
            </a:r>
            <a:r>
              <a:rPr lang="en" dirty="0"/>
              <a:t>rue</a:t>
            </a:r>
            <a:endParaRPr dirty="0"/>
          </a:p>
          <a:p>
            <a:pPr marL="457200" lvl="0" indent="-342900" algn="l" rtl="0">
              <a:spcBef>
                <a:spcPts val="0"/>
              </a:spcBef>
              <a:spcAft>
                <a:spcPts val="0"/>
              </a:spcAft>
              <a:buSzPts val="1800"/>
              <a:buChar char="●"/>
            </a:pPr>
            <a:r>
              <a:rPr lang="en" dirty="0"/>
              <a:t>false </a:t>
            </a:r>
            <a:endParaRPr dirty="0"/>
          </a:p>
          <a:p>
            <a:pPr marL="0" lvl="0" indent="0" algn="l" rtl="0">
              <a:spcBef>
                <a:spcPts val="1600"/>
              </a:spcBef>
              <a:spcAft>
                <a:spcPts val="1600"/>
              </a:spcAft>
              <a:buNone/>
            </a:pPr>
            <a:endParaRPr dirty="0"/>
          </a:p>
        </p:txBody>
      </p:sp>
      <p:pic>
        <p:nvPicPr>
          <p:cNvPr id="221" name="Google Shape;221;p38"/>
          <p:cNvPicPr preferRelativeResize="0"/>
          <p:nvPr/>
        </p:nvPicPr>
        <p:blipFill>
          <a:blip r:embed="rId3">
            <a:alphaModFix/>
          </a:blip>
          <a:stretch>
            <a:fillRect/>
          </a:stretch>
        </p:blipFill>
        <p:spPr>
          <a:xfrm>
            <a:off x="4346525" y="1111555"/>
            <a:ext cx="4037450" cy="2920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a:t>
            </a:r>
            <a:endParaRPr/>
          </a:p>
        </p:txBody>
      </p:sp>
      <p:sp>
        <p:nvSpPr>
          <p:cNvPr id="227" name="Google Shape;227;p39"/>
          <p:cNvSpPr txBox="1">
            <a:spLocks noGrp="1"/>
          </p:cNvSpPr>
          <p:nvPr>
            <p:ph type="body" idx="1"/>
          </p:nvPr>
        </p:nvSpPr>
        <p:spPr>
          <a:xfrm>
            <a:off x="311700" y="1152475"/>
            <a:ext cx="3227100" cy="4120200"/>
          </a:xfrm>
          <a:prstGeom prst="rect">
            <a:avLst/>
          </a:prstGeom>
        </p:spPr>
        <p:txBody>
          <a:bodyPr spcFirstLastPara="1" wrap="square" lIns="91425" tIns="91425" rIns="91425" bIns="91425" anchor="t" anchorCtr="0">
            <a:noAutofit/>
          </a:bodyPr>
          <a:lstStyle/>
          <a:p>
            <a:pPr marL="0" lvl="0" indent="0">
              <a:buNone/>
            </a:pPr>
            <a:r>
              <a:rPr lang="en" dirty="0"/>
              <a:t>Two values (lowercase):</a:t>
            </a:r>
            <a:endParaRPr dirty="0"/>
          </a:p>
          <a:p>
            <a:pPr marL="457200" lvl="0" indent="-342900" algn="l" rtl="0">
              <a:spcBef>
                <a:spcPts val="1600"/>
              </a:spcBef>
              <a:spcAft>
                <a:spcPts val="0"/>
              </a:spcAft>
              <a:buSzPts val="1800"/>
              <a:buChar char="●"/>
            </a:pPr>
            <a:r>
              <a:rPr lang="en" dirty="0"/>
              <a:t>true</a:t>
            </a:r>
            <a:endParaRPr dirty="0"/>
          </a:p>
          <a:p>
            <a:pPr marL="457200" lvl="0" indent="-342900" algn="l" rtl="0">
              <a:spcBef>
                <a:spcPts val="0"/>
              </a:spcBef>
              <a:spcAft>
                <a:spcPts val="0"/>
              </a:spcAft>
              <a:buSzPts val="1800"/>
              <a:buChar char="●"/>
            </a:pPr>
            <a:r>
              <a:rPr lang="en" dirty="0"/>
              <a:t>false </a:t>
            </a:r>
            <a:endParaRPr dirty="0"/>
          </a:p>
          <a:p>
            <a:pPr marL="0" lvl="0" indent="0" algn="l" rtl="0">
              <a:spcBef>
                <a:spcPts val="1600"/>
              </a:spcBef>
              <a:spcAft>
                <a:spcPts val="0"/>
              </a:spcAft>
              <a:buNone/>
            </a:pPr>
            <a:endParaRPr lang="en" dirty="0"/>
          </a:p>
          <a:p>
            <a:pPr marL="0" lvl="0" indent="0" algn="l" rtl="0">
              <a:spcBef>
                <a:spcPts val="1600"/>
              </a:spcBef>
              <a:spcAft>
                <a:spcPts val="0"/>
              </a:spcAft>
              <a:buNone/>
            </a:pPr>
            <a:r>
              <a:rPr lang="en" dirty="0"/>
              <a:t>Reserved keywords</a:t>
            </a:r>
            <a:endParaRPr dirty="0"/>
          </a:p>
          <a:p>
            <a:pPr marL="457200" lvl="0" indent="-342900" algn="l" rtl="0">
              <a:spcBef>
                <a:spcPts val="1600"/>
              </a:spcBef>
              <a:spcAft>
                <a:spcPts val="0"/>
              </a:spcAft>
              <a:buSzPts val="1800"/>
              <a:buFont typeface="Source Code Pro"/>
              <a:buChar char="●"/>
            </a:pPr>
            <a:r>
              <a:rPr lang="en" dirty="0">
                <a:latin typeface="Source Code Pro"/>
                <a:ea typeface="Source Code Pro"/>
                <a:cs typeface="Source Code Pro"/>
                <a:sym typeface="Source Code Pro"/>
              </a:rPr>
              <a:t>true = 5; //Error</a:t>
            </a:r>
            <a:endParaRPr dirty="0"/>
          </a:p>
          <a:p>
            <a:pPr marL="0" lvl="0" indent="0" algn="l" rtl="0">
              <a:spcBef>
                <a:spcPts val="1600"/>
              </a:spcBef>
              <a:spcAft>
                <a:spcPts val="1600"/>
              </a:spcAft>
              <a:buNone/>
            </a:pPr>
            <a:endParaRPr dirty="0"/>
          </a:p>
        </p:txBody>
      </p:sp>
      <p:pic>
        <p:nvPicPr>
          <p:cNvPr id="228" name="Google Shape;228;p39"/>
          <p:cNvPicPr preferRelativeResize="0"/>
          <p:nvPr/>
        </p:nvPicPr>
        <p:blipFill>
          <a:blip r:embed="rId3">
            <a:alphaModFix/>
          </a:blip>
          <a:stretch>
            <a:fillRect/>
          </a:stretch>
        </p:blipFill>
        <p:spPr>
          <a:xfrm>
            <a:off x="4346525" y="1111555"/>
            <a:ext cx="4037450" cy="292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a:t>
            </a:r>
            <a:endParaRPr/>
          </a:p>
        </p:txBody>
      </p:sp>
      <p:sp>
        <p:nvSpPr>
          <p:cNvPr id="241" name="Google Shape;24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What does it mean for one thing to represent another?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a:t>
            </a:r>
            <a:endParaRPr/>
          </a:p>
        </p:txBody>
      </p:sp>
      <p:sp>
        <p:nvSpPr>
          <p:cNvPr id="247" name="Google Shape;247;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it mean for one thing to represent another?</a:t>
            </a:r>
            <a:endParaRPr/>
          </a:p>
          <a:p>
            <a:pPr marL="0" lvl="0" indent="0" algn="l" rtl="0">
              <a:spcBef>
                <a:spcPts val="1600"/>
              </a:spcBef>
              <a:spcAft>
                <a:spcPts val="1600"/>
              </a:spcAft>
              <a:buNone/>
            </a:pPr>
            <a:r>
              <a:rPr lang="en"/>
              <a:t>Symbolism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a:t>
            </a:r>
            <a:endParaRPr/>
          </a:p>
        </p:txBody>
      </p:sp>
      <p:sp>
        <p:nvSpPr>
          <p:cNvPr id="253" name="Google Shape;25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it mean for one thing to represent another?</a:t>
            </a:r>
            <a:endParaRPr/>
          </a:p>
          <a:p>
            <a:pPr marL="0" lvl="0" indent="0" algn="l" rtl="0">
              <a:spcBef>
                <a:spcPts val="1600"/>
              </a:spcBef>
              <a:spcAft>
                <a:spcPts val="0"/>
              </a:spcAft>
              <a:buNone/>
            </a:pPr>
            <a:r>
              <a:rPr lang="en"/>
              <a:t>Symbolism</a:t>
            </a:r>
            <a:endParaRPr/>
          </a:p>
          <a:p>
            <a:pPr marL="0" lvl="0" indent="0" algn="l" rtl="0">
              <a:spcBef>
                <a:spcPts val="1600"/>
              </a:spcBef>
              <a:spcAft>
                <a:spcPts val="1600"/>
              </a:spcAft>
              <a:buNone/>
            </a:pPr>
            <a:r>
              <a:rPr lang="en"/>
              <a:t>What’s does this represent?</a:t>
            </a:r>
            <a:endParaRPr/>
          </a:p>
        </p:txBody>
      </p:sp>
      <p:pic>
        <p:nvPicPr>
          <p:cNvPr id="254" name="Google Shape;254;p43"/>
          <p:cNvPicPr preferRelativeResize="0"/>
          <p:nvPr/>
        </p:nvPicPr>
        <p:blipFill>
          <a:blip r:embed="rId3">
            <a:alphaModFix/>
          </a:blip>
          <a:stretch>
            <a:fillRect/>
          </a:stretch>
        </p:blipFill>
        <p:spPr>
          <a:xfrm>
            <a:off x="423224" y="2714725"/>
            <a:ext cx="1487075" cy="2237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TYPES</a:t>
            </a:r>
            <a:endParaRPr dirty="0"/>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2000" dirty="0"/>
              <a:t>A </a:t>
            </a:r>
            <a:r>
              <a:rPr lang="en-US" sz="2000" b="1" dirty="0"/>
              <a:t>data type</a:t>
            </a:r>
            <a:r>
              <a:rPr lang="en-US" sz="2000" dirty="0"/>
              <a:t> is the type of information being stored in the program</a:t>
            </a:r>
          </a:p>
          <a:p>
            <a:pPr marL="457200" lvl="0" indent="-342900" algn="l" rtl="0">
              <a:spcBef>
                <a:spcPts val="0"/>
              </a:spcBef>
              <a:spcAft>
                <a:spcPts val="0"/>
              </a:spcAft>
              <a:buSzPts val="1800"/>
              <a:buChar char="●"/>
            </a:pPr>
            <a:endParaRPr lang="en-US" sz="2000" dirty="0"/>
          </a:p>
          <a:p>
            <a:pPr marL="457200" lvl="0" indent="-342900" algn="l" rtl="0">
              <a:spcBef>
                <a:spcPts val="0"/>
              </a:spcBef>
              <a:spcAft>
                <a:spcPts val="0"/>
              </a:spcAft>
              <a:buSzPts val="1800"/>
              <a:buChar char="●"/>
            </a:pPr>
            <a:r>
              <a:rPr lang="en-US" sz="2000" dirty="0"/>
              <a:t>JavaScript allows the programmer to store different types of information in different ways</a:t>
            </a:r>
          </a:p>
          <a:p>
            <a:pPr marL="457200" lvl="0" indent="-342900" algn="l" rtl="0">
              <a:spcBef>
                <a:spcPts val="0"/>
              </a:spcBef>
              <a:spcAft>
                <a:spcPts val="0"/>
              </a:spcAft>
              <a:buSzPts val="1800"/>
              <a:buChar char="●"/>
            </a:pPr>
            <a:endParaRPr lang="en-US" sz="2000" dirty="0"/>
          </a:p>
          <a:p>
            <a:pPr marL="457200" lvl="0" indent="-342900" algn="l" rtl="0">
              <a:spcBef>
                <a:spcPts val="0"/>
              </a:spcBef>
              <a:spcAft>
                <a:spcPts val="0"/>
              </a:spcAft>
              <a:buSzPts val="1800"/>
              <a:buChar char="●"/>
            </a:pPr>
            <a:r>
              <a:rPr lang="en-US" sz="2000" dirty="0"/>
              <a:t>Each built-in data can be used differently has different attributes </a:t>
            </a:r>
            <a:endParaRPr sz="2000" dirty="0">
              <a:latin typeface="Source Code Pro"/>
              <a:ea typeface="Source Code Pro"/>
              <a:cs typeface="Source Code Pro"/>
              <a:sym typeface="Source Code Pro"/>
            </a:endParaRPr>
          </a:p>
          <a:p>
            <a:pPr marL="0" lvl="0" indent="0" algn="l" rtl="0">
              <a:spcBef>
                <a:spcPts val="1600"/>
              </a:spcBef>
              <a:spcAft>
                <a:spcPts val="1600"/>
              </a:spcAft>
              <a:buNone/>
            </a:pPr>
            <a:endParaRPr dirty="0">
              <a:latin typeface="Source Code Pro"/>
              <a:ea typeface="Source Code Pro"/>
              <a:cs typeface="Source Code Pro"/>
              <a:sym typeface="Source Code Pro"/>
            </a:endParaRPr>
          </a:p>
        </p:txBody>
      </p:sp>
    </p:spTree>
    <p:extLst>
      <p:ext uri="{BB962C8B-B14F-4D97-AF65-F5344CB8AC3E}">
        <p14:creationId xmlns:p14="http://schemas.microsoft.com/office/powerpoint/2010/main" val="1819243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a:t>
            </a:r>
            <a:endParaRPr/>
          </a:p>
        </p:txBody>
      </p:sp>
      <p:sp>
        <p:nvSpPr>
          <p:cNvPr id="260" name="Google Shape;26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it mean for one thing to represent another?</a:t>
            </a:r>
            <a:endParaRPr/>
          </a:p>
          <a:p>
            <a:pPr marL="0" lvl="0" indent="0" algn="l" rtl="0">
              <a:spcBef>
                <a:spcPts val="1600"/>
              </a:spcBef>
              <a:spcAft>
                <a:spcPts val="0"/>
              </a:spcAft>
              <a:buNone/>
            </a:pPr>
            <a:r>
              <a:rPr lang="en"/>
              <a:t>Symbolism</a:t>
            </a:r>
            <a:endParaRPr/>
          </a:p>
          <a:p>
            <a:pPr marL="0" lvl="0" indent="0" algn="l" rtl="0">
              <a:spcBef>
                <a:spcPts val="1600"/>
              </a:spcBef>
              <a:spcAft>
                <a:spcPts val="1600"/>
              </a:spcAft>
              <a:buNone/>
            </a:pPr>
            <a:r>
              <a:rPr lang="en"/>
              <a:t>What’s does this represent?</a:t>
            </a:r>
            <a:endParaRPr/>
          </a:p>
        </p:txBody>
      </p:sp>
      <p:pic>
        <p:nvPicPr>
          <p:cNvPr id="261" name="Google Shape;261;p44"/>
          <p:cNvPicPr preferRelativeResize="0"/>
          <p:nvPr/>
        </p:nvPicPr>
        <p:blipFill>
          <a:blip r:embed="rId3">
            <a:alphaModFix/>
          </a:blip>
          <a:stretch>
            <a:fillRect/>
          </a:stretch>
        </p:blipFill>
        <p:spPr>
          <a:xfrm>
            <a:off x="423224" y="2714725"/>
            <a:ext cx="1487075" cy="2237626"/>
          </a:xfrm>
          <a:prstGeom prst="rect">
            <a:avLst/>
          </a:prstGeom>
          <a:noFill/>
          <a:ln>
            <a:noFill/>
          </a:ln>
        </p:spPr>
      </p:pic>
      <p:sp>
        <p:nvSpPr>
          <p:cNvPr id="262" name="Google Shape;262;p44"/>
          <p:cNvSpPr txBox="1"/>
          <p:nvPr/>
        </p:nvSpPr>
        <p:spPr>
          <a:xfrm>
            <a:off x="2035600" y="3472550"/>
            <a:ext cx="17772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Helvetica Neue"/>
                <a:ea typeface="Helvetica Neue"/>
                <a:cs typeface="Helvetica Neue"/>
                <a:sym typeface="Helvetica Neue"/>
              </a:rPr>
              <a:t>PEACE</a:t>
            </a:r>
            <a:endParaRPr sz="3000">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a:t>
            </a:r>
            <a:endParaRPr/>
          </a:p>
        </p:txBody>
      </p:sp>
      <p:sp>
        <p:nvSpPr>
          <p:cNvPr id="268" name="Google Shape;268;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it mean for one thing to represent another?</a:t>
            </a:r>
            <a:endParaRPr/>
          </a:p>
          <a:p>
            <a:pPr marL="0" lvl="0" indent="0" algn="l" rtl="0">
              <a:spcBef>
                <a:spcPts val="1600"/>
              </a:spcBef>
              <a:spcAft>
                <a:spcPts val="0"/>
              </a:spcAft>
              <a:buNone/>
            </a:pPr>
            <a:r>
              <a:rPr lang="en"/>
              <a:t>Symbolism</a:t>
            </a:r>
            <a:endParaRPr/>
          </a:p>
          <a:p>
            <a:pPr marL="0" lvl="0" indent="0" algn="l" rtl="0">
              <a:spcBef>
                <a:spcPts val="1600"/>
              </a:spcBef>
              <a:spcAft>
                <a:spcPts val="1600"/>
              </a:spcAft>
              <a:buNone/>
            </a:pPr>
            <a:r>
              <a:rPr lang="en"/>
              <a:t>What’s does this represent?</a:t>
            </a:r>
            <a:endParaRPr/>
          </a:p>
        </p:txBody>
      </p:sp>
      <p:pic>
        <p:nvPicPr>
          <p:cNvPr id="269" name="Google Shape;269;p45"/>
          <p:cNvPicPr preferRelativeResize="0"/>
          <p:nvPr/>
        </p:nvPicPr>
        <p:blipFill>
          <a:blip r:embed="rId3">
            <a:alphaModFix/>
          </a:blip>
          <a:stretch>
            <a:fillRect/>
          </a:stretch>
        </p:blipFill>
        <p:spPr>
          <a:xfrm>
            <a:off x="423224" y="2714725"/>
            <a:ext cx="1487075" cy="2237626"/>
          </a:xfrm>
          <a:prstGeom prst="rect">
            <a:avLst/>
          </a:prstGeom>
          <a:noFill/>
          <a:ln>
            <a:noFill/>
          </a:ln>
        </p:spPr>
      </p:pic>
      <p:sp>
        <p:nvSpPr>
          <p:cNvPr id="270" name="Google Shape;270;p45"/>
          <p:cNvSpPr txBox="1"/>
          <p:nvPr/>
        </p:nvSpPr>
        <p:spPr>
          <a:xfrm>
            <a:off x="2035600" y="3472550"/>
            <a:ext cx="17772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Helvetica Neue"/>
                <a:ea typeface="Helvetica Neue"/>
                <a:cs typeface="Helvetica Neue"/>
                <a:sym typeface="Helvetica Neue"/>
              </a:rPr>
              <a:t>PEACE</a:t>
            </a:r>
            <a:endParaRPr sz="3000">
              <a:latin typeface="Helvetica Neue"/>
              <a:ea typeface="Helvetica Neue"/>
              <a:cs typeface="Helvetica Neue"/>
              <a:sym typeface="Helvetica Neue"/>
            </a:endParaRPr>
          </a:p>
        </p:txBody>
      </p:sp>
      <p:pic>
        <p:nvPicPr>
          <p:cNvPr id="271" name="Google Shape;271;p45"/>
          <p:cNvPicPr preferRelativeResize="0"/>
          <p:nvPr/>
        </p:nvPicPr>
        <p:blipFill>
          <a:blip r:embed="rId4">
            <a:alphaModFix/>
          </a:blip>
          <a:stretch>
            <a:fillRect/>
          </a:stretch>
        </p:blipFill>
        <p:spPr>
          <a:xfrm>
            <a:off x="4865775" y="2721726"/>
            <a:ext cx="1487075" cy="2230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Representation</a:t>
            </a:r>
            <a:endParaRPr/>
          </a:p>
        </p:txBody>
      </p:sp>
      <p:sp>
        <p:nvSpPr>
          <p:cNvPr id="277" name="Google Shape;277;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it mean for one thing to represent another?</a:t>
            </a:r>
            <a:endParaRPr/>
          </a:p>
          <a:p>
            <a:pPr marL="0" lvl="0" indent="0" algn="l" rtl="0">
              <a:spcBef>
                <a:spcPts val="1600"/>
              </a:spcBef>
              <a:spcAft>
                <a:spcPts val="0"/>
              </a:spcAft>
              <a:buNone/>
            </a:pPr>
            <a:r>
              <a:rPr lang="en"/>
              <a:t>Symbolism</a:t>
            </a:r>
            <a:endParaRPr/>
          </a:p>
          <a:p>
            <a:pPr marL="0" lvl="0" indent="0" algn="l" rtl="0">
              <a:spcBef>
                <a:spcPts val="1600"/>
              </a:spcBef>
              <a:spcAft>
                <a:spcPts val="1600"/>
              </a:spcAft>
              <a:buNone/>
            </a:pPr>
            <a:r>
              <a:rPr lang="en"/>
              <a:t>What’s does this represent?</a:t>
            </a:r>
            <a:endParaRPr/>
          </a:p>
        </p:txBody>
      </p:sp>
      <p:pic>
        <p:nvPicPr>
          <p:cNvPr id="278" name="Google Shape;278;p46"/>
          <p:cNvPicPr preferRelativeResize="0"/>
          <p:nvPr/>
        </p:nvPicPr>
        <p:blipFill>
          <a:blip r:embed="rId3">
            <a:alphaModFix/>
          </a:blip>
          <a:stretch>
            <a:fillRect/>
          </a:stretch>
        </p:blipFill>
        <p:spPr>
          <a:xfrm>
            <a:off x="423224" y="2714725"/>
            <a:ext cx="1487075" cy="2237626"/>
          </a:xfrm>
          <a:prstGeom prst="rect">
            <a:avLst/>
          </a:prstGeom>
          <a:noFill/>
          <a:ln>
            <a:noFill/>
          </a:ln>
        </p:spPr>
      </p:pic>
      <p:sp>
        <p:nvSpPr>
          <p:cNvPr id="279" name="Google Shape;279;p46"/>
          <p:cNvSpPr txBox="1"/>
          <p:nvPr/>
        </p:nvSpPr>
        <p:spPr>
          <a:xfrm>
            <a:off x="2035600" y="3472550"/>
            <a:ext cx="17772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Helvetica Neue"/>
                <a:ea typeface="Helvetica Neue"/>
                <a:cs typeface="Helvetica Neue"/>
                <a:sym typeface="Helvetica Neue"/>
              </a:rPr>
              <a:t>PEACE</a:t>
            </a:r>
            <a:endParaRPr sz="3000">
              <a:latin typeface="Helvetica Neue"/>
              <a:ea typeface="Helvetica Neue"/>
              <a:cs typeface="Helvetica Neue"/>
              <a:sym typeface="Helvetica Neue"/>
            </a:endParaRPr>
          </a:p>
        </p:txBody>
      </p:sp>
      <p:pic>
        <p:nvPicPr>
          <p:cNvPr id="280" name="Google Shape;280;p46"/>
          <p:cNvPicPr preferRelativeResize="0"/>
          <p:nvPr/>
        </p:nvPicPr>
        <p:blipFill>
          <a:blip r:embed="rId4">
            <a:alphaModFix/>
          </a:blip>
          <a:stretch>
            <a:fillRect/>
          </a:stretch>
        </p:blipFill>
        <p:spPr>
          <a:xfrm>
            <a:off x="4865775" y="2721726"/>
            <a:ext cx="1487075" cy="2230625"/>
          </a:xfrm>
          <a:prstGeom prst="rect">
            <a:avLst/>
          </a:prstGeom>
          <a:noFill/>
          <a:ln>
            <a:noFill/>
          </a:ln>
        </p:spPr>
      </p:pic>
      <p:pic>
        <p:nvPicPr>
          <p:cNvPr id="281" name="Google Shape;281;p46"/>
          <p:cNvPicPr preferRelativeResize="0"/>
          <p:nvPr/>
        </p:nvPicPr>
        <p:blipFill>
          <a:blip r:embed="rId5">
            <a:alphaModFix/>
          </a:blip>
          <a:stretch>
            <a:fillRect/>
          </a:stretch>
        </p:blipFill>
        <p:spPr>
          <a:xfrm>
            <a:off x="6276450" y="2001425"/>
            <a:ext cx="3257650" cy="3257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287" name="Google Shape;287;p47"/>
          <p:cNvSpPr txBox="1">
            <a:spLocks noGrp="1"/>
          </p:cNvSpPr>
          <p:nvPr>
            <p:ph type="body" idx="1"/>
          </p:nvPr>
        </p:nvSpPr>
        <p:spPr>
          <a:xfrm>
            <a:off x="311700" y="1152475"/>
            <a:ext cx="412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What are variables?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293" name="Google Shape;293;p48"/>
          <p:cNvSpPr txBox="1">
            <a:spLocks noGrp="1"/>
          </p:cNvSpPr>
          <p:nvPr>
            <p:ph type="body" idx="1"/>
          </p:nvPr>
        </p:nvSpPr>
        <p:spPr>
          <a:xfrm>
            <a:off x="311700" y="1152475"/>
            <a:ext cx="412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variables?</a:t>
            </a:r>
            <a:endParaRPr/>
          </a:p>
          <a:p>
            <a:pPr marL="457200" lvl="0" indent="-342900" algn="l" rtl="0">
              <a:spcBef>
                <a:spcPts val="1600"/>
              </a:spcBef>
              <a:spcAft>
                <a:spcPts val="0"/>
              </a:spcAft>
              <a:buSzPts val="1800"/>
              <a:buChar char="●"/>
            </a:pPr>
            <a:r>
              <a:rPr lang="en"/>
              <a:t>Variables represent information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299" name="Google Shape;299;p49"/>
          <p:cNvSpPr txBox="1">
            <a:spLocks noGrp="1"/>
          </p:cNvSpPr>
          <p:nvPr>
            <p:ph type="body" idx="1"/>
          </p:nvPr>
        </p:nvSpPr>
        <p:spPr>
          <a:xfrm>
            <a:off x="311700" y="1152475"/>
            <a:ext cx="412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variables?</a:t>
            </a:r>
            <a:endParaRPr/>
          </a:p>
          <a:p>
            <a:pPr marL="457200" lvl="0" indent="-342900" algn="l" rtl="0">
              <a:spcBef>
                <a:spcPts val="1600"/>
              </a:spcBef>
              <a:spcAft>
                <a:spcPts val="0"/>
              </a:spcAft>
              <a:buSzPts val="1800"/>
              <a:buChar char="●"/>
            </a:pPr>
            <a:r>
              <a:rPr lang="en"/>
              <a:t>Variables represent information</a:t>
            </a:r>
            <a:endParaRPr/>
          </a:p>
          <a:p>
            <a:pPr marL="457200" lvl="0" indent="-342900" algn="l" rtl="0">
              <a:spcBef>
                <a:spcPts val="0"/>
              </a:spcBef>
              <a:spcAft>
                <a:spcPts val="0"/>
              </a:spcAft>
              <a:buSzPts val="1800"/>
              <a:buChar char="●"/>
            </a:pPr>
            <a:r>
              <a:rPr lang="en"/>
              <a:t>Can CHANGE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305" name="Google Shape;305;p50"/>
          <p:cNvSpPr txBox="1">
            <a:spLocks noGrp="1"/>
          </p:cNvSpPr>
          <p:nvPr>
            <p:ph type="body" idx="1"/>
          </p:nvPr>
        </p:nvSpPr>
        <p:spPr>
          <a:xfrm>
            <a:off x="311700" y="1152475"/>
            <a:ext cx="412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variables?</a:t>
            </a:r>
            <a:endParaRPr/>
          </a:p>
          <a:p>
            <a:pPr marL="457200" lvl="0" indent="-342900" algn="l" rtl="0">
              <a:spcBef>
                <a:spcPts val="1600"/>
              </a:spcBef>
              <a:spcAft>
                <a:spcPts val="0"/>
              </a:spcAft>
              <a:buSzPts val="1800"/>
              <a:buChar char="●"/>
            </a:pPr>
            <a:r>
              <a:rPr lang="en"/>
              <a:t>Variables represent information</a:t>
            </a:r>
            <a:endParaRPr/>
          </a:p>
          <a:p>
            <a:pPr marL="457200" lvl="0" indent="-342900" algn="l" rtl="0">
              <a:spcBef>
                <a:spcPts val="0"/>
              </a:spcBef>
              <a:spcAft>
                <a:spcPts val="0"/>
              </a:spcAft>
              <a:buSzPts val="1800"/>
              <a:buChar char="●"/>
            </a:pPr>
            <a:r>
              <a:rPr lang="en"/>
              <a:t>Can CHANGE</a:t>
            </a:r>
            <a:endParaRPr/>
          </a:p>
          <a:p>
            <a:pPr marL="0" lvl="0" indent="0" algn="l" rtl="0">
              <a:spcBef>
                <a:spcPts val="1600"/>
              </a:spcBef>
              <a:spcAft>
                <a:spcPts val="1600"/>
              </a:spcAft>
              <a:buNone/>
            </a:pPr>
            <a:r>
              <a:rPr lang="en"/>
              <a:t>What are some examples of real life variables?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311" name="Google Shape;311;p51"/>
          <p:cNvSpPr txBox="1">
            <a:spLocks noGrp="1"/>
          </p:cNvSpPr>
          <p:nvPr>
            <p:ph type="body" idx="1"/>
          </p:nvPr>
        </p:nvSpPr>
        <p:spPr>
          <a:xfrm>
            <a:off x="311700" y="1152475"/>
            <a:ext cx="412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variables?</a:t>
            </a:r>
            <a:endParaRPr dirty="0"/>
          </a:p>
          <a:p>
            <a:pPr marL="457200" lvl="0" indent="-342900" algn="l" rtl="0">
              <a:spcBef>
                <a:spcPts val="1600"/>
              </a:spcBef>
              <a:spcAft>
                <a:spcPts val="0"/>
              </a:spcAft>
              <a:buSzPts val="1800"/>
              <a:buChar char="●"/>
            </a:pPr>
            <a:r>
              <a:rPr lang="en" dirty="0"/>
              <a:t>Variables represent information</a:t>
            </a:r>
            <a:endParaRPr dirty="0"/>
          </a:p>
          <a:p>
            <a:pPr marL="457200" lvl="0" indent="-342900" algn="l" rtl="0">
              <a:spcBef>
                <a:spcPts val="0"/>
              </a:spcBef>
              <a:spcAft>
                <a:spcPts val="0"/>
              </a:spcAft>
              <a:buSzPts val="1800"/>
              <a:buChar char="●"/>
            </a:pPr>
            <a:r>
              <a:rPr lang="en" dirty="0"/>
              <a:t>Can CHANGE</a:t>
            </a:r>
            <a:endParaRPr dirty="0"/>
          </a:p>
          <a:p>
            <a:pPr marL="0" lvl="0" indent="0" algn="l" rtl="0">
              <a:spcBef>
                <a:spcPts val="1600"/>
              </a:spcBef>
              <a:spcAft>
                <a:spcPts val="0"/>
              </a:spcAft>
              <a:buNone/>
            </a:pPr>
            <a:r>
              <a:rPr lang="en" dirty="0"/>
              <a:t>What are some examples of real life variables?</a:t>
            </a:r>
            <a:endParaRPr dirty="0"/>
          </a:p>
          <a:p>
            <a:pPr marL="457200" lvl="0" indent="-342900" algn="l" rtl="0">
              <a:spcBef>
                <a:spcPts val="1600"/>
              </a:spcBef>
              <a:spcAft>
                <a:spcPts val="0"/>
              </a:spcAft>
              <a:buSzPts val="1800"/>
              <a:buChar char="●"/>
            </a:pPr>
            <a:r>
              <a:rPr lang="en" dirty="0"/>
              <a:t>The President</a:t>
            </a:r>
            <a:endParaRPr dirty="0"/>
          </a:p>
        </p:txBody>
      </p:sp>
      <p:sp>
        <p:nvSpPr>
          <p:cNvPr id="314" name="Google Shape;314;p51"/>
          <p:cNvSpPr txBox="1"/>
          <p:nvPr/>
        </p:nvSpPr>
        <p:spPr>
          <a:xfrm>
            <a:off x="5181250" y="509625"/>
            <a:ext cx="28881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595959"/>
                </a:solidFill>
                <a:latin typeface="Helvetica Neue"/>
                <a:ea typeface="Helvetica Neue"/>
                <a:cs typeface="Helvetica Neue"/>
                <a:sym typeface="Helvetica Neue"/>
              </a:rPr>
              <a:t>President</a:t>
            </a:r>
            <a:endParaRPr sz="4800">
              <a:solidFill>
                <a:srgbClr val="595959"/>
              </a:solidFill>
              <a:latin typeface="Helvetica Neue"/>
              <a:ea typeface="Helvetica Neue"/>
              <a:cs typeface="Helvetica Neue"/>
              <a:sym typeface="Helvetica Neue"/>
            </a:endParaRPr>
          </a:p>
        </p:txBody>
      </p:sp>
      <p:cxnSp>
        <p:nvCxnSpPr>
          <p:cNvPr id="315" name="Google Shape;315;p51"/>
          <p:cNvCxnSpPr/>
          <p:nvPr/>
        </p:nvCxnSpPr>
        <p:spPr>
          <a:xfrm flipH="1">
            <a:off x="5520950" y="1359025"/>
            <a:ext cx="264300" cy="774000"/>
          </a:xfrm>
          <a:prstGeom prst="straightConnector1">
            <a:avLst/>
          </a:prstGeom>
          <a:noFill/>
          <a:ln w="38100" cap="flat" cmpd="sng">
            <a:solidFill>
              <a:srgbClr val="EA5D4F"/>
            </a:solidFill>
            <a:prstDash val="solid"/>
            <a:round/>
            <a:headEnd type="none" w="med" len="med"/>
            <a:tailEnd type="triangle" w="med" len="med"/>
          </a:ln>
        </p:spPr>
      </p:cxnSp>
      <p:pic>
        <p:nvPicPr>
          <p:cNvPr id="11" name="Picture 10">
            <a:extLst>
              <a:ext uri="{FF2B5EF4-FFF2-40B4-BE49-F238E27FC236}">
                <a16:creationId xmlns:a16="http://schemas.microsoft.com/office/drawing/2014/main" id="{4D03C88E-013B-44DB-A7BB-7D16B6385C37}"/>
              </a:ext>
            </a:extLst>
          </p:cNvPr>
          <p:cNvPicPr>
            <a:picLocks noChangeAspect="1"/>
          </p:cNvPicPr>
          <p:nvPr/>
        </p:nvPicPr>
        <p:blipFill>
          <a:blip r:embed="rId3"/>
          <a:stretch>
            <a:fillRect/>
          </a:stretch>
        </p:blipFill>
        <p:spPr>
          <a:xfrm>
            <a:off x="4212248" y="2249963"/>
            <a:ext cx="2330442" cy="289353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321" name="Google Shape;321;p52"/>
          <p:cNvSpPr txBox="1">
            <a:spLocks noGrp="1"/>
          </p:cNvSpPr>
          <p:nvPr>
            <p:ph type="body" idx="1"/>
          </p:nvPr>
        </p:nvSpPr>
        <p:spPr>
          <a:xfrm>
            <a:off x="311700" y="1152475"/>
            <a:ext cx="412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variables?</a:t>
            </a:r>
            <a:endParaRPr/>
          </a:p>
          <a:p>
            <a:pPr marL="457200" lvl="0" indent="-342900" algn="l" rtl="0">
              <a:spcBef>
                <a:spcPts val="1600"/>
              </a:spcBef>
              <a:spcAft>
                <a:spcPts val="0"/>
              </a:spcAft>
              <a:buSzPts val="1800"/>
              <a:buChar char="●"/>
            </a:pPr>
            <a:r>
              <a:rPr lang="en"/>
              <a:t>Variables represent information</a:t>
            </a:r>
            <a:endParaRPr/>
          </a:p>
          <a:p>
            <a:pPr marL="457200" lvl="0" indent="-342900" algn="l" rtl="0">
              <a:spcBef>
                <a:spcPts val="0"/>
              </a:spcBef>
              <a:spcAft>
                <a:spcPts val="0"/>
              </a:spcAft>
              <a:buSzPts val="1800"/>
              <a:buChar char="●"/>
            </a:pPr>
            <a:r>
              <a:rPr lang="en"/>
              <a:t>Can CHANGE</a:t>
            </a:r>
            <a:endParaRPr/>
          </a:p>
          <a:p>
            <a:pPr marL="0" lvl="0" indent="0" algn="l" rtl="0">
              <a:spcBef>
                <a:spcPts val="1600"/>
              </a:spcBef>
              <a:spcAft>
                <a:spcPts val="0"/>
              </a:spcAft>
              <a:buNone/>
            </a:pPr>
            <a:r>
              <a:rPr lang="en"/>
              <a:t>What are some examples of real life variables?</a:t>
            </a:r>
            <a:endParaRPr/>
          </a:p>
          <a:p>
            <a:pPr marL="457200" lvl="0" indent="-342900" algn="l" rtl="0">
              <a:spcBef>
                <a:spcPts val="1600"/>
              </a:spcBef>
              <a:spcAft>
                <a:spcPts val="0"/>
              </a:spcAft>
              <a:buSzPts val="1800"/>
              <a:buChar char="●"/>
            </a:pPr>
            <a:r>
              <a:rPr lang="en"/>
              <a:t>The President</a:t>
            </a:r>
            <a:endParaRPr/>
          </a:p>
        </p:txBody>
      </p:sp>
      <p:pic>
        <p:nvPicPr>
          <p:cNvPr id="323" name="Google Shape;323;p52" descr="5752bcf3e88e61551b3218f1.png"/>
          <p:cNvPicPr preferRelativeResize="0"/>
          <p:nvPr/>
        </p:nvPicPr>
        <p:blipFill>
          <a:blip r:embed="rId3">
            <a:alphaModFix/>
          </a:blip>
          <a:stretch>
            <a:fillRect/>
          </a:stretch>
        </p:blipFill>
        <p:spPr>
          <a:xfrm>
            <a:off x="6610404" y="2187940"/>
            <a:ext cx="2002392" cy="2955560"/>
          </a:xfrm>
          <a:prstGeom prst="rect">
            <a:avLst/>
          </a:prstGeom>
          <a:noFill/>
          <a:ln>
            <a:noFill/>
          </a:ln>
        </p:spPr>
      </p:pic>
      <p:sp>
        <p:nvSpPr>
          <p:cNvPr id="324" name="Google Shape;324;p52"/>
          <p:cNvSpPr txBox="1"/>
          <p:nvPr/>
        </p:nvSpPr>
        <p:spPr>
          <a:xfrm>
            <a:off x="5181250" y="509625"/>
            <a:ext cx="28881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595959"/>
                </a:solidFill>
                <a:latin typeface="Helvetica Neue"/>
                <a:ea typeface="Helvetica Neue"/>
                <a:cs typeface="Helvetica Neue"/>
                <a:sym typeface="Helvetica Neue"/>
              </a:rPr>
              <a:t>President</a:t>
            </a:r>
            <a:endParaRPr sz="4800">
              <a:solidFill>
                <a:srgbClr val="595959"/>
              </a:solidFill>
              <a:latin typeface="Helvetica Neue"/>
              <a:ea typeface="Helvetica Neue"/>
              <a:cs typeface="Helvetica Neue"/>
              <a:sym typeface="Helvetica Neue"/>
            </a:endParaRPr>
          </a:p>
        </p:txBody>
      </p:sp>
      <p:cxnSp>
        <p:nvCxnSpPr>
          <p:cNvPr id="325" name="Google Shape;325;p52"/>
          <p:cNvCxnSpPr/>
          <p:nvPr/>
        </p:nvCxnSpPr>
        <p:spPr>
          <a:xfrm>
            <a:off x="7424400" y="1340175"/>
            <a:ext cx="187200" cy="732300"/>
          </a:xfrm>
          <a:prstGeom prst="straightConnector1">
            <a:avLst/>
          </a:prstGeom>
          <a:noFill/>
          <a:ln w="38100" cap="flat" cmpd="sng">
            <a:solidFill>
              <a:srgbClr val="EA5D4F"/>
            </a:solidFill>
            <a:prstDash val="solid"/>
            <a:round/>
            <a:headEnd type="none" w="med" len="med"/>
            <a:tailEnd type="triangle" w="med" len="med"/>
          </a:ln>
        </p:spPr>
      </p:cxnSp>
      <p:pic>
        <p:nvPicPr>
          <p:cNvPr id="9" name="Picture 8">
            <a:extLst>
              <a:ext uri="{FF2B5EF4-FFF2-40B4-BE49-F238E27FC236}">
                <a16:creationId xmlns:a16="http://schemas.microsoft.com/office/drawing/2014/main" id="{05BD4D52-716F-403D-9630-51296D5C455F}"/>
              </a:ext>
            </a:extLst>
          </p:cNvPr>
          <p:cNvPicPr>
            <a:picLocks noChangeAspect="1"/>
          </p:cNvPicPr>
          <p:nvPr/>
        </p:nvPicPr>
        <p:blipFill>
          <a:blip r:embed="rId4"/>
          <a:stretch>
            <a:fillRect/>
          </a:stretch>
        </p:blipFill>
        <p:spPr>
          <a:xfrm>
            <a:off x="4212248" y="2249963"/>
            <a:ext cx="2330442" cy="289353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STRING QUIZ!</a:t>
            </a:r>
            <a:endParaRPr dirty="0"/>
          </a:p>
        </p:txBody>
      </p:sp>
      <p:sp>
        <p:nvSpPr>
          <p:cNvPr id="331" name="Google Shape;331;p53"/>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“this_is_a_string”</a:t>
            </a:r>
            <a:endParaRPr dirty="0"/>
          </a:p>
          <a:p>
            <a:pPr marL="0" lvl="0" indent="0" algn="ctr"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3 MAIN TYPES OF DATA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STRING QUIZ!</a:t>
            </a:r>
            <a:endParaRPr dirty="0"/>
          </a:p>
          <a:p>
            <a:pPr marL="0" lvl="0" indent="0" algn="l" rtl="0">
              <a:spcBef>
                <a:spcPts val="0"/>
              </a:spcBef>
              <a:spcAft>
                <a:spcPts val="0"/>
              </a:spcAft>
              <a:buNone/>
            </a:pPr>
            <a:endParaRPr dirty="0"/>
          </a:p>
        </p:txBody>
      </p:sp>
      <p:sp>
        <p:nvSpPr>
          <p:cNvPr id="337" name="Google Shape;337;p54"/>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1600"/>
              </a:spcAft>
              <a:buNone/>
            </a:pPr>
            <a:endParaRPr/>
          </a:p>
        </p:txBody>
      </p:sp>
      <p:sp>
        <p:nvSpPr>
          <p:cNvPr id="338" name="Google Shape;338;p54"/>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EA5D4F"/>
              </a:solidFill>
            </a:endParaRPr>
          </a:p>
          <a:p>
            <a:pPr marL="0" lvl="0" indent="0" algn="ctr" rtl="0">
              <a:spcBef>
                <a:spcPts val="1600"/>
              </a:spcBef>
              <a:spcAft>
                <a:spcPts val="1600"/>
              </a:spcAft>
              <a:buNone/>
            </a:pPr>
            <a:endParaRPr>
              <a:solidFill>
                <a:srgbClr val="9DD05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STRING QUIZ!</a:t>
            </a:r>
            <a:endParaRPr dirty="0"/>
          </a:p>
          <a:p>
            <a:pPr marL="0" lvl="0" indent="0" algn="l" rtl="0">
              <a:spcBef>
                <a:spcPts val="0"/>
              </a:spcBef>
              <a:spcAft>
                <a:spcPts val="0"/>
              </a:spcAft>
              <a:buNone/>
            </a:pPr>
            <a:endParaRPr dirty="0"/>
          </a:p>
        </p:txBody>
      </p:sp>
      <p:sp>
        <p:nvSpPr>
          <p:cNvPr id="344" name="Google Shape;344;p55"/>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1600"/>
              </a:spcAft>
              <a:buNone/>
            </a:pPr>
            <a:endParaRPr/>
          </a:p>
        </p:txBody>
      </p:sp>
      <p:sp>
        <p:nvSpPr>
          <p:cNvPr id="345" name="Google Shape;345;p55"/>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EA5D4F"/>
              </a:solidFill>
            </a:endParaRPr>
          </a:p>
          <a:p>
            <a:pPr marL="0" lvl="0" indent="0" algn="ctr" rtl="0">
              <a:spcBef>
                <a:spcPts val="1600"/>
              </a:spcBef>
              <a:spcAft>
                <a:spcPts val="1600"/>
              </a:spcAft>
              <a:buNone/>
            </a:pPr>
            <a:endParaRPr>
              <a:solidFill>
                <a:srgbClr val="9DD05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351" name="Google Shape;351;p56"/>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1600"/>
              </a:spcAft>
              <a:buNone/>
            </a:pPr>
            <a:endParaRPr/>
          </a:p>
        </p:txBody>
      </p:sp>
      <p:sp>
        <p:nvSpPr>
          <p:cNvPr id="352" name="Google Shape;352;p56"/>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1600"/>
              </a:spcAft>
              <a:buNone/>
            </a:pPr>
            <a:endParaRPr>
              <a:solidFill>
                <a:srgbClr val="9DD05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358" name="Google Shape;358;p57"/>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1600"/>
              </a:spcAft>
              <a:buNone/>
            </a:pPr>
            <a:r>
              <a:rPr lang="en"/>
              <a:t>6</a:t>
            </a:r>
            <a:endParaRPr/>
          </a:p>
        </p:txBody>
      </p:sp>
      <p:sp>
        <p:nvSpPr>
          <p:cNvPr id="359" name="Google Shape;359;p57"/>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1600"/>
              </a:spcAft>
              <a:buNone/>
            </a:pPr>
            <a:endParaRPr>
              <a:solidFill>
                <a:srgbClr val="9DD05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365" name="Google Shape;365;p58"/>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1600"/>
              </a:spcAft>
              <a:buNone/>
            </a:pPr>
            <a:r>
              <a:rPr lang="en"/>
              <a:t>6</a:t>
            </a:r>
            <a:endParaRPr/>
          </a:p>
        </p:txBody>
      </p:sp>
      <p:sp>
        <p:nvSpPr>
          <p:cNvPr id="366" name="Google Shape;366;p58"/>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1600"/>
              </a:spcAft>
              <a:buNone/>
            </a:pPr>
            <a:r>
              <a:rPr lang="en">
                <a:solidFill>
                  <a:srgbClr val="EA5D4F"/>
                </a:solidFill>
              </a:rPr>
              <a:t>NUMBER</a:t>
            </a:r>
            <a:endParaRPr>
              <a:solidFill>
                <a:srgbClr val="9DD05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372" name="Google Shape;372;p59"/>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1600"/>
              </a:spcAft>
              <a:buNone/>
            </a:pPr>
            <a:r>
              <a:rPr lang="en"/>
              <a:t>“6”</a:t>
            </a:r>
            <a:endParaRPr/>
          </a:p>
        </p:txBody>
      </p:sp>
      <p:sp>
        <p:nvSpPr>
          <p:cNvPr id="373" name="Google Shape;373;p59"/>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1600"/>
              </a:spcAft>
              <a:buNone/>
            </a:pPr>
            <a:r>
              <a:rPr lang="en">
                <a:solidFill>
                  <a:srgbClr val="EA5D4F"/>
                </a:solidFill>
              </a:rPr>
              <a:t>NUMBER</a:t>
            </a:r>
            <a:endParaRPr>
              <a:solidFill>
                <a:srgbClr val="9DD05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379" name="Google Shape;379;p60"/>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1600"/>
              </a:spcAft>
              <a:buNone/>
            </a:pPr>
            <a:r>
              <a:rPr lang="en"/>
              <a:t>“6”</a:t>
            </a:r>
            <a:endParaRPr/>
          </a:p>
        </p:txBody>
      </p:sp>
      <p:sp>
        <p:nvSpPr>
          <p:cNvPr id="380" name="Google Shape;380;p60"/>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1600"/>
              </a:spcAft>
              <a:buNone/>
            </a:pPr>
            <a:r>
              <a:rPr lang="en">
                <a:solidFill>
                  <a:srgbClr val="9DD052"/>
                </a:solidFill>
              </a:rPr>
              <a:t>STRING</a:t>
            </a:r>
            <a:endParaRPr>
              <a:solidFill>
                <a:srgbClr val="9DD05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386" name="Google Shape;386;p61"/>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“6”</a:t>
            </a:r>
            <a:endParaRPr/>
          </a:p>
          <a:p>
            <a:pPr marL="0" lvl="0" indent="0" algn="ctr" rtl="0">
              <a:spcBef>
                <a:spcPts val="1600"/>
              </a:spcBef>
              <a:spcAft>
                <a:spcPts val="1600"/>
              </a:spcAft>
              <a:buNone/>
            </a:pPr>
            <a:r>
              <a:rPr lang="en"/>
              <a:t>true</a:t>
            </a:r>
            <a:endParaRPr/>
          </a:p>
        </p:txBody>
      </p:sp>
      <p:sp>
        <p:nvSpPr>
          <p:cNvPr id="387" name="Google Shape;387;p61"/>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1600"/>
              </a:spcAft>
              <a:buNone/>
            </a:pPr>
            <a:r>
              <a:rPr lang="en">
                <a:solidFill>
                  <a:srgbClr val="9DD052"/>
                </a:solidFill>
              </a:rPr>
              <a:t>STRING</a:t>
            </a:r>
            <a:endParaRPr>
              <a:solidFill>
                <a:srgbClr val="9DD05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393" name="Google Shape;393;p62"/>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“6”</a:t>
            </a:r>
            <a:endParaRPr/>
          </a:p>
          <a:p>
            <a:pPr marL="0" lvl="0" indent="0" algn="ctr" rtl="0">
              <a:spcBef>
                <a:spcPts val="1600"/>
              </a:spcBef>
              <a:spcAft>
                <a:spcPts val="1600"/>
              </a:spcAft>
              <a:buNone/>
            </a:pPr>
            <a:r>
              <a:rPr lang="en"/>
              <a:t>true</a:t>
            </a:r>
            <a:endParaRPr/>
          </a:p>
        </p:txBody>
      </p:sp>
      <p:sp>
        <p:nvSpPr>
          <p:cNvPr id="394" name="Google Shape;394;p62"/>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1600"/>
              </a:spcAft>
              <a:buNone/>
            </a:pPr>
            <a:r>
              <a:rPr lang="en">
                <a:solidFill>
                  <a:srgbClr val="EA5D4F"/>
                </a:solidFill>
              </a:rPr>
              <a:t>BOOLEAN</a:t>
            </a:r>
            <a:endParaRPr>
              <a:solidFill>
                <a:srgbClr val="9DD05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3"/>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400" name="Google Shape;400;p63"/>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true</a:t>
            </a:r>
            <a:endParaRPr/>
          </a:p>
          <a:p>
            <a:pPr marL="0" lvl="0" indent="0" algn="ctr" rtl="0">
              <a:spcBef>
                <a:spcPts val="1600"/>
              </a:spcBef>
              <a:spcAft>
                <a:spcPts val="1600"/>
              </a:spcAft>
              <a:buNone/>
            </a:pPr>
            <a:r>
              <a:rPr lang="en"/>
              <a:t>“true”</a:t>
            </a:r>
            <a:endParaRPr/>
          </a:p>
        </p:txBody>
      </p:sp>
      <p:sp>
        <p:nvSpPr>
          <p:cNvPr id="401" name="Google Shape;401;p63"/>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1600"/>
              </a:spcAft>
              <a:buNone/>
            </a:pPr>
            <a:r>
              <a:rPr lang="en">
                <a:solidFill>
                  <a:srgbClr val="EA5D4F"/>
                </a:solidFill>
              </a:rPr>
              <a:t>BOOLEAN</a:t>
            </a:r>
            <a:endParaRPr>
              <a:solidFill>
                <a:srgbClr val="9DD05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 3 MAIN TYPES OF DATA</a:t>
            </a:r>
            <a:endParaRPr dirty="0"/>
          </a:p>
          <a:p>
            <a:pPr marL="0" lvl="0" indent="0" algn="l" rtl="0">
              <a:spcBef>
                <a:spcPts val="0"/>
              </a:spcBef>
              <a:spcAft>
                <a:spcPts val="0"/>
              </a:spcAft>
              <a:buNone/>
            </a:pPr>
            <a:endParaRPr dirty="0"/>
          </a:p>
        </p:txBody>
      </p:sp>
      <p:sp>
        <p:nvSpPr>
          <p:cNvPr id="80" name="Google Shape;80;p17"/>
          <p:cNvSpPr txBox="1">
            <a:spLocks noGrp="1"/>
          </p:cNvSpPr>
          <p:nvPr>
            <p:ph type="body" idx="1"/>
          </p:nvPr>
        </p:nvSpPr>
        <p:spPr>
          <a:xfrm>
            <a:off x="311700" y="1152475"/>
            <a:ext cx="3417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Integers and Decimals </a:t>
            </a:r>
          </a:p>
        </p:txBody>
      </p:sp>
      <p:pic>
        <p:nvPicPr>
          <p:cNvPr id="81" name="Google Shape;81;p17" descr="Colorful-Numbers.png"/>
          <p:cNvPicPr preferRelativeResize="0"/>
          <p:nvPr/>
        </p:nvPicPr>
        <p:blipFill rotWithShape="1">
          <a:blip r:embed="rId3">
            <a:alphaModFix/>
          </a:blip>
          <a:srcRect t="49274"/>
          <a:stretch/>
        </p:blipFill>
        <p:spPr>
          <a:xfrm>
            <a:off x="4832650" y="1152476"/>
            <a:ext cx="3703349" cy="19381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4"/>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407" name="Google Shape;407;p64"/>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true</a:t>
            </a:r>
            <a:endParaRPr/>
          </a:p>
          <a:p>
            <a:pPr marL="0" lvl="0" indent="0" algn="ctr" rtl="0">
              <a:spcBef>
                <a:spcPts val="1600"/>
              </a:spcBef>
              <a:spcAft>
                <a:spcPts val="1600"/>
              </a:spcAft>
              <a:buNone/>
            </a:pPr>
            <a:r>
              <a:rPr lang="en"/>
              <a:t>“true”</a:t>
            </a:r>
            <a:endParaRPr/>
          </a:p>
        </p:txBody>
      </p:sp>
      <p:sp>
        <p:nvSpPr>
          <p:cNvPr id="408" name="Google Shape;408;p64"/>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BOOLEAN</a:t>
            </a:r>
            <a:endParaRPr>
              <a:solidFill>
                <a:srgbClr val="EA5D4F"/>
              </a:solidFill>
            </a:endParaRPr>
          </a:p>
          <a:p>
            <a:pPr marL="0" lvl="0" indent="0" algn="ctr" rtl="0">
              <a:spcBef>
                <a:spcPts val="1600"/>
              </a:spcBef>
              <a:spcAft>
                <a:spcPts val="1600"/>
              </a:spcAft>
              <a:buNone/>
            </a:pPr>
            <a:r>
              <a:rPr lang="en">
                <a:solidFill>
                  <a:srgbClr val="9DD052"/>
                </a:solidFill>
              </a:rPr>
              <a:t>STRING</a:t>
            </a:r>
            <a:endParaRPr>
              <a:solidFill>
                <a:srgbClr val="9DD05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5"/>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414" name="Google Shape;414;p65"/>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true</a:t>
            </a:r>
            <a:endParaRPr/>
          </a:p>
          <a:p>
            <a:pPr marL="0" lvl="0" indent="0" algn="ctr" rtl="0">
              <a:spcBef>
                <a:spcPts val="1600"/>
              </a:spcBef>
              <a:spcAft>
                <a:spcPts val="0"/>
              </a:spcAft>
              <a:buNone/>
            </a:pPr>
            <a:r>
              <a:rPr lang="en"/>
              <a:t>“true”</a:t>
            </a:r>
            <a:endParaRPr/>
          </a:p>
          <a:p>
            <a:pPr marL="0" lvl="0" indent="0" algn="ctr" rtl="0">
              <a:spcBef>
                <a:spcPts val="1600"/>
              </a:spcBef>
              <a:spcAft>
                <a:spcPts val="1600"/>
              </a:spcAft>
              <a:buNone/>
            </a:pPr>
            <a:r>
              <a:rPr lang="en"/>
              <a:t>this_is_a_string</a:t>
            </a:r>
            <a:endParaRPr/>
          </a:p>
        </p:txBody>
      </p:sp>
      <p:sp>
        <p:nvSpPr>
          <p:cNvPr id="415" name="Google Shape;415;p65"/>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BOOLEAN</a:t>
            </a:r>
            <a:endParaRPr>
              <a:solidFill>
                <a:srgbClr val="EA5D4F"/>
              </a:solidFill>
            </a:endParaRPr>
          </a:p>
          <a:p>
            <a:pPr marL="0" lvl="0" indent="0" algn="ctr" rtl="0">
              <a:spcBef>
                <a:spcPts val="1600"/>
              </a:spcBef>
              <a:spcAft>
                <a:spcPts val="1600"/>
              </a:spcAft>
              <a:buNone/>
            </a:pPr>
            <a:r>
              <a:rPr lang="en">
                <a:solidFill>
                  <a:srgbClr val="9DD052"/>
                </a:solidFill>
              </a:rPr>
              <a:t>STRING</a:t>
            </a:r>
            <a:endParaRPr>
              <a:solidFill>
                <a:srgbClr val="9DD05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6"/>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421" name="Google Shape;421;p66"/>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true</a:t>
            </a:r>
            <a:endParaRPr/>
          </a:p>
          <a:p>
            <a:pPr marL="0" lvl="0" indent="0" algn="ctr" rtl="0">
              <a:spcBef>
                <a:spcPts val="1600"/>
              </a:spcBef>
              <a:spcAft>
                <a:spcPts val="0"/>
              </a:spcAft>
              <a:buNone/>
            </a:pPr>
            <a:r>
              <a:rPr lang="en"/>
              <a:t>“true”</a:t>
            </a:r>
            <a:endParaRPr/>
          </a:p>
          <a:p>
            <a:pPr marL="0" lvl="0" indent="0" algn="ctr" rtl="0">
              <a:spcBef>
                <a:spcPts val="1600"/>
              </a:spcBef>
              <a:spcAft>
                <a:spcPts val="1600"/>
              </a:spcAft>
              <a:buNone/>
            </a:pPr>
            <a:r>
              <a:rPr lang="en"/>
              <a:t>this_is_a_string</a:t>
            </a:r>
            <a:endParaRPr/>
          </a:p>
        </p:txBody>
      </p:sp>
      <p:sp>
        <p:nvSpPr>
          <p:cNvPr id="422" name="Google Shape;422;p66"/>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BOOLEAN</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1600"/>
              </a:spcAft>
              <a:buNone/>
            </a:pPr>
            <a:r>
              <a:rPr lang="en">
                <a:solidFill>
                  <a:srgbClr val="EA5D4F"/>
                </a:solidFill>
              </a:rPr>
              <a:t>VARIABLE</a:t>
            </a:r>
            <a:endParaRPr>
              <a:solidFill>
                <a:srgbClr val="9DD05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7"/>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428" name="Google Shape;428;p67"/>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true</a:t>
            </a:r>
            <a:endParaRPr/>
          </a:p>
          <a:p>
            <a:pPr marL="0" lvl="0" indent="0" algn="ctr" rtl="0">
              <a:spcBef>
                <a:spcPts val="1600"/>
              </a:spcBef>
              <a:spcAft>
                <a:spcPts val="0"/>
              </a:spcAft>
              <a:buNone/>
            </a:pPr>
            <a:r>
              <a:rPr lang="en"/>
              <a:t>“true”</a:t>
            </a:r>
            <a:endParaRPr/>
          </a:p>
          <a:p>
            <a:pPr marL="0" lvl="0" indent="0" algn="ctr" rtl="0">
              <a:spcBef>
                <a:spcPts val="1600"/>
              </a:spcBef>
              <a:spcAft>
                <a:spcPts val="0"/>
              </a:spcAft>
              <a:buNone/>
            </a:pPr>
            <a:r>
              <a:rPr lang="en"/>
              <a:t>this_is_a_string</a:t>
            </a:r>
            <a:endParaRPr/>
          </a:p>
          <a:p>
            <a:pPr marL="0" lvl="0" indent="0" algn="ctr" rtl="0">
              <a:spcBef>
                <a:spcPts val="1600"/>
              </a:spcBef>
              <a:spcAft>
                <a:spcPts val="1600"/>
              </a:spcAft>
              <a:buNone/>
            </a:pPr>
            <a:r>
              <a:rPr lang="en"/>
              <a:t>“this_is_a_variable”</a:t>
            </a:r>
            <a:endParaRPr/>
          </a:p>
        </p:txBody>
      </p:sp>
      <p:sp>
        <p:nvSpPr>
          <p:cNvPr id="429" name="Google Shape;429;p67"/>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BOOLEAN</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1600"/>
              </a:spcAft>
              <a:buNone/>
            </a:pPr>
            <a:r>
              <a:rPr lang="en">
                <a:solidFill>
                  <a:srgbClr val="EA5D4F"/>
                </a:solidFill>
              </a:rPr>
              <a:t>VARIABLE</a:t>
            </a:r>
            <a:endParaRPr>
              <a:solidFill>
                <a:srgbClr val="9DD05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435" name="Google Shape;435;p68"/>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“this_is_a_string”</a:t>
            </a:r>
            <a:endParaRPr/>
          </a:p>
          <a:p>
            <a:pPr marL="0" lvl="0" indent="0" algn="ctr" rtl="0">
              <a:spcBef>
                <a:spcPts val="1600"/>
              </a:spcBef>
              <a:spcAft>
                <a:spcPts val="0"/>
              </a:spcAft>
              <a:buNone/>
            </a:pPr>
            <a:r>
              <a:rPr lang="en"/>
              <a:t>this_is_a_variable</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“6”</a:t>
            </a:r>
            <a:endParaRPr/>
          </a:p>
          <a:p>
            <a:pPr marL="0" lvl="0" indent="0" algn="ctr" rtl="0">
              <a:spcBef>
                <a:spcPts val="1600"/>
              </a:spcBef>
              <a:spcAft>
                <a:spcPts val="0"/>
              </a:spcAft>
              <a:buNone/>
            </a:pPr>
            <a:r>
              <a:rPr lang="en"/>
              <a:t>true</a:t>
            </a:r>
            <a:endParaRPr/>
          </a:p>
          <a:p>
            <a:pPr marL="0" lvl="0" indent="0" algn="ctr" rtl="0">
              <a:spcBef>
                <a:spcPts val="1600"/>
              </a:spcBef>
              <a:spcAft>
                <a:spcPts val="0"/>
              </a:spcAft>
              <a:buNone/>
            </a:pPr>
            <a:r>
              <a:rPr lang="en"/>
              <a:t>“true”</a:t>
            </a:r>
            <a:endParaRPr/>
          </a:p>
          <a:p>
            <a:pPr marL="0" lvl="0" indent="0" algn="ctr" rtl="0">
              <a:spcBef>
                <a:spcPts val="1600"/>
              </a:spcBef>
              <a:spcAft>
                <a:spcPts val="0"/>
              </a:spcAft>
              <a:buNone/>
            </a:pPr>
            <a:r>
              <a:rPr lang="en"/>
              <a:t>this_is_a_string</a:t>
            </a:r>
            <a:endParaRPr/>
          </a:p>
          <a:p>
            <a:pPr marL="0" lvl="0" indent="0" algn="ctr" rtl="0">
              <a:spcBef>
                <a:spcPts val="1600"/>
              </a:spcBef>
              <a:spcAft>
                <a:spcPts val="1600"/>
              </a:spcAft>
              <a:buNone/>
            </a:pPr>
            <a:r>
              <a:rPr lang="en"/>
              <a:t>“this_is_a_variable”</a:t>
            </a:r>
            <a:endParaRPr/>
          </a:p>
        </p:txBody>
      </p:sp>
      <p:sp>
        <p:nvSpPr>
          <p:cNvPr id="436" name="Google Shape;436;p68"/>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BOOLEAN</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1600"/>
              </a:spcAft>
              <a:buNone/>
            </a:pPr>
            <a:r>
              <a:rPr lang="en">
                <a:solidFill>
                  <a:srgbClr val="9DD052"/>
                </a:solidFill>
              </a:rPr>
              <a:t>STRING</a:t>
            </a:r>
            <a:endParaRPr>
              <a:solidFill>
                <a:srgbClr val="9DD05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435" name="Google Shape;435;p68"/>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“this_is_a_string”</a:t>
            </a:r>
            <a:endParaRPr dirty="0"/>
          </a:p>
          <a:p>
            <a:pPr marL="0" lvl="0" indent="0" algn="ctr" rtl="0">
              <a:spcBef>
                <a:spcPts val="1600"/>
              </a:spcBef>
              <a:spcAft>
                <a:spcPts val="0"/>
              </a:spcAft>
              <a:buNone/>
            </a:pPr>
            <a:r>
              <a:rPr lang="en" dirty="0"/>
              <a:t>this_is_a_variable</a:t>
            </a:r>
            <a:endParaRPr dirty="0"/>
          </a:p>
          <a:p>
            <a:pPr marL="0" lvl="0" indent="0" algn="ctr" rtl="0">
              <a:spcBef>
                <a:spcPts val="1600"/>
              </a:spcBef>
              <a:spcAft>
                <a:spcPts val="0"/>
              </a:spcAft>
              <a:buNone/>
            </a:pPr>
            <a:r>
              <a:rPr lang="en" dirty="0"/>
              <a:t>6</a:t>
            </a:r>
            <a:endParaRPr dirty="0"/>
          </a:p>
          <a:p>
            <a:pPr marL="0" lvl="0" indent="0" algn="ctr" rtl="0">
              <a:spcBef>
                <a:spcPts val="1600"/>
              </a:spcBef>
              <a:spcAft>
                <a:spcPts val="0"/>
              </a:spcAft>
              <a:buNone/>
            </a:pPr>
            <a:r>
              <a:rPr lang="en" dirty="0"/>
              <a:t>“6”</a:t>
            </a:r>
            <a:endParaRPr dirty="0"/>
          </a:p>
          <a:p>
            <a:pPr marL="0" lvl="0" indent="0" algn="ctr" rtl="0">
              <a:spcBef>
                <a:spcPts val="1600"/>
              </a:spcBef>
              <a:spcAft>
                <a:spcPts val="0"/>
              </a:spcAft>
              <a:buNone/>
            </a:pPr>
            <a:r>
              <a:rPr lang="en" dirty="0"/>
              <a:t>true</a:t>
            </a:r>
            <a:endParaRPr dirty="0"/>
          </a:p>
          <a:p>
            <a:pPr marL="0" lvl="0" indent="0" algn="ctr" rtl="0">
              <a:spcBef>
                <a:spcPts val="1600"/>
              </a:spcBef>
              <a:spcAft>
                <a:spcPts val="0"/>
              </a:spcAft>
              <a:buNone/>
            </a:pPr>
            <a:r>
              <a:rPr lang="en" dirty="0"/>
              <a:t>“true”</a:t>
            </a:r>
            <a:endParaRPr dirty="0"/>
          </a:p>
          <a:p>
            <a:pPr marL="0" lvl="0" indent="0" algn="ctr" rtl="0">
              <a:spcBef>
                <a:spcPts val="1600"/>
              </a:spcBef>
              <a:spcAft>
                <a:spcPts val="0"/>
              </a:spcAft>
              <a:buNone/>
            </a:pPr>
            <a:r>
              <a:rPr lang="en" dirty="0"/>
              <a:t>this_is_a_string</a:t>
            </a:r>
            <a:endParaRPr dirty="0"/>
          </a:p>
          <a:p>
            <a:pPr marL="0" lvl="0" indent="0" algn="ctr">
              <a:spcBef>
                <a:spcPts val="1600"/>
              </a:spcBef>
              <a:buNone/>
            </a:pPr>
            <a:r>
              <a:rPr lang="en" dirty="0"/>
              <a:t>“this_is_a_variable” </a:t>
            </a:r>
          </a:p>
          <a:p>
            <a:pPr marL="0" lvl="0" indent="0" algn="ctr">
              <a:spcBef>
                <a:spcPts val="1600"/>
              </a:spcBef>
              <a:spcAft>
                <a:spcPts val="1600"/>
              </a:spcAft>
              <a:buNone/>
            </a:pPr>
            <a:r>
              <a:rPr lang="en" dirty="0"/>
              <a:t>“1” + “1”</a:t>
            </a:r>
          </a:p>
          <a:p>
            <a:pPr marL="0" lvl="0" indent="0" algn="ctr" rtl="0">
              <a:spcBef>
                <a:spcPts val="1600"/>
              </a:spcBef>
              <a:spcAft>
                <a:spcPts val="1600"/>
              </a:spcAft>
              <a:buNone/>
            </a:pPr>
            <a:endParaRPr lang="en" dirty="0"/>
          </a:p>
        </p:txBody>
      </p:sp>
      <p:sp>
        <p:nvSpPr>
          <p:cNvPr id="436" name="Google Shape;436;p68"/>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0"/>
              </a:spcAft>
              <a:buNone/>
            </a:pPr>
            <a:r>
              <a:rPr lang="en">
                <a:solidFill>
                  <a:srgbClr val="EA5D4F"/>
                </a:solidFill>
              </a:rPr>
              <a:t>NUMBER</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BOOLEAN</a:t>
            </a:r>
            <a:endParaRPr>
              <a:solidFill>
                <a:srgbClr val="EA5D4F"/>
              </a:solidFill>
            </a:endParaRPr>
          </a:p>
          <a:p>
            <a:pPr marL="0" lvl="0" indent="0" algn="ctr" rtl="0">
              <a:spcBef>
                <a:spcPts val="1600"/>
              </a:spcBef>
              <a:spcAft>
                <a:spcPts val="0"/>
              </a:spcAft>
              <a:buNone/>
            </a:pPr>
            <a:r>
              <a:rPr lang="en">
                <a:solidFill>
                  <a:srgbClr val="9DD052"/>
                </a:solidFill>
              </a:rPr>
              <a:t>STRING</a:t>
            </a:r>
            <a:endParaRPr>
              <a:solidFill>
                <a:srgbClr val="9DD052"/>
              </a:solidFill>
            </a:endParaRPr>
          </a:p>
          <a:p>
            <a:pPr marL="0" lvl="0" indent="0" algn="ctr" rtl="0">
              <a:spcBef>
                <a:spcPts val="1600"/>
              </a:spcBef>
              <a:spcAft>
                <a:spcPts val="0"/>
              </a:spcAft>
              <a:buNone/>
            </a:pPr>
            <a:r>
              <a:rPr lang="en">
                <a:solidFill>
                  <a:srgbClr val="EA5D4F"/>
                </a:solidFill>
              </a:rPr>
              <a:t>VARIABLE</a:t>
            </a:r>
            <a:endParaRPr>
              <a:solidFill>
                <a:srgbClr val="EA5D4F"/>
              </a:solidFill>
            </a:endParaRPr>
          </a:p>
          <a:p>
            <a:pPr marL="0" lvl="0" indent="0" algn="ctr" rtl="0">
              <a:spcBef>
                <a:spcPts val="1600"/>
              </a:spcBef>
              <a:spcAft>
                <a:spcPts val="1600"/>
              </a:spcAft>
              <a:buNone/>
            </a:pPr>
            <a:r>
              <a:rPr lang="en">
                <a:solidFill>
                  <a:srgbClr val="9DD052"/>
                </a:solidFill>
              </a:rPr>
              <a:t>STRING</a:t>
            </a:r>
            <a:endParaRPr>
              <a:solidFill>
                <a:srgbClr val="9DD052"/>
              </a:solidFill>
            </a:endParaRPr>
          </a:p>
        </p:txBody>
      </p:sp>
    </p:spTree>
    <p:extLst>
      <p:ext uri="{BB962C8B-B14F-4D97-AF65-F5344CB8AC3E}">
        <p14:creationId xmlns:p14="http://schemas.microsoft.com/office/powerpoint/2010/main" val="3549039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buClr>
                <a:schemeClr val="dk1"/>
              </a:buClr>
              <a:buSzPts val="1100"/>
            </a:pPr>
            <a:r>
              <a:rPr lang="en-US" dirty="0"/>
              <a:t>STRING QUIZ!</a:t>
            </a:r>
          </a:p>
        </p:txBody>
      </p:sp>
      <p:sp>
        <p:nvSpPr>
          <p:cNvPr id="435" name="Google Shape;435;p68"/>
          <p:cNvSpPr txBox="1">
            <a:spLocks noGrp="1"/>
          </p:cNvSpPr>
          <p:nvPr>
            <p:ph type="body" idx="1"/>
          </p:nvPr>
        </p:nvSpPr>
        <p:spPr>
          <a:xfrm>
            <a:off x="311700" y="1152475"/>
            <a:ext cx="3999900" cy="44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“this_is_a_string”</a:t>
            </a:r>
            <a:endParaRPr dirty="0"/>
          </a:p>
          <a:p>
            <a:pPr marL="0" lvl="0" indent="0" algn="ctr" rtl="0">
              <a:spcBef>
                <a:spcPts val="1600"/>
              </a:spcBef>
              <a:spcAft>
                <a:spcPts val="0"/>
              </a:spcAft>
              <a:buNone/>
            </a:pPr>
            <a:r>
              <a:rPr lang="en" dirty="0"/>
              <a:t>this_is_a_variable</a:t>
            </a:r>
            <a:endParaRPr dirty="0"/>
          </a:p>
          <a:p>
            <a:pPr marL="0" lvl="0" indent="0" algn="ctr" rtl="0">
              <a:spcBef>
                <a:spcPts val="1600"/>
              </a:spcBef>
              <a:spcAft>
                <a:spcPts val="0"/>
              </a:spcAft>
              <a:buNone/>
            </a:pPr>
            <a:r>
              <a:rPr lang="en" dirty="0"/>
              <a:t>6</a:t>
            </a:r>
            <a:endParaRPr dirty="0"/>
          </a:p>
          <a:p>
            <a:pPr marL="0" lvl="0" indent="0" algn="ctr" rtl="0">
              <a:spcBef>
                <a:spcPts val="1600"/>
              </a:spcBef>
              <a:spcAft>
                <a:spcPts val="0"/>
              </a:spcAft>
              <a:buNone/>
            </a:pPr>
            <a:r>
              <a:rPr lang="en" dirty="0"/>
              <a:t>“6”</a:t>
            </a:r>
            <a:endParaRPr dirty="0"/>
          </a:p>
          <a:p>
            <a:pPr marL="0" lvl="0" indent="0" algn="ctr" rtl="0">
              <a:spcBef>
                <a:spcPts val="1600"/>
              </a:spcBef>
              <a:spcAft>
                <a:spcPts val="0"/>
              </a:spcAft>
              <a:buNone/>
            </a:pPr>
            <a:r>
              <a:rPr lang="en" dirty="0"/>
              <a:t>true</a:t>
            </a:r>
            <a:endParaRPr dirty="0"/>
          </a:p>
          <a:p>
            <a:pPr marL="0" lvl="0" indent="0" algn="ctr" rtl="0">
              <a:spcBef>
                <a:spcPts val="1600"/>
              </a:spcBef>
              <a:spcAft>
                <a:spcPts val="0"/>
              </a:spcAft>
              <a:buNone/>
            </a:pPr>
            <a:r>
              <a:rPr lang="en" dirty="0"/>
              <a:t>“true”</a:t>
            </a:r>
            <a:endParaRPr dirty="0"/>
          </a:p>
          <a:p>
            <a:pPr marL="0" lvl="0" indent="0" algn="ctr" rtl="0">
              <a:spcBef>
                <a:spcPts val="1600"/>
              </a:spcBef>
              <a:spcAft>
                <a:spcPts val="0"/>
              </a:spcAft>
              <a:buNone/>
            </a:pPr>
            <a:r>
              <a:rPr lang="en" dirty="0"/>
              <a:t>this_is_a_string</a:t>
            </a:r>
            <a:endParaRPr dirty="0"/>
          </a:p>
          <a:p>
            <a:pPr marL="0" lvl="0" indent="0" algn="ctr">
              <a:spcBef>
                <a:spcPts val="1600"/>
              </a:spcBef>
              <a:buNone/>
            </a:pPr>
            <a:r>
              <a:rPr lang="en" dirty="0"/>
              <a:t>“this_is_a_variable” </a:t>
            </a:r>
          </a:p>
          <a:p>
            <a:pPr marL="0" lvl="0" indent="0" algn="ctr">
              <a:spcBef>
                <a:spcPts val="1600"/>
              </a:spcBef>
              <a:spcAft>
                <a:spcPts val="1600"/>
              </a:spcAft>
              <a:buNone/>
            </a:pPr>
            <a:r>
              <a:rPr lang="en" dirty="0"/>
              <a:t>“1” + “1”</a:t>
            </a:r>
          </a:p>
          <a:p>
            <a:pPr marL="0" lvl="0" indent="0" algn="ctr" rtl="0">
              <a:spcBef>
                <a:spcPts val="1600"/>
              </a:spcBef>
              <a:spcAft>
                <a:spcPts val="1600"/>
              </a:spcAft>
              <a:buNone/>
            </a:pPr>
            <a:endParaRPr lang="en" dirty="0"/>
          </a:p>
        </p:txBody>
      </p:sp>
      <p:sp>
        <p:nvSpPr>
          <p:cNvPr id="436" name="Google Shape;436;p68"/>
          <p:cNvSpPr txBox="1">
            <a:spLocks noGrp="1"/>
          </p:cNvSpPr>
          <p:nvPr>
            <p:ph type="body" idx="2"/>
          </p:nvPr>
        </p:nvSpPr>
        <p:spPr>
          <a:xfrm>
            <a:off x="4832400" y="1152475"/>
            <a:ext cx="3999900" cy="39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9DD052"/>
                </a:solidFill>
              </a:rPr>
              <a:t>STRING</a:t>
            </a:r>
            <a:endParaRPr dirty="0">
              <a:solidFill>
                <a:srgbClr val="9DD052"/>
              </a:solidFill>
            </a:endParaRPr>
          </a:p>
          <a:p>
            <a:pPr marL="0" lvl="0" indent="0" algn="ctr" rtl="0">
              <a:spcBef>
                <a:spcPts val="1600"/>
              </a:spcBef>
              <a:spcAft>
                <a:spcPts val="0"/>
              </a:spcAft>
              <a:buNone/>
            </a:pPr>
            <a:r>
              <a:rPr lang="en" dirty="0">
                <a:solidFill>
                  <a:srgbClr val="EA5D4F"/>
                </a:solidFill>
              </a:rPr>
              <a:t>VARIABLE</a:t>
            </a:r>
            <a:endParaRPr dirty="0">
              <a:solidFill>
                <a:srgbClr val="EA5D4F"/>
              </a:solidFill>
            </a:endParaRPr>
          </a:p>
          <a:p>
            <a:pPr marL="0" lvl="0" indent="0" algn="ctr" rtl="0">
              <a:spcBef>
                <a:spcPts val="1600"/>
              </a:spcBef>
              <a:spcAft>
                <a:spcPts val="0"/>
              </a:spcAft>
              <a:buNone/>
            </a:pPr>
            <a:r>
              <a:rPr lang="en" dirty="0">
                <a:solidFill>
                  <a:srgbClr val="EA5D4F"/>
                </a:solidFill>
              </a:rPr>
              <a:t>NUMBER</a:t>
            </a:r>
            <a:endParaRPr dirty="0">
              <a:solidFill>
                <a:srgbClr val="EA5D4F"/>
              </a:solidFill>
            </a:endParaRPr>
          </a:p>
          <a:p>
            <a:pPr marL="0" lvl="0" indent="0" algn="ctr" rtl="0">
              <a:spcBef>
                <a:spcPts val="1600"/>
              </a:spcBef>
              <a:spcAft>
                <a:spcPts val="0"/>
              </a:spcAft>
              <a:buNone/>
            </a:pPr>
            <a:r>
              <a:rPr lang="en" dirty="0">
                <a:solidFill>
                  <a:srgbClr val="9DD052"/>
                </a:solidFill>
              </a:rPr>
              <a:t>STRING</a:t>
            </a:r>
            <a:endParaRPr dirty="0">
              <a:solidFill>
                <a:srgbClr val="9DD052"/>
              </a:solidFill>
            </a:endParaRPr>
          </a:p>
          <a:p>
            <a:pPr marL="0" lvl="0" indent="0" algn="ctr" rtl="0">
              <a:spcBef>
                <a:spcPts val="1600"/>
              </a:spcBef>
              <a:spcAft>
                <a:spcPts val="0"/>
              </a:spcAft>
              <a:buNone/>
            </a:pPr>
            <a:r>
              <a:rPr lang="en" dirty="0">
                <a:solidFill>
                  <a:srgbClr val="EA5D4F"/>
                </a:solidFill>
              </a:rPr>
              <a:t>BOOLEAN</a:t>
            </a:r>
            <a:endParaRPr dirty="0">
              <a:solidFill>
                <a:srgbClr val="EA5D4F"/>
              </a:solidFill>
            </a:endParaRPr>
          </a:p>
          <a:p>
            <a:pPr marL="0" lvl="0" indent="0" algn="ctr" rtl="0">
              <a:spcBef>
                <a:spcPts val="1600"/>
              </a:spcBef>
              <a:spcAft>
                <a:spcPts val="0"/>
              </a:spcAft>
              <a:buNone/>
            </a:pPr>
            <a:r>
              <a:rPr lang="en" dirty="0">
                <a:solidFill>
                  <a:srgbClr val="9DD052"/>
                </a:solidFill>
              </a:rPr>
              <a:t>STRING</a:t>
            </a:r>
            <a:endParaRPr dirty="0">
              <a:solidFill>
                <a:srgbClr val="9DD052"/>
              </a:solidFill>
            </a:endParaRPr>
          </a:p>
          <a:p>
            <a:pPr marL="0" lvl="0" indent="0" algn="ctr" rtl="0">
              <a:spcBef>
                <a:spcPts val="1600"/>
              </a:spcBef>
              <a:spcAft>
                <a:spcPts val="0"/>
              </a:spcAft>
              <a:buNone/>
            </a:pPr>
            <a:r>
              <a:rPr lang="en" dirty="0">
                <a:solidFill>
                  <a:srgbClr val="EA5D4F"/>
                </a:solidFill>
              </a:rPr>
              <a:t>VARIABLE</a:t>
            </a:r>
            <a:endParaRPr dirty="0">
              <a:solidFill>
                <a:srgbClr val="EA5D4F"/>
              </a:solidFill>
            </a:endParaRPr>
          </a:p>
          <a:p>
            <a:pPr marL="0" lvl="0" indent="0" algn="ctr" rtl="0">
              <a:spcBef>
                <a:spcPts val="1600"/>
              </a:spcBef>
              <a:buNone/>
            </a:pPr>
            <a:r>
              <a:rPr lang="en" dirty="0">
                <a:solidFill>
                  <a:srgbClr val="9DD052"/>
                </a:solidFill>
              </a:rPr>
              <a:t>STRING</a:t>
            </a:r>
          </a:p>
          <a:p>
            <a:pPr marL="0" lvl="0" indent="0" algn="ctr">
              <a:spcBef>
                <a:spcPts val="1600"/>
              </a:spcBef>
              <a:spcAft>
                <a:spcPts val="1600"/>
              </a:spcAft>
              <a:buNone/>
            </a:pPr>
            <a:r>
              <a:rPr lang="en" dirty="0">
                <a:solidFill>
                  <a:srgbClr val="9DD052"/>
                </a:solidFill>
              </a:rPr>
              <a:t>STRING</a:t>
            </a:r>
            <a:endParaRPr dirty="0">
              <a:solidFill>
                <a:srgbClr val="9DD052"/>
              </a:solidFill>
            </a:endParaRPr>
          </a:p>
        </p:txBody>
      </p:sp>
    </p:spTree>
    <p:extLst>
      <p:ext uri="{BB962C8B-B14F-4D97-AF65-F5344CB8AC3E}">
        <p14:creationId xmlns:p14="http://schemas.microsoft.com/office/powerpoint/2010/main" val="25218282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CODING EXERCISE</a:t>
            </a:r>
            <a:endParaRPr dirty="0"/>
          </a:p>
        </p:txBody>
      </p:sp>
      <p:sp>
        <p:nvSpPr>
          <p:cNvPr id="442" name="Google Shape;442;p69"/>
          <p:cNvSpPr txBox="1">
            <a:spLocks noGrp="1"/>
          </p:cNvSpPr>
          <p:nvPr>
            <p:ph type="body" idx="1"/>
          </p:nvPr>
        </p:nvSpPr>
        <p:spPr>
          <a:xfrm>
            <a:off x="311700" y="1152475"/>
            <a:ext cx="8157386"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800" dirty="0"/>
              <a:t>In command line, navigate to the folder you made earlier.</a:t>
            </a:r>
            <a:endParaRPr sz="1800" dirty="0"/>
          </a:p>
          <a:p>
            <a:pPr marL="914400" lvl="1" indent="-304800" algn="l" rtl="0">
              <a:spcBef>
                <a:spcPts val="0"/>
              </a:spcBef>
              <a:spcAft>
                <a:spcPts val="0"/>
              </a:spcAft>
              <a:buSzPts val="1200"/>
              <a:buChar char="○"/>
            </a:pPr>
            <a:r>
              <a:rPr lang="en" sz="1800" dirty="0"/>
              <a:t>Open the .js file in VS Code</a:t>
            </a:r>
            <a:endParaRPr sz="1800" dirty="0"/>
          </a:p>
          <a:p>
            <a:pPr marL="457200" lvl="0" indent="-317500" algn="l" rtl="0">
              <a:spcBef>
                <a:spcPts val="0"/>
              </a:spcBef>
              <a:spcAft>
                <a:spcPts val="0"/>
              </a:spcAft>
              <a:buSzPts val="1400"/>
              <a:buChar char="●"/>
            </a:pPr>
            <a:endParaRPr lang="en" sz="1800" dirty="0"/>
          </a:p>
          <a:p>
            <a:pPr marL="457200" lvl="0" indent="-317500" algn="l" rtl="0">
              <a:spcBef>
                <a:spcPts val="0"/>
              </a:spcBef>
              <a:spcAft>
                <a:spcPts val="0"/>
              </a:spcAft>
              <a:buSzPts val="1400"/>
              <a:buChar char="●"/>
            </a:pPr>
            <a:r>
              <a:rPr lang="en" sz="1800" dirty="0"/>
              <a:t>Create 3 variables with the following values:</a:t>
            </a:r>
            <a:endParaRPr sz="1800" dirty="0"/>
          </a:p>
          <a:p>
            <a:pPr marL="914400" lvl="1" indent="-304800" algn="l" rtl="0">
              <a:spcBef>
                <a:spcPts val="0"/>
              </a:spcBef>
              <a:spcAft>
                <a:spcPts val="0"/>
              </a:spcAft>
              <a:buSzPts val="1200"/>
              <a:buChar char="○"/>
            </a:pPr>
            <a:r>
              <a:rPr lang="en" sz="1800" dirty="0"/>
              <a:t>ps4 = 299.99;</a:t>
            </a:r>
            <a:endParaRPr sz="1800" dirty="0"/>
          </a:p>
          <a:p>
            <a:pPr marL="914400" lvl="1" indent="-304800" algn="l" rtl="0">
              <a:spcBef>
                <a:spcPts val="0"/>
              </a:spcBef>
              <a:spcAft>
                <a:spcPts val="0"/>
              </a:spcAft>
              <a:buSzPts val="1200"/>
              <a:buChar char="○"/>
            </a:pPr>
            <a:r>
              <a:rPr lang="en" sz="1800" dirty="0"/>
              <a:t>godOfWar = 59.99;</a:t>
            </a:r>
            <a:endParaRPr sz="1800" dirty="0"/>
          </a:p>
          <a:p>
            <a:pPr marL="914400" lvl="1" indent="-304800" algn="l" rtl="0">
              <a:spcBef>
                <a:spcPts val="0"/>
              </a:spcBef>
              <a:spcAft>
                <a:spcPts val="0"/>
              </a:spcAft>
              <a:buSzPts val="1200"/>
              <a:buChar char="○"/>
            </a:pPr>
            <a:r>
              <a:rPr lang="en" sz="1800" dirty="0"/>
              <a:t>fortnite = 59.99;</a:t>
            </a:r>
            <a:endParaRPr sz="1800" dirty="0"/>
          </a:p>
          <a:p>
            <a:pPr marL="914400" lvl="1" indent="-304800" algn="l" rtl="0">
              <a:spcBef>
                <a:spcPts val="0"/>
              </a:spcBef>
              <a:spcAft>
                <a:spcPts val="0"/>
              </a:spcAft>
              <a:buSzPts val="1200"/>
              <a:buChar char="○"/>
            </a:pPr>
            <a:r>
              <a:rPr lang="en" sz="1800" dirty="0"/>
              <a:t>detroitBecomeHuman = 59.99;</a:t>
            </a:r>
            <a:endParaRPr sz="1800" dirty="0"/>
          </a:p>
          <a:p>
            <a:pPr marL="457200" lvl="0" indent="-317500" algn="l" rtl="0">
              <a:spcBef>
                <a:spcPts val="0"/>
              </a:spcBef>
              <a:spcAft>
                <a:spcPts val="0"/>
              </a:spcAft>
              <a:buSzPts val="1400"/>
              <a:buChar char="●"/>
            </a:pPr>
            <a:endParaRPr lang="en" sz="1800" dirty="0"/>
          </a:p>
          <a:p>
            <a:pPr marL="457200" lvl="0" indent="-317500" algn="l" rtl="0">
              <a:spcBef>
                <a:spcPts val="0"/>
              </a:spcBef>
              <a:spcAft>
                <a:spcPts val="0"/>
              </a:spcAft>
              <a:buSzPts val="1400"/>
              <a:buChar char="●"/>
            </a:pPr>
            <a:r>
              <a:rPr lang="en-US" sz="1800" dirty="0"/>
              <a:t>Write</a:t>
            </a:r>
            <a:r>
              <a:rPr lang="en" sz="1800" dirty="0"/>
              <a:t> “const” </a:t>
            </a:r>
            <a:r>
              <a:rPr lang="en-US" sz="1800" dirty="0"/>
              <a:t>before</a:t>
            </a:r>
            <a:r>
              <a:rPr lang="en" sz="1800" dirty="0"/>
              <a:t> </a:t>
            </a:r>
            <a:r>
              <a:rPr lang="en-US" sz="1800" dirty="0"/>
              <a:t>some variables and </a:t>
            </a:r>
            <a:r>
              <a:rPr lang="en" sz="1800" dirty="0"/>
              <a:t>“let” before </a:t>
            </a:r>
            <a:r>
              <a:rPr lang="en-US" sz="1800" dirty="0"/>
              <a:t>others</a:t>
            </a:r>
            <a:endParaRPr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CODING EXERCISE</a:t>
            </a:r>
            <a:endParaRPr/>
          </a:p>
        </p:txBody>
      </p:sp>
      <p:sp>
        <p:nvSpPr>
          <p:cNvPr id="448" name="Google Shape;448;p70"/>
          <p:cNvSpPr txBox="1">
            <a:spLocks noGrp="1"/>
          </p:cNvSpPr>
          <p:nvPr>
            <p:ph type="body" idx="1"/>
          </p:nvPr>
        </p:nvSpPr>
        <p:spPr>
          <a:xfrm>
            <a:off x="311699" y="1152475"/>
            <a:ext cx="4705325"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dirty="0"/>
              <a:t>In command line, navigate to the folder you made earlier.</a:t>
            </a:r>
            <a:endParaRPr sz="1600" dirty="0"/>
          </a:p>
          <a:p>
            <a:pPr marL="914400" lvl="1" indent="-304800" algn="l" rtl="0">
              <a:spcBef>
                <a:spcPts val="0"/>
              </a:spcBef>
              <a:spcAft>
                <a:spcPts val="0"/>
              </a:spcAft>
              <a:buSzPts val="1200"/>
              <a:buChar char="○"/>
            </a:pPr>
            <a:r>
              <a:rPr lang="en" sz="1600" dirty="0"/>
              <a:t>Open the .js file in VS Code</a:t>
            </a:r>
            <a:endParaRPr sz="1600" dirty="0"/>
          </a:p>
          <a:p>
            <a:pPr marL="457200" lvl="0" indent="-317500" algn="l" rtl="0">
              <a:spcBef>
                <a:spcPts val="0"/>
              </a:spcBef>
              <a:spcAft>
                <a:spcPts val="0"/>
              </a:spcAft>
              <a:buSzPts val="1400"/>
              <a:buChar char="●"/>
            </a:pPr>
            <a:r>
              <a:rPr lang="en" sz="1600" dirty="0"/>
              <a:t>Create 3 variables with the following values:</a:t>
            </a:r>
            <a:endParaRPr sz="1600" dirty="0"/>
          </a:p>
          <a:p>
            <a:pPr marL="914400" lvl="1" indent="-304800" algn="l" rtl="0">
              <a:spcBef>
                <a:spcPts val="0"/>
              </a:spcBef>
              <a:spcAft>
                <a:spcPts val="0"/>
              </a:spcAft>
              <a:buSzPts val="1200"/>
              <a:buChar char="○"/>
            </a:pPr>
            <a:r>
              <a:rPr lang="en" sz="1600" dirty="0"/>
              <a:t>ps4 = 299.99;</a:t>
            </a:r>
            <a:endParaRPr sz="1600" dirty="0"/>
          </a:p>
          <a:p>
            <a:pPr marL="914400" lvl="1" indent="-304800" algn="l" rtl="0">
              <a:spcBef>
                <a:spcPts val="0"/>
              </a:spcBef>
              <a:spcAft>
                <a:spcPts val="0"/>
              </a:spcAft>
              <a:buSzPts val="1200"/>
              <a:buChar char="○"/>
            </a:pPr>
            <a:r>
              <a:rPr lang="en" sz="1600" dirty="0"/>
              <a:t>godOfWar = 59.99;</a:t>
            </a:r>
            <a:endParaRPr sz="1600" dirty="0"/>
          </a:p>
          <a:p>
            <a:pPr marL="914400" lvl="1" indent="-304800" algn="l" rtl="0">
              <a:spcBef>
                <a:spcPts val="0"/>
              </a:spcBef>
              <a:spcAft>
                <a:spcPts val="0"/>
              </a:spcAft>
              <a:buSzPts val="1200"/>
              <a:buChar char="○"/>
            </a:pPr>
            <a:r>
              <a:rPr lang="en" sz="1600" dirty="0"/>
              <a:t>fortnite = 59.99;</a:t>
            </a:r>
            <a:endParaRPr sz="1600" dirty="0"/>
          </a:p>
          <a:p>
            <a:pPr marL="914400" lvl="1" indent="-304800" algn="l" rtl="0">
              <a:spcBef>
                <a:spcPts val="0"/>
              </a:spcBef>
              <a:spcAft>
                <a:spcPts val="0"/>
              </a:spcAft>
              <a:buSzPts val="1200"/>
              <a:buChar char="○"/>
            </a:pPr>
            <a:r>
              <a:rPr lang="en" sz="1600" dirty="0"/>
              <a:t>detroitBecomeHuman = 59.99;</a:t>
            </a:r>
            <a:endParaRPr sz="1600" dirty="0"/>
          </a:p>
          <a:p>
            <a:pPr lvl="0"/>
            <a:r>
              <a:rPr lang="en-US" sz="1600" dirty="0"/>
              <a:t>Write “const” before some variables and “let” before others</a:t>
            </a:r>
          </a:p>
          <a:p>
            <a:pPr marL="457200" lvl="0" indent="-317500" algn="l" rtl="0">
              <a:spcBef>
                <a:spcPts val="0"/>
              </a:spcBef>
              <a:spcAft>
                <a:spcPts val="0"/>
              </a:spcAft>
              <a:buSzPts val="1400"/>
              <a:buChar char="●"/>
            </a:pPr>
            <a:r>
              <a:rPr lang="en" sz="1600" b="1" dirty="0"/>
              <a:t>Create a variable called “total” that is the sum of all of the previous variables</a:t>
            </a:r>
            <a:endParaRPr sz="1600" b="1" dirty="0"/>
          </a:p>
        </p:txBody>
      </p:sp>
      <p:pic>
        <p:nvPicPr>
          <p:cNvPr id="449" name="Google Shape;449;p70"/>
          <p:cNvPicPr preferRelativeResize="0"/>
          <p:nvPr/>
        </p:nvPicPr>
        <p:blipFill>
          <a:blip r:embed="rId3">
            <a:alphaModFix/>
          </a:blip>
          <a:stretch>
            <a:fillRect/>
          </a:stretch>
        </p:blipFill>
        <p:spPr>
          <a:xfrm>
            <a:off x="5017025" y="1837575"/>
            <a:ext cx="3741700" cy="1078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CODING EXERCISE</a:t>
            </a:r>
            <a:endParaRPr/>
          </a:p>
        </p:txBody>
      </p:sp>
      <p:sp>
        <p:nvSpPr>
          <p:cNvPr id="455" name="Google Shape;455;p71"/>
          <p:cNvSpPr txBox="1">
            <a:spLocks noGrp="1"/>
          </p:cNvSpPr>
          <p:nvPr>
            <p:ph type="body" idx="1"/>
          </p:nvPr>
        </p:nvSpPr>
        <p:spPr>
          <a:xfrm>
            <a:off x="311699" y="1152475"/>
            <a:ext cx="8337499"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dirty="0"/>
              <a:t>Create a variable called “total” that is the sum of all of the previous variables</a:t>
            </a:r>
            <a:endParaRPr sz="1600" dirty="0"/>
          </a:p>
          <a:p>
            <a:pPr marL="457200" lvl="0" indent="-317500" algn="l" rtl="0">
              <a:spcBef>
                <a:spcPts val="0"/>
              </a:spcBef>
              <a:spcAft>
                <a:spcPts val="0"/>
              </a:spcAft>
              <a:buSzPts val="1400"/>
              <a:buChar char="●"/>
            </a:pPr>
            <a:r>
              <a:rPr lang="en" sz="1600" b="1" dirty="0"/>
              <a:t>Save the file (Ctrl + S)</a:t>
            </a:r>
            <a:endParaRPr sz="1600" b="1" dirty="0"/>
          </a:p>
          <a:p>
            <a:pPr marL="457200" lvl="0" indent="-317500" algn="l" rtl="0">
              <a:spcBef>
                <a:spcPts val="0"/>
              </a:spcBef>
              <a:spcAft>
                <a:spcPts val="0"/>
              </a:spcAft>
              <a:buSzPts val="1400"/>
              <a:buChar char="●"/>
            </a:pPr>
            <a:r>
              <a:rPr lang="en" sz="1600" b="1" dirty="0"/>
              <a:t>Run your script in command line </a:t>
            </a:r>
            <a:endParaRPr sz="1600" b="1" dirty="0"/>
          </a:p>
          <a:p>
            <a:pPr marL="914400" lvl="1" indent="-323850" algn="l" rtl="0">
              <a:spcBef>
                <a:spcPts val="0"/>
              </a:spcBef>
              <a:spcAft>
                <a:spcPts val="0"/>
              </a:spcAft>
              <a:buSzPts val="1500"/>
              <a:buFont typeface="Coda"/>
              <a:buChar char="○"/>
            </a:pPr>
            <a:r>
              <a:rPr lang="en" sz="1600" dirty="0">
                <a:latin typeface="Coda"/>
                <a:ea typeface="Coda"/>
                <a:cs typeface="Coda"/>
                <a:sym typeface="Coda"/>
              </a:rPr>
              <a:t>node </a:t>
            </a:r>
            <a:r>
              <a:rPr lang="en" sz="1600" dirty="0">
                <a:solidFill>
                  <a:srgbClr val="FF0000"/>
                </a:solidFill>
                <a:latin typeface="Coda"/>
                <a:ea typeface="Coda"/>
                <a:cs typeface="Coda"/>
                <a:sym typeface="Coda"/>
              </a:rPr>
              <a:t>mahdi</a:t>
            </a:r>
            <a:r>
              <a:rPr lang="en" sz="1600" dirty="0">
                <a:latin typeface="Coda"/>
                <a:ea typeface="Coda"/>
                <a:cs typeface="Coda"/>
                <a:sym typeface="Coda"/>
              </a:rPr>
              <a:t>.js</a:t>
            </a:r>
            <a:endParaRPr sz="1600" dirty="0">
              <a:latin typeface="Coda"/>
              <a:ea typeface="Coda"/>
              <a:cs typeface="Coda"/>
              <a:sym typeface="Coda"/>
            </a:endParaRPr>
          </a:p>
        </p:txBody>
      </p:sp>
      <p:pic>
        <p:nvPicPr>
          <p:cNvPr id="456" name="Google Shape;456;p71"/>
          <p:cNvPicPr preferRelativeResize="0"/>
          <p:nvPr/>
        </p:nvPicPr>
        <p:blipFill>
          <a:blip r:embed="rId3">
            <a:alphaModFix/>
          </a:blip>
          <a:stretch>
            <a:fillRect/>
          </a:stretch>
        </p:blipFill>
        <p:spPr>
          <a:xfrm>
            <a:off x="679925" y="2715926"/>
            <a:ext cx="7969274" cy="197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3 MAIN TYPES OF DATA</a:t>
            </a:r>
            <a:endParaRPr/>
          </a:p>
          <a:p>
            <a:pPr marL="0" lvl="0" indent="0" algn="l" rtl="0">
              <a:spcBef>
                <a:spcPts val="0"/>
              </a:spcBef>
              <a:spcAft>
                <a:spcPts val="0"/>
              </a:spcAft>
              <a:buNone/>
            </a:pPr>
            <a:endParaRPr/>
          </a:p>
        </p:txBody>
      </p:sp>
      <p:sp>
        <p:nvSpPr>
          <p:cNvPr id="87" name="Google Shape;87;p18"/>
          <p:cNvSpPr txBox="1">
            <a:spLocks noGrp="1"/>
          </p:cNvSpPr>
          <p:nvPr>
            <p:ph type="body" idx="1"/>
          </p:nvPr>
        </p:nvSpPr>
        <p:spPr>
          <a:xfrm>
            <a:off x="311700" y="1152475"/>
            <a:ext cx="3417300" cy="3416400"/>
          </a:xfrm>
          <a:prstGeom prst="rect">
            <a:avLst/>
          </a:prstGeom>
        </p:spPr>
        <p:txBody>
          <a:bodyPr spcFirstLastPara="1" wrap="square" lIns="91425" tIns="91425" rIns="91425" bIns="91425" anchor="t" anchorCtr="0">
            <a:noAutofit/>
          </a:bodyPr>
          <a:lstStyle/>
          <a:p>
            <a:r>
              <a:rPr lang="en-US" dirty="0"/>
              <a:t>Integers and Decimals </a:t>
            </a:r>
            <a:endParaRPr dirty="0"/>
          </a:p>
          <a:p>
            <a:pPr marL="457200" lvl="0" indent="-342900" algn="l" rtl="0">
              <a:spcBef>
                <a:spcPts val="0"/>
              </a:spcBef>
              <a:spcAft>
                <a:spcPts val="0"/>
              </a:spcAft>
              <a:buSzPts val="1800"/>
              <a:buChar char="●"/>
            </a:pPr>
            <a:r>
              <a:rPr lang="en" dirty="0"/>
              <a:t>Strings</a:t>
            </a:r>
            <a:endParaRPr dirty="0"/>
          </a:p>
          <a:p>
            <a:pPr marL="0" lvl="0" indent="0" algn="l" rtl="0">
              <a:spcBef>
                <a:spcPts val="1600"/>
              </a:spcBef>
              <a:spcAft>
                <a:spcPts val="1600"/>
              </a:spcAft>
              <a:buNone/>
            </a:pPr>
            <a:endParaRPr dirty="0"/>
          </a:p>
        </p:txBody>
      </p:sp>
      <p:pic>
        <p:nvPicPr>
          <p:cNvPr id="88" name="Google Shape;88;p18" descr="Colorful-Numbers.png"/>
          <p:cNvPicPr preferRelativeResize="0"/>
          <p:nvPr/>
        </p:nvPicPr>
        <p:blipFill rotWithShape="1">
          <a:blip r:embed="rId3">
            <a:alphaModFix/>
          </a:blip>
          <a:srcRect t="49274"/>
          <a:stretch/>
        </p:blipFill>
        <p:spPr>
          <a:xfrm>
            <a:off x="4832650" y="1152476"/>
            <a:ext cx="3703349" cy="1938199"/>
          </a:xfrm>
          <a:prstGeom prst="rect">
            <a:avLst/>
          </a:prstGeom>
          <a:noFill/>
          <a:ln>
            <a:noFill/>
          </a:ln>
        </p:spPr>
      </p:pic>
      <p:pic>
        <p:nvPicPr>
          <p:cNvPr id="6" name="Google Shape;106;p20" descr="824a2285c77e2c71bb8550bd3d306e05_ball-of-yarn-yarn-ball-clipart_1986-1962.png">
            <a:extLst>
              <a:ext uri="{FF2B5EF4-FFF2-40B4-BE49-F238E27FC236}">
                <a16:creationId xmlns:a16="http://schemas.microsoft.com/office/drawing/2014/main" id="{199421F3-A36A-45FE-A8CD-63C4C46E56DE}"/>
              </a:ext>
            </a:extLst>
          </p:cNvPr>
          <p:cNvPicPr preferRelativeResize="0"/>
          <p:nvPr/>
        </p:nvPicPr>
        <p:blipFill>
          <a:blip r:embed="rId4">
            <a:alphaModFix/>
          </a:blip>
          <a:stretch>
            <a:fillRect/>
          </a:stretch>
        </p:blipFill>
        <p:spPr>
          <a:xfrm>
            <a:off x="3486875" y="2950851"/>
            <a:ext cx="1856711" cy="183427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CODING EXERCISE (</a:t>
            </a:r>
            <a:r>
              <a:rPr lang="en-US" dirty="0"/>
              <a:t>CONT</a:t>
            </a:r>
            <a:r>
              <a:rPr lang="en" dirty="0"/>
              <a:t>)</a:t>
            </a:r>
            <a:endParaRPr dirty="0"/>
          </a:p>
        </p:txBody>
      </p:sp>
      <p:sp>
        <p:nvSpPr>
          <p:cNvPr id="462" name="Google Shape;462;p72"/>
          <p:cNvSpPr txBox="1">
            <a:spLocks noGrp="1"/>
          </p:cNvSpPr>
          <p:nvPr>
            <p:ph type="body" idx="1"/>
          </p:nvPr>
        </p:nvSpPr>
        <p:spPr>
          <a:xfrm>
            <a:off x="311699" y="1152475"/>
            <a:ext cx="8195125"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b="1" dirty="0"/>
              <a:t>Add this to the end of the .js file:</a:t>
            </a:r>
            <a:endParaRPr sz="1600" b="1" dirty="0"/>
          </a:p>
          <a:p>
            <a:pPr marL="914400" lvl="1" indent="-330200" algn="l" rtl="0">
              <a:spcBef>
                <a:spcPts val="0"/>
              </a:spcBef>
              <a:spcAft>
                <a:spcPts val="0"/>
              </a:spcAft>
              <a:buSzPts val="1600"/>
              <a:buFont typeface="Coda"/>
              <a:buChar char="○"/>
            </a:pPr>
            <a:r>
              <a:rPr lang="en" sz="1600" dirty="0">
                <a:latin typeface="Coda"/>
                <a:ea typeface="Coda"/>
                <a:cs typeface="Coda"/>
                <a:sym typeface="Coda"/>
              </a:rPr>
              <a:t>console.log(total);</a:t>
            </a:r>
            <a:endParaRPr sz="1600" dirty="0">
              <a:latin typeface="Coda"/>
              <a:ea typeface="Coda"/>
              <a:cs typeface="Coda"/>
              <a:sym typeface="Coda"/>
            </a:endParaRPr>
          </a:p>
          <a:p>
            <a:pPr marL="457200" lvl="0" indent="-317500" algn="l" rtl="0">
              <a:spcBef>
                <a:spcPts val="0"/>
              </a:spcBef>
              <a:spcAft>
                <a:spcPts val="0"/>
              </a:spcAft>
              <a:buSzPts val="1400"/>
              <a:buChar char="●"/>
            </a:pPr>
            <a:r>
              <a:rPr lang="en" sz="1600" b="1" dirty="0"/>
              <a:t>Save the file (Ctrl + S)</a:t>
            </a:r>
            <a:endParaRPr sz="1600" b="1" dirty="0"/>
          </a:p>
          <a:p>
            <a:pPr marL="457200" lvl="0" indent="-317500" algn="l" rtl="0">
              <a:spcBef>
                <a:spcPts val="0"/>
              </a:spcBef>
              <a:spcAft>
                <a:spcPts val="0"/>
              </a:spcAft>
              <a:buSzPts val="1400"/>
              <a:buChar char="●"/>
            </a:pPr>
            <a:r>
              <a:rPr lang="en" sz="1600" b="1" dirty="0"/>
              <a:t>Run your script in command line </a:t>
            </a:r>
            <a:endParaRPr sz="1600" b="1" dirty="0"/>
          </a:p>
          <a:p>
            <a:pPr marL="914400" lvl="1" indent="-330200" algn="l" rtl="0">
              <a:spcBef>
                <a:spcPts val="0"/>
              </a:spcBef>
              <a:spcAft>
                <a:spcPts val="0"/>
              </a:spcAft>
              <a:buSzPts val="1600"/>
              <a:buFont typeface="Coda"/>
              <a:buChar char="○"/>
            </a:pPr>
            <a:r>
              <a:rPr lang="en" sz="1600" dirty="0">
                <a:latin typeface="Coda"/>
                <a:ea typeface="Coda"/>
                <a:cs typeface="Coda"/>
                <a:sym typeface="Coda"/>
              </a:rPr>
              <a:t>node </a:t>
            </a:r>
            <a:r>
              <a:rPr lang="en" sz="1600" dirty="0">
                <a:solidFill>
                  <a:srgbClr val="FF0000"/>
                </a:solidFill>
                <a:latin typeface="Coda"/>
                <a:ea typeface="Coda"/>
                <a:cs typeface="Coda"/>
                <a:sym typeface="Coda"/>
              </a:rPr>
              <a:t>mahdi</a:t>
            </a:r>
            <a:r>
              <a:rPr lang="en" sz="1600" dirty="0">
                <a:latin typeface="Coda"/>
                <a:ea typeface="Coda"/>
                <a:cs typeface="Coda"/>
                <a:sym typeface="Coda"/>
              </a:rPr>
              <a:t>.js</a:t>
            </a:r>
            <a:endParaRPr sz="1600" dirty="0">
              <a:latin typeface="Coda"/>
              <a:ea typeface="Coda"/>
              <a:cs typeface="Coda"/>
              <a:sym typeface="Coda"/>
            </a:endParaRPr>
          </a:p>
        </p:txBody>
      </p:sp>
      <p:pic>
        <p:nvPicPr>
          <p:cNvPr id="463" name="Google Shape;463;p72"/>
          <p:cNvPicPr preferRelativeResize="0"/>
          <p:nvPr/>
        </p:nvPicPr>
        <p:blipFill>
          <a:blip r:embed="rId3">
            <a:alphaModFix/>
          </a:blip>
          <a:stretch>
            <a:fillRect/>
          </a:stretch>
        </p:blipFill>
        <p:spPr>
          <a:xfrm>
            <a:off x="637175" y="2587450"/>
            <a:ext cx="7869650" cy="2446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2"/>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SELF EXPLORATION </a:t>
            </a:r>
            <a:endParaRPr dirty="0"/>
          </a:p>
        </p:txBody>
      </p:sp>
      <p:sp>
        <p:nvSpPr>
          <p:cNvPr id="462" name="Google Shape;462;p72"/>
          <p:cNvSpPr txBox="1">
            <a:spLocks noGrp="1"/>
          </p:cNvSpPr>
          <p:nvPr>
            <p:ph type="body" idx="1"/>
          </p:nvPr>
        </p:nvSpPr>
        <p:spPr>
          <a:xfrm>
            <a:off x="311699" y="1152475"/>
            <a:ext cx="8195125" cy="3416400"/>
          </a:xfrm>
          <a:prstGeom prst="rect">
            <a:avLst/>
          </a:prstGeom>
        </p:spPr>
        <p:txBody>
          <a:bodyPr spcFirstLastPara="1" wrap="square" lIns="91425" tIns="91425" rIns="91425" bIns="91425" anchor="t" anchorCtr="0">
            <a:noAutofit/>
          </a:bodyPr>
          <a:lstStyle/>
          <a:p>
            <a:pPr lvl="0"/>
            <a:r>
              <a:rPr lang="en-US" sz="1600" dirty="0">
                <a:latin typeface="Coda"/>
                <a:ea typeface="Coda"/>
                <a:cs typeface="Coda"/>
                <a:sym typeface="Coda"/>
              </a:rPr>
              <a:t>Come up with three problems using the operators we have learned and find out how they act on the different data types we have learned about:</a:t>
            </a:r>
          </a:p>
          <a:p>
            <a:pPr lvl="1" indent="-317500">
              <a:spcBef>
                <a:spcPts val="0"/>
              </a:spcBef>
              <a:buSzPts val="1400"/>
              <a:buChar char="●"/>
            </a:pPr>
            <a:endParaRPr lang="en-US" sz="1400" dirty="0">
              <a:latin typeface="Coda"/>
              <a:ea typeface="Coda"/>
              <a:cs typeface="Coda"/>
              <a:sym typeface="Coda"/>
            </a:endParaRPr>
          </a:p>
          <a:p>
            <a:endParaRPr lang="en-US" sz="1600" dirty="0">
              <a:latin typeface="Coda"/>
              <a:ea typeface="Coda"/>
              <a:cs typeface="Coda"/>
              <a:sym typeface="Coda"/>
            </a:endParaRPr>
          </a:p>
          <a:p>
            <a:endParaRPr lang="en-US" sz="1600" dirty="0">
              <a:latin typeface="Coda"/>
              <a:ea typeface="Coda"/>
              <a:cs typeface="Coda"/>
              <a:sym typeface="Coda"/>
            </a:endParaRPr>
          </a:p>
          <a:p>
            <a:endParaRPr lang="en-US" sz="1600" dirty="0">
              <a:latin typeface="Coda"/>
              <a:ea typeface="Coda"/>
              <a:cs typeface="Coda"/>
              <a:sym typeface="Coda"/>
            </a:endParaRPr>
          </a:p>
          <a:p>
            <a:endParaRPr lang="en-US" sz="1600" dirty="0">
              <a:latin typeface="Coda"/>
              <a:ea typeface="Coda"/>
              <a:cs typeface="Coda"/>
              <a:sym typeface="Coda"/>
            </a:endParaRPr>
          </a:p>
          <a:p>
            <a:endParaRPr lang="en-US" sz="1600" dirty="0">
              <a:latin typeface="Coda"/>
              <a:ea typeface="Coda"/>
              <a:cs typeface="Coda"/>
              <a:sym typeface="Coda"/>
            </a:endParaRPr>
          </a:p>
          <a:p>
            <a:r>
              <a:rPr lang="en-US" sz="1600" dirty="0">
                <a:latin typeface="Coda"/>
                <a:ea typeface="Coda"/>
                <a:cs typeface="Coda"/>
                <a:sym typeface="Coda"/>
              </a:rPr>
              <a:t>Examples of problems to come up with:</a:t>
            </a:r>
            <a:endParaRPr lang="en-US" sz="1400" dirty="0">
              <a:latin typeface="Coda"/>
              <a:ea typeface="Coda"/>
              <a:cs typeface="Coda"/>
              <a:sym typeface="Coda"/>
            </a:endParaRPr>
          </a:p>
          <a:p>
            <a:pPr lvl="1" indent="-317500">
              <a:spcBef>
                <a:spcPts val="0"/>
              </a:spcBef>
              <a:buSzPts val="1400"/>
              <a:buChar char="●"/>
            </a:pPr>
            <a:r>
              <a:rPr lang="en-US" sz="1400" dirty="0">
                <a:latin typeface="Coda"/>
                <a:ea typeface="Coda"/>
                <a:cs typeface="Coda"/>
                <a:sym typeface="Coda"/>
              </a:rPr>
              <a:t>true / true</a:t>
            </a:r>
          </a:p>
          <a:p>
            <a:pPr lvl="1" indent="-317500">
              <a:spcBef>
                <a:spcPts val="0"/>
              </a:spcBef>
              <a:buSzPts val="1400"/>
              <a:buChar char="●"/>
            </a:pPr>
            <a:r>
              <a:rPr lang="en-US" sz="1400" dirty="0">
                <a:latin typeface="Coda"/>
                <a:ea typeface="Coda"/>
                <a:cs typeface="Coda"/>
                <a:sym typeface="Coda"/>
              </a:rPr>
              <a:t>“</a:t>
            </a:r>
            <a:r>
              <a:rPr lang="en-US" sz="1400" dirty="0" err="1">
                <a:latin typeface="Coda"/>
                <a:ea typeface="Coda"/>
                <a:cs typeface="Coda"/>
                <a:sym typeface="Coda"/>
              </a:rPr>
              <a:t>Madhi</a:t>
            </a:r>
            <a:r>
              <a:rPr lang="en-US" sz="1400" dirty="0">
                <a:latin typeface="Coda"/>
                <a:ea typeface="Coda"/>
                <a:cs typeface="Coda"/>
                <a:sym typeface="Coda"/>
              </a:rPr>
              <a:t>” % “Swati”</a:t>
            </a:r>
          </a:p>
          <a:p>
            <a:pPr lvl="1" indent="-317500">
              <a:spcBef>
                <a:spcPts val="0"/>
              </a:spcBef>
              <a:buSzPts val="1400"/>
              <a:buChar char="●"/>
            </a:pPr>
            <a:r>
              <a:rPr lang="en-US" sz="1400" dirty="0">
                <a:latin typeface="Coda"/>
                <a:ea typeface="Coda"/>
                <a:cs typeface="Coda"/>
                <a:sym typeface="Coda"/>
              </a:rPr>
              <a:t>true * “Swati”</a:t>
            </a:r>
          </a:p>
          <a:p>
            <a:endParaRPr lang="en-US" sz="1600" dirty="0">
              <a:latin typeface="Coda"/>
              <a:ea typeface="Coda"/>
              <a:cs typeface="Coda"/>
              <a:sym typeface="Coda"/>
            </a:endParaRPr>
          </a:p>
          <a:p>
            <a:pPr lvl="1"/>
            <a:endParaRPr lang="en-US" sz="1400" dirty="0">
              <a:latin typeface="Coda"/>
              <a:ea typeface="Coda"/>
              <a:cs typeface="Coda"/>
              <a:sym typeface="Coda"/>
            </a:endParaRPr>
          </a:p>
        </p:txBody>
      </p:sp>
      <p:sp>
        <p:nvSpPr>
          <p:cNvPr id="6" name="Google Shape;462;p72">
            <a:extLst>
              <a:ext uri="{FF2B5EF4-FFF2-40B4-BE49-F238E27FC236}">
                <a16:creationId xmlns:a16="http://schemas.microsoft.com/office/drawing/2014/main" id="{8854C1E7-0B1F-435B-A6B8-3DCAFDD039D3}"/>
              </a:ext>
            </a:extLst>
          </p:cNvPr>
          <p:cNvSpPr txBox="1">
            <a:spLocks/>
          </p:cNvSpPr>
          <p:nvPr/>
        </p:nvSpPr>
        <p:spPr>
          <a:xfrm>
            <a:off x="4900774" y="1797328"/>
            <a:ext cx="2544279" cy="212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3B3D42"/>
              </a:buClr>
              <a:buSzPts val="1400"/>
              <a:buFont typeface="Helvetica Neue"/>
              <a:buChar char="●"/>
              <a:defRPr sz="1400" b="0" i="0" u="none" strike="noStrike" cap="none">
                <a:solidFill>
                  <a:srgbClr val="3B3D42"/>
                </a:solidFill>
                <a:latin typeface="Helvetica Neue"/>
                <a:ea typeface="Helvetica Neue"/>
                <a:cs typeface="Helvetica Neue"/>
                <a:sym typeface="Helvetica Neue"/>
              </a:defRPr>
            </a:lvl1pPr>
            <a:lvl2pPr marL="914400" marR="0" lvl="1"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2pPr>
            <a:lvl3pPr marL="1371600" marR="0" lvl="2"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3pPr>
            <a:lvl4pPr marL="1828800" marR="0" lvl="3"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4pPr>
            <a:lvl5pPr marL="2286000" marR="0" lvl="4"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5pPr>
            <a:lvl6pPr marL="2743200" marR="0" lvl="5"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6pPr>
            <a:lvl7pPr marL="3200400" marR="0" lvl="6"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7pPr>
            <a:lvl8pPr marL="3657600" marR="0" lvl="7"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8pPr>
            <a:lvl9pPr marL="4114800" marR="0" lvl="8" indent="-304800" algn="l" rtl="0">
              <a:lnSpc>
                <a:spcPct val="115000"/>
              </a:lnSpc>
              <a:spcBef>
                <a:spcPts val="1600"/>
              </a:spcBef>
              <a:spcAft>
                <a:spcPts val="160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9pPr>
          </a:lstStyle>
          <a:p>
            <a:pPr marL="596900" lvl="1" indent="0">
              <a:spcBef>
                <a:spcPts val="0"/>
              </a:spcBef>
              <a:buSzPts val="1400"/>
              <a:buNone/>
            </a:pPr>
            <a:r>
              <a:rPr lang="en-US" sz="1400" u="sng" dirty="0">
                <a:latin typeface="Coda"/>
                <a:ea typeface="Coda"/>
                <a:cs typeface="Coda"/>
                <a:sym typeface="Coda"/>
              </a:rPr>
              <a:t>DATA TYPES</a:t>
            </a:r>
          </a:p>
          <a:p>
            <a:pPr lvl="1" indent="-317500">
              <a:spcBef>
                <a:spcPts val="0"/>
              </a:spcBef>
              <a:buSzPts val="1400"/>
              <a:buChar char="●"/>
            </a:pPr>
            <a:r>
              <a:rPr lang="en-US" sz="1400" dirty="0">
                <a:latin typeface="Coda"/>
                <a:ea typeface="Coda"/>
                <a:cs typeface="Coda"/>
                <a:sym typeface="Coda"/>
              </a:rPr>
              <a:t>Integers and Decimals</a:t>
            </a:r>
          </a:p>
          <a:p>
            <a:pPr lvl="1" indent="-317500">
              <a:spcBef>
                <a:spcPts val="0"/>
              </a:spcBef>
              <a:buSzPts val="1400"/>
              <a:buChar char="●"/>
            </a:pPr>
            <a:r>
              <a:rPr lang="en-US" sz="1400" dirty="0">
                <a:latin typeface="Coda"/>
                <a:ea typeface="Coda"/>
                <a:cs typeface="Coda"/>
                <a:sym typeface="Coda"/>
              </a:rPr>
              <a:t>Strings</a:t>
            </a:r>
          </a:p>
          <a:p>
            <a:pPr lvl="1" indent="-317500">
              <a:spcBef>
                <a:spcPts val="0"/>
              </a:spcBef>
              <a:buSzPts val="1400"/>
              <a:buChar char="●"/>
            </a:pPr>
            <a:r>
              <a:rPr lang="en-US" sz="1400" dirty="0">
                <a:latin typeface="Coda"/>
                <a:ea typeface="Coda"/>
                <a:cs typeface="Coda"/>
                <a:sym typeface="Coda"/>
              </a:rPr>
              <a:t>Booleans</a:t>
            </a:r>
            <a:endParaRPr lang="en-US" sz="1600" dirty="0">
              <a:latin typeface="Coda"/>
              <a:ea typeface="Coda"/>
              <a:cs typeface="Coda"/>
              <a:sym typeface="Coda"/>
            </a:endParaRPr>
          </a:p>
        </p:txBody>
      </p:sp>
      <p:sp>
        <p:nvSpPr>
          <p:cNvPr id="7" name="Google Shape;462;p72">
            <a:extLst>
              <a:ext uri="{FF2B5EF4-FFF2-40B4-BE49-F238E27FC236}">
                <a16:creationId xmlns:a16="http://schemas.microsoft.com/office/drawing/2014/main" id="{AE1544A9-D6B5-44E7-8AA6-ABAB6FC2CFED}"/>
              </a:ext>
            </a:extLst>
          </p:cNvPr>
          <p:cNvSpPr txBox="1">
            <a:spLocks/>
          </p:cNvSpPr>
          <p:nvPr/>
        </p:nvSpPr>
        <p:spPr>
          <a:xfrm>
            <a:off x="1138719" y="1797328"/>
            <a:ext cx="2544279" cy="2126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3B3D42"/>
              </a:buClr>
              <a:buSzPts val="1400"/>
              <a:buFont typeface="Helvetica Neue"/>
              <a:buChar char="●"/>
              <a:defRPr sz="1400" b="0" i="0" u="none" strike="noStrike" cap="none">
                <a:solidFill>
                  <a:srgbClr val="3B3D42"/>
                </a:solidFill>
                <a:latin typeface="Helvetica Neue"/>
                <a:ea typeface="Helvetica Neue"/>
                <a:cs typeface="Helvetica Neue"/>
                <a:sym typeface="Helvetica Neue"/>
              </a:defRPr>
            </a:lvl1pPr>
            <a:lvl2pPr marL="914400" marR="0" lvl="1"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2pPr>
            <a:lvl3pPr marL="1371600" marR="0" lvl="2"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3pPr>
            <a:lvl4pPr marL="1828800" marR="0" lvl="3"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4pPr>
            <a:lvl5pPr marL="2286000" marR="0" lvl="4"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5pPr>
            <a:lvl6pPr marL="2743200" marR="0" lvl="5"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6pPr>
            <a:lvl7pPr marL="3200400" marR="0" lvl="6"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7pPr>
            <a:lvl8pPr marL="3657600" marR="0" lvl="7" indent="-304800" algn="l" rtl="0">
              <a:lnSpc>
                <a:spcPct val="115000"/>
              </a:lnSpc>
              <a:spcBef>
                <a:spcPts val="1600"/>
              </a:spcBef>
              <a:spcAft>
                <a:spcPts val="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8pPr>
            <a:lvl9pPr marL="4114800" marR="0" lvl="8" indent="-304800" algn="l" rtl="0">
              <a:lnSpc>
                <a:spcPct val="115000"/>
              </a:lnSpc>
              <a:spcBef>
                <a:spcPts val="1600"/>
              </a:spcBef>
              <a:spcAft>
                <a:spcPts val="1600"/>
              </a:spcAft>
              <a:buClr>
                <a:srgbClr val="3B3D42"/>
              </a:buClr>
              <a:buSzPts val="1200"/>
              <a:buFont typeface="Helvetica Neue"/>
              <a:buChar char="■"/>
              <a:defRPr sz="1200" b="0" i="0" u="none" strike="noStrike" cap="none">
                <a:solidFill>
                  <a:srgbClr val="3B3D42"/>
                </a:solidFill>
                <a:latin typeface="Helvetica Neue"/>
                <a:ea typeface="Helvetica Neue"/>
                <a:cs typeface="Helvetica Neue"/>
                <a:sym typeface="Helvetica Neue"/>
              </a:defRPr>
            </a:lvl9pPr>
          </a:lstStyle>
          <a:p>
            <a:pPr marL="596900" lvl="1" indent="0">
              <a:spcBef>
                <a:spcPts val="0"/>
              </a:spcBef>
              <a:buSzPts val="1400"/>
              <a:buNone/>
            </a:pPr>
            <a:r>
              <a:rPr lang="en-US" sz="1400" u="sng" dirty="0">
                <a:latin typeface="Coda"/>
                <a:ea typeface="Coda"/>
                <a:cs typeface="Coda"/>
                <a:sym typeface="Coda"/>
              </a:rPr>
              <a:t>OPERATORS</a:t>
            </a:r>
          </a:p>
          <a:p>
            <a:pPr lvl="1" indent="-317500">
              <a:spcBef>
                <a:spcPts val="0"/>
              </a:spcBef>
              <a:buSzPts val="1400"/>
              <a:buChar char="●"/>
            </a:pPr>
            <a:r>
              <a:rPr lang="en-US" sz="1400" dirty="0">
                <a:latin typeface="Coda"/>
                <a:ea typeface="Coda"/>
                <a:cs typeface="Coda"/>
                <a:sym typeface="Coda"/>
              </a:rPr>
              <a:t>Addition</a:t>
            </a:r>
          </a:p>
          <a:p>
            <a:pPr lvl="1" indent="-317500">
              <a:spcBef>
                <a:spcPts val="0"/>
              </a:spcBef>
              <a:buSzPts val="1400"/>
              <a:buChar char="●"/>
            </a:pPr>
            <a:r>
              <a:rPr lang="en-US" sz="1400" dirty="0">
                <a:latin typeface="Coda"/>
                <a:ea typeface="Coda"/>
                <a:cs typeface="Coda"/>
                <a:sym typeface="Coda"/>
              </a:rPr>
              <a:t>Subtraction</a:t>
            </a:r>
          </a:p>
          <a:p>
            <a:pPr lvl="1" indent="-317500">
              <a:spcBef>
                <a:spcPts val="0"/>
              </a:spcBef>
              <a:buSzPts val="1400"/>
              <a:buChar char="●"/>
            </a:pPr>
            <a:r>
              <a:rPr lang="en-US" sz="1400" dirty="0">
                <a:latin typeface="Coda"/>
                <a:ea typeface="Coda"/>
                <a:cs typeface="Coda"/>
                <a:sym typeface="Coda"/>
              </a:rPr>
              <a:t>Division</a:t>
            </a:r>
          </a:p>
          <a:p>
            <a:pPr lvl="1" indent="-317500">
              <a:spcBef>
                <a:spcPts val="0"/>
              </a:spcBef>
              <a:buSzPts val="1400"/>
              <a:buChar char="●"/>
            </a:pPr>
            <a:r>
              <a:rPr lang="en-US" sz="1400" dirty="0">
                <a:latin typeface="Coda"/>
                <a:ea typeface="Coda"/>
                <a:cs typeface="Coda"/>
                <a:sym typeface="Coda"/>
              </a:rPr>
              <a:t>Multiplication</a:t>
            </a:r>
          </a:p>
          <a:p>
            <a:pPr lvl="1" indent="-317500">
              <a:spcBef>
                <a:spcPts val="0"/>
              </a:spcBef>
              <a:buSzPts val="1400"/>
              <a:buChar char="●"/>
            </a:pPr>
            <a:r>
              <a:rPr lang="en-US" sz="1400" dirty="0">
                <a:latin typeface="Coda"/>
                <a:ea typeface="Coda"/>
                <a:cs typeface="Coda"/>
                <a:sym typeface="Coda"/>
              </a:rPr>
              <a:t>Modulo </a:t>
            </a:r>
          </a:p>
          <a:p>
            <a:pPr marL="609600" lvl="1" indent="0">
              <a:buNone/>
            </a:pPr>
            <a:endParaRPr lang="en-US" sz="1400" dirty="0">
              <a:latin typeface="Coda"/>
              <a:ea typeface="Coda"/>
              <a:cs typeface="Coda"/>
              <a:sym typeface="Coda"/>
            </a:endParaRPr>
          </a:p>
        </p:txBody>
      </p:sp>
    </p:spTree>
    <p:extLst>
      <p:ext uri="{BB962C8B-B14F-4D97-AF65-F5344CB8AC3E}">
        <p14:creationId xmlns:p14="http://schemas.microsoft.com/office/powerpoint/2010/main" val="37700475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US" dirty="0"/>
              <a:t>SELF EXPLORATION (CONT) </a:t>
            </a:r>
            <a:endParaRPr dirty="0"/>
          </a:p>
        </p:txBody>
      </p:sp>
      <p:sp>
        <p:nvSpPr>
          <p:cNvPr id="442" name="Google Shape;442;p69"/>
          <p:cNvSpPr txBox="1">
            <a:spLocks noGrp="1"/>
          </p:cNvSpPr>
          <p:nvPr>
            <p:ph type="body" idx="1"/>
          </p:nvPr>
        </p:nvSpPr>
        <p:spPr>
          <a:xfrm>
            <a:off x="311700" y="1152475"/>
            <a:ext cx="8157386" cy="3416400"/>
          </a:xfrm>
          <a:prstGeom prst="rect">
            <a:avLst/>
          </a:prstGeom>
        </p:spPr>
        <p:txBody>
          <a:bodyPr spcFirstLastPara="1" wrap="square" lIns="91425" tIns="91425" rIns="91425" bIns="91425" anchor="t" anchorCtr="0">
            <a:noAutofit/>
          </a:bodyPr>
          <a:lstStyle/>
          <a:p>
            <a:pPr marL="457200" lvl="0" indent="-317500" algn="l" rtl="0">
              <a:lnSpc>
                <a:spcPct val="300000"/>
              </a:lnSpc>
              <a:spcBef>
                <a:spcPts val="0"/>
              </a:spcBef>
              <a:spcAft>
                <a:spcPts val="0"/>
              </a:spcAft>
              <a:buSzPts val="1400"/>
              <a:buChar char="●"/>
            </a:pPr>
            <a:r>
              <a:rPr lang="en-US" sz="1800" dirty="0"/>
              <a:t>Turn to an elbow partner and give them the problems you created</a:t>
            </a:r>
          </a:p>
          <a:p>
            <a:pPr marL="457200" lvl="0" indent="-317500" algn="l" rtl="0">
              <a:lnSpc>
                <a:spcPct val="300000"/>
              </a:lnSpc>
              <a:spcBef>
                <a:spcPts val="0"/>
              </a:spcBef>
              <a:spcAft>
                <a:spcPts val="0"/>
              </a:spcAft>
              <a:buSzPts val="1400"/>
              <a:buChar char="●"/>
            </a:pPr>
            <a:r>
              <a:rPr lang="en-US" sz="1800" dirty="0"/>
              <a:t>Have them guess or figure out the answers to the problems</a:t>
            </a:r>
          </a:p>
          <a:p>
            <a:pPr marL="457200" lvl="0" indent="-317500" algn="l" rtl="0">
              <a:lnSpc>
                <a:spcPct val="300000"/>
              </a:lnSpc>
              <a:spcBef>
                <a:spcPts val="0"/>
              </a:spcBef>
              <a:spcAft>
                <a:spcPts val="0"/>
              </a:spcAft>
              <a:buSzPts val="1400"/>
              <a:buChar char="●"/>
            </a:pPr>
            <a:r>
              <a:rPr lang="en-US" sz="1800" dirty="0"/>
              <a:t>Let them know if they are correct or incorrect</a:t>
            </a:r>
          </a:p>
          <a:p>
            <a:pPr marL="139700" lvl="0" indent="0" algn="l" rtl="0">
              <a:lnSpc>
                <a:spcPct val="300000"/>
              </a:lnSpc>
              <a:spcBef>
                <a:spcPts val="0"/>
              </a:spcBef>
              <a:spcAft>
                <a:spcPts val="0"/>
              </a:spcAft>
              <a:buSzPts val="1400"/>
              <a:buNone/>
            </a:pPr>
            <a:r>
              <a:rPr lang="en-US" sz="1800" dirty="0"/>
              <a:t> </a:t>
            </a:r>
            <a:endParaRPr sz="1800" dirty="0"/>
          </a:p>
        </p:txBody>
      </p:sp>
    </p:spTree>
    <p:extLst>
      <p:ext uri="{BB962C8B-B14F-4D97-AF65-F5344CB8AC3E}">
        <p14:creationId xmlns:p14="http://schemas.microsoft.com/office/powerpoint/2010/main" val="3099797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3 MAIN TYPES OF DATA</a:t>
            </a:r>
            <a:endParaRPr/>
          </a:p>
          <a:p>
            <a:pPr marL="0" lvl="0" indent="0" algn="l" rtl="0">
              <a:spcBef>
                <a:spcPts val="0"/>
              </a:spcBef>
              <a:spcAft>
                <a:spcPts val="0"/>
              </a:spcAft>
              <a:buNone/>
            </a:pPr>
            <a:endParaRPr/>
          </a:p>
        </p:txBody>
      </p:sp>
      <p:sp>
        <p:nvSpPr>
          <p:cNvPr id="95" name="Google Shape;95;p19"/>
          <p:cNvSpPr txBox="1">
            <a:spLocks noGrp="1"/>
          </p:cNvSpPr>
          <p:nvPr>
            <p:ph type="body" idx="1"/>
          </p:nvPr>
        </p:nvSpPr>
        <p:spPr>
          <a:xfrm>
            <a:off x="311700" y="1152475"/>
            <a:ext cx="3417300" cy="3416400"/>
          </a:xfrm>
          <a:prstGeom prst="rect">
            <a:avLst/>
          </a:prstGeom>
        </p:spPr>
        <p:txBody>
          <a:bodyPr spcFirstLastPara="1" wrap="square" lIns="91425" tIns="91425" rIns="91425" bIns="91425" anchor="t" anchorCtr="0">
            <a:noAutofit/>
          </a:bodyPr>
          <a:lstStyle/>
          <a:p>
            <a:r>
              <a:rPr lang="en-US" dirty="0"/>
              <a:t>Integers and Decimals </a:t>
            </a:r>
            <a:endParaRPr dirty="0"/>
          </a:p>
          <a:p>
            <a:pPr marL="457200" lvl="0" indent="-342900" algn="l" rtl="0">
              <a:spcBef>
                <a:spcPts val="0"/>
              </a:spcBef>
              <a:spcAft>
                <a:spcPts val="0"/>
              </a:spcAft>
              <a:buSzPts val="1800"/>
              <a:buChar char="●"/>
            </a:pPr>
            <a:r>
              <a:rPr lang="en" dirty="0"/>
              <a:t>Strings</a:t>
            </a:r>
            <a:endParaRPr dirty="0"/>
          </a:p>
          <a:p>
            <a:pPr marL="457200" lvl="0" indent="-342900" algn="l" rtl="0">
              <a:spcBef>
                <a:spcPts val="0"/>
              </a:spcBef>
              <a:spcAft>
                <a:spcPts val="0"/>
              </a:spcAft>
              <a:buSzPts val="1800"/>
              <a:buChar char="●"/>
            </a:pPr>
            <a:r>
              <a:rPr lang="en" dirty="0"/>
              <a:t>Boolean</a:t>
            </a:r>
            <a:endParaRPr dirty="0"/>
          </a:p>
        </p:txBody>
      </p:sp>
      <p:pic>
        <p:nvPicPr>
          <p:cNvPr id="96" name="Google Shape;96;p19" descr="Colorful-Numbers.png"/>
          <p:cNvPicPr preferRelativeResize="0"/>
          <p:nvPr/>
        </p:nvPicPr>
        <p:blipFill rotWithShape="1">
          <a:blip r:embed="rId3">
            <a:alphaModFix/>
          </a:blip>
          <a:srcRect t="49274"/>
          <a:stretch/>
        </p:blipFill>
        <p:spPr>
          <a:xfrm>
            <a:off x="4832650" y="1152476"/>
            <a:ext cx="3703349" cy="1938199"/>
          </a:xfrm>
          <a:prstGeom prst="rect">
            <a:avLst/>
          </a:prstGeom>
          <a:noFill/>
          <a:ln>
            <a:noFill/>
          </a:ln>
        </p:spPr>
      </p:pic>
      <p:pic>
        <p:nvPicPr>
          <p:cNvPr id="98" name="Google Shape;98;p19" descr="h8GQSLkgdfGc0bEUjwdBRo31G7SyV-qHNpgPGOGwz04ITFRDieiC1Zg0Cf7m2ybj6G66=w300"/>
          <p:cNvPicPr preferRelativeResize="0"/>
          <p:nvPr/>
        </p:nvPicPr>
        <p:blipFill>
          <a:blip r:embed="rId4">
            <a:alphaModFix/>
          </a:blip>
          <a:stretch>
            <a:fillRect/>
          </a:stretch>
        </p:blipFill>
        <p:spPr>
          <a:xfrm>
            <a:off x="5895411" y="3149600"/>
            <a:ext cx="1748025" cy="1748025"/>
          </a:xfrm>
          <a:prstGeom prst="rect">
            <a:avLst/>
          </a:prstGeom>
          <a:noFill/>
          <a:ln>
            <a:noFill/>
          </a:ln>
        </p:spPr>
      </p:pic>
      <p:pic>
        <p:nvPicPr>
          <p:cNvPr id="7" name="Google Shape;106;p20" descr="824a2285c77e2c71bb8550bd3d306e05_ball-of-yarn-yarn-ball-clipart_1986-1962.png">
            <a:extLst>
              <a:ext uri="{FF2B5EF4-FFF2-40B4-BE49-F238E27FC236}">
                <a16:creationId xmlns:a16="http://schemas.microsoft.com/office/drawing/2014/main" id="{70E37150-B8B3-49F1-80C5-78CF3F8979E8}"/>
              </a:ext>
            </a:extLst>
          </p:cNvPr>
          <p:cNvPicPr preferRelativeResize="0"/>
          <p:nvPr/>
        </p:nvPicPr>
        <p:blipFill>
          <a:blip r:embed="rId5">
            <a:alphaModFix/>
          </a:blip>
          <a:stretch>
            <a:fillRect/>
          </a:stretch>
        </p:blipFill>
        <p:spPr>
          <a:xfrm>
            <a:off x="3486875" y="2950851"/>
            <a:ext cx="1856711" cy="1834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3 MAIN TYPES OF DATA</a:t>
            </a:r>
            <a:endParaRPr/>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311700" y="1152475"/>
            <a:ext cx="3417300" cy="3416400"/>
          </a:xfrm>
          <a:prstGeom prst="rect">
            <a:avLst/>
          </a:prstGeom>
        </p:spPr>
        <p:txBody>
          <a:bodyPr spcFirstLastPara="1" wrap="square" lIns="91425" tIns="91425" rIns="91425" bIns="91425" anchor="t" anchorCtr="0">
            <a:noAutofit/>
          </a:bodyPr>
          <a:lstStyle/>
          <a:p>
            <a:pPr lvl="0"/>
            <a:r>
              <a:rPr lang="en-US" dirty="0"/>
              <a:t>Integers and Decimals</a:t>
            </a:r>
            <a:endParaRPr dirty="0"/>
          </a:p>
          <a:p>
            <a:pPr marL="457200" lvl="0" indent="-342900" algn="l" rtl="0">
              <a:spcBef>
                <a:spcPts val="0"/>
              </a:spcBef>
              <a:spcAft>
                <a:spcPts val="0"/>
              </a:spcAft>
              <a:buSzPts val="1800"/>
              <a:buChar char="●"/>
            </a:pPr>
            <a:r>
              <a:rPr lang="en" dirty="0"/>
              <a:t>Strings</a:t>
            </a:r>
            <a:endParaRPr dirty="0"/>
          </a:p>
          <a:p>
            <a:pPr marL="457200" lvl="0" indent="-342900" algn="l" rtl="0">
              <a:spcBef>
                <a:spcPts val="0"/>
              </a:spcBef>
              <a:spcAft>
                <a:spcPts val="0"/>
              </a:spcAft>
              <a:buSzPts val="1800"/>
              <a:buChar char="●"/>
            </a:pPr>
            <a:r>
              <a:rPr lang="en" dirty="0"/>
              <a:t>Boolean</a:t>
            </a:r>
            <a:endParaRPr dirty="0"/>
          </a:p>
          <a:p>
            <a:pPr marL="457200" lvl="0" indent="-342900" algn="l" rtl="0">
              <a:spcBef>
                <a:spcPts val="0"/>
              </a:spcBef>
              <a:spcAft>
                <a:spcPts val="0"/>
              </a:spcAft>
              <a:buSzPts val="1800"/>
              <a:buChar char="●"/>
            </a:pPr>
            <a:r>
              <a:rPr lang="en" dirty="0"/>
              <a:t>Other </a:t>
            </a:r>
            <a:r>
              <a:rPr lang="en-US" dirty="0"/>
              <a:t>types:</a:t>
            </a:r>
            <a:endParaRPr dirty="0"/>
          </a:p>
          <a:p>
            <a:pPr marL="914400" lvl="1" indent="-317500" algn="l" rtl="0">
              <a:spcBef>
                <a:spcPts val="0"/>
              </a:spcBef>
              <a:spcAft>
                <a:spcPts val="0"/>
              </a:spcAft>
              <a:buSzPts val="1400"/>
              <a:buChar char="○"/>
            </a:pPr>
            <a:r>
              <a:rPr lang="en" dirty="0"/>
              <a:t>Dates</a:t>
            </a:r>
          </a:p>
          <a:p>
            <a:pPr marL="914400" lvl="1" indent="-317500" algn="l" rtl="0">
              <a:spcBef>
                <a:spcPts val="0"/>
              </a:spcBef>
              <a:spcAft>
                <a:spcPts val="0"/>
              </a:spcAft>
              <a:buSzPts val="1400"/>
              <a:buChar char="○"/>
            </a:pPr>
            <a:r>
              <a:rPr lang="en-US" dirty="0"/>
              <a:t>Null</a:t>
            </a:r>
          </a:p>
          <a:p>
            <a:pPr marL="914400" lvl="1" indent="-317500" algn="l" rtl="0">
              <a:spcBef>
                <a:spcPts val="0"/>
              </a:spcBef>
              <a:spcAft>
                <a:spcPts val="0"/>
              </a:spcAft>
              <a:buSzPts val="1400"/>
              <a:buChar char="○"/>
            </a:pPr>
            <a:r>
              <a:rPr lang="en-US" dirty="0"/>
              <a:t>Undefined</a:t>
            </a:r>
          </a:p>
          <a:p>
            <a:pPr lvl="0"/>
            <a:r>
              <a:rPr lang="en-US" dirty="0"/>
              <a:t>Eventually, create your own – custom - Data Types!</a:t>
            </a:r>
          </a:p>
          <a:p>
            <a:pPr marL="596900" lvl="1" indent="0" algn="l" rtl="0">
              <a:spcBef>
                <a:spcPts val="0"/>
              </a:spcBef>
              <a:spcAft>
                <a:spcPts val="0"/>
              </a:spcAft>
              <a:buSzPts val="1400"/>
              <a:buNone/>
            </a:pPr>
            <a:endParaRPr lang="en" dirty="0"/>
          </a:p>
        </p:txBody>
      </p:sp>
      <p:pic>
        <p:nvPicPr>
          <p:cNvPr id="105" name="Google Shape;105;p20" descr="Colorful-Numbers.png"/>
          <p:cNvPicPr preferRelativeResize="0"/>
          <p:nvPr/>
        </p:nvPicPr>
        <p:blipFill rotWithShape="1">
          <a:blip r:embed="rId3">
            <a:alphaModFix/>
          </a:blip>
          <a:srcRect t="49274"/>
          <a:stretch/>
        </p:blipFill>
        <p:spPr>
          <a:xfrm>
            <a:off x="4832650" y="1152476"/>
            <a:ext cx="3703349" cy="1938199"/>
          </a:xfrm>
          <a:prstGeom prst="rect">
            <a:avLst/>
          </a:prstGeom>
          <a:noFill/>
          <a:ln>
            <a:noFill/>
          </a:ln>
        </p:spPr>
      </p:pic>
      <p:pic>
        <p:nvPicPr>
          <p:cNvPr id="106" name="Google Shape;106;p20" descr="824a2285c77e2c71bb8550bd3d306e05_ball-of-yarn-yarn-ball-clipart_1986-1962.png"/>
          <p:cNvPicPr preferRelativeResize="0"/>
          <p:nvPr/>
        </p:nvPicPr>
        <p:blipFill>
          <a:blip r:embed="rId4">
            <a:alphaModFix/>
          </a:blip>
          <a:stretch>
            <a:fillRect/>
          </a:stretch>
        </p:blipFill>
        <p:spPr>
          <a:xfrm>
            <a:off x="3486875" y="2950851"/>
            <a:ext cx="1856711" cy="1834274"/>
          </a:xfrm>
          <a:prstGeom prst="rect">
            <a:avLst/>
          </a:prstGeom>
          <a:noFill/>
          <a:ln>
            <a:noFill/>
          </a:ln>
        </p:spPr>
      </p:pic>
      <p:pic>
        <p:nvPicPr>
          <p:cNvPr id="107" name="Google Shape;107;p20" descr="h8GQSLkgdfGc0bEUjwdBRo31G7SyV-qHNpgPGOGwz04ITFRDieiC1Zg0Cf7m2ybj6G66=w300"/>
          <p:cNvPicPr preferRelativeResize="0"/>
          <p:nvPr/>
        </p:nvPicPr>
        <p:blipFill>
          <a:blip r:embed="rId5">
            <a:alphaModFix/>
          </a:blip>
          <a:stretch>
            <a:fillRect/>
          </a:stretch>
        </p:blipFill>
        <p:spPr>
          <a:xfrm>
            <a:off x="5895411" y="3149600"/>
            <a:ext cx="1748025" cy="174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358375"/>
            <a:ext cx="8520600" cy="659400"/>
          </a:xfrm>
          <a:prstGeom prst="rect">
            <a:avLst/>
          </a:prstGeom>
        </p:spPr>
        <p:txBody>
          <a:bodyPr spcFirstLastPara="1" wrap="square" lIns="91425" tIns="91425" rIns="91425" bIns="91425" anchor="t" anchorCtr="0">
            <a:noAutofit/>
          </a:bodyPr>
          <a:lstStyle/>
          <a:p>
            <a:pPr lvl="0"/>
            <a:r>
              <a:rPr lang="en-US" dirty="0"/>
              <a:t>INTEGERS AND DECIMALS </a:t>
            </a:r>
            <a:endParaRPr dirty="0"/>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t>JavaScript treats integers and decimal numbers the same way</a:t>
            </a:r>
          </a:p>
          <a:p>
            <a:pPr marL="457200" lvl="0" indent="-342900" algn="l" rtl="0">
              <a:spcBef>
                <a:spcPts val="0"/>
              </a:spcBef>
              <a:spcAft>
                <a:spcPts val="0"/>
              </a:spcAft>
              <a:buSzPts val="1800"/>
              <a:buChar char="●"/>
            </a:pPr>
            <a:endParaRPr lang="en" sz="2000" dirty="0"/>
          </a:p>
          <a:p>
            <a:pPr marL="114300" lvl="0" indent="0" algn="l" rtl="0">
              <a:spcBef>
                <a:spcPts val="0"/>
              </a:spcBef>
              <a:spcAft>
                <a:spcPts val="0"/>
              </a:spcAft>
              <a:buSzPts val="1800"/>
              <a:buNone/>
            </a:pPr>
            <a:endParaRPr sz="2000" dirty="0"/>
          </a:p>
          <a:p>
            <a:pPr marL="457200" lvl="0" indent="-342900" algn="l" rtl="0">
              <a:spcBef>
                <a:spcPts val="0"/>
              </a:spcBef>
              <a:spcAft>
                <a:spcPts val="0"/>
              </a:spcAft>
              <a:buSzPts val="1800"/>
              <a:buChar char="●"/>
            </a:pPr>
            <a:r>
              <a:rPr lang="en" sz="2000" dirty="0"/>
              <a:t>Other programming languages are not like this</a:t>
            </a:r>
          </a:p>
          <a:p>
            <a:pPr lvl="1" indent="-342900">
              <a:spcBef>
                <a:spcPts val="0"/>
              </a:spcBef>
              <a:buSzPts val="1800"/>
              <a:buChar char="●"/>
            </a:pPr>
            <a:r>
              <a:rPr lang="en" sz="2000" dirty="0">
                <a:latin typeface="Source Code Pro"/>
                <a:ea typeface="Source Code Pro"/>
                <a:cs typeface="Source Code Pro"/>
                <a:sym typeface="Source Code Pro"/>
              </a:rPr>
              <a:t>9 + 0.1 = 9.1</a:t>
            </a:r>
            <a:endParaRPr sz="2000" dirty="0">
              <a:latin typeface="Source Code Pro"/>
              <a:ea typeface="Source Code Pro"/>
              <a:cs typeface="Source Code Pro"/>
              <a:sym typeface="Source Code Pro"/>
            </a:endParaRPr>
          </a:p>
          <a:p>
            <a:pPr marL="0" lvl="0" indent="0" algn="l" rtl="0">
              <a:spcBef>
                <a:spcPts val="1600"/>
              </a:spcBef>
              <a:spcAft>
                <a:spcPts val="1600"/>
              </a:spcAft>
              <a:buNone/>
            </a:pPr>
            <a:endParaRPr dirty="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name="ASC Lesson Slid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3096</Words>
  <Application>Microsoft Office PowerPoint</Application>
  <PresentationFormat>On-screen Show (16:9)</PresentationFormat>
  <Paragraphs>548</Paragraphs>
  <Slides>62</Slides>
  <Notes>62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Roboto Condensed</vt:lpstr>
      <vt:lpstr>Coda</vt:lpstr>
      <vt:lpstr>Open Sans</vt:lpstr>
      <vt:lpstr>Arial</vt:lpstr>
      <vt:lpstr>Source Code Pro</vt:lpstr>
      <vt:lpstr>Helvetica Neue</vt:lpstr>
      <vt:lpstr>ASC Lesson Slides</vt:lpstr>
      <vt:lpstr>WEEK 0 DAY 0</vt:lpstr>
      <vt:lpstr>Variables</vt:lpstr>
      <vt:lpstr>DATA TYPES</vt:lpstr>
      <vt:lpstr>THE 3 MAIN TYPES OF DATA</vt:lpstr>
      <vt:lpstr>THE 3 MAIN TYPES OF DATA </vt:lpstr>
      <vt:lpstr>THE 3 MAIN TYPES OF DATA </vt:lpstr>
      <vt:lpstr>THE 3 MAIN TYPES OF DATA </vt:lpstr>
      <vt:lpstr>THE 3 MAIN TYPES OF DATA </vt:lpstr>
      <vt:lpstr>INTEGERS AND DECIMALS </vt:lpstr>
      <vt:lpstr>MATH OPERATORS</vt:lpstr>
      <vt:lpstr>MATH OPERATORS</vt:lpstr>
      <vt:lpstr>MATH OPERATORS</vt:lpstr>
      <vt:lpstr>MATH OPERATORS</vt:lpstr>
      <vt:lpstr>MATH OPERATORS</vt:lpstr>
      <vt:lpstr>MODULO (THE “REMAINDER” OPERATOR)</vt:lpstr>
      <vt:lpstr>OPERATOR QUIZ!</vt:lpstr>
      <vt:lpstr>OPERATOR QUIZ!</vt:lpstr>
      <vt:lpstr>OPERATOR QUIZ!</vt:lpstr>
      <vt:lpstr>OPERATOR QUIZ!</vt:lpstr>
      <vt:lpstr>OPERATOR QUIZ!</vt:lpstr>
      <vt:lpstr>STRINGS</vt:lpstr>
      <vt:lpstr>STRINGS</vt:lpstr>
      <vt:lpstr>STRINGS</vt:lpstr>
      <vt:lpstr>BOOLEAN</vt:lpstr>
      <vt:lpstr>BOOLEAN</vt:lpstr>
      <vt:lpstr>BOOLEAN</vt:lpstr>
      <vt:lpstr>Representation</vt:lpstr>
      <vt:lpstr>Representation</vt:lpstr>
      <vt:lpstr>Representation</vt:lpstr>
      <vt:lpstr>Representation</vt:lpstr>
      <vt:lpstr>Representation</vt:lpstr>
      <vt:lpstr>Representation</vt:lpstr>
      <vt:lpstr>VARIABLES</vt:lpstr>
      <vt:lpstr>VARIABLES</vt:lpstr>
      <vt:lpstr>VARIABLES</vt:lpstr>
      <vt:lpstr>VARIABLES</vt:lpstr>
      <vt:lpstr>VARIABLES</vt:lpstr>
      <vt:lpstr>VARIABLES</vt:lpstr>
      <vt:lpstr>STRING QUIZ!</vt:lpstr>
      <vt:lpstr>STRING QUIZ! </vt:lpstr>
      <vt:lpstr>STRING QUIZ! </vt:lpstr>
      <vt:lpstr>STRING QUIZ!</vt:lpstr>
      <vt:lpstr>STRING QUIZ!</vt:lpstr>
      <vt:lpstr>STRING QUIZ!</vt:lpstr>
      <vt:lpstr>STRING QUIZ!</vt:lpstr>
      <vt:lpstr>STRING QUIZ!</vt:lpstr>
      <vt:lpstr>STRING QUIZ!</vt:lpstr>
      <vt:lpstr>STRING QUIZ!</vt:lpstr>
      <vt:lpstr>STRING QUIZ!</vt:lpstr>
      <vt:lpstr>STRING QUIZ!</vt:lpstr>
      <vt:lpstr>STRING QUIZ!</vt:lpstr>
      <vt:lpstr>STRING QUIZ!</vt:lpstr>
      <vt:lpstr>STRING QUIZ!</vt:lpstr>
      <vt:lpstr>STRING QUIZ!</vt:lpstr>
      <vt:lpstr>STRING QUIZ!</vt:lpstr>
      <vt:lpstr>STRING QUIZ!</vt:lpstr>
      <vt:lpstr>CODING EXERCISE</vt:lpstr>
      <vt:lpstr>CODING EXERCISE</vt:lpstr>
      <vt:lpstr>CODING EXERCISE</vt:lpstr>
      <vt:lpstr>CODING EXERCISE (CONT)</vt:lpstr>
      <vt:lpstr>SELF EXPLORATION </vt:lpstr>
      <vt:lpstr>SELF EXPLORATION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 DAY 0</dc:title>
  <dc:creator>Swati</dc:creator>
  <cp:lastModifiedBy>Swati</cp:lastModifiedBy>
  <cp:revision>58</cp:revision>
  <dcterms:modified xsi:type="dcterms:W3CDTF">2019-04-09T17:26:25Z</dcterms:modified>
</cp:coreProperties>
</file>