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94" r:id="rId25"/>
    <p:sldId id="295"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embeddedFontLst>
    <p:embeddedFont>
      <p:font typeface="Helvetica Neue" panose="020B0604020202020204" charset="0"/>
      <p:regular r:id="rId42"/>
      <p:bold r:id="rId43"/>
      <p:italic r:id="rId44"/>
      <p:boldItalic r:id="rId45"/>
    </p:embeddedFont>
    <p:embeddedFont>
      <p:font typeface="Open Sans" panose="020B0604020202020204" charset="0"/>
      <p:regular r:id="rId46"/>
      <p:bold r:id="rId47"/>
      <p:italic r:id="rId48"/>
      <p:boldItalic r:id="rId49"/>
    </p:embeddedFont>
    <p:embeddedFont>
      <p:font typeface="Open Sans ExtraBold" panose="020B0604020202020204" charset="0"/>
      <p:bold r:id="rId50"/>
      <p:boldItalic r:id="rId51"/>
    </p:embeddedFont>
    <p:embeddedFont>
      <p:font typeface="Roboto Condensed" panose="020B0604020202020204" charset="0"/>
      <p:regular r:id="rId52"/>
      <p:bold r:id="rId53"/>
      <p:italic r:id="rId54"/>
      <p:boldItalic r:id="rId55"/>
    </p:embeddedFont>
    <p:embeddedFont>
      <p:font typeface="Source Code Pro" panose="020B0604020202020204"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75" autoAdjust="0"/>
  </p:normalViewPr>
  <p:slideViewPr>
    <p:cSldViewPr snapToGrid="0">
      <p:cViewPr>
        <p:scale>
          <a:sx n="50" d="100"/>
          <a:sy n="50" d="100"/>
        </p:scale>
        <p:origin x="174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google.com/presentation/d/1HgVjhVKzp1LmXwt-URPjKHogZFbTmCxhVAv47-Z-Ny8/edit?usp=shar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codecademy.com/articles/command-line-command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26be9440_1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26be9440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26be9440_1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26be9440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languages do pretty much the same thing, they just have slightly different rules of how to communicate those commands”</a:t>
            </a:r>
            <a:endParaRPr/>
          </a:p>
          <a:p>
            <a:pPr marL="0" lvl="0" indent="0" algn="l" rtl="0">
              <a:spcBef>
                <a:spcPts val="0"/>
              </a:spcBef>
              <a:spcAft>
                <a:spcPts val="0"/>
              </a:spcAft>
              <a:buNone/>
            </a:pPr>
            <a:r>
              <a:rPr lang="en"/>
              <a:t>“Just like how English and Spanish are different languages, but using different words and grammar can communicate roughly the same meanings”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26be9440_1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26be9440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 examples of grammatical rules in English:</a:t>
            </a:r>
            <a:endParaRPr/>
          </a:p>
          <a:p>
            <a:pPr marL="457200" lvl="0" indent="-317500" algn="l" rtl="0">
              <a:spcBef>
                <a:spcPts val="0"/>
              </a:spcBef>
              <a:spcAft>
                <a:spcPts val="0"/>
              </a:spcAft>
              <a:buSzPts val="1400"/>
              <a:buAutoNum type="arabicPeriod"/>
            </a:pPr>
            <a:r>
              <a:rPr lang="en"/>
              <a:t>Sentences start with capital letter</a:t>
            </a:r>
            <a:endParaRPr/>
          </a:p>
          <a:p>
            <a:pPr marL="457200" lvl="0" indent="-317500" algn="l" rtl="0">
              <a:spcBef>
                <a:spcPts val="0"/>
              </a:spcBef>
              <a:spcAft>
                <a:spcPts val="0"/>
              </a:spcAft>
              <a:buSzPts val="1400"/>
              <a:buAutoNum type="arabicPeriod"/>
            </a:pPr>
            <a:r>
              <a:rPr lang="en"/>
              <a:t>Sentences end with punctuation mark</a:t>
            </a:r>
            <a:endParaRPr/>
          </a:p>
          <a:p>
            <a:pPr marL="457200" lvl="0" indent="-317500" algn="l" rtl="0">
              <a:spcBef>
                <a:spcPts val="0"/>
              </a:spcBef>
              <a:spcAft>
                <a:spcPts val="0"/>
              </a:spcAft>
              <a:buSzPts val="1400"/>
              <a:buAutoNum type="arabicPeriod"/>
            </a:pPr>
            <a:r>
              <a:rPr lang="en"/>
              <a:t>Sentences must have a subject and verb, which agree</a:t>
            </a:r>
            <a:endParaRPr/>
          </a:p>
          <a:p>
            <a:pPr marL="457200" lvl="0" indent="-317500" algn="l" rtl="0">
              <a:spcBef>
                <a:spcPts val="0"/>
              </a:spcBef>
              <a:spcAft>
                <a:spcPts val="0"/>
              </a:spcAft>
              <a:buSzPts val="1400"/>
              <a:buAutoNum type="arabicPeriod"/>
            </a:pPr>
            <a:r>
              <a:rPr lang="en"/>
              <a:t>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26be9440_1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26be9440_1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are not grasping syntax, it’s OK. Once students see coding in action, they’ll have a strong grasp of the concept.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b26be9440_1_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b26be944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this is us at the top…master programmers”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b26be9440_1_2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b26be9440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here’s our computer”</a:t>
            </a:r>
            <a:endParaRPr/>
          </a:p>
          <a:p>
            <a:pPr marL="0" lvl="0" indent="0" algn="l" rtl="0">
              <a:spcBef>
                <a:spcPts val="0"/>
              </a:spcBef>
              <a:spcAft>
                <a:spcPts val="0"/>
              </a:spcAft>
              <a:buNone/>
            </a:pPr>
            <a:r>
              <a:rPr lang="en"/>
              <a:t>“We can’t talk directly to our computers, they only understand...”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6be9440_1_14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6be9440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b26be9440_1_1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b26be9440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be using Javascript as our interpreter”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b26be9440_1_15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b26be9440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b26be9440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b26be9440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course, there are other programming languages we could use, like…”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09b40501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09b40501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b26be9440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b26be9440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“Ruby, which also serves as an interpreter, does a very similar job.”</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b26be9440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b26be9440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“What’s the difference between JS and Ruby, or rather, what’s the difference between one programming language and another?” (elicit - syntax)</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Be prepared for students to ask questions about Ruby (or other programming languages) at this point or later on.</a:t>
            </a:r>
            <a:endParaRPr dirty="0">
              <a:solidFill>
                <a:schemeClr val="dk1"/>
              </a:solidFill>
            </a:endParaRPr>
          </a:p>
          <a:p>
            <a:pPr marL="0" lvl="0" indent="0" algn="l" rtl="0">
              <a:spcBef>
                <a:spcPts val="0"/>
              </a:spcBef>
              <a:spcAft>
                <a:spcPts val="0"/>
              </a:spcAft>
              <a:buNone/>
            </a:pPr>
            <a:r>
              <a:rPr lang="en" dirty="0"/>
              <a:t>Feel free to delve more into why someone might use Ruby (or any other programming language) over JS.</a:t>
            </a:r>
            <a:endParaRPr dirty="0"/>
          </a:p>
          <a:p>
            <a:pPr marL="457200" lvl="0" indent="-317500" algn="l" rtl="0">
              <a:spcBef>
                <a:spcPts val="0"/>
              </a:spcBef>
              <a:spcAft>
                <a:spcPts val="0"/>
              </a:spcAft>
              <a:buSzPts val="1400"/>
              <a:buChar char="-"/>
            </a:pPr>
            <a:r>
              <a:rPr lang="en" dirty="0"/>
              <a:t>Ruby, in particular, is useful as a backend for web development and is considered significantly easier to learn because it uses “human readable” syntax (it can typically be read literally as it is written).</a:t>
            </a:r>
            <a:endParaRPr dirty="0"/>
          </a:p>
          <a:p>
            <a:pPr marL="457200" lvl="0" indent="-317500" algn="l" rtl="0">
              <a:spcBef>
                <a:spcPts val="0"/>
              </a:spcBef>
              <a:spcAft>
                <a:spcPts val="0"/>
              </a:spcAft>
              <a:buSzPts val="1400"/>
              <a:buChar char="-"/>
            </a:pPr>
            <a:r>
              <a:rPr lang="en" dirty="0"/>
              <a:t>“Think of JS like a tool in your toolkit: it’s a hammer. You’re building your own house, but all you have is the hammer. How well built will your house be? When you need to screw in the boards, the hammer isn’t the best tool for the job, though you can certainly hammer it in and do an OK-ish job. This is just like JS and other programming languages: each has its own strengths and weaknesses and can serve as the appropriate tool, depending on the job.”</a:t>
            </a:r>
            <a:endParaRPr dirty="0"/>
          </a:p>
          <a:p>
            <a:pPr marL="457200" lvl="0" indent="-317500" algn="l" rtl="0">
              <a:spcBef>
                <a:spcPts val="0"/>
              </a:spcBef>
              <a:spcAft>
                <a:spcPts val="0"/>
              </a:spcAft>
              <a:buSzPts val="1400"/>
              <a:buChar char="-"/>
            </a:pPr>
            <a:r>
              <a:rPr lang="en" dirty="0"/>
              <a:t>“Also, when you’re applying for a tech job and your employer sees you only know JS, and the person next in line has 10 different programming languages on their resume, who do you think your employer wants to hire?”</a:t>
            </a:r>
            <a:endParaRPr dirty="0"/>
          </a:p>
          <a:p>
            <a:pPr marL="457200" lvl="0" indent="-317500" algn="l" rtl="0">
              <a:spcBef>
                <a:spcPts val="0"/>
              </a:spcBef>
              <a:spcAft>
                <a:spcPts val="0"/>
              </a:spcAft>
              <a:buSzPts val="1400"/>
              <a:buChar char="-"/>
            </a:pPr>
            <a:r>
              <a:rPr lang="en" dirty="0"/>
              <a:t>“JS is absolutely a strong language to know, and is practically an industry standard, but recognize it will have its limitations and you shouldn’t be married to any one language.”</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26be944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26be944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a:t>
            </a:r>
            <a:r>
              <a:rPr lang="en" dirty="0"/>
              <a:t>With that said, </a:t>
            </a:r>
            <a:r>
              <a:rPr lang="en-US" dirty="0"/>
              <a:t>we use something called the “command line” to execute the code we write and to </a:t>
            </a:r>
            <a:r>
              <a:rPr lang="en-US" dirty="0">
                <a:solidFill>
                  <a:schemeClr val="dk1"/>
                </a:solidFill>
                <a:latin typeface="Open Sans"/>
                <a:ea typeface="Open Sans"/>
                <a:cs typeface="Open Sans"/>
                <a:sym typeface="Open Sans"/>
              </a:rPr>
              <a:t>navigate to our files on the computer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26be944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26be944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latin typeface="Open Sans"/>
                <a:ea typeface="Open Sans"/>
                <a:cs typeface="Open Sans"/>
                <a:sym typeface="Open Sans"/>
              </a:rPr>
              <a:t>Explain:</a:t>
            </a:r>
            <a:r>
              <a:rPr lang="en-US" dirty="0">
                <a:latin typeface="Open Sans"/>
                <a:ea typeface="Open Sans"/>
                <a:cs typeface="Open Sans"/>
                <a:sym typeface="Open Sans"/>
              </a:rPr>
              <a:t> To run JavaScript programs, it is helpful to understand and use the </a:t>
            </a:r>
            <a:r>
              <a:rPr lang="en-US" b="1" dirty="0">
                <a:latin typeface="Open Sans"/>
                <a:ea typeface="Open Sans"/>
                <a:cs typeface="Open Sans"/>
                <a:sym typeface="Open Sans"/>
              </a:rPr>
              <a:t>command line</a:t>
            </a:r>
            <a:r>
              <a:rPr lang="en-US" dirty="0">
                <a:latin typeface="Open Sans"/>
                <a:ea typeface="Open Sans"/>
                <a:cs typeface="Open Sans"/>
                <a:sym typeface="Open Sans"/>
              </a:rPr>
              <a:t>. The command line is a tool that you can use to give computers commands. Back in the day, everything was text-based. There were no icons to click on – there wasn’t even a mouse. Today we still use the command line because it runs faster, and we can write code in it!</a:t>
            </a:r>
          </a:p>
          <a:p>
            <a:pPr marL="0" lvl="0" indent="0">
              <a:spcBef>
                <a:spcPts val="0"/>
              </a:spcBef>
              <a:spcAft>
                <a:spcPts val="0"/>
              </a:spcAft>
              <a:buNone/>
            </a:pPr>
            <a:endParaRPr lang="en-US" dirty="0">
              <a:latin typeface="Open Sans"/>
              <a:ea typeface="Open Sans"/>
              <a:cs typeface="Open Sans"/>
              <a:sym typeface="Open Sans"/>
            </a:endParaRPr>
          </a:p>
          <a:p>
            <a:pPr marL="0" lvl="0" indent="0">
              <a:spcBef>
                <a:spcPts val="0"/>
              </a:spcBef>
              <a:spcAft>
                <a:spcPts val="0"/>
              </a:spcAft>
              <a:buNone/>
            </a:pPr>
            <a:r>
              <a:rPr lang="en-US" b="1" dirty="0">
                <a:solidFill>
                  <a:schemeClr val="dk1"/>
                </a:solidFill>
                <a:latin typeface="Open Sans"/>
                <a:ea typeface="Open Sans"/>
                <a:cs typeface="Open Sans"/>
                <a:sym typeface="Open Sans"/>
              </a:rPr>
              <a:t>Ask:</a:t>
            </a:r>
            <a:r>
              <a:rPr lang="en-US" dirty="0">
                <a:solidFill>
                  <a:schemeClr val="dk1"/>
                </a:solidFill>
                <a:latin typeface="Open Sans"/>
                <a:ea typeface="Open Sans"/>
                <a:cs typeface="Open Sans"/>
                <a:sym typeface="Open Sans"/>
              </a:rPr>
              <a:t> The example above is the “move file” command. Can you guess what other kinds of commands might exist?</a:t>
            </a:r>
          </a:p>
          <a:p>
            <a:pPr marL="0" lvl="0" indent="0">
              <a:spcBef>
                <a:spcPts val="0"/>
              </a:spcBef>
              <a:spcAft>
                <a:spcPts val="0"/>
              </a:spcAft>
              <a:buNone/>
            </a:pPr>
            <a:endParaRPr lang="en-US" dirty="0">
              <a:solidFill>
                <a:schemeClr val="dk1"/>
              </a:solidFill>
              <a:latin typeface="Open Sans"/>
              <a:ea typeface="Open Sans"/>
              <a:cs typeface="Open Sans"/>
              <a:sym typeface="Open Sans"/>
            </a:endParaRPr>
          </a:p>
          <a:p>
            <a:pPr marL="0" lvl="0" indent="0">
              <a:spcBef>
                <a:spcPts val="0"/>
              </a:spcBef>
              <a:spcAft>
                <a:spcPts val="0"/>
              </a:spcAft>
              <a:buNone/>
            </a:pPr>
            <a:r>
              <a:rPr lang="en-US" b="1" dirty="0">
                <a:solidFill>
                  <a:schemeClr val="dk1"/>
                </a:solidFill>
                <a:latin typeface="Open Sans"/>
                <a:ea typeface="Open Sans"/>
                <a:cs typeface="Open Sans"/>
                <a:sym typeface="Open Sans"/>
              </a:rPr>
              <a:t>Answers</a:t>
            </a:r>
            <a:endParaRPr lang="en-US" dirty="0">
              <a:solidFill>
                <a:schemeClr val="dk1"/>
              </a:solidFill>
              <a:latin typeface="Open Sans"/>
              <a:ea typeface="Open Sans"/>
              <a:cs typeface="Open Sans"/>
              <a:sym typeface="Open Sans"/>
            </a:endParaRP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Copy a file</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Rename a file (actually the same as the move command)</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Create a folder / file</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Delete a folder / file</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Open a folder / file</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List the contents of a folder</a:t>
            </a:r>
          </a:p>
          <a:p>
            <a:pPr marL="457200" lvl="0" indent="-317500" rtl="0">
              <a:spcBef>
                <a:spcPts val="0"/>
              </a:spcBef>
              <a:spcAft>
                <a:spcPts val="0"/>
              </a:spcAft>
              <a:buClr>
                <a:schemeClr val="dk1"/>
              </a:buClr>
              <a:buSzPts val="1400"/>
              <a:buFont typeface="Open Sans"/>
              <a:buChar char="-"/>
            </a:pPr>
            <a:r>
              <a:rPr lang="en-US" dirty="0">
                <a:solidFill>
                  <a:schemeClr val="dk1"/>
                </a:solidFill>
                <a:latin typeface="Open Sans"/>
                <a:ea typeface="Open Sans"/>
                <a:cs typeface="Open Sans"/>
                <a:sym typeface="Open Sans"/>
              </a:rPr>
              <a:t>etc.</a:t>
            </a: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701243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b26be944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b26be944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solidFill>
                  <a:schemeClr val="dk1"/>
                </a:solidFill>
                <a:latin typeface="Open Sans"/>
                <a:ea typeface="Open Sans"/>
                <a:cs typeface="Open Sans"/>
                <a:sym typeface="Open Sans"/>
              </a:rPr>
              <a:t>Explain: </a:t>
            </a:r>
            <a:r>
              <a:rPr lang="en-US" dirty="0">
                <a:solidFill>
                  <a:schemeClr val="dk1"/>
                </a:solidFill>
                <a:latin typeface="Open Sans"/>
                <a:ea typeface="Open Sans"/>
                <a:cs typeface="Open Sans"/>
                <a:sym typeface="Open Sans"/>
              </a:rPr>
              <a:t>If you are on a Windows computer, this is called the command prompt. On a Mac or </a:t>
            </a:r>
            <a:r>
              <a:rPr lang="en-US" dirty="0" err="1">
                <a:solidFill>
                  <a:schemeClr val="dk1"/>
                </a:solidFill>
                <a:latin typeface="Open Sans"/>
                <a:ea typeface="Open Sans"/>
                <a:cs typeface="Open Sans"/>
                <a:sym typeface="Open Sans"/>
              </a:rPr>
              <a:t>linux</a:t>
            </a:r>
            <a:r>
              <a:rPr lang="en-US" dirty="0">
                <a:solidFill>
                  <a:schemeClr val="dk1"/>
                </a:solidFill>
                <a:latin typeface="Open Sans"/>
                <a:ea typeface="Open Sans"/>
                <a:cs typeface="Open Sans"/>
                <a:sym typeface="Open Sans"/>
              </a:rPr>
              <a:t> computer, this is a terminal.</a:t>
            </a:r>
            <a:endParaRPr lang="en-US" dirty="0">
              <a:latin typeface="Open Sans"/>
              <a:ea typeface="Open Sans"/>
              <a:cs typeface="Open Sans"/>
              <a:sym typeface="Open Sans"/>
            </a:endParaRPr>
          </a:p>
        </p:txBody>
      </p:sp>
    </p:spTree>
    <p:extLst>
      <p:ext uri="{BB962C8B-B14F-4D97-AF65-F5344CB8AC3E}">
        <p14:creationId xmlns:p14="http://schemas.microsoft.com/office/powerpoint/2010/main" val="2892524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09b40531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09b40531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chemeClr val="dk1"/>
                </a:solidFill>
              </a:rPr>
              <a:t>At this point, begin coding along with students</a:t>
            </a:r>
            <a:r>
              <a:rPr lang="en">
                <a:solidFill>
                  <a:schemeClr val="dk1"/>
                </a:solidFill>
              </a:rPr>
              <a:t>. </a:t>
            </a:r>
            <a:endParaRPr sz="1300" b="1"/>
          </a:p>
          <a:p>
            <a:pPr marL="0" lvl="0" indent="0" algn="l" rtl="0">
              <a:spcBef>
                <a:spcPts val="0"/>
              </a:spcBef>
              <a:spcAft>
                <a:spcPts val="0"/>
              </a:spcAft>
              <a:buNone/>
            </a:pPr>
            <a:r>
              <a:rPr lang="en" sz="1300" b="1"/>
              <a:t>If you’re having issues with using Command Prompt, you can always use the console in VisStudioCode as a backup (</a:t>
            </a:r>
            <a:r>
              <a:rPr lang="en" sz="1300" b="1" u="sng">
                <a:solidFill>
                  <a:schemeClr val="hlink"/>
                </a:solidFill>
                <a:hlinkClick r:id="rId3"/>
              </a:rPr>
              <a:t>see here for a modified lecture</a:t>
            </a:r>
            <a:r>
              <a:rPr lang="en" sz="1300" b="1"/>
              <a:t>).</a:t>
            </a:r>
            <a:endParaRPr sz="1300" b="1"/>
          </a:p>
          <a:p>
            <a:pPr marL="0" lvl="0" indent="0" algn="l" rtl="0">
              <a:spcBef>
                <a:spcPts val="0"/>
              </a:spcBef>
              <a:spcAft>
                <a:spcPts val="0"/>
              </a:spcAft>
              <a:buNone/>
            </a:pPr>
            <a:endParaRPr sz="1300" b="1"/>
          </a:p>
          <a:p>
            <a:pPr marL="0" lvl="0" indent="0" algn="l" rtl="0">
              <a:spcBef>
                <a:spcPts val="0"/>
              </a:spcBef>
              <a:spcAft>
                <a:spcPts val="0"/>
              </a:spcAft>
              <a:buNone/>
            </a:pPr>
            <a:r>
              <a:rPr lang="en"/>
              <a:t>You may want to switch between lecture notes and Command Prompt (alt+TAB).</a:t>
            </a:r>
            <a:endParaRPr/>
          </a:p>
          <a:p>
            <a:pPr marL="0" lvl="0" indent="0" algn="l" rtl="0">
              <a:spcBef>
                <a:spcPts val="0"/>
              </a:spcBef>
              <a:spcAft>
                <a:spcPts val="0"/>
              </a:spcAft>
              <a:buNone/>
            </a:pPr>
            <a:r>
              <a:rPr lang="en"/>
              <a:t>Feel free to tell your students about this keyboard shortcut and any others you realize you’re using along the way!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09b40531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09b40531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even though the application we opened is called “Command Prompt” it’s a version of a broader term for this kind of console called command line, which is how we’ll refer to it from now 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Explain to students understanding the fundamentals about how command line works will give them a better understanding of how programming languages (like JS) work.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Ask: </a:t>
            </a:r>
            <a:r>
              <a:rPr lang="en-US" dirty="0"/>
              <a:t>Why</a:t>
            </a:r>
            <a:r>
              <a:rPr lang="en" dirty="0"/>
              <a:t> Developers don’t bother with a mouse? </a:t>
            </a:r>
          </a:p>
          <a:p>
            <a:pPr marL="0" lvl="0" indent="0" algn="l" rtl="0">
              <a:spcBef>
                <a:spcPts val="0"/>
              </a:spcBef>
              <a:spcAft>
                <a:spcPts val="0"/>
              </a:spcAft>
              <a:buNone/>
            </a:pPr>
            <a:r>
              <a:rPr lang="en" dirty="0"/>
              <a:t>Answer: </a:t>
            </a:r>
            <a:r>
              <a:rPr lang="en-US" dirty="0"/>
              <a:t>Using the command line,</a:t>
            </a:r>
            <a:endParaRPr lang="en" dirty="0"/>
          </a:p>
          <a:p>
            <a:pPr marL="0" lvl="0" indent="0" algn="l" rtl="0">
              <a:spcBef>
                <a:spcPts val="0"/>
              </a:spcBef>
              <a:spcAft>
                <a:spcPts val="0"/>
              </a:spcAft>
              <a:buNone/>
            </a:pPr>
            <a:r>
              <a:rPr lang="en" dirty="0"/>
              <a:t>- </a:t>
            </a:r>
            <a:r>
              <a:rPr lang="en-US" dirty="0"/>
              <a:t>Gives programmers more control </a:t>
            </a:r>
          </a:p>
          <a:p>
            <a:pPr marL="0" lvl="0" indent="0" algn="l" rtl="0">
              <a:spcBef>
                <a:spcPts val="0"/>
              </a:spcBef>
              <a:spcAft>
                <a:spcPts val="0"/>
              </a:spcAft>
              <a:buNone/>
            </a:pPr>
            <a:r>
              <a:rPr lang="en-US" dirty="0"/>
              <a:t>- Allows programmers to carry out complicated tasks</a:t>
            </a:r>
          </a:p>
          <a:p>
            <a:pPr marL="0" lvl="0" indent="0" algn="l" rtl="0">
              <a:spcBef>
                <a:spcPts val="0"/>
              </a:spcBef>
              <a:spcAft>
                <a:spcPts val="0"/>
              </a:spcAft>
              <a:buNone/>
            </a:pPr>
            <a:r>
              <a:rPr lang="en-US" dirty="0"/>
              <a:t>- Allows the programmer to not be dependent on others in order to do what they want</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05c3745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05c3745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first question the computer asks when executing any code is…”where are you?”</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command for asking “where am I right now?” is “pwd” which stands for “Print Working Directory”</a:t>
            </a:r>
            <a:endParaRPr dirty="0"/>
          </a:p>
          <a:p>
            <a:pPr marL="0" lvl="0" indent="0" algn="l" rtl="0">
              <a:spcBef>
                <a:spcPts val="0"/>
              </a:spcBef>
              <a:spcAft>
                <a:spcPts val="0"/>
              </a:spcAft>
              <a:buNone/>
            </a:pPr>
            <a:r>
              <a:rPr lang="en" dirty="0"/>
              <a:t>Break this down for students. The term “Directory” just means folder. “Working” refers to the folder you’re in right now.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Students are most familiar with the GUI on their computers, so replicate what their current working directory looks like using File Explorer. Setup your screen to show side-by-side what navigating in command line looks like in File Explorer.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Students will have different literal names for their folders, so tell them the words that are printed will be slightly different from yours and the ones on the slides.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Ask students to explain what the C:// stands for - elicit: “Hard Drive ‘C’”</a:t>
            </a:r>
            <a:endParaRPr dirty="0"/>
          </a:p>
          <a:p>
            <a:pPr marL="0" lvl="0" indent="0" algn="l" rtl="0">
              <a:spcBef>
                <a:spcPts val="0"/>
              </a:spcBef>
              <a:spcAft>
                <a:spcPts val="0"/>
              </a:spcAft>
              <a:buNone/>
            </a:pPr>
            <a:r>
              <a:rPr lang="en" dirty="0"/>
              <a:t>And the rest - elicit: “On the slide, we’re in the ‘Jordan Brodie’ folder, which is in the ‘Users’ folder, which is on the ‘C’ drive”</a:t>
            </a:r>
            <a:endParaRPr dirty="0"/>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05c3745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05c3745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what’s in our working directory with ‘ls’”</a:t>
            </a:r>
            <a:endParaRPr/>
          </a:p>
          <a:p>
            <a:pPr marL="0" lvl="0" indent="0" algn="l" rtl="0">
              <a:spcBef>
                <a:spcPts val="0"/>
              </a:spcBef>
              <a:spcAft>
                <a:spcPts val="0"/>
              </a:spcAft>
              <a:buNone/>
            </a:pPr>
            <a:r>
              <a:rPr lang="en"/>
              <a:t>‘ls’ lists all files and directories</a:t>
            </a:r>
            <a:endParaRPr/>
          </a:p>
          <a:p>
            <a:pPr marL="0" lvl="0" indent="0" algn="l" rtl="0">
              <a:spcBef>
                <a:spcPts val="0"/>
              </a:spcBef>
              <a:spcAft>
                <a:spcPts val="0"/>
              </a:spcAft>
              <a:buNone/>
            </a:pPr>
            <a:endParaRPr/>
          </a:p>
          <a:p>
            <a:pPr marL="0" lvl="0" indent="0" algn="l" rtl="0">
              <a:spcBef>
                <a:spcPts val="0"/>
              </a:spcBef>
              <a:spcAft>
                <a:spcPts val="0"/>
              </a:spcAft>
              <a:buNone/>
            </a:pPr>
            <a:r>
              <a:rPr lang="en"/>
              <a:t>It may not appear in the same order as seen w/File Explorer</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105c3745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105c3745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“We’re going to make your own personal Directory where you’ll store all of your files from now on, but let’s put it on your Desktop, so it’s easy to find”</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“First, let’s navigate into the Desktop folder”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‘cd’ stands for Change Directory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“I’ll type in ‘cd des’ and them, because I’m a lazy programmer, I’ll just hit ‘Tab’ and the computer will auto-complete for me”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(SIDE NOTE: always be mindful of what you’re pressing on the keyboard as an instructor. These small tips and tricks are exactly what students want to know about, so tell them explicitly what you’re pressing and why. The UP-ARROW to cycle through your history is another great tip).</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“Notice our location changed! How can I check to see what’s in my Desktop Directory?” elicit- ‘ls’ command</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Note: if a student get’s lost at this point, help them navigate using “ls” and “cd” with them inputting the commands (do NOT touch a student’s keyboard).</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09b4053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09b4053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questions, eliciting for “binary”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105c3745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105c3745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jump back to the parent folder by typing ‘cd’ space and two periods”</a:t>
            </a:r>
            <a:endParaRPr/>
          </a:p>
          <a:p>
            <a:pPr marL="0" lvl="0" indent="0" algn="l" rtl="0">
              <a:spcBef>
                <a:spcPts val="0"/>
              </a:spcBef>
              <a:spcAft>
                <a:spcPts val="0"/>
              </a:spcAft>
              <a:buNone/>
            </a:pPr>
            <a:r>
              <a:rPr lang="en"/>
              <a:t>“Go back into the Desktop folder”</a:t>
            </a:r>
            <a:endParaRPr/>
          </a:p>
          <a:p>
            <a:pPr marL="457200" lvl="0" indent="-317500" algn="l" rtl="0">
              <a:spcBef>
                <a:spcPts val="0"/>
              </a:spcBef>
              <a:spcAft>
                <a:spcPts val="0"/>
              </a:spcAft>
              <a:buSzPts val="1400"/>
              <a:buChar char="●"/>
            </a:pPr>
            <a:r>
              <a:rPr lang="en"/>
              <a:t>Feel free to explain a single period represents the current folder - cd . doesn’t change anything, but we’ll see later why this self reference is important!</a:t>
            </a:r>
            <a:endParaRPr/>
          </a:p>
          <a:p>
            <a:pPr marL="0" lvl="0" indent="0" algn="l" rtl="0">
              <a:spcBef>
                <a:spcPts val="0"/>
              </a:spcBef>
              <a:spcAft>
                <a:spcPts val="0"/>
              </a:spcAft>
              <a:buNone/>
            </a:pPr>
            <a:endParaRPr/>
          </a:p>
          <a:p>
            <a:pPr marL="0" lvl="0" indent="0" algn="l" rtl="0">
              <a:spcBef>
                <a:spcPts val="0"/>
              </a:spcBef>
              <a:spcAft>
                <a:spcPts val="0"/>
              </a:spcAft>
              <a:buNone/>
            </a:pPr>
            <a:r>
              <a:rPr lang="en"/>
              <a:t>Ensure all students to get to this point before moving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105c3745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105c3745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we’re all in the Desktop, let’s make a Directory using our own names”</a:t>
            </a:r>
            <a:endParaRPr/>
          </a:p>
          <a:p>
            <a:pPr marL="0" lvl="0" indent="0" algn="l" rtl="0">
              <a:spcBef>
                <a:spcPts val="0"/>
              </a:spcBef>
              <a:spcAft>
                <a:spcPts val="0"/>
              </a:spcAft>
              <a:buNone/>
            </a:pPr>
            <a:r>
              <a:rPr lang="en"/>
              <a:t>“Type in ‘mkdir’, which stands for Make Directory, followed by a space and the name we want”</a:t>
            </a:r>
            <a:endParaRPr/>
          </a:p>
          <a:p>
            <a:pPr marL="0" lvl="0" indent="0" algn="l" rtl="0">
              <a:spcBef>
                <a:spcPts val="0"/>
              </a:spcBef>
              <a:spcAft>
                <a:spcPts val="0"/>
              </a:spcAft>
              <a:buNone/>
            </a:pPr>
            <a:r>
              <a:rPr lang="en"/>
              <a:t>“We can check if it’s there with ‘ls’”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105c3745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105c3745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file is a little different</a:t>
            </a:r>
            <a:endParaRPr/>
          </a:p>
          <a:p>
            <a:pPr marL="0" lvl="0" indent="0" algn="l" rtl="0">
              <a:spcBef>
                <a:spcPts val="0"/>
              </a:spcBef>
              <a:spcAft>
                <a:spcPts val="0"/>
              </a:spcAft>
              <a:buNone/>
            </a:pPr>
            <a:r>
              <a:rPr lang="en"/>
              <a:t>While still in the Desktop, type “touch”, space, and ‘bob’ followed by ‘.js’ (no space around the period)”</a:t>
            </a:r>
            <a:endParaRPr/>
          </a:p>
          <a:p>
            <a:pPr marL="0" lvl="0" indent="0" algn="l" rtl="0">
              <a:spcBef>
                <a:spcPts val="0"/>
              </a:spcBef>
              <a:spcAft>
                <a:spcPts val="0"/>
              </a:spcAft>
              <a:buNone/>
            </a:pPr>
            <a:endParaRPr/>
          </a:p>
          <a:p>
            <a:pPr marL="0" lvl="0" indent="0" algn="l" rtl="0">
              <a:spcBef>
                <a:spcPts val="0"/>
              </a:spcBef>
              <a:spcAft>
                <a:spcPts val="0"/>
              </a:spcAft>
              <a:buNone/>
            </a:pPr>
            <a:r>
              <a:rPr lang="en"/>
              <a:t>NOTE: we are purposefully naming it bob.js as a practice for them to rename the file later.</a:t>
            </a:r>
            <a:endParaRPr/>
          </a:p>
          <a:p>
            <a:pPr marL="0" lvl="0" indent="0" algn="l" rtl="0">
              <a:spcBef>
                <a:spcPts val="0"/>
              </a:spcBef>
              <a:spcAft>
                <a:spcPts val="0"/>
              </a:spcAft>
              <a:buNone/>
            </a:pPr>
            <a:endParaRPr/>
          </a:p>
          <a:p>
            <a:pPr marL="0" lvl="0" indent="0" algn="l" rtl="0">
              <a:spcBef>
                <a:spcPts val="0"/>
              </a:spcBef>
              <a:spcAft>
                <a:spcPts val="0"/>
              </a:spcAft>
              <a:buNone/>
            </a:pPr>
            <a:r>
              <a:rPr lang="en"/>
              <a:t>“You’ll be using this file as your own JavaScript Library later on”</a:t>
            </a:r>
            <a:endParaRPr/>
          </a:p>
          <a:p>
            <a:pPr marL="0" lvl="0" indent="0" algn="l" rtl="0">
              <a:spcBef>
                <a:spcPts val="0"/>
              </a:spcBef>
              <a:spcAft>
                <a:spcPts val="0"/>
              </a:spcAft>
              <a:buNone/>
            </a:pPr>
            <a:r>
              <a:rPr lang="en"/>
              <a:t>“Unfortunately, we forgot to put bob.js in our named Directory!...(not really...)”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105c3745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105c3745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our folder with the ‘mv’ command”</a:t>
            </a:r>
            <a:endParaRPr/>
          </a:p>
          <a:p>
            <a:pPr marL="0" lvl="0" indent="0" algn="l" rtl="0">
              <a:spcBef>
                <a:spcPts val="0"/>
              </a:spcBef>
              <a:spcAft>
                <a:spcPts val="0"/>
              </a:spcAft>
              <a:buNone/>
            </a:pPr>
            <a:r>
              <a:rPr lang="en"/>
              <a:t>‘mv’ stands for move and it takes a file and puts it into a Directory, both of which we need to specify</a:t>
            </a:r>
            <a:endParaRPr/>
          </a:p>
          <a:p>
            <a:pPr marL="0" lvl="0" indent="0" algn="l" rtl="0">
              <a:spcBef>
                <a:spcPts val="0"/>
              </a:spcBef>
              <a:spcAft>
                <a:spcPts val="0"/>
              </a:spcAft>
              <a:buNone/>
            </a:pPr>
            <a:r>
              <a:rPr lang="en"/>
              <a:t>“Type ‘mv’ space ‘bob.js’ space and then the name of your directory”</a:t>
            </a:r>
            <a:endParaRPr/>
          </a:p>
          <a:p>
            <a:pPr marL="0" lvl="0" indent="0" algn="l" rtl="0">
              <a:spcBef>
                <a:spcPts val="0"/>
              </a:spcBef>
              <a:spcAft>
                <a:spcPts val="0"/>
              </a:spcAft>
              <a:buNone/>
            </a:pPr>
            <a:endParaRPr/>
          </a:p>
          <a:p>
            <a:pPr marL="0" lvl="0" indent="0" algn="l" rtl="0">
              <a:spcBef>
                <a:spcPts val="0"/>
              </a:spcBef>
              <a:spcAft>
                <a:spcPts val="0"/>
              </a:spcAft>
              <a:buNone/>
            </a:pPr>
            <a:r>
              <a:rPr lang="en"/>
              <a:t>Some students might have spelled some words with a capital letter and are running into issues</a:t>
            </a:r>
            <a:endParaRPr/>
          </a:p>
          <a:p>
            <a:pPr marL="0" lvl="0" indent="0" algn="l" rtl="0">
              <a:spcBef>
                <a:spcPts val="0"/>
              </a:spcBef>
              <a:spcAft>
                <a:spcPts val="0"/>
              </a:spcAft>
              <a:buNone/>
            </a:pPr>
            <a:r>
              <a:rPr lang="en"/>
              <a:t>Stress the importance that each letter and space matters, and that upper and lower casing also matters.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05c3745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05c3745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a45fcc12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a45fcc1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a45fcc12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a45fcc1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a45fcc12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a45fcc1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Mentions that this not only deletes the folder, but all of the content inside of it, too!</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8a193b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8a193b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Show students the list of commands they’ve just learned.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last two we didn’t go over, but they’re worth knowing</a:t>
            </a:r>
            <a:endParaRPr dirty="0">
              <a:latin typeface="Source Code Pro"/>
              <a:ea typeface="Source Code Pro"/>
              <a:cs typeface="Source Code Pro"/>
              <a:sym typeface="Source Code Pro"/>
            </a:endParaRPr>
          </a:p>
          <a:p>
            <a:pPr marL="0" lvl="0" indent="0" algn="l" rtl="0">
              <a:spcBef>
                <a:spcPts val="0"/>
              </a:spcBef>
              <a:spcAft>
                <a:spcPts val="0"/>
              </a:spcAft>
              <a:buNone/>
            </a:pPr>
            <a:r>
              <a:rPr lang="en" dirty="0"/>
              <a:t>They will delete permanently!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“Removing a file or directory in command line is NOT like putting it in the “Trashcan” where you can undo the deletion.”</a:t>
            </a:r>
            <a:endParaRPr dirty="0"/>
          </a:p>
          <a:p>
            <a:pPr marL="0" lvl="0" indent="0" algn="l" rtl="0">
              <a:spcBef>
                <a:spcPts val="0"/>
              </a:spcBef>
              <a:spcAft>
                <a:spcPts val="0"/>
              </a:spcAft>
              <a:buNone/>
            </a:pPr>
            <a:r>
              <a:rPr lang="en" dirty="0"/>
              <a:t>“These are permanent, so use with caution!”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Many more commands</a:t>
            </a:r>
            <a:endParaRPr dirty="0"/>
          </a:p>
          <a:p>
            <a:pPr marL="0" lvl="0" indent="0" algn="l" rtl="0">
              <a:spcBef>
                <a:spcPts val="0"/>
              </a:spcBef>
              <a:spcAft>
                <a:spcPts val="0"/>
              </a:spcAft>
              <a:buNone/>
            </a:pPr>
            <a:r>
              <a:rPr lang="en" dirty="0"/>
              <a:t>“What questions do you have for 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be moving onto JavaScript after this.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a75068bde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a75068bde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 course, we humans don’t speak binary (most of us anyway!), so we need something to help convert binary into a language we can understand”</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a75068bde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a75068bde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call this middleman an interpreter”</a:t>
            </a:r>
            <a:endParaRPr/>
          </a:p>
          <a:p>
            <a:pPr marL="0" lvl="0" indent="0" algn="l" rtl="0">
              <a:spcBef>
                <a:spcPts val="0"/>
              </a:spcBef>
              <a:spcAft>
                <a:spcPts val="0"/>
              </a:spcAft>
              <a:buClr>
                <a:schemeClr val="dk1"/>
              </a:buClr>
              <a:buSzPts val="1100"/>
              <a:buFont typeface="Arial"/>
              <a:buNone/>
            </a:pPr>
            <a:r>
              <a:rPr lang="en">
                <a:solidFill>
                  <a:schemeClr val="dk1"/>
                </a:solidFill>
              </a:rPr>
              <a:t>“If our computer needs to tell us something, the interpreter can relay that information to us, too. Such as with error messages and data queries”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b26be9440_1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b26be9440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 serves as an interpreter for executing computer commands”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b26be9440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b26be9440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call out other languages they’ve heard of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26be9440_1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26be9440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26be9440_1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b26be9440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Asking, “what’s the difference between programming languages?” might result in a myriad of responses from students.</a:t>
            </a:r>
            <a:endParaRPr/>
          </a:p>
          <a:p>
            <a:pPr marL="0" lvl="0" indent="0" algn="l" rtl="0">
              <a:spcBef>
                <a:spcPts val="0"/>
              </a:spcBef>
              <a:spcAft>
                <a:spcPts val="0"/>
              </a:spcAft>
              <a:buNone/>
            </a:pPr>
            <a:r>
              <a:rPr lang="en"/>
              <a:t>Try to elicit “syntax”, but if students don’t reach that conclusion, just give them the answer and move on.</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1434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lstStyle>
            <a:lvl1pPr lvl="0" algn="ctr">
              <a:spcBef>
                <a:spcPts val="0"/>
              </a:spcBef>
              <a:spcAft>
                <a:spcPts val="0"/>
              </a:spcAft>
              <a:buClr>
                <a:srgbClr val="3B3D42"/>
              </a:buClr>
              <a:buSzPts val="5200"/>
              <a:buNone/>
              <a:defRPr sz="5200">
                <a:solidFill>
                  <a:srgbClr val="3B3D4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22150" y="3385501"/>
            <a:ext cx="5699700" cy="855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rgbClr val="51C1E9"/>
              </a:buClr>
              <a:buSzPts val="2800"/>
              <a:buNone/>
              <a:defRPr sz="2800">
                <a:solidFill>
                  <a:srgbClr val="51C1E9"/>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descr="Logo_vert_whitesplash.png"/>
          <p:cNvPicPr preferRelativeResize="0"/>
          <p:nvPr/>
        </p:nvPicPr>
        <p:blipFill rotWithShape="1">
          <a:blip r:embed="rId2">
            <a:alphaModFix/>
          </a:blip>
          <a:srcRect/>
          <a:stretch/>
        </p:blipFill>
        <p:spPr>
          <a:xfrm>
            <a:off x="-115850" y="230399"/>
            <a:ext cx="2760624" cy="27605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 name="Google Shape;62;p15"/>
          <p:cNvSpPr txBox="1">
            <a:spLocks noGrp="1"/>
          </p:cNvSpPr>
          <p:nvPr>
            <p:ph type="subTitle" idx="1"/>
          </p:nvPr>
        </p:nvSpPr>
        <p:spPr>
          <a:xfrm>
            <a:off x="311700" y="3778934"/>
            <a:ext cx="8520600" cy="393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63" name="Google Shape;63;p15" descr="ascStar.png"/>
          <p:cNvPicPr preferRelativeResize="0"/>
          <p:nvPr/>
        </p:nvPicPr>
        <p:blipFill>
          <a:blip r:embed="rId2">
            <a:alphaModFix/>
          </a:blip>
          <a:stretch>
            <a:fillRect/>
          </a:stretch>
        </p:blipFill>
        <p:spPr>
          <a:xfrm>
            <a:off x="7006200" y="-13806"/>
            <a:ext cx="1603350" cy="14205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192400"/>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192400"/>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192400"/>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2400"/>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42900" algn="ctr" rtl="0">
              <a:spcBef>
                <a:spcPts val="0"/>
              </a:spcBef>
              <a:spcAft>
                <a:spcPts val="0"/>
              </a:spcAft>
              <a:buSzPts val="18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Code">
  <p:cSld name="CUSTOM">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4" name="Google Shape;24;p5"/>
          <p:cNvSpPr txBox="1">
            <a:spLocks noGrp="1"/>
          </p:cNvSpPr>
          <p:nvPr>
            <p:ph type="body" idx="1"/>
          </p:nvPr>
        </p:nvSpPr>
        <p:spPr>
          <a:xfrm>
            <a:off x="320700" y="1109950"/>
            <a:ext cx="8520600" cy="1816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body" idx="2"/>
          </p:nvPr>
        </p:nvSpPr>
        <p:spPr>
          <a:xfrm>
            <a:off x="320700" y="2926150"/>
            <a:ext cx="8520600" cy="1955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Source Code Pro"/>
              <a:buChar char="●"/>
              <a:defRPr>
                <a:latin typeface="Source Code Pro"/>
                <a:ea typeface="Source Code Pro"/>
                <a:cs typeface="Source Code Pro"/>
                <a:sym typeface="Source Code Pro"/>
              </a:defRPr>
            </a:lvl1pPr>
            <a:lvl2pPr marL="914400" lvl="1" indent="-317500">
              <a:spcBef>
                <a:spcPts val="1600"/>
              </a:spcBef>
              <a:spcAft>
                <a:spcPts val="0"/>
              </a:spcAft>
              <a:buSzPts val="1400"/>
              <a:buFont typeface="Source Code Pro"/>
              <a:buChar char="○"/>
              <a:defRPr>
                <a:latin typeface="Source Code Pro"/>
                <a:ea typeface="Source Code Pro"/>
                <a:cs typeface="Source Code Pro"/>
                <a:sym typeface="Source Code Pro"/>
              </a:defRPr>
            </a:lvl2pPr>
            <a:lvl3pPr marL="1371600" lvl="2" indent="-317500">
              <a:spcBef>
                <a:spcPts val="1600"/>
              </a:spcBef>
              <a:spcAft>
                <a:spcPts val="0"/>
              </a:spcAft>
              <a:buSzPts val="1400"/>
              <a:buFont typeface="Source Code Pro"/>
              <a:buChar char="■"/>
              <a:defRPr>
                <a:latin typeface="Source Code Pro"/>
                <a:ea typeface="Source Code Pro"/>
                <a:cs typeface="Source Code Pro"/>
                <a:sym typeface="Source Code Pro"/>
              </a:defRPr>
            </a:lvl3pPr>
            <a:lvl4pPr marL="1828800" lvl="3" indent="-317500">
              <a:spcBef>
                <a:spcPts val="1600"/>
              </a:spcBef>
              <a:spcAft>
                <a:spcPts val="0"/>
              </a:spcAft>
              <a:buSzPts val="1400"/>
              <a:buFont typeface="Source Code Pro"/>
              <a:buChar char="●"/>
              <a:defRPr>
                <a:latin typeface="Source Code Pro"/>
                <a:ea typeface="Source Code Pro"/>
                <a:cs typeface="Source Code Pro"/>
                <a:sym typeface="Source Code Pro"/>
              </a:defRPr>
            </a:lvl4pPr>
            <a:lvl5pPr marL="2286000" lvl="4" indent="-317500">
              <a:spcBef>
                <a:spcPts val="1600"/>
              </a:spcBef>
              <a:spcAft>
                <a:spcPts val="0"/>
              </a:spcAft>
              <a:buSzPts val="1400"/>
              <a:buFont typeface="Source Code Pro"/>
              <a:buChar char="○"/>
              <a:defRPr>
                <a:latin typeface="Source Code Pro"/>
                <a:ea typeface="Source Code Pro"/>
                <a:cs typeface="Source Code Pro"/>
                <a:sym typeface="Source Code Pro"/>
              </a:defRPr>
            </a:lvl5pPr>
            <a:lvl6pPr marL="2743200" lvl="5" indent="-317500">
              <a:spcBef>
                <a:spcPts val="1600"/>
              </a:spcBef>
              <a:spcAft>
                <a:spcPts val="0"/>
              </a:spcAft>
              <a:buSzPts val="1400"/>
              <a:buFont typeface="Source Code Pro"/>
              <a:buChar char="■"/>
              <a:defRPr>
                <a:latin typeface="Source Code Pro"/>
                <a:ea typeface="Source Code Pro"/>
                <a:cs typeface="Source Code Pro"/>
                <a:sym typeface="Source Code Pro"/>
              </a:defRPr>
            </a:lvl6pPr>
            <a:lvl7pPr marL="3200400" lvl="6" indent="-317500">
              <a:spcBef>
                <a:spcPts val="1600"/>
              </a:spcBef>
              <a:spcAft>
                <a:spcPts val="0"/>
              </a:spcAft>
              <a:buSzPts val="1400"/>
              <a:buFont typeface="Source Code Pro"/>
              <a:buChar char="●"/>
              <a:defRPr>
                <a:latin typeface="Source Code Pro"/>
                <a:ea typeface="Source Code Pro"/>
                <a:cs typeface="Source Code Pro"/>
                <a:sym typeface="Source Code Pro"/>
              </a:defRPr>
            </a:lvl7pPr>
            <a:lvl8pPr marL="3657600" lvl="7" indent="-317500">
              <a:spcBef>
                <a:spcPts val="1600"/>
              </a:spcBef>
              <a:spcAft>
                <a:spcPts val="0"/>
              </a:spcAft>
              <a:buSzPts val="1400"/>
              <a:buFont typeface="Source Code Pro"/>
              <a:buChar char="○"/>
              <a:defRPr>
                <a:latin typeface="Source Code Pro"/>
                <a:ea typeface="Source Code Pro"/>
                <a:cs typeface="Source Code Pro"/>
                <a:sym typeface="Source Code Pro"/>
              </a:defRPr>
            </a:lvl8pPr>
            <a:lvl9pPr marL="4114800" lvl="8" indent="-317500">
              <a:spcBef>
                <a:spcPts val="1600"/>
              </a:spcBef>
              <a:spcAft>
                <a:spcPts val="1600"/>
              </a:spcAft>
              <a:buSzPts val="1400"/>
              <a:buFont typeface="Source Code Pro"/>
              <a:buChar char="■"/>
              <a:defRPr>
                <a:latin typeface="Source Code Pro"/>
                <a:ea typeface="Source Code Pro"/>
                <a:cs typeface="Source Code Pro"/>
                <a:sym typeface="Source Code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265500" y="3949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1964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10" descr="roundJB.PNG"/>
          <p:cNvPicPr preferRelativeResize="0"/>
          <p:nvPr/>
        </p:nvPicPr>
        <p:blipFill>
          <a:blip r:embed="rId2">
            <a:alphaModFix/>
          </a:blip>
          <a:stretch>
            <a:fillRect/>
          </a:stretch>
        </p:blipFill>
        <p:spPr>
          <a:xfrm>
            <a:off x="-85604" y="2727050"/>
            <a:ext cx="2291200" cy="241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58375"/>
            <a:ext cx="8520600" cy="659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51C1E9"/>
              </a:buClr>
              <a:buSzPts val="3600"/>
              <a:buFont typeface="Roboto Condensed"/>
              <a:buNone/>
              <a:defRPr sz="3600">
                <a:solidFill>
                  <a:srgbClr val="51C1E9"/>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3B3D42"/>
              </a:buClr>
              <a:buSzPts val="1800"/>
              <a:buFont typeface="Helvetica Neue"/>
              <a:buChar char="●"/>
              <a:defRPr sz="1800">
                <a:solidFill>
                  <a:srgbClr val="3B3D4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rgbClr val="3B3D42"/>
              </a:buClr>
              <a:buSzPts val="1400"/>
              <a:buFont typeface="Helvetica Neue"/>
              <a:buChar char="■"/>
              <a:defRPr>
                <a:solidFill>
                  <a:srgbClr val="3B3D4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Helvetica Neue"/>
                <a:ea typeface="Helvetica Neue"/>
                <a:cs typeface="Helvetica Neue"/>
                <a:sym typeface="Helvetica Neue"/>
              </a:defRPr>
            </a:lvl1pPr>
            <a:lvl2pPr lvl="1" algn="r">
              <a:buNone/>
              <a:defRPr sz="1000">
                <a:solidFill>
                  <a:schemeClr val="dk2"/>
                </a:solidFill>
                <a:latin typeface="Helvetica Neue"/>
                <a:ea typeface="Helvetica Neue"/>
                <a:cs typeface="Helvetica Neue"/>
                <a:sym typeface="Helvetica Neue"/>
              </a:defRPr>
            </a:lvl2pPr>
            <a:lvl3pPr lvl="2" algn="r">
              <a:buNone/>
              <a:defRPr sz="1000">
                <a:solidFill>
                  <a:schemeClr val="dk2"/>
                </a:solidFill>
                <a:latin typeface="Helvetica Neue"/>
                <a:ea typeface="Helvetica Neue"/>
                <a:cs typeface="Helvetica Neue"/>
                <a:sym typeface="Helvetica Neue"/>
              </a:defRPr>
            </a:lvl3pPr>
            <a:lvl4pPr lvl="3" algn="r">
              <a:buNone/>
              <a:defRPr sz="1000">
                <a:solidFill>
                  <a:schemeClr val="dk2"/>
                </a:solidFill>
                <a:latin typeface="Helvetica Neue"/>
                <a:ea typeface="Helvetica Neue"/>
                <a:cs typeface="Helvetica Neue"/>
                <a:sym typeface="Helvetica Neue"/>
              </a:defRPr>
            </a:lvl4pPr>
            <a:lvl5pPr lvl="4" algn="r">
              <a:buNone/>
              <a:defRPr sz="1000">
                <a:solidFill>
                  <a:schemeClr val="dk2"/>
                </a:solidFill>
                <a:latin typeface="Helvetica Neue"/>
                <a:ea typeface="Helvetica Neue"/>
                <a:cs typeface="Helvetica Neue"/>
                <a:sym typeface="Helvetica Neue"/>
              </a:defRPr>
            </a:lvl5pPr>
            <a:lvl6pPr lvl="5" algn="r">
              <a:buNone/>
              <a:defRPr sz="1000">
                <a:solidFill>
                  <a:schemeClr val="dk2"/>
                </a:solidFill>
                <a:latin typeface="Helvetica Neue"/>
                <a:ea typeface="Helvetica Neue"/>
                <a:cs typeface="Helvetica Neue"/>
                <a:sym typeface="Helvetica Neue"/>
              </a:defRPr>
            </a:lvl6pPr>
            <a:lvl7pPr lvl="6" algn="r">
              <a:buNone/>
              <a:defRPr sz="1000">
                <a:solidFill>
                  <a:schemeClr val="dk2"/>
                </a:solidFill>
                <a:latin typeface="Helvetica Neue"/>
                <a:ea typeface="Helvetica Neue"/>
                <a:cs typeface="Helvetica Neue"/>
                <a:sym typeface="Helvetica Neue"/>
              </a:defRPr>
            </a:lvl7pPr>
            <a:lvl8pPr lvl="7" algn="r">
              <a:buNone/>
              <a:defRPr sz="1000">
                <a:solidFill>
                  <a:schemeClr val="dk2"/>
                </a:solidFill>
                <a:latin typeface="Helvetica Neue"/>
                <a:ea typeface="Helvetica Neue"/>
                <a:cs typeface="Helvetica Neue"/>
                <a:sym typeface="Helvetica Neue"/>
              </a:defRPr>
            </a:lvl8pPr>
            <a:lvl9pPr lvl="8" algn="r">
              <a:buNone/>
              <a:defRPr sz="1000">
                <a:solidFill>
                  <a:schemeClr val="dk2"/>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311700" y="192400"/>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Helvetica Neue"/>
              <a:buNone/>
              <a:defRPr sz="3000" b="1" u="sng">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3000"/>
              <a:buFont typeface="Helvetica Neue"/>
              <a:buNone/>
              <a:defRPr sz="3000">
                <a:solidFill>
                  <a:schemeClr val="dk1"/>
                </a:solidFill>
                <a:latin typeface="Helvetica Neue"/>
                <a:ea typeface="Helvetica Neue"/>
                <a:cs typeface="Helvetica Neue"/>
                <a:sym typeface="Helvetica Neue"/>
              </a:defRPr>
            </a:lvl9pPr>
          </a:lstStyle>
          <a:p>
            <a:endParaRPr/>
          </a:p>
        </p:txBody>
      </p:sp>
      <p:sp>
        <p:nvSpPr>
          <p:cNvPr id="59" name="Google Shape;59;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81000" rtl="0">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marL="914400" lvl="1" indent="-3429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5pPr>
            <a:lvl6pPr marL="2743200" lvl="5"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8pPr>
            <a:lvl9pPr marL="4114800" lvl="8" indent="-317500" rtl="0">
              <a:lnSpc>
                <a:spcPct val="115000"/>
              </a:lnSpc>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 0</a:t>
            </a:r>
            <a:endParaRPr/>
          </a:p>
          <a:p>
            <a:pPr marL="0" lvl="0" indent="0" algn="ctr" rtl="0">
              <a:spcBef>
                <a:spcPts val="0"/>
              </a:spcBef>
              <a:spcAft>
                <a:spcPts val="0"/>
              </a:spcAft>
              <a:buNone/>
            </a:pPr>
            <a:r>
              <a:rPr lang="en"/>
              <a:t>DAY 0</a:t>
            </a:r>
            <a:endParaRPr/>
          </a:p>
        </p:txBody>
      </p:sp>
      <p:pic>
        <p:nvPicPr>
          <p:cNvPr id="96" name="Google Shape;96;p26" descr="leaningJB.png"/>
          <p:cNvPicPr preferRelativeResize="0"/>
          <p:nvPr/>
        </p:nvPicPr>
        <p:blipFill>
          <a:blip r:embed="rId3">
            <a:alphaModFix/>
          </a:blip>
          <a:stretch>
            <a:fillRect/>
          </a:stretch>
        </p:blipFill>
        <p:spPr>
          <a:xfrm flipH="1">
            <a:off x="6812974" y="2512475"/>
            <a:ext cx="2198201" cy="3074926"/>
          </a:xfrm>
          <a:prstGeom prst="rect">
            <a:avLst/>
          </a:prstGeom>
          <a:noFill/>
          <a:ln>
            <a:noFill/>
          </a:ln>
        </p:spPr>
      </p:pic>
      <p:sp>
        <p:nvSpPr>
          <p:cNvPr id="97" name="Google Shape;97;p26"/>
          <p:cNvSpPr txBox="1">
            <a:spLocks noGrp="1"/>
          </p:cNvSpPr>
          <p:nvPr>
            <p:ph type="title" idx="4294967295"/>
          </p:nvPr>
        </p:nvSpPr>
        <p:spPr>
          <a:xfrm>
            <a:off x="807100" y="3599188"/>
            <a:ext cx="6085800" cy="90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Helvetica Neue"/>
                <a:ea typeface="Helvetica Neue"/>
                <a:cs typeface="Helvetica Neue"/>
                <a:sym typeface="Helvetica Neue"/>
              </a:rPr>
              <a:t>Command Line</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DIFFERENT LANGUAGES</a:t>
            </a:r>
            <a:endParaRPr/>
          </a:p>
        </p:txBody>
      </p:sp>
      <p:sp>
        <p:nvSpPr>
          <p:cNvPr id="161" name="Google Shape;161;p35"/>
          <p:cNvSpPr txBox="1">
            <a:spLocks noGrp="1"/>
          </p:cNvSpPr>
          <p:nvPr>
            <p:ph type="body" idx="1"/>
          </p:nvPr>
        </p:nvSpPr>
        <p:spPr>
          <a:xfrm>
            <a:off x="67125" y="1152475"/>
            <a:ext cx="4469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some programming languages you know or have heard of.</a:t>
            </a:r>
            <a:endParaRPr/>
          </a:p>
          <a:p>
            <a:pPr marL="457200" lvl="0" indent="-342900" algn="l" rtl="0">
              <a:spcBef>
                <a:spcPts val="0"/>
              </a:spcBef>
              <a:spcAft>
                <a:spcPts val="0"/>
              </a:spcAft>
              <a:buSzPts val="1800"/>
              <a:buChar char="●"/>
            </a:pPr>
            <a:r>
              <a:rPr lang="en"/>
              <a:t>What’s the difference?</a:t>
            </a:r>
            <a:endParaRPr/>
          </a:p>
          <a:p>
            <a:pPr marL="914400" lvl="1" indent="-317500" algn="l" rtl="0">
              <a:spcBef>
                <a:spcPts val="0"/>
              </a:spcBef>
              <a:spcAft>
                <a:spcPts val="0"/>
              </a:spcAft>
              <a:buSzPts val="1400"/>
              <a:buChar char="○"/>
            </a:pPr>
            <a:r>
              <a:rPr lang="en"/>
              <a:t>Just syntax! </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DIFFERENT LANGUAGES</a:t>
            </a:r>
            <a:endParaRPr/>
          </a:p>
        </p:txBody>
      </p:sp>
      <p:sp>
        <p:nvSpPr>
          <p:cNvPr id="167" name="Google Shape;167;p36"/>
          <p:cNvSpPr txBox="1">
            <a:spLocks noGrp="1"/>
          </p:cNvSpPr>
          <p:nvPr>
            <p:ph type="body" idx="1"/>
          </p:nvPr>
        </p:nvSpPr>
        <p:spPr>
          <a:xfrm>
            <a:off x="67125" y="1152475"/>
            <a:ext cx="4469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some programming languages you know or have heard of.</a:t>
            </a:r>
            <a:endParaRPr/>
          </a:p>
          <a:p>
            <a:pPr marL="457200" lvl="0" indent="-342900" algn="l" rtl="0">
              <a:spcBef>
                <a:spcPts val="0"/>
              </a:spcBef>
              <a:spcAft>
                <a:spcPts val="0"/>
              </a:spcAft>
              <a:buSzPts val="1800"/>
              <a:buChar char="●"/>
            </a:pPr>
            <a:r>
              <a:rPr lang="en"/>
              <a:t>What’s the difference?</a:t>
            </a:r>
            <a:endParaRPr/>
          </a:p>
          <a:p>
            <a:pPr marL="914400" lvl="1" indent="-317500" algn="l" rtl="0">
              <a:spcBef>
                <a:spcPts val="0"/>
              </a:spcBef>
              <a:spcAft>
                <a:spcPts val="0"/>
              </a:spcAft>
              <a:buSzPts val="1400"/>
              <a:buChar char="○"/>
            </a:pPr>
            <a:r>
              <a:rPr lang="en"/>
              <a:t>Just syntax! </a:t>
            </a:r>
            <a:endParaRPr/>
          </a:p>
          <a:p>
            <a:pPr marL="914400" lvl="1" indent="-317500" algn="l" rtl="0">
              <a:spcBef>
                <a:spcPts val="0"/>
              </a:spcBef>
              <a:spcAft>
                <a:spcPts val="0"/>
              </a:spcAft>
              <a:buSzPts val="1400"/>
              <a:buChar char="○"/>
            </a:pPr>
            <a:r>
              <a:rPr lang="en"/>
              <a:t>All programming languages do (basically) the same things</a:t>
            </a:r>
            <a:endParaRPr/>
          </a:p>
        </p:txBody>
      </p:sp>
      <p:grpSp>
        <p:nvGrpSpPr>
          <p:cNvPr id="168" name="Google Shape;168;p36"/>
          <p:cNvGrpSpPr/>
          <p:nvPr/>
        </p:nvGrpSpPr>
        <p:grpSpPr>
          <a:xfrm>
            <a:off x="4536309" y="1052119"/>
            <a:ext cx="1096421" cy="2331121"/>
            <a:chOff x="3699675" y="437100"/>
            <a:chExt cx="1319400" cy="2805200"/>
          </a:xfrm>
        </p:grpSpPr>
        <p:sp>
          <p:nvSpPr>
            <p:cNvPr id="169" name="Google Shape;169;p36"/>
            <p:cNvSpPr txBox="1"/>
            <p:nvPr/>
          </p:nvSpPr>
          <p:spPr>
            <a:xfrm>
              <a:off x="3699675" y="437100"/>
              <a:ext cx="8439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Ruby</a:t>
              </a:r>
              <a:endParaRPr/>
            </a:p>
          </p:txBody>
        </p:sp>
        <p:sp>
          <p:nvSpPr>
            <p:cNvPr id="170" name="Google Shape;170;p36"/>
            <p:cNvSpPr txBox="1"/>
            <p:nvPr/>
          </p:nvSpPr>
          <p:spPr>
            <a:xfrm>
              <a:off x="3699675" y="2832800"/>
              <a:ext cx="13194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JavaScript</a:t>
              </a:r>
              <a:endParaRPr/>
            </a:p>
          </p:txBody>
        </p:sp>
      </p:grpSp>
      <p:pic>
        <p:nvPicPr>
          <p:cNvPr id="171" name="Google Shape;171;p36"/>
          <p:cNvPicPr preferRelativeResize="0"/>
          <p:nvPr/>
        </p:nvPicPr>
        <p:blipFill rotWithShape="1">
          <a:blip r:embed="rId3">
            <a:alphaModFix/>
          </a:blip>
          <a:srcRect r="8609" b="34776"/>
          <a:stretch/>
        </p:blipFill>
        <p:spPr>
          <a:xfrm>
            <a:off x="4499775" y="3567100"/>
            <a:ext cx="4644227" cy="939775"/>
          </a:xfrm>
          <a:prstGeom prst="rect">
            <a:avLst/>
          </a:prstGeom>
          <a:noFill/>
          <a:ln>
            <a:noFill/>
          </a:ln>
        </p:spPr>
      </p:pic>
      <p:pic>
        <p:nvPicPr>
          <p:cNvPr id="172" name="Google Shape;172;p36"/>
          <p:cNvPicPr preferRelativeResize="0"/>
          <p:nvPr/>
        </p:nvPicPr>
        <p:blipFill rotWithShape="1">
          <a:blip r:embed="rId4">
            <a:alphaModFix/>
          </a:blip>
          <a:srcRect b="30226"/>
          <a:stretch/>
        </p:blipFill>
        <p:spPr>
          <a:xfrm>
            <a:off x="4499775" y="1589650"/>
            <a:ext cx="4644224" cy="101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SYNTAX?</a:t>
            </a:r>
            <a:endParaRPr/>
          </a:p>
        </p:txBody>
      </p:sp>
      <p:sp>
        <p:nvSpPr>
          <p:cNvPr id="178" name="Google Shape;17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What’s syntax?</a:t>
            </a:r>
            <a:endParaRPr/>
          </a:p>
          <a:p>
            <a:pPr marL="914400" lvl="1" indent="-342900" algn="l" rtl="0">
              <a:spcBef>
                <a:spcPts val="0"/>
              </a:spcBef>
              <a:spcAft>
                <a:spcPts val="0"/>
              </a:spcAft>
              <a:buSzPts val="1800"/>
              <a:buChar char="○"/>
            </a:pPr>
            <a:r>
              <a:rPr lang="en" sz="1800"/>
              <a:t>It’s like grammar in the English language</a:t>
            </a:r>
            <a:endParaRPr sz="1800"/>
          </a:p>
          <a:p>
            <a:pPr marL="914400" lvl="1" indent="-342900" algn="l" rtl="0">
              <a:spcBef>
                <a:spcPts val="0"/>
              </a:spcBef>
              <a:spcAft>
                <a:spcPts val="0"/>
              </a:spcAft>
              <a:buSzPts val="1800"/>
              <a:buChar char="○"/>
            </a:pPr>
            <a:r>
              <a:rPr lang="en" sz="1800"/>
              <a:t>Rules for understanding</a:t>
            </a:r>
            <a:endParaRPr sz="1800"/>
          </a:p>
          <a:p>
            <a:pPr marL="0" lvl="0" indent="0" algn="l" rtl="0">
              <a:spcBef>
                <a:spcPts val="1600"/>
              </a:spcBef>
              <a:spcAft>
                <a:spcPts val="1600"/>
              </a:spcAft>
              <a:buNone/>
            </a:pPr>
            <a:r>
              <a:rPr lang="en"/>
              <a:t>For example…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SYNTAX?</a:t>
            </a:r>
            <a:endParaRPr dirty="0"/>
          </a:p>
        </p:txBody>
      </p:sp>
      <p:sp>
        <p:nvSpPr>
          <p:cNvPr id="184" name="Google Shape;18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What’s syntax?</a:t>
            </a:r>
            <a:endParaRPr/>
          </a:p>
          <a:p>
            <a:pPr marL="914400" lvl="1" indent="-342900" algn="l" rtl="0">
              <a:spcBef>
                <a:spcPts val="0"/>
              </a:spcBef>
              <a:spcAft>
                <a:spcPts val="0"/>
              </a:spcAft>
              <a:buSzPts val="1800"/>
              <a:buChar char="○"/>
            </a:pPr>
            <a:r>
              <a:rPr lang="en" sz="1800"/>
              <a:t>It’s like grammar in the English language</a:t>
            </a:r>
            <a:endParaRPr sz="1800"/>
          </a:p>
          <a:p>
            <a:pPr marL="914400" lvl="1" indent="-342900" algn="l" rtl="0">
              <a:spcBef>
                <a:spcPts val="0"/>
              </a:spcBef>
              <a:spcAft>
                <a:spcPts val="0"/>
              </a:spcAft>
              <a:buSzPts val="1800"/>
              <a:buChar char="○"/>
            </a:pPr>
            <a:r>
              <a:rPr lang="en" sz="1800"/>
              <a:t>Rules for understanding</a:t>
            </a:r>
            <a:endParaRPr sz="1800"/>
          </a:p>
          <a:p>
            <a:pPr marL="0" lvl="0" indent="0" algn="l" rtl="0">
              <a:spcBef>
                <a:spcPts val="1600"/>
              </a:spcBef>
              <a:spcAft>
                <a:spcPts val="0"/>
              </a:spcAft>
              <a:buNone/>
            </a:pPr>
            <a:r>
              <a:rPr lang="en"/>
              <a:t>For example…</a:t>
            </a:r>
            <a:endParaRPr/>
          </a:p>
          <a:p>
            <a:pPr marL="457200" lvl="0" indent="-342900" algn="l" rtl="0">
              <a:spcBef>
                <a:spcPts val="1600"/>
              </a:spcBef>
              <a:spcAft>
                <a:spcPts val="0"/>
              </a:spcAft>
              <a:buSzPts val="1800"/>
              <a:buChar char="●"/>
            </a:pPr>
            <a:r>
              <a:rPr lang="en"/>
              <a:t>What are some grammatical rules in English?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9"/>
          <p:cNvPicPr preferRelativeResize="0"/>
          <p:nvPr/>
        </p:nvPicPr>
        <p:blipFill>
          <a:blip r:embed="rId3">
            <a:alphaModFix/>
          </a:blip>
          <a:stretch>
            <a:fillRect/>
          </a:stretch>
        </p:blipFill>
        <p:spPr>
          <a:xfrm>
            <a:off x="3114419" y="-9"/>
            <a:ext cx="2186366" cy="12298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40"/>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195" name="Google Shape;195;p40"/>
          <p:cNvPicPr preferRelativeResize="0"/>
          <p:nvPr/>
        </p:nvPicPr>
        <p:blipFill>
          <a:blip r:embed="rId4">
            <a:alphaModFix/>
          </a:blip>
          <a:stretch>
            <a:fillRect/>
          </a:stretch>
        </p:blipFill>
        <p:spPr>
          <a:xfrm>
            <a:off x="3114419" y="-9"/>
            <a:ext cx="2186366" cy="12298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1"/>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01" name="Google Shape;201;p41"/>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02" name="Google Shape;202;p41"/>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42"/>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08" name="Google Shape;208;p42"/>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09" name="Google Shape;209;p42"/>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210" name="Google Shape;210;p42"/>
          <p:cNvSpPr/>
          <p:nvPr/>
        </p:nvSpPr>
        <p:spPr>
          <a:xfrm rot="2418489">
            <a:off x="2227752" y="940896"/>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42"/>
          <p:cNvPicPr preferRelativeResize="0"/>
          <p:nvPr/>
        </p:nvPicPr>
        <p:blipFill>
          <a:blip r:embed="rId5">
            <a:alphaModFix/>
          </a:blip>
          <a:stretch>
            <a:fillRect/>
          </a:stretch>
        </p:blipFill>
        <p:spPr>
          <a:xfrm>
            <a:off x="470733" y="1819000"/>
            <a:ext cx="1351088" cy="13510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43"/>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17" name="Google Shape;217;p43"/>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18" name="Google Shape;218;p43"/>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219" name="Google Shape;219;p43"/>
          <p:cNvSpPr/>
          <p:nvPr/>
        </p:nvSpPr>
        <p:spPr>
          <a:xfrm rot="2418489">
            <a:off x="2227752" y="940896"/>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43"/>
          <p:cNvPicPr preferRelativeResize="0"/>
          <p:nvPr/>
        </p:nvPicPr>
        <p:blipFill>
          <a:blip r:embed="rId5">
            <a:alphaModFix/>
          </a:blip>
          <a:stretch>
            <a:fillRect/>
          </a:stretch>
        </p:blipFill>
        <p:spPr>
          <a:xfrm>
            <a:off x="470733" y="1819000"/>
            <a:ext cx="1351088" cy="1351088"/>
          </a:xfrm>
          <a:prstGeom prst="rect">
            <a:avLst/>
          </a:prstGeom>
          <a:noFill/>
          <a:ln>
            <a:noFill/>
          </a:ln>
        </p:spPr>
      </p:pic>
      <p:sp>
        <p:nvSpPr>
          <p:cNvPr id="221" name="Google Shape;221;p43"/>
          <p:cNvSpPr/>
          <p:nvPr/>
        </p:nvSpPr>
        <p:spPr>
          <a:xfrm>
            <a:off x="905850" y="3186675"/>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44"/>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27" name="Google Shape;227;p44"/>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28" name="Google Shape;228;p44"/>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229" name="Google Shape;229;p44"/>
          <p:cNvSpPr/>
          <p:nvPr/>
        </p:nvSpPr>
        <p:spPr>
          <a:xfrm rot="2418489">
            <a:off x="2227752" y="940896"/>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0" name="Google Shape;230;p44"/>
          <p:cNvPicPr preferRelativeResize="0"/>
          <p:nvPr/>
        </p:nvPicPr>
        <p:blipFill>
          <a:blip r:embed="rId5">
            <a:alphaModFix/>
          </a:blip>
          <a:stretch>
            <a:fillRect/>
          </a:stretch>
        </p:blipFill>
        <p:spPr>
          <a:xfrm>
            <a:off x="470733" y="1819000"/>
            <a:ext cx="1351088" cy="1351088"/>
          </a:xfrm>
          <a:prstGeom prst="rect">
            <a:avLst/>
          </a:prstGeom>
          <a:noFill/>
          <a:ln>
            <a:noFill/>
          </a:ln>
        </p:spPr>
      </p:pic>
      <p:sp>
        <p:nvSpPr>
          <p:cNvPr id="231" name="Google Shape;231;p44"/>
          <p:cNvSpPr/>
          <p:nvPr/>
        </p:nvSpPr>
        <p:spPr>
          <a:xfrm>
            <a:off x="905850" y="3186675"/>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2" name="Google Shape;232;p44"/>
          <p:cNvPicPr preferRelativeResize="0"/>
          <p:nvPr/>
        </p:nvPicPr>
        <p:blipFill>
          <a:blip r:embed="rId3">
            <a:alphaModFix/>
          </a:blip>
          <a:stretch>
            <a:fillRect/>
          </a:stretch>
        </p:blipFill>
        <p:spPr>
          <a:xfrm>
            <a:off x="6974225" y="3999394"/>
            <a:ext cx="1478975" cy="1097275"/>
          </a:xfrm>
          <a:prstGeom prst="rect">
            <a:avLst/>
          </a:prstGeom>
          <a:noFill/>
          <a:ln>
            <a:noFill/>
          </a:ln>
        </p:spPr>
      </p:pic>
      <p:sp>
        <p:nvSpPr>
          <p:cNvPr id="233" name="Google Shape;233;p44"/>
          <p:cNvSpPr txBox="1"/>
          <p:nvPr/>
        </p:nvSpPr>
        <p:spPr>
          <a:xfrm>
            <a:off x="6588725" y="3572463"/>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0" y="975675"/>
            <a:ext cx="4310700" cy="9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latin typeface="Helvetica Neue"/>
                <a:ea typeface="Helvetica Neue"/>
                <a:cs typeface="Helvetica Neue"/>
                <a:sym typeface="Helvetica Neue"/>
              </a:rPr>
              <a:t>Command Line</a:t>
            </a:r>
            <a:endParaRPr sz="2200" dirty="0"/>
          </a:p>
        </p:txBody>
      </p:sp>
      <p:sp>
        <p:nvSpPr>
          <p:cNvPr id="103" name="Google Shape;103;p2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What is a Programming Language?</a:t>
            </a:r>
            <a:endParaRPr/>
          </a:p>
          <a:p>
            <a:pPr marL="457200" lvl="0" indent="-342900" algn="l" rtl="0">
              <a:spcBef>
                <a:spcPts val="0"/>
              </a:spcBef>
              <a:spcAft>
                <a:spcPts val="0"/>
              </a:spcAft>
              <a:buSzPts val="1800"/>
              <a:buChar char="●"/>
            </a:pPr>
            <a:r>
              <a:rPr lang="en"/>
              <a:t>Syntax</a:t>
            </a:r>
            <a:endParaRPr/>
          </a:p>
          <a:p>
            <a:pPr marL="457200" lvl="0" indent="-342900" algn="l" rtl="0">
              <a:spcBef>
                <a:spcPts val="0"/>
              </a:spcBef>
              <a:spcAft>
                <a:spcPts val="0"/>
              </a:spcAft>
              <a:buSzPts val="1800"/>
              <a:buChar char="●"/>
            </a:pPr>
            <a:r>
              <a:rPr lang="en"/>
              <a:t>Talk to the Computer</a:t>
            </a:r>
            <a:endParaRPr/>
          </a:p>
          <a:p>
            <a:pPr marL="457200" lvl="0" indent="-342900" algn="l" rtl="0">
              <a:spcBef>
                <a:spcPts val="0"/>
              </a:spcBef>
              <a:spcAft>
                <a:spcPts val="0"/>
              </a:spcAft>
              <a:buSzPts val="1800"/>
              <a:buChar char="●"/>
            </a:pPr>
            <a:r>
              <a:rPr lang="en"/>
              <a:t>Navigation Exercise</a:t>
            </a:r>
            <a:endParaRPr/>
          </a:p>
          <a:p>
            <a:pPr marL="457200" lvl="0" indent="-342900" algn="l" rtl="0">
              <a:spcBef>
                <a:spcPts val="0"/>
              </a:spcBef>
              <a:spcAft>
                <a:spcPts val="0"/>
              </a:spcAft>
              <a:buSzPts val="1800"/>
              <a:buChar char="●"/>
            </a:pPr>
            <a:r>
              <a:rPr lang="en"/>
              <a:t>List of basic commands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45"/>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39" name="Google Shape;239;p45"/>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40" name="Google Shape;240;p45"/>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241" name="Google Shape;241;p45"/>
          <p:cNvSpPr/>
          <p:nvPr/>
        </p:nvSpPr>
        <p:spPr>
          <a:xfrm rot="2418489">
            <a:off x="2227752" y="940896"/>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2" name="Google Shape;242;p45"/>
          <p:cNvPicPr preferRelativeResize="0"/>
          <p:nvPr/>
        </p:nvPicPr>
        <p:blipFill>
          <a:blip r:embed="rId5">
            <a:alphaModFix/>
          </a:blip>
          <a:stretch>
            <a:fillRect/>
          </a:stretch>
        </p:blipFill>
        <p:spPr>
          <a:xfrm>
            <a:off x="470733" y="1819000"/>
            <a:ext cx="1351088" cy="1351088"/>
          </a:xfrm>
          <a:prstGeom prst="rect">
            <a:avLst/>
          </a:prstGeom>
          <a:noFill/>
          <a:ln>
            <a:noFill/>
          </a:ln>
        </p:spPr>
      </p:pic>
      <p:sp>
        <p:nvSpPr>
          <p:cNvPr id="243" name="Google Shape;243;p45"/>
          <p:cNvSpPr/>
          <p:nvPr/>
        </p:nvSpPr>
        <p:spPr>
          <a:xfrm>
            <a:off x="7571994" y="3156981"/>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4" name="Google Shape;244;p45"/>
          <p:cNvPicPr preferRelativeResize="0"/>
          <p:nvPr/>
        </p:nvPicPr>
        <p:blipFill>
          <a:blip r:embed="rId3">
            <a:alphaModFix/>
          </a:blip>
          <a:stretch>
            <a:fillRect/>
          </a:stretch>
        </p:blipFill>
        <p:spPr>
          <a:xfrm>
            <a:off x="6977257" y="3999394"/>
            <a:ext cx="1478975" cy="1097275"/>
          </a:xfrm>
          <a:prstGeom prst="rect">
            <a:avLst/>
          </a:prstGeom>
          <a:noFill/>
          <a:ln>
            <a:noFill/>
          </a:ln>
        </p:spPr>
      </p:pic>
      <p:sp>
        <p:nvSpPr>
          <p:cNvPr id="245" name="Google Shape;245;p45"/>
          <p:cNvSpPr txBox="1"/>
          <p:nvPr/>
        </p:nvSpPr>
        <p:spPr>
          <a:xfrm>
            <a:off x="6624745" y="3554625"/>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Helvetica Neue"/>
                <a:ea typeface="Helvetica Neue"/>
                <a:cs typeface="Helvetica Neue"/>
                <a:sym typeface="Helvetica Neue"/>
              </a:rPr>
              <a:t>BINARY</a:t>
            </a:r>
            <a:endParaRPr sz="2400" dirty="0">
              <a:latin typeface="Helvetica Neue"/>
              <a:ea typeface="Helvetica Neue"/>
              <a:cs typeface="Helvetica Neue"/>
              <a:sym typeface="Helvetica Neue"/>
            </a:endParaRPr>
          </a:p>
        </p:txBody>
      </p:sp>
      <p:pic>
        <p:nvPicPr>
          <p:cNvPr id="246" name="Google Shape;246;p45"/>
          <p:cNvPicPr preferRelativeResize="0"/>
          <p:nvPr/>
        </p:nvPicPr>
        <p:blipFill>
          <a:blip r:embed="rId6">
            <a:alphaModFix/>
          </a:blip>
          <a:stretch>
            <a:fillRect/>
          </a:stretch>
        </p:blipFill>
        <p:spPr>
          <a:xfrm>
            <a:off x="6886560" y="1995005"/>
            <a:ext cx="1263281" cy="1097307"/>
          </a:xfrm>
          <a:prstGeom prst="rect">
            <a:avLst/>
          </a:prstGeom>
          <a:noFill/>
          <a:ln>
            <a:noFill/>
          </a:ln>
        </p:spPr>
      </p:pic>
      <p:sp>
        <p:nvSpPr>
          <p:cNvPr id="12" name="Google Shape;241;p45">
            <a:extLst>
              <a:ext uri="{FF2B5EF4-FFF2-40B4-BE49-F238E27FC236}">
                <a16:creationId xmlns:a16="http://schemas.microsoft.com/office/drawing/2014/main" id="{23E34680-390B-4DE1-B67F-EEC8A490C392}"/>
              </a:ext>
            </a:extLst>
          </p:cNvPr>
          <p:cNvSpPr/>
          <p:nvPr/>
        </p:nvSpPr>
        <p:spPr>
          <a:xfrm rot="18358237">
            <a:off x="6473600" y="913890"/>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p45">
            <a:extLst>
              <a:ext uri="{FF2B5EF4-FFF2-40B4-BE49-F238E27FC236}">
                <a16:creationId xmlns:a16="http://schemas.microsoft.com/office/drawing/2014/main" id="{747DDA43-AA8B-4913-940C-C9F480C4DC8C}"/>
              </a:ext>
            </a:extLst>
          </p:cNvPr>
          <p:cNvSpPr/>
          <p:nvPr/>
        </p:nvSpPr>
        <p:spPr>
          <a:xfrm>
            <a:off x="978712" y="3144075"/>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46"/>
          <p:cNvPicPr preferRelativeResize="0"/>
          <p:nvPr/>
        </p:nvPicPr>
        <p:blipFill>
          <a:blip r:embed="rId3">
            <a:alphaModFix/>
          </a:blip>
          <a:stretch>
            <a:fillRect/>
          </a:stretch>
        </p:blipFill>
        <p:spPr>
          <a:xfrm>
            <a:off x="383975" y="4046225"/>
            <a:ext cx="1478975" cy="1097275"/>
          </a:xfrm>
          <a:prstGeom prst="rect">
            <a:avLst/>
          </a:prstGeom>
          <a:noFill/>
          <a:ln>
            <a:noFill/>
          </a:ln>
        </p:spPr>
      </p:pic>
      <p:pic>
        <p:nvPicPr>
          <p:cNvPr id="253" name="Google Shape;253;p46"/>
          <p:cNvPicPr preferRelativeResize="0"/>
          <p:nvPr/>
        </p:nvPicPr>
        <p:blipFill>
          <a:blip r:embed="rId4">
            <a:alphaModFix/>
          </a:blip>
          <a:stretch>
            <a:fillRect/>
          </a:stretch>
        </p:blipFill>
        <p:spPr>
          <a:xfrm>
            <a:off x="3114419" y="-9"/>
            <a:ext cx="2186366" cy="1229831"/>
          </a:xfrm>
          <a:prstGeom prst="rect">
            <a:avLst/>
          </a:prstGeom>
          <a:noFill/>
          <a:ln>
            <a:noFill/>
          </a:ln>
        </p:spPr>
      </p:pic>
      <p:sp>
        <p:nvSpPr>
          <p:cNvPr id="254" name="Google Shape;254;p46"/>
          <p:cNvSpPr txBox="1"/>
          <p:nvPr/>
        </p:nvSpPr>
        <p:spPr>
          <a:xfrm>
            <a:off x="54275" y="3619294"/>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255" name="Google Shape;255;p46"/>
          <p:cNvSpPr/>
          <p:nvPr/>
        </p:nvSpPr>
        <p:spPr>
          <a:xfrm rot="2418489">
            <a:off x="2227752" y="940896"/>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 name="Google Shape;256;p46"/>
          <p:cNvPicPr preferRelativeResize="0"/>
          <p:nvPr/>
        </p:nvPicPr>
        <p:blipFill>
          <a:blip r:embed="rId5">
            <a:alphaModFix/>
          </a:blip>
          <a:stretch>
            <a:fillRect/>
          </a:stretch>
        </p:blipFill>
        <p:spPr>
          <a:xfrm>
            <a:off x="470733" y="1819000"/>
            <a:ext cx="1351088" cy="1351088"/>
          </a:xfrm>
          <a:prstGeom prst="rect">
            <a:avLst/>
          </a:prstGeom>
          <a:noFill/>
          <a:ln>
            <a:noFill/>
          </a:ln>
        </p:spPr>
      </p:pic>
      <p:sp>
        <p:nvSpPr>
          <p:cNvPr id="257" name="Google Shape;257;p46"/>
          <p:cNvSpPr/>
          <p:nvPr/>
        </p:nvSpPr>
        <p:spPr>
          <a:xfrm>
            <a:off x="905850" y="3186675"/>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8" name="Google Shape;258;p46"/>
          <p:cNvPicPr preferRelativeResize="0"/>
          <p:nvPr/>
        </p:nvPicPr>
        <p:blipFill>
          <a:blip r:embed="rId3">
            <a:alphaModFix/>
          </a:blip>
          <a:stretch>
            <a:fillRect/>
          </a:stretch>
        </p:blipFill>
        <p:spPr>
          <a:xfrm>
            <a:off x="6977256" y="4006731"/>
            <a:ext cx="1478975" cy="1097275"/>
          </a:xfrm>
          <a:prstGeom prst="rect">
            <a:avLst/>
          </a:prstGeom>
          <a:noFill/>
          <a:ln>
            <a:noFill/>
          </a:ln>
        </p:spPr>
      </p:pic>
      <p:sp>
        <p:nvSpPr>
          <p:cNvPr id="259" name="Google Shape;259;p46"/>
          <p:cNvSpPr txBox="1"/>
          <p:nvPr/>
        </p:nvSpPr>
        <p:spPr>
          <a:xfrm>
            <a:off x="6624744" y="3666125"/>
            <a:ext cx="21840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Helvetica Neue"/>
                <a:ea typeface="Helvetica Neue"/>
                <a:cs typeface="Helvetica Neue"/>
                <a:sym typeface="Helvetica Neue"/>
              </a:rPr>
              <a:t>BINARY</a:t>
            </a:r>
            <a:endParaRPr sz="2400">
              <a:latin typeface="Helvetica Neue"/>
              <a:ea typeface="Helvetica Neue"/>
              <a:cs typeface="Helvetica Neue"/>
              <a:sym typeface="Helvetica Neue"/>
            </a:endParaRPr>
          </a:p>
        </p:txBody>
      </p:sp>
      <p:sp>
        <p:nvSpPr>
          <p:cNvPr id="13" name="Google Shape;243;p45">
            <a:extLst>
              <a:ext uri="{FF2B5EF4-FFF2-40B4-BE49-F238E27FC236}">
                <a16:creationId xmlns:a16="http://schemas.microsoft.com/office/drawing/2014/main" id="{0D0619D8-970A-47C5-B011-46F5D299B4CE}"/>
              </a:ext>
            </a:extLst>
          </p:cNvPr>
          <p:cNvSpPr/>
          <p:nvPr/>
        </p:nvSpPr>
        <p:spPr>
          <a:xfrm>
            <a:off x="7571994" y="3156981"/>
            <a:ext cx="289500" cy="558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246;p45">
            <a:extLst>
              <a:ext uri="{FF2B5EF4-FFF2-40B4-BE49-F238E27FC236}">
                <a16:creationId xmlns:a16="http://schemas.microsoft.com/office/drawing/2014/main" id="{563354DC-25D1-46F4-A804-73DD0538FF0E}"/>
              </a:ext>
            </a:extLst>
          </p:cNvPr>
          <p:cNvPicPr preferRelativeResize="0"/>
          <p:nvPr/>
        </p:nvPicPr>
        <p:blipFill>
          <a:blip r:embed="rId6">
            <a:alphaModFix/>
          </a:blip>
          <a:stretch>
            <a:fillRect/>
          </a:stretch>
        </p:blipFill>
        <p:spPr>
          <a:xfrm>
            <a:off x="6886560" y="1995005"/>
            <a:ext cx="1263281" cy="1097307"/>
          </a:xfrm>
          <a:prstGeom prst="rect">
            <a:avLst/>
          </a:prstGeom>
          <a:noFill/>
          <a:ln>
            <a:noFill/>
          </a:ln>
        </p:spPr>
      </p:pic>
      <p:sp>
        <p:nvSpPr>
          <p:cNvPr id="15" name="Google Shape;241;p45">
            <a:extLst>
              <a:ext uri="{FF2B5EF4-FFF2-40B4-BE49-F238E27FC236}">
                <a16:creationId xmlns:a16="http://schemas.microsoft.com/office/drawing/2014/main" id="{B165A343-5846-45BD-98A0-66EF8C0CF278}"/>
              </a:ext>
            </a:extLst>
          </p:cNvPr>
          <p:cNvSpPr/>
          <p:nvPr/>
        </p:nvSpPr>
        <p:spPr>
          <a:xfrm rot="18358237">
            <a:off x="6473600" y="913890"/>
            <a:ext cx="267121" cy="109806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 name="Google Shape;331;p51">
            <a:extLst>
              <a:ext uri="{FF2B5EF4-FFF2-40B4-BE49-F238E27FC236}">
                <a16:creationId xmlns:a16="http://schemas.microsoft.com/office/drawing/2014/main" id="{A82BB25A-EC48-4A61-B854-439AD0F3909B}"/>
              </a:ext>
            </a:extLst>
          </p:cNvPr>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accent5">
                    <a:lumMod val="60000"/>
                    <a:lumOff val="40000"/>
                  </a:schemeClr>
                </a:solidFill>
                <a:latin typeface="Roboto Condensed" panose="020B0604020202020204" charset="0"/>
                <a:ea typeface="Roboto Condensed" panose="020B0604020202020204" charset="0"/>
              </a:rPr>
              <a:t>THE COMMAND LINE</a:t>
            </a:r>
            <a:endParaRPr sz="3600" dirty="0">
              <a:solidFill>
                <a:schemeClr val="accent5">
                  <a:lumMod val="60000"/>
                  <a:lumOff val="40000"/>
                </a:schemeClr>
              </a:solidFill>
              <a:latin typeface="Roboto Condensed" panose="020B0604020202020204" charset="0"/>
              <a:ea typeface="Roboto Condensed" panose="020B0604020202020204" charset="0"/>
            </a:endParaRPr>
          </a:p>
        </p:txBody>
      </p:sp>
      <p:pic>
        <p:nvPicPr>
          <p:cNvPr id="11" name="Picture 10">
            <a:extLst>
              <a:ext uri="{FF2B5EF4-FFF2-40B4-BE49-F238E27FC236}">
                <a16:creationId xmlns:a16="http://schemas.microsoft.com/office/drawing/2014/main" id="{F0DAA7B7-2D9D-489B-B1DE-4DDDDC37FFB3}"/>
              </a:ext>
            </a:extLst>
          </p:cNvPr>
          <p:cNvPicPr>
            <a:picLocks noChangeAspect="1"/>
          </p:cNvPicPr>
          <p:nvPr/>
        </p:nvPicPr>
        <p:blipFill>
          <a:blip r:embed="rId3"/>
          <a:stretch>
            <a:fillRect/>
          </a:stretch>
        </p:blipFill>
        <p:spPr>
          <a:xfrm>
            <a:off x="1476081" y="1017775"/>
            <a:ext cx="6191837" cy="40117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 name="Google Shape;331;p51">
            <a:extLst>
              <a:ext uri="{FF2B5EF4-FFF2-40B4-BE49-F238E27FC236}">
                <a16:creationId xmlns:a16="http://schemas.microsoft.com/office/drawing/2014/main" id="{A82BB25A-EC48-4A61-B854-439AD0F3909B}"/>
              </a:ext>
            </a:extLst>
          </p:cNvPr>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accent5">
                    <a:lumMod val="60000"/>
                    <a:lumOff val="40000"/>
                  </a:schemeClr>
                </a:solidFill>
                <a:latin typeface="Roboto Condensed" panose="020B0604020202020204" charset="0"/>
                <a:ea typeface="Roboto Condensed" panose="020B0604020202020204" charset="0"/>
              </a:rPr>
              <a:t>THE COMMAND LINE</a:t>
            </a:r>
            <a:endParaRPr sz="3600" dirty="0">
              <a:solidFill>
                <a:schemeClr val="accent5">
                  <a:lumMod val="60000"/>
                  <a:lumOff val="40000"/>
                </a:schemeClr>
              </a:solidFill>
              <a:latin typeface="Roboto Condensed" panose="020B0604020202020204" charset="0"/>
              <a:ea typeface="Roboto Condensed" panose="020B0604020202020204" charset="0"/>
            </a:endParaRPr>
          </a:p>
        </p:txBody>
      </p:sp>
      <p:sp>
        <p:nvSpPr>
          <p:cNvPr id="3" name="Rectangle 2">
            <a:extLst>
              <a:ext uri="{FF2B5EF4-FFF2-40B4-BE49-F238E27FC236}">
                <a16:creationId xmlns:a16="http://schemas.microsoft.com/office/drawing/2014/main" id="{893E4E2E-8497-43B9-A57C-F7AD183EF73D}"/>
              </a:ext>
            </a:extLst>
          </p:cNvPr>
          <p:cNvSpPr/>
          <p:nvPr/>
        </p:nvSpPr>
        <p:spPr>
          <a:xfrm>
            <a:off x="498750" y="1349911"/>
            <a:ext cx="8146500" cy="3108543"/>
          </a:xfrm>
          <a:prstGeom prst="rect">
            <a:avLst/>
          </a:prstGeom>
        </p:spPr>
        <p:txBody>
          <a:bodyPr wrap="square">
            <a:spAutoFit/>
          </a:bodyPr>
          <a:lstStyle/>
          <a:p>
            <a:pPr lvl="0"/>
            <a:r>
              <a:rPr lang="en-US" sz="2800" dirty="0">
                <a:solidFill>
                  <a:srgbClr val="01426A"/>
                </a:solidFill>
              </a:rPr>
              <a:t>A </a:t>
            </a:r>
            <a:r>
              <a:rPr lang="en-US" sz="2800" dirty="0">
                <a:solidFill>
                  <a:srgbClr val="FF0000"/>
                </a:solidFill>
              </a:rPr>
              <a:t>command line</a:t>
            </a:r>
            <a:r>
              <a:rPr lang="en-US" sz="2800" dirty="0">
                <a:solidFill>
                  <a:srgbClr val="01426A"/>
                </a:solidFill>
              </a:rPr>
              <a:t> or command prompt is a “command-line interface” for users to issue commands to their computer.</a:t>
            </a:r>
          </a:p>
          <a:p>
            <a:pPr lvl="0"/>
            <a:endParaRPr lang="en-US" sz="2800" dirty="0">
              <a:solidFill>
                <a:srgbClr val="01426A"/>
              </a:solidFill>
            </a:endParaRPr>
          </a:p>
          <a:p>
            <a:pPr lvl="0"/>
            <a:r>
              <a:rPr lang="en-US" sz="2800" dirty="0"/>
              <a:t>Example:</a:t>
            </a:r>
            <a:r>
              <a:rPr lang="en-US" sz="2800" dirty="0">
                <a:solidFill>
                  <a:srgbClr val="01426A"/>
                </a:solidFill>
                <a:latin typeface="Courier New"/>
                <a:ea typeface="Courier New"/>
                <a:cs typeface="Courier New"/>
                <a:sym typeface="Courier New"/>
              </a:rPr>
              <a:t> </a:t>
            </a:r>
            <a:r>
              <a:rPr lang="en-US" sz="2800" dirty="0">
                <a:solidFill>
                  <a:srgbClr val="01426A"/>
                </a:solidFill>
              </a:rPr>
              <a:t>Using text to move files around from one folder to another, instead of dragging and dropping.</a:t>
            </a:r>
          </a:p>
        </p:txBody>
      </p:sp>
    </p:spTree>
    <p:extLst>
      <p:ext uri="{BB962C8B-B14F-4D97-AF65-F5344CB8AC3E}">
        <p14:creationId xmlns:p14="http://schemas.microsoft.com/office/powerpoint/2010/main" val="2348117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 name="Google Shape;331;p51">
            <a:extLst>
              <a:ext uri="{FF2B5EF4-FFF2-40B4-BE49-F238E27FC236}">
                <a16:creationId xmlns:a16="http://schemas.microsoft.com/office/drawing/2014/main" id="{A82BB25A-EC48-4A61-B854-439AD0F3909B}"/>
              </a:ext>
            </a:extLst>
          </p:cNvPr>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accent5">
                    <a:lumMod val="60000"/>
                    <a:lumOff val="40000"/>
                  </a:schemeClr>
                </a:solidFill>
                <a:latin typeface="Roboto Condensed" panose="020B0604020202020204" charset="0"/>
                <a:ea typeface="Roboto Condensed" panose="020B0604020202020204" charset="0"/>
              </a:rPr>
              <a:t>THE COMMAND LINE</a:t>
            </a:r>
            <a:endParaRPr sz="3600" dirty="0">
              <a:solidFill>
                <a:schemeClr val="accent5">
                  <a:lumMod val="60000"/>
                  <a:lumOff val="40000"/>
                </a:schemeClr>
              </a:solidFill>
              <a:latin typeface="Roboto Condensed" panose="020B0604020202020204" charset="0"/>
              <a:ea typeface="Roboto Condensed" panose="020B0604020202020204" charset="0"/>
            </a:endParaRPr>
          </a:p>
        </p:txBody>
      </p:sp>
      <p:pic>
        <p:nvPicPr>
          <p:cNvPr id="4" name="Google Shape;205;p30">
            <a:extLst>
              <a:ext uri="{FF2B5EF4-FFF2-40B4-BE49-F238E27FC236}">
                <a16:creationId xmlns:a16="http://schemas.microsoft.com/office/drawing/2014/main" id="{FD5F0DA9-5081-4927-903D-15E83C3D7A8D}"/>
              </a:ext>
            </a:extLst>
          </p:cNvPr>
          <p:cNvPicPr preferRelativeResize="0"/>
          <p:nvPr/>
        </p:nvPicPr>
        <p:blipFill>
          <a:blip r:embed="rId3">
            <a:alphaModFix/>
          </a:blip>
          <a:stretch>
            <a:fillRect/>
          </a:stretch>
        </p:blipFill>
        <p:spPr>
          <a:xfrm>
            <a:off x="496000" y="2742897"/>
            <a:ext cx="4601475" cy="2353325"/>
          </a:xfrm>
          <a:prstGeom prst="rect">
            <a:avLst/>
          </a:prstGeom>
          <a:noFill/>
          <a:ln>
            <a:noFill/>
          </a:ln>
        </p:spPr>
      </p:pic>
      <p:sp>
        <p:nvSpPr>
          <p:cNvPr id="5" name="Google Shape;206;p30">
            <a:extLst>
              <a:ext uri="{FF2B5EF4-FFF2-40B4-BE49-F238E27FC236}">
                <a16:creationId xmlns:a16="http://schemas.microsoft.com/office/drawing/2014/main" id="{1A9E46EB-3025-49FE-BB9F-0F17E91AC5EE}"/>
              </a:ext>
            </a:extLst>
          </p:cNvPr>
          <p:cNvSpPr/>
          <p:nvPr/>
        </p:nvSpPr>
        <p:spPr>
          <a:xfrm>
            <a:off x="311700" y="1130786"/>
            <a:ext cx="3508800" cy="1499100"/>
          </a:xfrm>
          <a:prstGeom prst="rightArrow">
            <a:avLst>
              <a:gd name="adj1" fmla="val 60639"/>
              <a:gd name="adj2" fmla="val 29792"/>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US" sz="3300" dirty="0">
                <a:solidFill>
                  <a:srgbClr val="01426A"/>
                </a:solidFill>
                <a:latin typeface="Open Sans ExtraBold"/>
                <a:ea typeface="Open Sans ExtraBold"/>
                <a:cs typeface="Open Sans ExtraBold"/>
                <a:sym typeface="Open Sans ExtraBold"/>
              </a:rPr>
              <a:t>MAC OS: </a:t>
            </a:r>
            <a:r>
              <a:rPr lang="en-US" sz="2800" dirty="0">
                <a:solidFill>
                  <a:srgbClr val="01426A"/>
                </a:solidFill>
                <a:latin typeface="Open Sans ExtraBold"/>
                <a:ea typeface="Open Sans ExtraBold"/>
                <a:cs typeface="Open Sans ExtraBold"/>
                <a:sym typeface="Open Sans ExtraBold"/>
              </a:rPr>
              <a:t>TERMINAL</a:t>
            </a:r>
            <a:endParaRPr sz="2800" dirty="0"/>
          </a:p>
        </p:txBody>
      </p:sp>
      <p:pic>
        <p:nvPicPr>
          <p:cNvPr id="6" name="Google Shape;204;p30">
            <a:extLst>
              <a:ext uri="{FF2B5EF4-FFF2-40B4-BE49-F238E27FC236}">
                <a16:creationId xmlns:a16="http://schemas.microsoft.com/office/drawing/2014/main" id="{A3235F40-DB83-4ECF-B005-C427F25512E3}"/>
              </a:ext>
            </a:extLst>
          </p:cNvPr>
          <p:cNvPicPr preferRelativeResize="0"/>
          <p:nvPr/>
        </p:nvPicPr>
        <p:blipFill>
          <a:blip r:embed="rId4">
            <a:alphaModFix/>
          </a:blip>
          <a:stretch>
            <a:fillRect/>
          </a:stretch>
        </p:blipFill>
        <p:spPr>
          <a:xfrm>
            <a:off x="3924299" y="913078"/>
            <a:ext cx="4601475" cy="2399414"/>
          </a:xfrm>
          <a:prstGeom prst="rect">
            <a:avLst/>
          </a:prstGeom>
          <a:noFill/>
          <a:ln>
            <a:noFill/>
          </a:ln>
        </p:spPr>
      </p:pic>
      <p:sp>
        <p:nvSpPr>
          <p:cNvPr id="7" name="Google Shape;207;p30">
            <a:extLst>
              <a:ext uri="{FF2B5EF4-FFF2-40B4-BE49-F238E27FC236}">
                <a16:creationId xmlns:a16="http://schemas.microsoft.com/office/drawing/2014/main" id="{51EDDF74-3958-4CF4-8BD3-228275B3EFD3}"/>
              </a:ext>
            </a:extLst>
          </p:cNvPr>
          <p:cNvSpPr/>
          <p:nvPr/>
        </p:nvSpPr>
        <p:spPr>
          <a:xfrm>
            <a:off x="4572000" y="3650114"/>
            <a:ext cx="4364700" cy="1387500"/>
          </a:xfrm>
          <a:prstGeom prst="leftArrow">
            <a:avLst>
              <a:gd name="adj1" fmla="val 63218"/>
              <a:gd name="adj2" fmla="val 41379"/>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300" dirty="0">
                <a:solidFill>
                  <a:srgbClr val="01426A"/>
                </a:solidFill>
                <a:latin typeface="Open Sans ExtraBold"/>
                <a:ea typeface="Open Sans ExtraBold"/>
                <a:cs typeface="Open Sans ExtraBold"/>
                <a:sym typeface="Open Sans ExtraBold"/>
              </a:rPr>
              <a:t>WINDOWS: </a:t>
            </a:r>
            <a:r>
              <a:rPr lang="en-US" sz="2800" dirty="0">
                <a:solidFill>
                  <a:srgbClr val="01426A"/>
                </a:solidFill>
                <a:latin typeface="Open Sans ExtraBold"/>
                <a:ea typeface="Open Sans ExtraBold"/>
                <a:cs typeface="Open Sans ExtraBold"/>
                <a:sym typeface="Open Sans ExtraBold"/>
              </a:rPr>
              <a:t>COMMAND PROMPT</a:t>
            </a:r>
            <a:endParaRPr sz="2800" dirty="0"/>
          </a:p>
        </p:txBody>
      </p:sp>
    </p:spTree>
    <p:extLst>
      <p:ext uri="{BB962C8B-B14F-4D97-AF65-F5344CB8AC3E}">
        <p14:creationId xmlns:p14="http://schemas.microsoft.com/office/powerpoint/2010/main" val="2582134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TALK WITH OUR COMPUTER</a:t>
            </a:r>
            <a:endParaRPr dirty="0"/>
          </a:p>
        </p:txBody>
      </p:sp>
      <p:sp>
        <p:nvSpPr>
          <p:cNvPr id="324" name="Google Shape;324;p50"/>
          <p:cNvSpPr txBox="1">
            <a:spLocks noGrp="1"/>
          </p:cNvSpPr>
          <p:nvPr>
            <p:ph type="body" idx="1"/>
          </p:nvPr>
        </p:nvSpPr>
        <p:spPr>
          <a:xfrm>
            <a:off x="311700" y="1152475"/>
            <a:ext cx="8520600" cy="55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Open “Command Prompt” (should be in Start Menu)</a:t>
            </a:r>
            <a:endParaRPr/>
          </a:p>
        </p:txBody>
      </p:sp>
      <p:pic>
        <p:nvPicPr>
          <p:cNvPr id="325" name="Google Shape;325;p50"/>
          <p:cNvPicPr preferRelativeResize="0"/>
          <p:nvPr/>
        </p:nvPicPr>
        <p:blipFill>
          <a:blip r:embed="rId3">
            <a:alphaModFix/>
          </a:blip>
          <a:stretch>
            <a:fillRect/>
          </a:stretch>
        </p:blipFill>
        <p:spPr>
          <a:xfrm>
            <a:off x="7402450" y="1152475"/>
            <a:ext cx="1171575" cy="1181100"/>
          </a:xfrm>
          <a:prstGeom prst="rect">
            <a:avLst/>
          </a:prstGeom>
          <a:noFill/>
          <a:ln>
            <a:noFill/>
          </a:ln>
        </p:spPr>
      </p:pic>
      <p:pic>
        <p:nvPicPr>
          <p:cNvPr id="326" name="Google Shape;326;p50"/>
          <p:cNvPicPr preferRelativeResize="0"/>
          <p:nvPr/>
        </p:nvPicPr>
        <p:blipFill>
          <a:blip r:embed="rId4">
            <a:alphaModFix/>
          </a:blip>
          <a:stretch>
            <a:fillRect/>
          </a:stretch>
        </p:blipFill>
        <p:spPr>
          <a:xfrm>
            <a:off x="1752600" y="2281025"/>
            <a:ext cx="5023398" cy="168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NAVIGATION EXERCISE</a:t>
            </a:r>
            <a:endParaRPr dirty="0"/>
          </a:p>
        </p:txBody>
      </p:sp>
      <p:sp>
        <p:nvSpPr>
          <p:cNvPr id="332" name="Google Shape;33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This is NOT a JavaScript environment</a:t>
            </a:r>
            <a:endParaRPr dirty="0"/>
          </a:p>
          <a:p>
            <a:pPr marL="457200" lvl="0" indent="-342900" algn="l" rtl="0">
              <a:lnSpc>
                <a:spcPct val="200000"/>
              </a:lnSpc>
              <a:spcBef>
                <a:spcPts val="0"/>
              </a:spcBef>
              <a:spcAft>
                <a:spcPts val="0"/>
              </a:spcAft>
              <a:buSzPts val="1800"/>
              <a:buChar char="●"/>
            </a:pPr>
            <a:r>
              <a:rPr lang="en" dirty="0"/>
              <a:t>Command line is like a staging area</a:t>
            </a:r>
            <a:endParaRPr dirty="0"/>
          </a:p>
          <a:p>
            <a:pPr marL="914400" lvl="1" indent="-342900" algn="l" rtl="0">
              <a:lnSpc>
                <a:spcPct val="200000"/>
              </a:lnSpc>
              <a:spcBef>
                <a:spcPts val="0"/>
              </a:spcBef>
              <a:spcAft>
                <a:spcPts val="0"/>
              </a:spcAft>
              <a:buSzPts val="1800"/>
              <a:buChar char="○"/>
            </a:pPr>
            <a:r>
              <a:rPr lang="en" sz="1800" dirty="0"/>
              <a:t>Developers live in this console (no mouse!)</a:t>
            </a:r>
            <a:endParaRPr sz="1800" dirty="0"/>
          </a:p>
          <a:p>
            <a:pPr marL="914400" lvl="1" indent="-342900" algn="l" rtl="0">
              <a:lnSpc>
                <a:spcPct val="200000"/>
              </a:lnSpc>
              <a:spcBef>
                <a:spcPts val="0"/>
              </a:spcBef>
              <a:spcAft>
                <a:spcPts val="0"/>
              </a:spcAft>
              <a:buSzPts val="1800"/>
              <a:buChar char="○"/>
            </a:pPr>
            <a:r>
              <a:rPr lang="en" sz="1800" dirty="0"/>
              <a:t>Swap into JS environment, work, then back to command line</a:t>
            </a:r>
            <a:endParaRPr sz="1800" dirty="0"/>
          </a:p>
          <a:p>
            <a:pPr marL="914400" lvl="1" indent="-342900" algn="l" rtl="0">
              <a:lnSpc>
                <a:spcPct val="200000"/>
              </a:lnSpc>
              <a:spcBef>
                <a:spcPts val="0"/>
              </a:spcBef>
              <a:spcAft>
                <a:spcPts val="0"/>
              </a:spcAft>
              <a:buSzPts val="1800"/>
              <a:buChar char="○"/>
            </a:pPr>
            <a:r>
              <a:rPr lang="en" sz="1800" dirty="0"/>
              <a:t>Swap into text editor, work, then back to command line</a:t>
            </a:r>
            <a:endParaRP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38" name="Google Shape;33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rgbClr val="3B3D42"/>
              </a:buClr>
              <a:buSzPts val="1800"/>
              <a:buFont typeface="Helvetica Neue"/>
              <a:buChar char="●"/>
            </a:pPr>
            <a:r>
              <a:rPr lang="en" dirty="0"/>
              <a:t>First, where are you?</a:t>
            </a:r>
            <a:endParaRPr dirty="0"/>
          </a:p>
          <a:p>
            <a:pPr marL="457200" marR="0" lvl="0" indent="-342900" algn="l" rtl="0">
              <a:lnSpc>
                <a:spcPct val="200000"/>
              </a:lnSpc>
              <a:spcBef>
                <a:spcPts val="0"/>
              </a:spcBef>
              <a:spcAft>
                <a:spcPts val="0"/>
              </a:spcAft>
              <a:buSzPts val="1800"/>
              <a:buChar char="●"/>
            </a:pPr>
            <a:r>
              <a:rPr lang="en" dirty="0"/>
              <a:t>Type</a:t>
            </a:r>
            <a:r>
              <a:rPr lang="en" dirty="0">
                <a:latin typeface="Source Code Pro"/>
                <a:ea typeface="Source Code Pro"/>
                <a:cs typeface="Source Code Pro"/>
                <a:sym typeface="Source Code Pro"/>
              </a:rPr>
              <a:t> pwd </a:t>
            </a:r>
            <a:r>
              <a:rPr lang="en" dirty="0"/>
              <a:t>in command line</a:t>
            </a:r>
            <a:endParaRPr dirty="0"/>
          </a:p>
          <a:p>
            <a:pPr marL="0" marR="0" lvl="0" indent="0" algn="l" rtl="0">
              <a:lnSpc>
                <a:spcPct val="200000"/>
              </a:lnSpc>
              <a:spcBef>
                <a:spcPts val="1600"/>
              </a:spcBef>
              <a:spcAft>
                <a:spcPts val="1600"/>
              </a:spcAft>
              <a:buNone/>
            </a:pPr>
            <a:endParaRPr dirty="0"/>
          </a:p>
        </p:txBody>
      </p:sp>
      <p:sp>
        <p:nvSpPr>
          <p:cNvPr id="339" name="Google Shape;339;p52"/>
          <p:cNvSpPr txBox="1"/>
          <p:nvPr/>
        </p:nvSpPr>
        <p:spPr>
          <a:xfrm>
            <a:off x="-13675" y="21653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sp>
        <p:nvSpPr>
          <p:cNvPr id="340" name="Google Shape;340;p52"/>
          <p:cNvSpPr txBox="1"/>
          <p:nvPr/>
        </p:nvSpPr>
        <p:spPr>
          <a:xfrm>
            <a:off x="4335400" y="2200075"/>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File Explorer</a:t>
            </a:r>
            <a:endParaRPr i="1"/>
          </a:p>
        </p:txBody>
      </p:sp>
      <p:pic>
        <p:nvPicPr>
          <p:cNvPr id="341" name="Google Shape;341;p52"/>
          <p:cNvPicPr preferRelativeResize="0"/>
          <p:nvPr/>
        </p:nvPicPr>
        <p:blipFill>
          <a:blip r:embed="rId3">
            <a:alphaModFix/>
          </a:blip>
          <a:stretch>
            <a:fillRect/>
          </a:stretch>
        </p:blipFill>
        <p:spPr>
          <a:xfrm>
            <a:off x="63775" y="2554375"/>
            <a:ext cx="3948350" cy="1848650"/>
          </a:xfrm>
          <a:prstGeom prst="rect">
            <a:avLst/>
          </a:prstGeom>
          <a:noFill/>
          <a:ln>
            <a:noFill/>
          </a:ln>
        </p:spPr>
      </p:pic>
      <p:pic>
        <p:nvPicPr>
          <p:cNvPr id="342" name="Google Shape;342;p52"/>
          <p:cNvPicPr preferRelativeResize="0"/>
          <p:nvPr/>
        </p:nvPicPr>
        <p:blipFill>
          <a:blip r:embed="rId4">
            <a:alphaModFix/>
          </a:blip>
          <a:stretch>
            <a:fillRect/>
          </a:stretch>
        </p:blipFill>
        <p:spPr>
          <a:xfrm>
            <a:off x="4224150" y="2570988"/>
            <a:ext cx="3279986" cy="1815425"/>
          </a:xfrm>
          <a:prstGeom prst="rect">
            <a:avLst/>
          </a:prstGeom>
          <a:noFill/>
          <a:ln w="9525" cap="flat" cmpd="sng">
            <a:solidFill>
              <a:schemeClr val="dk2"/>
            </a:solidFill>
            <a:prstDash val="solid"/>
            <a:round/>
            <a:headEnd type="none" w="sm" len="sm"/>
            <a:tailEnd type="none" w="sm" len="sm"/>
          </a:ln>
        </p:spPr>
      </p:pic>
      <p:sp>
        <p:nvSpPr>
          <p:cNvPr id="343" name="Google Shape;343;p52"/>
          <p:cNvSpPr/>
          <p:nvPr/>
        </p:nvSpPr>
        <p:spPr>
          <a:xfrm>
            <a:off x="4924988" y="2571000"/>
            <a:ext cx="187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49" name="Google Shape;34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rgbClr val="3B3D42"/>
              </a:buClr>
              <a:buSzPts val="1800"/>
              <a:buFont typeface="Helvetica Neue"/>
              <a:buChar char="●"/>
            </a:pPr>
            <a:r>
              <a:rPr lang="en" dirty="0"/>
              <a:t>What’s around?</a:t>
            </a:r>
            <a:endParaRPr dirty="0"/>
          </a:p>
          <a:p>
            <a:pPr marL="457200" marR="0" lvl="0" indent="-342900" algn="l" rtl="0">
              <a:lnSpc>
                <a:spcPct val="200000"/>
              </a:lnSpc>
              <a:spcBef>
                <a:spcPts val="0"/>
              </a:spcBef>
              <a:spcAft>
                <a:spcPts val="0"/>
              </a:spcAft>
              <a:buSzPts val="1800"/>
              <a:buChar char="●"/>
            </a:pPr>
            <a:r>
              <a:rPr lang="en" dirty="0"/>
              <a:t>Type</a:t>
            </a:r>
            <a:r>
              <a:rPr lang="en" dirty="0">
                <a:latin typeface="Source Code Pro"/>
                <a:ea typeface="Source Code Pro"/>
                <a:cs typeface="Source Code Pro"/>
                <a:sym typeface="Source Code Pro"/>
              </a:rPr>
              <a:t> ls </a:t>
            </a:r>
            <a:r>
              <a:rPr lang="en" dirty="0"/>
              <a:t>in command line</a:t>
            </a:r>
            <a:endParaRPr dirty="0"/>
          </a:p>
          <a:p>
            <a:pPr marL="0" marR="0" lvl="0" indent="0" algn="l" rtl="0">
              <a:lnSpc>
                <a:spcPct val="200000"/>
              </a:lnSpc>
              <a:spcBef>
                <a:spcPts val="1600"/>
              </a:spcBef>
              <a:spcAft>
                <a:spcPts val="1600"/>
              </a:spcAft>
              <a:buNone/>
            </a:pPr>
            <a:endParaRPr dirty="0"/>
          </a:p>
        </p:txBody>
      </p:sp>
      <p:sp>
        <p:nvSpPr>
          <p:cNvPr id="350" name="Google Shape;350;p53"/>
          <p:cNvSpPr txBox="1"/>
          <p:nvPr/>
        </p:nvSpPr>
        <p:spPr>
          <a:xfrm>
            <a:off x="0" y="23584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sp>
        <p:nvSpPr>
          <p:cNvPr id="351" name="Google Shape;351;p53"/>
          <p:cNvSpPr txBox="1"/>
          <p:nvPr/>
        </p:nvSpPr>
        <p:spPr>
          <a:xfrm>
            <a:off x="4662225" y="23584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File Explorer</a:t>
            </a:r>
            <a:endParaRPr i="1"/>
          </a:p>
        </p:txBody>
      </p:sp>
      <p:pic>
        <p:nvPicPr>
          <p:cNvPr id="352" name="Google Shape;352;p53"/>
          <p:cNvPicPr preferRelativeResize="0"/>
          <p:nvPr/>
        </p:nvPicPr>
        <p:blipFill>
          <a:blip r:embed="rId3">
            <a:alphaModFix/>
          </a:blip>
          <a:stretch>
            <a:fillRect/>
          </a:stretch>
        </p:blipFill>
        <p:spPr>
          <a:xfrm>
            <a:off x="94425" y="2697150"/>
            <a:ext cx="2059876" cy="2376775"/>
          </a:xfrm>
          <a:prstGeom prst="rect">
            <a:avLst/>
          </a:prstGeom>
          <a:noFill/>
          <a:ln>
            <a:noFill/>
          </a:ln>
        </p:spPr>
      </p:pic>
      <p:pic>
        <p:nvPicPr>
          <p:cNvPr id="353" name="Google Shape;353;p53"/>
          <p:cNvPicPr preferRelativeResize="0"/>
          <p:nvPr/>
        </p:nvPicPr>
        <p:blipFill>
          <a:blip r:embed="rId4">
            <a:alphaModFix/>
          </a:blip>
          <a:stretch>
            <a:fillRect/>
          </a:stretch>
        </p:blipFill>
        <p:spPr>
          <a:xfrm>
            <a:off x="4662225" y="2697138"/>
            <a:ext cx="3279986" cy="1815425"/>
          </a:xfrm>
          <a:prstGeom prst="rect">
            <a:avLst/>
          </a:prstGeom>
          <a:noFill/>
          <a:ln w="9525" cap="flat" cmpd="sng">
            <a:solidFill>
              <a:schemeClr val="dk2"/>
            </a:solidFill>
            <a:prstDash val="solid"/>
            <a:round/>
            <a:headEnd type="none" w="sm" len="sm"/>
            <a:tailEnd type="none" w="sm" len="sm"/>
          </a:ln>
        </p:spPr>
      </p:pic>
      <p:sp>
        <p:nvSpPr>
          <p:cNvPr id="354" name="Google Shape;354;p53"/>
          <p:cNvSpPr/>
          <p:nvPr/>
        </p:nvSpPr>
        <p:spPr>
          <a:xfrm>
            <a:off x="5216525" y="3229850"/>
            <a:ext cx="1099800" cy="1282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60" name="Google Shape;36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rgbClr val="3B3D42"/>
              </a:buClr>
              <a:buSzPts val="1800"/>
              <a:buFont typeface="Helvetica Neue"/>
              <a:buChar char="●"/>
            </a:pPr>
            <a:r>
              <a:rPr lang="en"/>
              <a:t>Move into a Directory</a:t>
            </a:r>
            <a:endParaRPr/>
          </a:p>
          <a:p>
            <a:pPr marL="457200" marR="0" lvl="0" indent="-342900" algn="l" rtl="0">
              <a:lnSpc>
                <a:spcPct val="200000"/>
              </a:lnSpc>
              <a:spcBef>
                <a:spcPts val="0"/>
              </a:spcBef>
              <a:spcAft>
                <a:spcPts val="0"/>
              </a:spcAft>
              <a:buSzPts val="1800"/>
              <a:buFont typeface="Source Code Pro"/>
              <a:buChar char="●"/>
            </a:pPr>
            <a:r>
              <a:rPr lang="en">
                <a:latin typeface="Source Code Pro"/>
                <a:ea typeface="Source Code Pro"/>
                <a:cs typeface="Source Code Pro"/>
                <a:sym typeface="Source Code Pro"/>
              </a:rPr>
              <a:t>cd Desktop </a:t>
            </a:r>
            <a:endParaRPr>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
        <p:nvSpPr>
          <p:cNvPr id="361" name="Google Shape;361;p54"/>
          <p:cNvSpPr txBox="1"/>
          <p:nvPr/>
        </p:nvSpPr>
        <p:spPr>
          <a:xfrm>
            <a:off x="0" y="22822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362" name="Google Shape;362;p54"/>
          <p:cNvPicPr preferRelativeResize="0"/>
          <p:nvPr/>
        </p:nvPicPr>
        <p:blipFill>
          <a:blip r:embed="rId3">
            <a:alphaModFix/>
          </a:blip>
          <a:stretch>
            <a:fillRect/>
          </a:stretch>
        </p:blipFill>
        <p:spPr>
          <a:xfrm>
            <a:off x="203750" y="2833571"/>
            <a:ext cx="5267750" cy="156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PROGRAMMING LANGUAGE?</a:t>
            </a:r>
            <a:endParaRPr/>
          </a:p>
        </p:txBody>
      </p:sp>
      <p:sp>
        <p:nvSpPr>
          <p:cNvPr id="109" name="Google Shape;109;p28"/>
          <p:cNvSpPr txBox="1">
            <a:spLocks noGrp="1"/>
          </p:cNvSpPr>
          <p:nvPr>
            <p:ph type="body" idx="1"/>
          </p:nvPr>
        </p:nvSpPr>
        <p:spPr>
          <a:xfrm>
            <a:off x="311700" y="1152475"/>
            <a:ext cx="4376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language does your computer speak?</a:t>
            </a:r>
            <a:endParaRPr/>
          </a:p>
        </p:txBody>
      </p:sp>
      <p:pic>
        <p:nvPicPr>
          <p:cNvPr id="110" name="Google Shape;110;p28" descr="computer.png"/>
          <p:cNvPicPr preferRelativeResize="0"/>
          <p:nvPr/>
        </p:nvPicPr>
        <p:blipFill rotWithShape="1">
          <a:blip r:embed="rId3">
            <a:alphaModFix/>
          </a:blip>
          <a:srcRect l="29297" t="10610" r="23017" b="22616"/>
          <a:stretch/>
        </p:blipFill>
        <p:spPr>
          <a:xfrm>
            <a:off x="6041500" y="1132250"/>
            <a:ext cx="2635174" cy="2306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68" name="Google Shape;36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3B3D42"/>
              </a:buClr>
              <a:buSzPts val="1800"/>
              <a:buFont typeface="Helvetica Neue"/>
              <a:buChar char="●"/>
            </a:pPr>
            <a:r>
              <a:rPr lang="en"/>
              <a:t>Move back out of a Directory</a:t>
            </a:r>
            <a:endParaRPr/>
          </a:p>
          <a:p>
            <a:pPr marL="457200" marR="0" lvl="0" indent="-342900" algn="l" rtl="0">
              <a:lnSpc>
                <a:spcPct val="115000"/>
              </a:lnSpc>
              <a:spcBef>
                <a:spcPts val="0"/>
              </a:spcBef>
              <a:spcAft>
                <a:spcPts val="0"/>
              </a:spcAft>
              <a:buSzPts val="1800"/>
              <a:buFont typeface="Source Code Pro"/>
              <a:buChar char="●"/>
            </a:pPr>
            <a:r>
              <a:rPr lang="en">
                <a:latin typeface="Source Code Pro"/>
                <a:ea typeface="Source Code Pro"/>
                <a:cs typeface="Source Code Pro"/>
                <a:sym typeface="Source Code Pro"/>
              </a:rPr>
              <a:t>cd .. </a:t>
            </a:r>
            <a:endParaRPr/>
          </a:p>
        </p:txBody>
      </p:sp>
      <p:sp>
        <p:nvSpPr>
          <p:cNvPr id="369" name="Google Shape;369;p55"/>
          <p:cNvSpPr txBox="1"/>
          <p:nvPr/>
        </p:nvSpPr>
        <p:spPr>
          <a:xfrm>
            <a:off x="0" y="22822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370" name="Google Shape;370;p55"/>
          <p:cNvPicPr preferRelativeResize="0"/>
          <p:nvPr/>
        </p:nvPicPr>
        <p:blipFill/>
        <p:spPr>
          <a:xfrm>
            <a:off x="555750" y="2724950"/>
            <a:ext cx="5382875" cy="1977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76" name="Google Shape;37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3B3D42"/>
              </a:buClr>
              <a:buSzPts val="1800"/>
              <a:buFont typeface="Helvetica Neue"/>
              <a:buChar char="●"/>
            </a:pPr>
            <a:r>
              <a:rPr lang="en"/>
              <a:t>Move into the “Documents” folder</a:t>
            </a:r>
            <a:endParaRPr/>
          </a:p>
          <a:p>
            <a:pPr marL="457200" marR="0" lvl="0" indent="-342900" algn="l" rtl="0">
              <a:lnSpc>
                <a:spcPct val="115000"/>
              </a:lnSpc>
              <a:spcBef>
                <a:spcPts val="0"/>
              </a:spcBef>
              <a:spcAft>
                <a:spcPts val="0"/>
              </a:spcAft>
              <a:buClr>
                <a:srgbClr val="3B3D42"/>
              </a:buClr>
              <a:buSzPts val="1800"/>
              <a:buFont typeface="Helvetica Neue"/>
              <a:buChar char="●"/>
            </a:pPr>
            <a:r>
              <a:rPr lang="en"/>
              <a:t>Make a folder with your name</a:t>
            </a:r>
            <a:endParaRPr/>
          </a:p>
          <a:p>
            <a:pPr marL="457200" marR="0" lvl="0" indent="-342900" algn="l" rtl="0">
              <a:lnSpc>
                <a:spcPct val="115000"/>
              </a:lnSpc>
              <a:spcBef>
                <a:spcPts val="0"/>
              </a:spcBef>
              <a:spcAft>
                <a:spcPts val="0"/>
              </a:spcAft>
              <a:buSzPts val="1800"/>
              <a:buFont typeface="Source Code Pro"/>
              <a:buChar char="●"/>
            </a:pPr>
            <a:r>
              <a:rPr lang="en">
                <a:latin typeface="Source Code Pro"/>
                <a:ea typeface="Source Code Pro"/>
                <a:cs typeface="Source Code Pro"/>
                <a:sym typeface="Source Code Pro"/>
              </a:rPr>
              <a:t>mkdir </a:t>
            </a:r>
            <a:r>
              <a:rPr lang="en">
                <a:solidFill>
                  <a:srgbClr val="FF0000"/>
                </a:solidFill>
                <a:latin typeface="Source Code Pro"/>
                <a:ea typeface="Source Code Pro"/>
                <a:cs typeface="Source Code Pro"/>
                <a:sym typeface="Source Code Pro"/>
              </a:rPr>
              <a:t>{your name}</a:t>
            </a:r>
            <a:endParaRPr>
              <a:solidFill>
                <a:srgbClr val="FF0000"/>
              </a:solidFill>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
        <p:nvSpPr>
          <p:cNvPr id="377" name="Google Shape;377;p56"/>
          <p:cNvSpPr txBox="1"/>
          <p:nvPr/>
        </p:nvSpPr>
        <p:spPr>
          <a:xfrm>
            <a:off x="0" y="23584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378" name="Google Shape;378;p56"/>
          <p:cNvPicPr preferRelativeResize="0"/>
          <p:nvPr/>
        </p:nvPicPr>
        <p:blipFill>
          <a:blip r:embed="rId3">
            <a:alphaModFix/>
          </a:blip>
          <a:stretch>
            <a:fillRect/>
          </a:stretch>
        </p:blipFill>
        <p:spPr>
          <a:xfrm>
            <a:off x="273325" y="2720001"/>
            <a:ext cx="6175551" cy="1911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84" name="Google Shape;384;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Make a file “bob.js”</a:t>
            </a:r>
            <a:endParaRPr/>
          </a:p>
          <a:p>
            <a:pPr marL="457200" marR="0" lvl="0" indent="-342900" algn="l" rtl="0">
              <a:lnSpc>
                <a:spcPct val="200000"/>
              </a:lnSpc>
              <a:spcBef>
                <a:spcPts val="0"/>
              </a:spcBef>
              <a:spcAft>
                <a:spcPts val="0"/>
              </a:spcAft>
              <a:buSzPts val="1800"/>
              <a:buFont typeface="Source Code Pro"/>
              <a:buChar char="●"/>
            </a:pPr>
            <a:r>
              <a:rPr lang="en">
                <a:latin typeface="Source Code Pro"/>
                <a:ea typeface="Source Code Pro"/>
                <a:cs typeface="Source Code Pro"/>
                <a:sym typeface="Source Code Pro"/>
              </a:rPr>
              <a:t>touch bob.js</a:t>
            </a:r>
            <a:endParaRPr>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
        <p:nvSpPr>
          <p:cNvPr id="385" name="Google Shape;385;p57"/>
          <p:cNvSpPr txBox="1"/>
          <p:nvPr/>
        </p:nvSpPr>
        <p:spPr>
          <a:xfrm>
            <a:off x="0" y="23584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386" name="Google Shape;386;p57"/>
          <p:cNvPicPr preferRelativeResize="0"/>
          <p:nvPr/>
        </p:nvPicPr>
        <p:blipFill>
          <a:blip r:embed="rId3">
            <a:alphaModFix/>
          </a:blip>
          <a:stretch>
            <a:fillRect/>
          </a:stretch>
        </p:blipFill>
        <p:spPr>
          <a:xfrm>
            <a:off x="271650" y="3261449"/>
            <a:ext cx="7507383" cy="659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392" name="Google Shape;392;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Oops! We made the file outside of your directory...move your file into your directory</a:t>
            </a:r>
            <a:endParaRPr/>
          </a:p>
          <a:p>
            <a:pPr marL="457200" marR="0" lvl="0" indent="-342900" algn="l" rtl="0">
              <a:lnSpc>
                <a:spcPct val="115000"/>
              </a:lnSpc>
              <a:spcBef>
                <a:spcPts val="0"/>
              </a:spcBef>
              <a:spcAft>
                <a:spcPts val="0"/>
              </a:spcAft>
              <a:buSzPts val="1800"/>
              <a:buFont typeface="Source Code Pro"/>
              <a:buChar char="●"/>
            </a:pPr>
            <a:r>
              <a:rPr lang="en">
                <a:latin typeface="Source Code Pro"/>
                <a:ea typeface="Source Code Pro"/>
                <a:cs typeface="Source Code Pro"/>
                <a:sym typeface="Source Code Pro"/>
              </a:rPr>
              <a:t>mv bob.js </a:t>
            </a:r>
            <a:r>
              <a:rPr lang="en">
                <a:solidFill>
                  <a:srgbClr val="FF0000"/>
                </a:solidFill>
                <a:latin typeface="Source Code Pro"/>
                <a:ea typeface="Source Code Pro"/>
                <a:cs typeface="Source Code Pro"/>
                <a:sym typeface="Source Code Pro"/>
              </a:rPr>
              <a:t>{your Directory name}</a:t>
            </a:r>
            <a:endParaRPr>
              <a:solidFill>
                <a:srgbClr val="FF0000"/>
              </a:solidFill>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
        <p:nvSpPr>
          <p:cNvPr id="393" name="Google Shape;393;p58"/>
          <p:cNvSpPr txBox="1"/>
          <p:nvPr/>
        </p:nvSpPr>
        <p:spPr>
          <a:xfrm>
            <a:off x="0" y="23584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394" name="Google Shape;394;p58"/>
          <p:cNvPicPr preferRelativeResize="0"/>
          <p:nvPr/>
        </p:nvPicPr>
        <p:blipFill>
          <a:blip r:embed="rId3">
            <a:alphaModFix/>
          </a:blip>
          <a:stretch>
            <a:fillRect/>
          </a:stretch>
        </p:blipFill>
        <p:spPr>
          <a:xfrm>
            <a:off x="496975" y="3399625"/>
            <a:ext cx="7807175" cy="61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400" name="Google Shape;40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Navigate into your directory</a:t>
            </a:r>
            <a:endParaRPr/>
          </a:p>
          <a:p>
            <a:pPr marL="457200" marR="0" lvl="0" indent="-342900" algn="l" rtl="0">
              <a:lnSpc>
                <a:spcPct val="100000"/>
              </a:lnSpc>
              <a:spcBef>
                <a:spcPts val="0"/>
              </a:spcBef>
              <a:spcAft>
                <a:spcPts val="0"/>
              </a:spcAft>
              <a:buSzPts val="1800"/>
              <a:buFont typeface="Source Code Pro"/>
              <a:buChar char="●"/>
            </a:pPr>
            <a:r>
              <a:rPr lang="en">
                <a:latin typeface="Source Code Pro"/>
                <a:ea typeface="Source Code Pro"/>
                <a:cs typeface="Source Code Pro"/>
                <a:sym typeface="Source Code Pro"/>
              </a:rPr>
              <a:t>cd </a:t>
            </a:r>
            <a:r>
              <a:rPr lang="en">
                <a:solidFill>
                  <a:srgbClr val="FF0000"/>
                </a:solidFill>
                <a:latin typeface="Source Code Pro"/>
                <a:ea typeface="Source Code Pro"/>
                <a:cs typeface="Source Code Pro"/>
                <a:sym typeface="Source Code Pro"/>
              </a:rPr>
              <a:t>{your Directory name}</a:t>
            </a:r>
            <a:endParaRPr>
              <a:solidFill>
                <a:srgbClr val="FF0000"/>
              </a:solidFill>
              <a:latin typeface="Source Code Pro"/>
              <a:ea typeface="Source Code Pro"/>
              <a:cs typeface="Source Code Pro"/>
              <a:sym typeface="Source Code Pro"/>
            </a:endParaRPr>
          </a:p>
          <a:p>
            <a:pPr marL="457200" marR="0" lvl="0" indent="-342900" algn="l" rtl="0">
              <a:lnSpc>
                <a:spcPct val="100000"/>
              </a:lnSpc>
              <a:spcBef>
                <a:spcPts val="0"/>
              </a:spcBef>
              <a:spcAft>
                <a:spcPts val="0"/>
              </a:spcAft>
              <a:buSzPts val="1800"/>
              <a:buChar char="●"/>
            </a:pPr>
            <a:r>
              <a:rPr lang="en"/>
              <a:t>Rename the file</a:t>
            </a:r>
            <a:endParaRPr/>
          </a:p>
          <a:p>
            <a:pPr marL="457200" marR="0" lvl="0" indent="-342900" algn="l" rtl="0">
              <a:lnSpc>
                <a:spcPct val="100000"/>
              </a:lnSpc>
              <a:spcBef>
                <a:spcPts val="0"/>
              </a:spcBef>
              <a:spcAft>
                <a:spcPts val="0"/>
              </a:spcAft>
              <a:buSzPts val="1800"/>
              <a:buFont typeface="Source Code Pro"/>
              <a:buChar char="●"/>
            </a:pPr>
            <a:r>
              <a:rPr lang="en">
                <a:latin typeface="Source Code Pro"/>
                <a:ea typeface="Source Code Pro"/>
                <a:cs typeface="Source Code Pro"/>
                <a:sym typeface="Source Code Pro"/>
              </a:rPr>
              <a:t>mv bob.js </a:t>
            </a:r>
            <a:r>
              <a:rPr lang="en">
                <a:solidFill>
                  <a:srgbClr val="FF0000"/>
                </a:solidFill>
                <a:latin typeface="Source Code Pro"/>
                <a:ea typeface="Source Code Pro"/>
                <a:cs typeface="Source Code Pro"/>
                <a:sym typeface="Source Code Pro"/>
              </a:rPr>
              <a:t>{your name}</a:t>
            </a:r>
            <a:r>
              <a:rPr lang="en">
                <a:latin typeface="Source Code Pro"/>
                <a:ea typeface="Source Code Pro"/>
                <a:cs typeface="Source Code Pro"/>
                <a:sym typeface="Source Code Pro"/>
              </a:rPr>
              <a:t>.js</a:t>
            </a:r>
            <a:endParaRPr>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
        <p:nvSpPr>
          <p:cNvPr id="401" name="Google Shape;401;p59"/>
          <p:cNvSpPr txBox="1"/>
          <p:nvPr/>
        </p:nvSpPr>
        <p:spPr>
          <a:xfrm>
            <a:off x="0" y="26632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402" name="Google Shape;402;p59"/>
          <p:cNvPicPr preferRelativeResize="0"/>
          <p:nvPr/>
        </p:nvPicPr>
        <p:blipFill>
          <a:blip r:embed="rId3">
            <a:alphaModFix/>
          </a:blip>
          <a:stretch>
            <a:fillRect/>
          </a:stretch>
        </p:blipFill>
        <p:spPr>
          <a:xfrm>
            <a:off x="311700" y="3135774"/>
            <a:ext cx="4664401" cy="18814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408" name="Google Shape;408;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Navigate out of your directory</a:t>
            </a:r>
            <a:endParaRPr/>
          </a:p>
          <a:p>
            <a:pPr marL="457200" marR="0" lvl="0" indent="-342900" algn="l" rtl="0">
              <a:lnSpc>
                <a:spcPct val="100000"/>
              </a:lnSpc>
              <a:spcBef>
                <a:spcPts val="0"/>
              </a:spcBef>
              <a:spcAft>
                <a:spcPts val="0"/>
              </a:spcAft>
              <a:buSzPts val="1800"/>
              <a:buFont typeface="Source Code Pro"/>
              <a:buChar char="●"/>
            </a:pPr>
            <a:r>
              <a:rPr lang="en">
                <a:latin typeface="Source Code Pro"/>
                <a:ea typeface="Source Code Pro"/>
                <a:cs typeface="Source Code Pro"/>
                <a:sym typeface="Source Code Pro"/>
              </a:rPr>
              <a:t>cd ..</a:t>
            </a:r>
            <a:endParaRPr>
              <a:solidFill>
                <a:srgbClr val="FF0000"/>
              </a:solidFill>
              <a:latin typeface="Source Code Pro"/>
              <a:ea typeface="Source Code Pro"/>
              <a:cs typeface="Source Code Pro"/>
              <a:sym typeface="Source Code Pro"/>
            </a:endParaRPr>
          </a:p>
          <a:p>
            <a:pPr marL="457200" marR="0" lvl="0" indent="-342900" algn="l" rtl="0">
              <a:lnSpc>
                <a:spcPct val="100000"/>
              </a:lnSpc>
              <a:spcBef>
                <a:spcPts val="0"/>
              </a:spcBef>
              <a:spcAft>
                <a:spcPts val="0"/>
              </a:spcAft>
              <a:buSzPts val="1800"/>
              <a:buChar char="●"/>
            </a:pPr>
            <a:r>
              <a:rPr lang="en"/>
              <a:t>What else is in the “Documents” directory?</a:t>
            </a:r>
            <a:endParaRPr>
              <a:latin typeface="Source Code Pro"/>
              <a:ea typeface="Source Code Pro"/>
              <a:cs typeface="Source Code Pro"/>
              <a:sym typeface="Source Code Pro"/>
            </a:endParaRPr>
          </a:p>
          <a:p>
            <a:pPr marL="0" marR="0" lvl="0" indent="0" algn="l" rtl="0">
              <a:lnSpc>
                <a:spcPct val="200000"/>
              </a:lnSpc>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414" name="Google Shape;414;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Source Code Pro"/>
              <a:buChar char="●"/>
            </a:pPr>
            <a:r>
              <a:rPr lang="en"/>
              <a:t>Oh no! Mahdi left the “test” folder on your computer - let’s delete it!</a:t>
            </a:r>
            <a:endParaRPr/>
          </a:p>
          <a:p>
            <a:pPr marL="457200" lvl="0" indent="-342900" algn="l" rtl="0">
              <a:lnSpc>
                <a:spcPct val="100000"/>
              </a:lnSpc>
              <a:spcBef>
                <a:spcPts val="0"/>
              </a:spcBef>
              <a:spcAft>
                <a:spcPts val="0"/>
              </a:spcAft>
              <a:buSzPts val="1800"/>
              <a:buChar char="●"/>
            </a:pPr>
            <a:r>
              <a:rPr lang="en">
                <a:latin typeface="Source Code Pro"/>
                <a:ea typeface="Source Code Pro"/>
                <a:cs typeface="Source Code Pro"/>
                <a:sym typeface="Source Code Pro"/>
              </a:rPr>
              <a:t>rm test</a:t>
            </a:r>
            <a:endParaRPr/>
          </a:p>
          <a:p>
            <a:pPr marL="0" marR="0" lvl="0" indent="0" algn="l" rtl="0">
              <a:lnSpc>
                <a:spcPct val="200000"/>
              </a:lnSpc>
              <a:spcBef>
                <a:spcPts val="1600"/>
              </a:spcBef>
              <a:spcAft>
                <a:spcPts val="1600"/>
              </a:spcAft>
              <a:buNone/>
            </a:pPr>
            <a:endParaRPr/>
          </a:p>
        </p:txBody>
      </p:sp>
      <p:sp>
        <p:nvSpPr>
          <p:cNvPr id="415" name="Google Shape;415;p61"/>
          <p:cNvSpPr txBox="1"/>
          <p:nvPr/>
        </p:nvSpPr>
        <p:spPr>
          <a:xfrm>
            <a:off x="0" y="26632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416" name="Google Shape;416;p61"/>
          <p:cNvPicPr preferRelativeResize="0"/>
          <p:nvPr/>
        </p:nvPicPr>
        <p:blipFill>
          <a:blip r:embed="rId3">
            <a:alphaModFix/>
          </a:blip>
          <a:stretch>
            <a:fillRect/>
          </a:stretch>
        </p:blipFill>
        <p:spPr>
          <a:xfrm>
            <a:off x="485950" y="3471078"/>
            <a:ext cx="6380800" cy="990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NAVIGATION EXERCISE</a:t>
            </a:r>
            <a:endParaRPr/>
          </a:p>
        </p:txBody>
      </p:sp>
      <p:sp>
        <p:nvSpPr>
          <p:cNvPr id="422" name="Google Shape;42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Source Code Pro"/>
              <a:buChar char="●"/>
            </a:pPr>
            <a:r>
              <a:rPr lang="en"/>
              <a:t>Oops. “rm” is meant for files, not folders.</a:t>
            </a:r>
            <a:endParaRPr/>
          </a:p>
          <a:p>
            <a:pPr marL="457200" marR="0" lvl="0" indent="-342900" algn="l" rtl="0">
              <a:lnSpc>
                <a:spcPct val="100000"/>
              </a:lnSpc>
              <a:spcBef>
                <a:spcPts val="0"/>
              </a:spcBef>
              <a:spcAft>
                <a:spcPts val="0"/>
              </a:spcAft>
              <a:buSzPts val="1800"/>
              <a:buChar char="●"/>
            </a:pPr>
            <a:r>
              <a:rPr lang="en"/>
              <a:t>Modify our command...</a:t>
            </a:r>
            <a:endParaRPr/>
          </a:p>
          <a:p>
            <a:pPr marL="457200" lvl="0" indent="-342900" algn="l" rtl="0">
              <a:lnSpc>
                <a:spcPct val="100000"/>
              </a:lnSpc>
              <a:spcBef>
                <a:spcPts val="0"/>
              </a:spcBef>
              <a:spcAft>
                <a:spcPts val="0"/>
              </a:spcAft>
              <a:buSzPts val="1800"/>
              <a:buChar char="●"/>
            </a:pPr>
            <a:r>
              <a:rPr lang="en">
                <a:latin typeface="Source Code Pro"/>
                <a:ea typeface="Source Code Pro"/>
                <a:cs typeface="Source Code Pro"/>
                <a:sym typeface="Source Code Pro"/>
              </a:rPr>
              <a:t>rm -rf test</a:t>
            </a:r>
            <a:endParaRPr/>
          </a:p>
          <a:p>
            <a:pPr marL="0" marR="0" lvl="0" indent="0" algn="l" rtl="0">
              <a:lnSpc>
                <a:spcPct val="200000"/>
              </a:lnSpc>
              <a:spcBef>
                <a:spcPts val="1600"/>
              </a:spcBef>
              <a:spcAft>
                <a:spcPts val="1600"/>
              </a:spcAft>
              <a:buNone/>
            </a:pPr>
            <a:endParaRPr/>
          </a:p>
        </p:txBody>
      </p:sp>
      <p:sp>
        <p:nvSpPr>
          <p:cNvPr id="423" name="Google Shape;423;p62"/>
          <p:cNvSpPr txBox="1"/>
          <p:nvPr/>
        </p:nvSpPr>
        <p:spPr>
          <a:xfrm>
            <a:off x="0" y="2663200"/>
            <a:ext cx="18783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t>Command Line</a:t>
            </a:r>
            <a:endParaRPr i="1" dirty="0"/>
          </a:p>
        </p:txBody>
      </p:sp>
      <p:pic>
        <p:nvPicPr>
          <p:cNvPr id="424" name="Google Shape;424;p62"/>
          <p:cNvPicPr preferRelativeResize="0"/>
          <p:nvPr/>
        </p:nvPicPr>
        <p:blipFill>
          <a:blip r:embed="rId3">
            <a:alphaModFix/>
          </a:blip>
          <a:stretch>
            <a:fillRect/>
          </a:stretch>
        </p:blipFill>
        <p:spPr>
          <a:xfrm>
            <a:off x="246125" y="3472673"/>
            <a:ext cx="7175649" cy="473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3"/>
          <p:cNvSpPr txBox="1">
            <a:spLocks noGrp="1"/>
          </p:cNvSpPr>
          <p:nvPr>
            <p:ph type="title"/>
          </p:nvPr>
        </p:nvSpPr>
        <p:spPr>
          <a:xfrm>
            <a:off x="311700" y="2059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BASIC COMMANDS</a:t>
            </a:r>
            <a:endParaRPr/>
          </a:p>
        </p:txBody>
      </p:sp>
      <p:sp>
        <p:nvSpPr>
          <p:cNvPr id="430" name="Google Shape;430;p63"/>
          <p:cNvSpPr txBox="1">
            <a:spLocks noGrp="1"/>
          </p:cNvSpPr>
          <p:nvPr>
            <p:ph type="body" idx="2"/>
          </p:nvPr>
        </p:nvSpPr>
        <p:spPr>
          <a:xfrm>
            <a:off x="170325" y="865375"/>
            <a:ext cx="8809800" cy="370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2400" b="1" dirty="0">
                <a:solidFill>
                  <a:schemeClr val="dk1"/>
                </a:solidFill>
              </a:rPr>
              <a:t>pwd </a:t>
            </a:r>
            <a:r>
              <a:rPr lang="en" sz="2400" dirty="0">
                <a:solidFill>
                  <a:schemeClr val="dk1"/>
                </a:solidFill>
              </a:rPr>
              <a:t>: print working directory</a:t>
            </a:r>
            <a:endParaRPr sz="2400" dirty="0">
              <a:solidFill>
                <a:schemeClr val="dk1"/>
              </a:solidFill>
            </a:endParaRPr>
          </a:p>
          <a:p>
            <a:pPr marL="457200" lvl="0" indent="-317500" algn="l" rtl="0">
              <a:spcBef>
                <a:spcPts val="0"/>
              </a:spcBef>
              <a:spcAft>
                <a:spcPts val="0"/>
              </a:spcAft>
              <a:buSzPts val="1400"/>
              <a:buChar char="●"/>
            </a:pPr>
            <a:r>
              <a:rPr lang="en" sz="2400" b="1" dirty="0">
                <a:solidFill>
                  <a:schemeClr val="dk1"/>
                </a:solidFill>
              </a:rPr>
              <a:t>ls</a:t>
            </a:r>
            <a:r>
              <a:rPr lang="en" sz="2400" dirty="0">
                <a:solidFill>
                  <a:schemeClr val="dk1"/>
                </a:solidFill>
              </a:rPr>
              <a:t> : lists the files in the working directory</a:t>
            </a:r>
            <a:endParaRPr sz="2400" dirty="0">
              <a:solidFill>
                <a:schemeClr val="dk1"/>
              </a:solidFill>
            </a:endParaRPr>
          </a:p>
          <a:p>
            <a:pPr marL="457200" lvl="0" indent="-317500" algn="l" rtl="0">
              <a:spcBef>
                <a:spcPts val="0"/>
              </a:spcBef>
              <a:spcAft>
                <a:spcPts val="0"/>
              </a:spcAft>
              <a:buSzPts val="1400"/>
              <a:buChar char="●"/>
            </a:pPr>
            <a:r>
              <a:rPr lang="en" sz="2400" b="1" dirty="0">
                <a:solidFill>
                  <a:schemeClr val="dk1"/>
                </a:solidFill>
              </a:rPr>
              <a:t>cd {path}</a:t>
            </a:r>
            <a:r>
              <a:rPr lang="en" sz="2400" dirty="0">
                <a:solidFill>
                  <a:schemeClr val="dk1"/>
                </a:solidFill>
              </a:rPr>
              <a:t> : changes the directory to the path</a:t>
            </a:r>
            <a:endParaRPr sz="2400" dirty="0">
              <a:solidFill>
                <a:schemeClr val="dk1"/>
              </a:solidFill>
            </a:endParaRPr>
          </a:p>
          <a:p>
            <a:pPr marL="457200" lvl="0" indent="-317500" algn="l" rtl="0">
              <a:spcBef>
                <a:spcPts val="0"/>
              </a:spcBef>
              <a:spcAft>
                <a:spcPts val="0"/>
              </a:spcAft>
              <a:buSzPts val="1400"/>
              <a:buChar char="●"/>
            </a:pPr>
            <a:r>
              <a:rPr lang="en" sz="2400" b="1" dirty="0">
                <a:solidFill>
                  <a:schemeClr val="dk1"/>
                </a:solidFill>
              </a:rPr>
              <a:t>mkdir {name} </a:t>
            </a:r>
            <a:r>
              <a:rPr lang="en" sz="2400" dirty="0">
                <a:solidFill>
                  <a:schemeClr val="dk1"/>
                </a:solidFill>
              </a:rPr>
              <a:t>: creates a directory</a:t>
            </a:r>
            <a:endParaRPr sz="2400" b="1" dirty="0">
              <a:solidFill>
                <a:schemeClr val="dk1"/>
              </a:solidFill>
            </a:endParaRPr>
          </a:p>
          <a:p>
            <a:pPr marL="457200" lvl="0" indent="-317500" algn="l" rtl="0">
              <a:spcBef>
                <a:spcPts val="0"/>
              </a:spcBef>
              <a:spcAft>
                <a:spcPts val="0"/>
              </a:spcAft>
              <a:buSzPts val="1400"/>
              <a:buChar char="●"/>
            </a:pPr>
            <a:r>
              <a:rPr lang="en" sz="2400" b="1" dirty="0">
                <a:solidFill>
                  <a:schemeClr val="dk1"/>
                </a:solidFill>
              </a:rPr>
              <a:t>touch {file}</a:t>
            </a:r>
            <a:r>
              <a:rPr lang="en" sz="2400" dirty="0">
                <a:solidFill>
                  <a:schemeClr val="dk1"/>
                </a:solidFill>
              </a:rPr>
              <a:t> : makes a file in the working directory</a:t>
            </a:r>
            <a:endParaRPr sz="2400" dirty="0">
              <a:solidFill>
                <a:schemeClr val="dk1"/>
              </a:solidFill>
            </a:endParaRPr>
          </a:p>
          <a:p>
            <a:pPr marL="457200" lvl="0" indent="-317500" algn="l" rtl="0">
              <a:spcBef>
                <a:spcPts val="0"/>
              </a:spcBef>
              <a:spcAft>
                <a:spcPts val="0"/>
              </a:spcAft>
              <a:buSzPts val="1400"/>
              <a:buChar char="●"/>
            </a:pPr>
            <a:r>
              <a:rPr lang="en" sz="2400" b="1" dirty="0">
                <a:solidFill>
                  <a:schemeClr val="dk1"/>
                </a:solidFill>
              </a:rPr>
              <a:t>mv {file} {path or newfile}</a:t>
            </a:r>
            <a:r>
              <a:rPr lang="en" sz="2400" dirty="0">
                <a:solidFill>
                  <a:schemeClr val="dk1"/>
                </a:solidFill>
              </a:rPr>
              <a:t> : moves or renames a file</a:t>
            </a:r>
            <a:endParaRPr sz="2400" dirty="0">
              <a:solidFill>
                <a:schemeClr val="dk1"/>
              </a:solidFill>
            </a:endParaRPr>
          </a:p>
          <a:p>
            <a:pPr marL="457200" lvl="0" indent="-317500" algn="l" rtl="0">
              <a:spcBef>
                <a:spcPts val="0"/>
              </a:spcBef>
              <a:spcAft>
                <a:spcPts val="0"/>
              </a:spcAft>
              <a:buSzPts val="1400"/>
              <a:buChar char="●"/>
            </a:pPr>
            <a:r>
              <a:rPr lang="en" sz="2400" b="1">
                <a:solidFill>
                  <a:schemeClr val="dk1"/>
                </a:solidFill>
              </a:rPr>
              <a:t>rm {file}</a:t>
            </a:r>
            <a:r>
              <a:rPr lang="en" sz="2400">
                <a:solidFill>
                  <a:schemeClr val="dk1"/>
                </a:solidFill>
              </a:rPr>
              <a:t> : removes a file</a:t>
            </a:r>
            <a:endParaRPr sz="2400">
              <a:solidFill>
                <a:schemeClr val="dk1"/>
              </a:solidFill>
            </a:endParaRPr>
          </a:p>
          <a:p>
            <a:pPr marL="457200" lvl="0" indent="-317500" algn="l" rtl="0">
              <a:spcBef>
                <a:spcPts val="0"/>
              </a:spcBef>
              <a:spcAft>
                <a:spcPts val="0"/>
              </a:spcAft>
              <a:buSzPts val="1400"/>
              <a:buChar char="●"/>
            </a:pPr>
            <a:r>
              <a:rPr lang="en" sz="2400" b="1" dirty="0">
                <a:solidFill>
                  <a:schemeClr val="dk1"/>
                </a:solidFill>
              </a:rPr>
              <a:t>rm -rf {directory}</a:t>
            </a:r>
            <a:r>
              <a:rPr lang="en" sz="2400" dirty="0">
                <a:solidFill>
                  <a:schemeClr val="dk1"/>
                </a:solidFill>
              </a:rPr>
              <a:t> : removes a directory (including files in it)</a:t>
            </a:r>
            <a:endParaRPr sz="2400" dirty="0">
              <a:solidFill>
                <a:schemeClr val="dk1"/>
              </a:solidFill>
            </a:endParaRPr>
          </a:p>
          <a:p>
            <a:pPr marL="0" lvl="0" indent="0" algn="l" rtl="0">
              <a:spcBef>
                <a:spcPts val="0"/>
              </a:spcBef>
              <a:spcAft>
                <a:spcPts val="0"/>
              </a:spcAft>
              <a:buNone/>
            </a:pPr>
            <a:endParaRPr sz="24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PROGRAMMING LANGUAGE?</a:t>
            </a:r>
            <a:endParaRPr/>
          </a:p>
        </p:txBody>
      </p:sp>
      <p:sp>
        <p:nvSpPr>
          <p:cNvPr id="116" name="Google Shape;116;p29"/>
          <p:cNvSpPr txBox="1">
            <a:spLocks noGrp="1"/>
          </p:cNvSpPr>
          <p:nvPr>
            <p:ph type="body" idx="1"/>
          </p:nvPr>
        </p:nvSpPr>
        <p:spPr>
          <a:xfrm>
            <a:off x="311700" y="1152475"/>
            <a:ext cx="4376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language does your computer speak?</a:t>
            </a:r>
            <a:endParaRPr/>
          </a:p>
          <a:p>
            <a:pPr marL="914400" lvl="1" indent="-317500" algn="l" rtl="0">
              <a:spcBef>
                <a:spcPts val="0"/>
              </a:spcBef>
              <a:spcAft>
                <a:spcPts val="0"/>
              </a:spcAft>
              <a:buSzPts val="1400"/>
              <a:buChar char="○"/>
            </a:pPr>
            <a:r>
              <a:rPr lang="en"/>
              <a:t>Binary!</a:t>
            </a:r>
            <a:endParaRPr/>
          </a:p>
        </p:txBody>
      </p:sp>
      <p:sp>
        <p:nvSpPr>
          <p:cNvPr id="117" name="Google Shape;117;p29"/>
          <p:cNvSpPr/>
          <p:nvPr/>
        </p:nvSpPr>
        <p:spPr>
          <a:xfrm>
            <a:off x="5716450" y="3476875"/>
            <a:ext cx="1804800" cy="1446900"/>
          </a:xfrm>
          <a:prstGeom prst="wedgeRoundRectCallout">
            <a:avLst>
              <a:gd name="adj1" fmla="val -4424"/>
              <a:gd name="adj2" fmla="val -66551"/>
              <a:gd name="adj3"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29"/>
          <p:cNvPicPr preferRelativeResize="0"/>
          <p:nvPr/>
        </p:nvPicPr>
        <p:blipFill>
          <a:blip r:embed="rId3">
            <a:alphaModFix/>
          </a:blip>
          <a:stretch>
            <a:fillRect/>
          </a:stretch>
        </p:blipFill>
        <p:spPr>
          <a:xfrm>
            <a:off x="5825800" y="3375248"/>
            <a:ext cx="1695450" cy="1695450"/>
          </a:xfrm>
          <a:prstGeom prst="rect">
            <a:avLst/>
          </a:prstGeom>
          <a:noFill/>
          <a:ln>
            <a:noFill/>
          </a:ln>
        </p:spPr>
      </p:pic>
      <p:pic>
        <p:nvPicPr>
          <p:cNvPr id="119" name="Google Shape;119;p29" descr="computer.png"/>
          <p:cNvPicPr preferRelativeResize="0"/>
          <p:nvPr/>
        </p:nvPicPr>
        <p:blipFill rotWithShape="1">
          <a:blip r:embed="rId4">
            <a:alphaModFix/>
          </a:blip>
          <a:srcRect l="29297" t="10610" r="23017" b="22616"/>
          <a:stretch/>
        </p:blipFill>
        <p:spPr>
          <a:xfrm>
            <a:off x="6041500" y="1132250"/>
            <a:ext cx="2635174" cy="230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PROGRAMMING LANGUAGE?</a:t>
            </a:r>
            <a:endParaRPr/>
          </a:p>
        </p:txBody>
      </p:sp>
      <p:sp>
        <p:nvSpPr>
          <p:cNvPr id="125" name="Google Shape;125;p30"/>
          <p:cNvSpPr txBox="1">
            <a:spLocks noGrp="1"/>
          </p:cNvSpPr>
          <p:nvPr>
            <p:ph type="body" idx="1"/>
          </p:nvPr>
        </p:nvSpPr>
        <p:spPr>
          <a:xfrm>
            <a:off x="311700" y="1152475"/>
            <a:ext cx="4376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language does your computer speak?</a:t>
            </a:r>
            <a:endParaRPr/>
          </a:p>
          <a:p>
            <a:pPr marL="914400" lvl="1" indent="-317500" algn="l" rtl="0">
              <a:spcBef>
                <a:spcPts val="0"/>
              </a:spcBef>
              <a:spcAft>
                <a:spcPts val="0"/>
              </a:spcAft>
              <a:buSzPts val="1400"/>
              <a:buChar char="○"/>
            </a:pPr>
            <a:r>
              <a:rPr lang="en"/>
              <a:t>Binary!</a:t>
            </a:r>
            <a:endParaRPr/>
          </a:p>
          <a:p>
            <a:pPr marL="457200" lvl="0" indent="-342900" algn="l" rtl="0">
              <a:spcBef>
                <a:spcPts val="0"/>
              </a:spcBef>
              <a:spcAft>
                <a:spcPts val="0"/>
              </a:spcAft>
              <a:buSzPts val="1800"/>
              <a:buChar char="●"/>
            </a:pPr>
            <a:r>
              <a:rPr lang="en"/>
              <a:t>We need an interpreter…</a:t>
            </a:r>
            <a:endParaRPr/>
          </a:p>
          <a:p>
            <a:pPr marL="0" lvl="0" indent="0" algn="l" rtl="0">
              <a:spcBef>
                <a:spcPts val="1600"/>
              </a:spcBef>
              <a:spcAft>
                <a:spcPts val="1600"/>
              </a:spcAft>
              <a:buNone/>
            </a:pPr>
            <a:endParaRPr/>
          </a:p>
        </p:txBody>
      </p:sp>
      <p:sp>
        <p:nvSpPr>
          <p:cNvPr id="126" name="Google Shape;126;p30"/>
          <p:cNvSpPr/>
          <p:nvPr/>
        </p:nvSpPr>
        <p:spPr>
          <a:xfrm>
            <a:off x="5716450" y="3476875"/>
            <a:ext cx="1804800" cy="1446900"/>
          </a:xfrm>
          <a:prstGeom prst="wedgeRoundRectCallout">
            <a:avLst>
              <a:gd name="adj1" fmla="val -4424"/>
              <a:gd name="adj2" fmla="val -66551"/>
              <a:gd name="adj3"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30" descr="computer.png"/>
          <p:cNvPicPr preferRelativeResize="0"/>
          <p:nvPr/>
        </p:nvPicPr>
        <p:blipFill rotWithShape="1">
          <a:blip r:embed="rId3">
            <a:alphaModFix/>
          </a:blip>
          <a:srcRect l="29297" t="10610" r="23017" b="22616"/>
          <a:stretch/>
        </p:blipFill>
        <p:spPr>
          <a:xfrm>
            <a:off x="6041500" y="1132250"/>
            <a:ext cx="2635174" cy="2306325"/>
          </a:xfrm>
          <a:prstGeom prst="rect">
            <a:avLst/>
          </a:prstGeom>
          <a:noFill/>
          <a:ln>
            <a:noFill/>
          </a:ln>
        </p:spPr>
      </p:pic>
      <p:pic>
        <p:nvPicPr>
          <p:cNvPr id="128" name="Google Shape;128;p30"/>
          <p:cNvPicPr preferRelativeResize="0"/>
          <p:nvPr/>
        </p:nvPicPr>
        <p:blipFill>
          <a:blip r:embed="rId4">
            <a:alphaModFix/>
          </a:blip>
          <a:stretch>
            <a:fillRect/>
          </a:stretch>
        </p:blipFill>
        <p:spPr>
          <a:xfrm>
            <a:off x="5825800" y="3375248"/>
            <a:ext cx="1695450" cy="16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PROGRAMMING LANGUAGE?</a:t>
            </a:r>
            <a:endParaRPr/>
          </a:p>
        </p:txBody>
      </p:sp>
      <p:sp>
        <p:nvSpPr>
          <p:cNvPr id="134" name="Google Shape;134;p31"/>
          <p:cNvSpPr txBox="1">
            <a:spLocks noGrp="1"/>
          </p:cNvSpPr>
          <p:nvPr>
            <p:ph type="body" idx="1"/>
          </p:nvPr>
        </p:nvSpPr>
        <p:spPr>
          <a:xfrm>
            <a:off x="311700" y="1152475"/>
            <a:ext cx="43764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language does your computer speak?</a:t>
            </a:r>
            <a:endParaRPr/>
          </a:p>
          <a:p>
            <a:pPr marL="914400" lvl="1" indent="-317500" algn="l" rtl="0">
              <a:spcBef>
                <a:spcPts val="0"/>
              </a:spcBef>
              <a:spcAft>
                <a:spcPts val="0"/>
              </a:spcAft>
              <a:buSzPts val="1400"/>
              <a:buChar char="○"/>
            </a:pPr>
            <a:r>
              <a:rPr lang="en"/>
              <a:t>Binary!</a:t>
            </a:r>
            <a:endParaRPr/>
          </a:p>
          <a:p>
            <a:pPr marL="457200" lvl="0" indent="-342900" algn="l" rtl="0">
              <a:spcBef>
                <a:spcPts val="0"/>
              </a:spcBef>
              <a:spcAft>
                <a:spcPts val="0"/>
              </a:spcAft>
              <a:buSzPts val="1800"/>
              <a:buChar char="●"/>
            </a:pPr>
            <a:r>
              <a:rPr lang="en"/>
              <a:t>We need an interpreter…</a:t>
            </a:r>
            <a:endParaRPr/>
          </a:p>
          <a:p>
            <a:pPr marL="914400" lvl="1" indent="-317500" algn="l" rtl="0">
              <a:spcBef>
                <a:spcPts val="0"/>
              </a:spcBef>
              <a:spcAft>
                <a:spcPts val="0"/>
              </a:spcAft>
              <a:buSzPts val="1400"/>
              <a:buChar char="○"/>
            </a:pPr>
            <a:r>
              <a:rPr lang="en"/>
              <a:t>Introducing JavaScript (aka JS) !</a:t>
            </a:r>
            <a:endParaRPr/>
          </a:p>
        </p:txBody>
      </p:sp>
      <p:sp>
        <p:nvSpPr>
          <p:cNvPr id="135" name="Google Shape;135;p31"/>
          <p:cNvSpPr/>
          <p:nvPr/>
        </p:nvSpPr>
        <p:spPr>
          <a:xfrm>
            <a:off x="5716450" y="3476875"/>
            <a:ext cx="1804800" cy="1446900"/>
          </a:xfrm>
          <a:prstGeom prst="wedgeRoundRectCallout">
            <a:avLst>
              <a:gd name="adj1" fmla="val -4424"/>
              <a:gd name="adj2" fmla="val -66551"/>
              <a:gd name="adj3" fmla="val 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1"/>
          <p:cNvSpPr txBox="1"/>
          <p:nvPr/>
        </p:nvSpPr>
        <p:spPr>
          <a:xfrm>
            <a:off x="5802700" y="3400950"/>
            <a:ext cx="1624800" cy="144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Helvetica Neue"/>
                <a:ea typeface="Helvetica Neue"/>
                <a:cs typeface="Helvetica Neue"/>
                <a:sym typeface="Helvetica Neue"/>
              </a:rPr>
              <a:t>They really drew me with hands?</a:t>
            </a:r>
            <a:endParaRPr sz="2200">
              <a:latin typeface="Helvetica Neue"/>
              <a:ea typeface="Helvetica Neue"/>
              <a:cs typeface="Helvetica Neue"/>
              <a:sym typeface="Helvetica Neue"/>
            </a:endParaRPr>
          </a:p>
        </p:txBody>
      </p:sp>
      <p:pic>
        <p:nvPicPr>
          <p:cNvPr id="137" name="Google Shape;137;p31" descr="computer.png"/>
          <p:cNvPicPr preferRelativeResize="0"/>
          <p:nvPr/>
        </p:nvPicPr>
        <p:blipFill rotWithShape="1">
          <a:blip r:embed="rId3">
            <a:alphaModFix/>
          </a:blip>
          <a:srcRect l="29297" t="10610" r="23017" b="22616"/>
          <a:stretch/>
        </p:blipFill>
        <p:spPr>
          <a:xfrm>
            <a:off x="6041500" y="1132250"/>
            <a:ext cx="2635174" cy="230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DIFFERENT LANGUAGES</a:t>
            </a:r>
            <a:endParaRPr/>
          </a:p>
        </p:txBody>
      </p:sp>
      <p:sp>
        <p:nvSpPr>
          <p:cNvPr id="143" name="Google Shape;143;p32"/>
          <p:cNvSpPr txBox="1">
            <a:spLocks noGrp="1"/>
          </p:cNvSpPr>
          <p:nvPr>
            <p:ph type="body" idx="1"/>
          </p:nvPr>
        </p:nvSpPr>
        <p:spPr>
          <a:xfrm>
            <a:off x="67125" y="1152475"/>
            <a:ext cx="4469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some programming languages you know or have heard of.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DIFFERENT LANGUAGES</a:t>
            </a:r>
            <a:endParaRPr/>
          </a:p>
        </p:txBody>
      </p:sp>
      <p:sp>
        <p:nvSpPr>
          <p:cNvPr id="149" name="Google Shape;149;p33"/>
          <p:cNvSpPr txBox="1">
            <a:spLocks noGrp="1"/>
          </p:cNvSpPr>
          <p:nvPr>
            <p:ph type="body" idx="1"/>
          </p:nvPr>
        </p:nvSpPr>
        <p:spPr>
          <a:xfrm>
            <a:off x="67125" y="1017775"/>
            <a:ext cx="4469100" cy="412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some programming languages you know or have heard of.</a:t>
            </a:r>
            <a:endParaRPr/>
          </a:p>
          <a:p>
            <a:pPr marL="914400" lvl="1" indent="-342900" algn="l" rtl="0">
              <a:spcBef>
                <a:spcPts val="0"/>
              </a:spcBef>
              <a:spcAft>
                <a:spcPts val="0"/>
              </a:spcAft>
              <a:buClr>
                <a:srgbClr val="595959"/>
              </a:buClr>
              <a:buSzPts val="1800"/>
              <a:buChar char="○"/>
            </a:pPr>
            <a:r>
              <a:rPr lang="en" sz="1800">
                <a:solidFill>
                  <a:schemeClr val="dk2"/>
                </a:solidFill>
              </a:rPr>
              <a:t>JavaScript</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Ruby</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Java</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Python</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Haskell</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PHP</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C#</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C++</a:t>
            </a:r>
            <a:endParaRPr sz="1800">
              <a:solidFill>
                <a:srgbClr val="595959"/>
              </a:solidFill>
            </a:endParaRPr>
          </a:p>
          <a:p>
            <a:pPr marL="914400" lvl="1" indent="-342900" algn="l" rtl="0">
              <a:spcBef>
                <a:spcPts val="0"/>
              </a:spcBef>
              <a:spcAft>
                <a:spcPts val="0"/>
              </a:spcAft>
              <a:buClr>
                <a:srgbClr val="595959"/>
              </a:buClr>
              <a:buSzPts val="1800"/>
              <a:buChar char="○"/>
            </a:pPr>
            <a:r>
              <a:rPr lang="en" sz="1800">
                <a:solidFill>
                  <a:srgbClr val="595959"/>
                </a:solidFill>
              </a:rPr>
              <a:t>Many more!</a:t>
            </a:r>
            <a:endParaRPr sz="1800">
              <a:solidFill>
                <a:srgbClr val="595959"/>
              </a:solidFill>
            </a:endParaRPr>
          </a:p>
          <a:p>
            <a:pPr marL="0" lvl="0" indent="0" algn="l" rtl="0">
              <a:spcBef>
                <a:spcPts val="0"/>
              </a:spcBef>
              <a:spcAft>
                <a:spcPts val="1600"/>
              </a:spcAft>
              <a:buNone/>
            </a:pPr>
            <a:endParaRPr>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DIFFERENT LANGUAGES</a:t>
            </a:r>
            <a:endParaRPr/>
          </a:p>
        </p:txBody>
      </p:sp>
      <p:sp>
        <p:nvSpPr>
          <p:cNvPr id="155" name="Google Shape;155;p34"/>
          <p:cNvSpPr txBox="1">
            <a:spLocks noGrp="1"/>
          </p:cNvSpPr>
          <p:nvPr>
            <p:ph type="body" idx="1"/>
          </p:nvPr>
        </p:nvSpPr>
        <p:spPr>
          <a:xfrm>
            <a:off x="67125" y="1152475"/>
            <a:ext cx="4469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Name some programming languages you know or have heard of.</a:t>
            </a:r>
            <a:endParaRPr/>
          </a:p>
          <a:p>
            <a:pPr marL="457200" lvl="0" indent="-342900" algn="l" rtl="0">
              <a:spcBef>
                <a:spcPts val="0"/>
              </a:spcBef>
              <a:spcAft>
                <a:spcPts val="0"/>
              </a:spcAft>
              <a:buSzPts val="1800"/>
              <a:buChar char="●"/>
            </a:pPr>
            <a:r>
              <a:rPr lang="en"/>
              <a:t>What’s the difference?</a:t>
            </a:r>
            <a:endParaRPr/>
          </a:p>
        </p:txBody>
      </p:sp>
    </p:spTree>
  </p:cSld>
  <p:clrMapOvr>
    <a:masterClrMapping/>
  </p:clrMapOvr>
</p:sld>
</file>

<file path=ppt/theme/theme1.xml><?xml version="1.0" encoding="utf-8"?>
<a:theme xmlns:a="http://schemas.openxmlformats.org/drawingml/2006/main" name="ASC Lesson Slid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C Brande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2518</Words>
  <Application>Microsoft Office PowerPoint</Application>
  <PresentationFormat>On-screen Show (16:9)</PresentationFormat>
  <Paragraphs>267</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Source Code Pro</vt:lpstr>
      <vt:lpstr>Arial</vt:lpstr>
      <vt:lpstr>Open Sans</vt:lpstr>
      <vt:lpstr>Open Sans ExtraBold</vt:lpstr>
      <vt:lpstr>Roboto Condensed</vt:lpstr>
      <vt:lpstr>Courier New</vt:lpstr>
      <vt:lpstr>Helvetica Neue</vt:lpstr>
      <vt:lpstr>ASC Lesson Slides</vt:lpstr>
      <vt:lpstr>ASC Branded</vt:lpstr>
      <vt:lpstr>WEEK 0 DAY 0</vt:lpstr>
      <vt:lpstr>Command Line</vt:lpstr>
      <vt:lpstr>WHAT IS A PROGRAMMING LANGUAGE?</vt:lpstr>
      <vt:lpstr>WHAT IS A PROGRAMMING LANGUAGE?</vt:lpstr>
      <vt:lpstr>WHAT IS A PROGRAMMING LANGUAGE?</vt:lpstr>
      <vt:lpstr>WHAT IS A PROGRAMMING LANGUAGE?</vt:lpstr>
      <vt:lpstr>MANY DIFFERENT LANGUAGES</vt:lpstr>
      <vt:lpstr>MANY DIFFERENT LANGUAGES</vt:lpstr>
      <vt:lpstr>MANY DIFFERENT LANGUAGES</vt:lpstr>
      <vt:lpstr>MANY DIFFERENT LANGUAGES</vt:lpstr>
      <vt:lpstr>MANY DIFFERENT LANGUAGES</vt:lpstr>
      <vt:lpstr>WHAT IS SYNTAX?</vt:lpstr>
      <vt:lpstr>WHAT IS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COMMAND LINE</vt:lpstr>
      <vt:lpstr>THE COMMAND LINE</vt:lpstr>
      <vt:lpstr>THE COMMAND LINE</vt:lpstr>
      <vt:lpstr>LET’S TALK WITH OUR COMPUTER</vt:lpstr>
      <vt:lpstr>NAVIGATION EXERCISE</vt:lpstr>
      <vt:lpstr>NAVIGATION EXERCISE</vt:lpstr>
      <vt:lpstr>NAVIGATION EXERCISE</vt:lpstr>
      <vt:lpstr>NAVIGATION EXERCISE</vt:lpstr>
      <vt:lpstr>NAVIGATION EXERCISE</vt:lpstr>
      <vt:lpstr>NAVIGATION EXERCISE</vt:lpstr>
      <vt:lpstr>NAVIGATION EXERCISE</vt:lpstr>
      <vt:lpstr>NAVIGATION EXERCISE</vt:lpstr>
      <vt:lpstr>NAVIGATION EXERCISE</vt:lpstr>
      <vt:lpstr>NAVIGATION EXERCISE</vt:lpstr>
      <vt:lpstr>NAVIGATION EXERCISE</vt:lpstr>
      <vt:lpstr>NAVIGATION EXERCISE</vt:lpstr>
      <vt:lpstr>LIST OF BASIC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DAY 0</dc:title>
  <cp:lastModifiedBy>Swati</cp:lastModifiedBy>
  <cp:revision>8</cp:revision>
  <dcterms:modified xsi:type="dcterms:W3CDTF">2019-04-07T21:18:13Z</dcterms:modified>
</cp:coreProperties>
</file>