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" initials="S" lastIdx="4" clrIdx="0">
    <p:extLst>
      <p:ext uri="{19B8F6BF-5375-455C-9EA6-DF929625EA0E}">
        <p15:presenceInfo xmlns:p15="http://schemas.microsoft.com/office/powerpoint/2012/main" userId="Swa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737" autoAdjust="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1T13:23:11.559" idx="2">
    <p:pos x="6029" y="1162"/>
    <p:text>Assumption: I am assuming before covering functions, for loops and "Hello World" has been covered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1T23:36:51.780" idx="4">
    <p:pos x="6868" y="1177"/>
    <p:text>Assuming that variables have been introducted to students prior to functions.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24FC-7743-46A2-AA66-1D86F81CFBB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0B332-5EBB-4629-88AB-A67330747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program will crash with a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NameError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: "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 'name' is not defined.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0B332-5EBB-4629-88AB-A673307476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D4DB-E5C9-4855-922E-1455FDBE1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C9102-0FE0-4840-85D6-2B848D162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52F0-206E-41BB-810E-62988421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654-4B40-4F67-9215-F256A74DB92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305AD-2604-4016-974E-16F2DBA9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E4BD-0356-4422-9E51-65E08344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7CF32-90C4-4104-B348-2F1CF98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90F9-6E61-4B62-B060-94D89C24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AAEE9-F521-43B8-B715-B4EFE227B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DEE5-D64C-4852-9B96-CB559B67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654-4B40-4F67-9215-F256A74DB92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A8EC-B938-4609-BC8E-B3272AC7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2397-10FD-4192-BB62-6C183AFE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7CF32-90C4-4104-B348-2F1CF98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1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2F095-1F0A-424D-BADB-D67F978A7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5D2B3-D116-40EF-ABF7-B10AA26D3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A4DC-F7F2-4372-88AA-437920FB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654-4B40-4F67-9215-F256A74DB92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E87A8-6142-47C6-BE99-82264851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4FCC-95BD-4F8E-82DB-B9DB9DF3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7CF32-90C4-4104-B348-2F1CF98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2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55E2-9DF1-402C-A688-F6B6AE21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8E84-3ADE-4695-9E62-CF685176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AD41-1641-486E-8014-60A947BA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654-4B40-4F67-9215-F256A74DB92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09D2E-4BAE-4273-9342-0183F022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0D1B-3AED-4F1C-A8BF-93E70D09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7CF32-90C4-4104-B348-2F1CF98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6CF5-7EE2-4E56-B95E-CADF8FDC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C8DF-B4A1-479C-82B7-394CA7A7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6A80-2782-4551-B513-5D3F684A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654-4B40-4F67-9215-F256A74DB92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B2FD-83CA-49F8-A592-15B08266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7DA4-D2BB-4CE7-8146-37FB5B7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7CF32-90C4-4104-B348-2F1CF98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0F60-F2B7-4D32-BBEF-91B07D54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F0F5-7C3B-4ECA-91F7-F6F9C9EB8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D3095-9E56-47B4-A34B-F84C4A39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8D4D-1544-4213-A45F-D84C211C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654-4B40-4F67-9215-F256A74DB92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3A220-52C4-4C75-8387-6C379F14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5C4F-898B-4C37-97E6-F30314F9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7CF32-90C4-4104-B348-2F1CF98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9691-28FC-48B2-B47D-9892189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6925-4535-4132-B781-80A51F36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A2071-A1AA-4F5C-A015-EB7B8AFD1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C8ED5-C80C-4B7B-AAD3-9DF09FED5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67A0C-F342-4925-A683-0B883586F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17210-FDF8-42D2-B30D-5DAED1AC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654-4B40-4F67-9215-F256A74DB92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B5594-3B60-454F-B947-A802BF64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E7088-9C13-42B6-AC0D-90E04DB0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7CF32-90C4-4104-B348-2F1CF98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0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9A6C-8E7B-477A-9700-24A5F11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ACD3E-4F00-4D41-AC22-00EE09E4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654-4B40-4F67-9215-F256A74DB92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98F7C-D828-4C42-B6A3-25198736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7CEA7-E95C-4652-B8AB-F8FB931F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7CF32-90C4-4104-B348-2F1CF98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67A95-AB22-4DC3-A21E-7FC5F820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654-4B40-4F67-9215-F256A74DB92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19218-75F2-4306-B23C-56AA38EC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CF86B-196E-42A1-B0D8-DAA8EF07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7CF32-90C4-4104-B348-2F1CF98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1A52-9114-4304-9825-7B6EAAD5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B1B0-A85B-4A40-9975-19EEE4BC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47F1E-C3F8-456B-A1A1-DA9A25757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3C335-3A06-48B4-A6A4-148E39E5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654-4B40-4F67-9215-F256A74DB92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5BADA-605A-4BC0-9980-060E6C67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B3BE9-4FC2-4DD7-952E-23ED182B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7CF32-90C4-4104-B348-2F1CF98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0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75C0-DDCB-48A8-A630-9A253F25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5EC77-8AE2-484E-BDE4-5610B8481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9098C-333C-41DB-B7E0-211220A15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1B29E-03DE-47EC-BB22-60BB35B2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654-4B40-4F67-9215-F256A74DB92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46C3B-7C27-40ED-8144-11C5FEC3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E7237-D294-4172-BDB5-CB3067A1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7CF32-90C4-4104-B348-2F1CF98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2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08275-B332-4698-B6AF-F42155D0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FE9C-6298-412C-B232-72BE13458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BC349-3707-4726-9F01-FEB9FCBFB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2654-4B40-4F67-9215-F256A74DB922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C00B-924F-4B6F-A5AC-5B1E3B235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9C5A-F606-4865-8A2D-A2A4F3B82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7CF32-90C4-4104-B348-2F1CF98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1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8C35-BC1D-44AF-9546-50F7EF180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Upperline</a:t>
            </a:r>
            <a:r>
              <a:rPr lang="en-US" dirty="0"/>
              <a:t>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68070-9274-4889-B8AD-1F06CCAA8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77803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9D90-1C97-4C18-B9C5-0CE360C5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Global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4F6B-EB1A-417C-9C05-E593DEEB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Global variables are considered </a:t>
            </a:r>
            <a:r>
              <a:rPr lang="en-US" dirty="0">
                <a:solidFill>
                  <a:srgbClr val="C00000"/>
                </a:solidFill>
              </a:rPr>
              <a:t>bad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programming practice!</a:t>
            </a:r>
          </a:p>
          <a:p>
            <a:pPr marL="914400" lvl="1" indent="-406400">
              <a:spcBef>
                <a:spcPts val="0"/>
              </a:spcBef>
              <a:buSzPts val="2800"/>
              <a:buChar char="○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Hard to tell which function(s) are reading/writing to a variable</a:t>
            </a:r>
          </a:p>
          <a:p>
            <a:pPr marL="914400" lvl="1" indent="-406400">
              <a:spcBef>
                <a:spcPts val="0"/>
              </a:spcBef>
              <a:buSzPts val="2800"/>
              <a:buChar char="○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Harder to reuse code across programs</a:t>
            </a:r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Avoid using global variables whenever possible!!</a:t>
            </a:r>
          </a:p>
        </p:txBody>
      </p:sp>
    </p:spTree>
    <p:extLst>
      <p:ext uri="{BB962C8B-B14F-4D97-AF65-F5344CB8AC3E}">
        <p14:creationId xmlns:p14="http://schemas.microsoft.com/office/powerpoint/2010/main" val="239588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F33F-7B54-40B2-9048-2797C777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Scope </a:t>
            </a:r>
            <a:r>
              <a:rPr lang="en-US" dirty="0"/>
              <a:t>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2849-6985-4E2F-A180-4141BC01EE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variable, name: is it a global variable or a local variable? Why?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 will happen when this code runs?</a:t>
            </a:r>
          </a:p>
        </p:txBody>
      </p:sp>
      <p:pic>
        <p:nvPicPr>
          <p:cNvPr id="6" name="Google Shape;261;p37">
            <a:extLst>
              <a:ext uri="{FF2B5EF4-FFF2-40B4-BE49-F238E27FC236}">
                <a16:creationId xmlns:a16="http://schemas.microsoft.com/office/drawing/2014/main" id="{7CDF5B3D-11CC-4E6E-8065-69AE82C30B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240" y="2107169"/>
            <a:ext cx="5469601" cy="37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2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0A47-7B6D-499D-97D5-C3BDDE8C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Do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EB4E-4E3D-4C83-BE16-C9C019AB9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139700" algn="ctr">
              <a:spcBef>
                <a:spcPts val="640"/>
              </a:spcBef>
              <a:spcAft>
                <a:spcPts val="0"/>
              </a:spcAft>
              <a:buNone/>
            </a:pPr>
            <a:endParaRPr lang="en-US" b="0" u="sng" dirty="0">
              <a:solidFill>
                <a:srgbClr val="01426A"/>
              </a:solidFill>
            </a:endParaRPr>
          </a:p>
          <a:p>
            <a:pPr marL="342900" lvl="0" indent="-139700" algn="ctr">
              <a:spcBef>
                <a:spcPts val="640"/>
              </a:spcBef>
              <a:spcAft>
                <a:spcPts val="0"/>
              </a:spcAft>
              <a:buNone/>
            </a:pPr>
            <a:endParaRPr lang="en-US" b="0" u="sng" dirty="0">
              <a:solidFill>
                <a:srgbClr val="01426A"/>
              </a:solidFill>
            </a:endParaRPr>
          </a:p>
          <a:p>
            <a:pPr marL="342900" lvl="0" indent="-139700" algn="ctr">
              <a:spcBef>
                <a:spcPts val="640"/>
              </a:spcBef>
              <a:spcAft>
                <a:spcPts val="0"/>
              </a:spcAft>
              <a:buNone/>
            </a:pPr>
            <a:endParaRPr lang="en-US" sz="3300" b="0" u="sng" dirty="0">
              <a:solidFill>
                <a:srgbClr val="01426A"/>
              </a:solidFill>
            </a:endParaRPr>
          </a:p>
          <a:p>
            <a:pPr marL="342900" lvl="0" indent="-13970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300" b="0" u="sng" dirty="0">
                <a:solidFill>
                  <a:srgbClr val="01426A"/>
                </a:solidFill>
              </a:rPr>
              <a:t>Global</a:t>
            </a:r>
            <a:r>
              <a:rPr lang="en-US" sz="3300" b="0" dirty="0">
                <a:solidFill>
                  <a:srgbClr val="01426A"/>
                </a:solidFill>
              </a:rPr>
              <a:t> variables are bad practice.</a:t>
            </a:r>
          </a:p>
          <a:p>
            <a:pPr marL="342900" lvl="0" indent="-139700" algn="ctr">
              <a:spcBef>
                <a:spcPts val="640"/>
              </a:spcBef>
              <a:spcAft>
                <a:spcPts val="0"/>
              </a:spcAft>
              <a:buNone/>
            </a:pPr>
            <a:endParaRPr lang="en-US" sz="3300" b="0" dirty="0">
              <a:solidFill>
                <a:srgbClr val="01426A"/>
              </a:solidFill>
            </a:endParaRPr>
          </a:p>
          <a:p>
            <a:pPr marL="342900" lvl="0" indent="-13970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300" b="0" u="sng" dirty="0">
                <a:solidFill>
                  <a:srgbClr val="01426A"/>
                </a:solidFill>
              </a:rPr>
              <a:t>Local</a:t>
            </a:r>
            <a:r>
              <a:rPr lang="en-US" sz="3300" b="0" dirty="0">
                <a:solidFill>
                  <a:srgbClr val="01426A"/>
                </a:solidFill>
              </a:rPr>
              <a:t> variables give </a:t>
            </a:r>
            <a:r>
              <a:rPr lang="en-US" sz="3300" b="0" dirty="0" err="1">
                <a:solidFill>
                  <a:srgbClr val="01426A"/>
                </a:solidFill>
              </a:rPr>
              <a:t>NameErrors</a:t>
            </a:r>
            <a:r>
              <a:rPr lang="en-US" sz="3300" b="0" dirty="0">
                <a:solidFill>
                  <a:srgbClr val="01426A"/>
                </a:solidFill>
              </a:rPr>
              <a:t>.</a:t>
            </a:r>
          </a:p>
          <a:p>
            <a:pPr marL="342900" lvl="0" indent="-139700" algn="ctr">
              <a:spcBef>
                <a:spcPts val="640"/>
              </a:spcBef>
              <a:spcAft>
                <a:spcPts val="0"/>
              </a:spcAft>
              <a:buNone/>
            </a:pPr>
            <a:endParaRPr lang="en-US" sz="3300" dirty="0">
              <a:solidFill>
                <a:srgbClr val="01426A"/>
              </a:solidFill>
            </a:endParaRPr>
          </a:p>
          <a:p>
            <a:pPr marL="342900" lvl="0" indent="-139700" algn="ctr">
              <a:spcBef>
                <a:spcPts val="640"/>
              </a:spcBef>
              <a:spcAft>
                <a:spcPts val="0"/>
              </a:spcAft>
              <a:buNone/>
            </a:pPr>
            <a:endParaRPr lang="en-US" sz="3300" b="0" dirty="0">
              <a:solidFill>
                <a:srgbClr val="01426A"/>
              </a:solidFill>
            </a:endParaRPr>
          </a:p>
          <a:p>
            <a:pPr marL="342900" lvl="0" indent="-139700" algn="ctr">
              <a:spcBef>
                <a:spcPts val="640"/>
              </a:spcBef>
              <a:spcAft>
                <a:spcPts val="0"/>
              </a:spcAft>
              <a:buNone/>
            </a:pPr>
            <a:endParaRPr lang="en-US" sz="3300" dirty="0">
              <a:solidFill>
                <a:srgbClr val="01426A"/>
              </a:solidFill>
            </a:endParaRPr>
          </a:p>
          <a:p>
            <a:pPr marL="342900" lvl="0" indent="-139700" algn="ctr">
              <a:spcBef>
                <a:spcPts val="640"/>
              </a:spcBef>
              <a:spcAft>
                <a:spcPts val="0"/>
              </a:spcAft>
              <a:buNone/>
            </a:pPr>
            <a:endParaRPr lang="en-US" sz="3300" dirty="0">
              <a:solidFill>
                <a:srgbClr val="01426A"/>
              </a:solidFill>
            </a:endParaRPr>
          </a:p>
          <a:p>
            <a:pPr marL="342900" lvl="0" indent="-13970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rgbClr val="01426A"/>
                </a:solidFill>
              </a:rPr>
              <a:t>							Next: Introduce Parameters…</a:t>
            </a:r>
            <a:endParaRPr lang="en-US" sz="3300" b="0" dirty="0">
              <a:solidFill>
                <a:srgbClr val="01426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8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C6F8-7EC0-4976-8095-80B87A8B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5F21-5686-4269-B802-D058214F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000" b="0" dirty="0">
                <a:solidFill>
                  <a:srgbClr val="01426A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C00000"/>
                </a:solidFill>
              </a:rPr>
              <a:t>function </a:t>
            </a:r>
            <a:r>
              <a:rPr lang="en-US" dirty="0">
                <a:solidFill>
                  <a:srgbClr val="01426A"/>
                </a:solidFill>
              </a:rPr>
              <a:t>is a group of instructions that performs a certain task.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rgbClr val="01426A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rgbClr val="01426A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1426A"/>
                </a:solidFill>
              </a:rPr>
              <a:t>Example:</a:t>
            </a:r>
            <a:endParaRPr lang="en-US" dirty="0">
              <a:solidFill>
                <a:srgbClr val="01426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" name="Google Shape;158;p24">
            <a:extLst>
              <a:ext uri="{FF2B5EF4-FFF2-40B4-BE49-F238E27FC236}">
                <a16:creationId xmlns:a16="http://schemas.microsoft.com/office/drawing/2014/main" id="{BCBF0B8F-DCBC-455B-9974-ECA36AB70C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435029"/>
              </p:ext>
            </p:extLst>
          </p:nvPr>
        </p:nvGraphicFramePr>
        <p:xfrm>
          <a:off x="1981200" y="3429000"/>
          <a:ext cx="8229600" cy="25907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7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CIRCLE_UP()</a:t>
                      </a:r>
                      <a:endParaRPr sz="2600" b="1" dirty="0">
                        <a:solidFill>
                          <a:schemeClr val="tx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solidFill>
                            <a:schemeClr val="tx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DRAW_SQUARE()</a:t>
                      </a:r>
                      <a:endParaRPr sz="2600" b="1">
                        <a:solidFill>
                          <a:schemeClr val="tx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443">
                <a:tc>
                  <a:txBody>
                    <a:bodyPr/>
                    <a:lstStyle/>
                    <a:p>
                      <a:pPr marL="457200" lvl="0" indent="-3556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426A"/>
                        </a:buClr>
                        <a:buSzPts val="2000"/>
                        <a:buFont typeface="Open Sans"/>
                        <a:buChar char="●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Stand up.</a:t>
                      </a:r>
                      <a:endParaRPr sz="20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556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426A"/>
                        </a:buClr>
                        <a:buSzPts val="2000"/>
                        <a:buFont typeface="Open Sans"/>
                        <a:buChar char="●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Push in chair.</a:t>
                      </a:r>
                      <a:endParaRPr sz="20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556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426A"/>
                        </a:buClr>
                        <a:buSzPts val="2000"/>
                        <a:buFont typeface="Open Sans"/>
                        <a:buChar char="●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Turn toward the circle area.</a:t>
                      </a:r>
                      <a:endParaRPr sz="20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556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426A"/>
                        </a:buClr>
                        <a:buSzPts val="2000"/>
                        <a:buFont typeface="Open Sans"/>
                        <a:buChar char="●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While not at the circle area:</a:t>
                      </a:r>
                      <a:endParaRPr sz="20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914400" lvl="1" indent="-3556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426A"/>
                        </a:buClr>
                        <a:buSzPts val="2000"/>
                        <a:buFont typeface="Open Sans"/>
                        <a:buChar char="○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Move forward.</a:t>
                      </a:r>
                      <a:endParaRPr sz="20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556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426A"/>
                        </a:buClr>
                        <a:buSzPts val="2000"/>
                        <a:buFont typeface="Open Sans"/>
                        <a:buChar char="●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Face the teacher.</a:t>
                      </a:r>
                      <a:endParaRPr sz="20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556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426A"/>
                        </a:buClr>
                        <a:buSzPts val="2000"/>
                        <a:buFont typeface="Open Sans"/>
                        <a:buChar char="●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Repeat 4 times:</a:t>
                      </a:r>
                      <a:endParaRPr sz="20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914400" lvl="1" indent="-3556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426A"/>
                        </a:buClr>
                        <a:buSzPts val="2000"/>
                        <a:buFont typeface="Open Sans"/>
                        <a:buChar char="○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Move forward 20 pixels.</a:t>
                      </a:r>
                      <a:endParaRPr sz="20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914400" lvl="1" indent="-3556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426A"/>
                        </a:buClr>
                        <a:buSzPts val="2000"/>
                        <a:buFont typeface="Open Sans"/>
                        <a:buChar char="○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Turn right 90 degrees.</a:t>
                      </a:r>
                      <a:endParaRPr sz="20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78C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87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0039-07AF-45FF-851A-89AA5075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>
                <a:solidFill>
                  <a:srgbClr val="C00000"/>
                </a:solidFill>
              </a:rPr>
              <a:t>Functions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BA7B-3673-46C2-8008-737C3641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426A"/>
                </a:solidFill>
              </a:rPr>
              <a:t>1) </a:t>
            </a:r>
            <a:r>
              <a:rPr lang="en-US" dirty="0">
                <a:solidFill>
                  <a:srgbClr val="C00000"/>
                </a:solidFill>
              </a:rPr>
              <a:t>Define the Function</a:t>
            </a:r>
            <a:r>
              <a:rPr lang="en-US" dirty="0"/>
              <a:t> – </a:t>
            </a:r>
            <a:r>
              <a:rPr lang="en-US" b="0" dirty="0">
                <a:solidFill>
                  <a:srgbClr val="01426A"/>
                </a:solidFill>
              </a:rPr>
              <a:t>These blocks of code lay out each of the steps – one line of code at a time - the overall action the function is supposed to </a:t>
            </a:r>
            <a:r>
              <a:rPr lang="en-US" dirty="0">
                <a:solidFill>
                  <a:srgbClr val="01426A"/>
                </a:solidFill>
              </a:rPr>
              <a:t>perform</a:t>
            </a:r>
            <a:r>
              <a:rPr lang="en-US" b="0" dirty="0">
                <a:solidFill>
                  <a:srgbClr val="01426A"/>
                </a:solidFill>
              </a:rPr>
              <a:t>.</a:t>
            </a:r>
          </a:p>
          <a:p>
            <a:endParaRPr lang="en-US" dirty="0">
              <a:solidFill>
                <a:srgbClr val="01426A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1426A"/>
                </a:solidFill>
              </a:rPr>
              <a:t>2) </a:t>
            </a:r>
            <a:r>
              <a:rPr lang="en-US" dirty="0">
                <a:solidFill>
                  <a:srgbClr val="C00000"/>
                </a:solidFill>
              </a:rPr>
              <a:t>Call the Function</a:t>
            </a:r>
            <a:r>
              <a:rPr lang="en-US" dirty="0">
                <a:solidFill>
                  <a:srgbClr val="01426A"/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rgbClr val="01426A"/>
                </a:solidFill>
              </a:rPr>
              <a:t>W</a:t>
            </a:r>
            <a:r>
              <a:rPr lang="en-US" b="0" dirty="0">
                <a:solidFill>
                  <a:srgbClr val="01426A"/>
                </a:solidFill>
              </a:rPr>
              <a:t>rite the function name to execute the code inside the function.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595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5B0F-46C5-4B2A-B64B-02A64677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>
                <a:solidFill>
                  <a:srgbClr val="C00000"/>
                </a:solidFill>
              </a:rPr>
              <a:t>Functions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A2E2-A8B6-4150-91DE-3249C846E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1426A"/>
                </a:solidFill>
              </a:rPr>
              <a:t>	You can define your own functions to do what you want!</a:t>
            </a:r>
          </a:p>
          <a:p>
            <a:pPr marL="0" indent="0">
              <a:buNone/>
            </a:pPr>
            <a:endParaRPr lang="en-US" dirty="0">
              <a:solidFill>
                <a:srgbClr val="01426A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171;p26">
            <a:extLst>
              <a:ext uri="{FF2B5EF4-FFF2-40B4-BE49-F238E27FC236}">
                <a16:creationId xmlns:a16="http://schemas.microsoft.com/office/drawing/2014/main" id="{5D637392-258A-4259-A6E0-54A6E6DA3E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24800" y="2511430"/>
            <a:ext cx="7142399" cy="3665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5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6CE7-9D05-477B-9CF0-9BEAA849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Functions</a:t>
            </a:r>
            <a:r>
              <a:rPr lang="en-US" dirty="0"/>
              <a:t> In </a:t>
            </a:r>
            <a:r>
              <a:rPr lang="en-US" dirty="0">
                <a:solidFill>
                  <a:srgbClr val="C00000"/>
                </a:solidFill>
              </a:rPr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94B8-E21A-440C-9469-0FD01186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1426A"/>
                </a:solidFill>
              </a:rPr>
              <a:t>You’ve (probably, hopefully) already seen Python functions!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1426A"/>
                </a:solidFill>
              </a:rPr>
              <a:t>print()		#used to display statements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1426A"/>
                </a:solidFill>
              </a:rPr>
              <a:t>r</a:t>
            </a:r>
            <a:r>
              <a:rPr lang="en-US" b="0" dirty="0">
                <a:solidFill>
                  <a:srgbClr val="01426A"/>
                </a:solidFill>
              </a:rPr>
              <a:t>ange() 		#used </a:t>
            </a:r>
            <a:r>
              <a:rPr lang="en-US" dirty="0">
                <a:solidFill>
                  <a:srgbClr val="01426A"/>
                </a:solidFill>
              </a:rPr>
              <a:t>typically in for loops</a:t>
            </a:r>
          </a:p>
          <a:p>
            <a:pPr>
              <a:buFontTx/>
              <a:buChar char="-"/>
            </a:pPr>
            <a:endParaRPr lang="en-US" b="0" dirty="0">
              <a:solidFill>
                <a:srgbClr val="01426A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1426A"/>
                </a:solidFill>
              </a:rPr>
              <a:t>These functions are built-in inside the Python programming language </a:t>
            </a:r>
            <a:endParaRPr lang="en-US" b="0" dirty="0">
              <a:solidFill>
                <a:srgbClr val="01426A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3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719F-C4F5-43D1-8C75-E82EA593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Practice</a:t>
            </a:r>
            <a:r>
              <a:rPr lang="en-US" dirty="0"/>
              <a:t>: Define And Call Your Own </a:t>
            </a:r>
            <a:r>
              <a:rPr lang="en-US" dirty="0">
                <a:solidFill>
                  <a:srgbClr val="C00000"/>
                </a:solidFill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199B-8DCD-4D8E-8928-F9C716AAC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0" dirty="0">
              <a:solidFill>
                <a:srgbClr val="01426A"/>
              </a:solidFill>
            </a:endParaRPr>
          </a:p>
          <a:p>
            <a:r>
              <a:rPr lang="en-US" b="0" dirty="0">
                <a:solidFill>
                  <a:srgbClr val="01426A"/>
                </a:solidFill>
              </a:rPr>
              <a:t>Take a look at the code. Can you guess what will happen when you run it?</a:t>
            </a:r>
          </a:p>
          <a:p>
            <a:pPr marL="0" indent="0">
              <a:buNone/>
            </a:pPr>
            <a:endParaRPr lang="en-US" b="0" dirty="0">
              <a:solidFill>
                <a:srgbClr val="01426A"/>
              </a:solidFill>
            </a:endParaRPr>
          </a:p>
          <a:p>
            <a:r>
              <a:rPr lang="en-US" dirty="0">
                <a:solidFill>
                  <a:srgbClr val="01426A"/>
                </a:solidFill>
              </a:rPr>
              <a:t>Run it via the command line. What does it do?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93117DA-CF49-47AD-AEBA-0293F178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487" y="1877218"/>
            <a:ext cx="5181601" cy="39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3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7DE9-C439-4112-997F-7BF5C687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Practice</a:t>
            </a:r>
            <a:r>
              <a:rPr lang="en-US" dirty="0"/>
              <a:t>: Define And Call Your Own </a:t>
            </a:r>
            <a:r>
              <a:rPr lang="en-US" dirty="0">
                <a:solidFill>
                  <a:srgbClr val="C00000"/>
                </a:solidFill>
              </a:rPr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4D5E-7F8B-4CED-935E-69D99787B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>
              <a:solidFill>
                <a:srgbClr val="01426A"/>
              </a:solidFill>
            </a:endParaRPr>
          </a:p>
          <a:p>
            <a:pPr marL="0" indent="0">
              <a:buNone/>
            </a:pPr>
            <a:endParaRPr lang="en-US" b="0" dirty="0">
              <a:solidFill>
                <a:srgbClr val="01426A"/>
              </a:solidFill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1426A"/>
                </a:solidFill>
              </a:rPr>
              <a:t>Write a function so that the program introduces itself to the user before it starts asking for input.</a:t>
            </a:r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DDF41-CBD3-4F1B-A3B3-0AF8D9D9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487" y="1877218"/>
            <a:ext cx="5181601" cy="39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3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D1DD-D799-4924-881C-2B852C2C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132556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C00000"/>
                </a:solidFill>
              </a:rPr>
              <a:t>Scope</a:t>
            </a:r>
            <a:r>
              <a:rPr lang="en-US" dirty="0"/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30828B-20E6-4D82-907B-9AFEBA4C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00000"/>
                </a:solidFill>
              </a:rPr>
              <a:t>Scope</a:t>
            </a:r>
            <a:r>
              <a:rPr lang="en-US" b="0" dirty="0">
                <a:solidFill>
                  <a:srgbClr val="01426A"/>
                </a:solidFill>
              </a:rPr>
              <a:t> is the part of a program where a particular variable is visible.</a:t>
            </a:r>
          </a:p>
          <a:p>
            <a:endParaRPr lang="en-US" dirty="0">
              <a:solidFill>
                <a:srgbClr val="01426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1426A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F67F9E-13CD-49CD-962D-057AF7DA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530475"/>
            <a:ext cx="8477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1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F33F-7B54-40B2-9048-2797C777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Scope </a:t>
            </a:r>
            <a:r>
              <a:rPr lang="en-US" dirty="0"/>
              <a:t>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2849-6985-4E2F-A180-4141BC01EE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variable, name: is it a global variable or a local variable? Why?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 will happen when this code runs?</a:t>
            </a:r>
          </a:p>
        </p:txBody>
      </p:sp>
      <p:pic>
        <p:nvPicPr>
          <p:cNvPr id="5" name="Google Shape;248;p35">
            <a:extLst>
              <a:ext uri="{FF2B5EF4-FFF2-40B4-BE49-F238E27FC236}">
                <a16:creationId xmlns:a16="http://schemas.microsoft.com/office/drawing/2014/main" id="{DFC65446-BDF6-4FA1-BA49-0DDA2DDD7EB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3005" y="2515394"/>
            <a:ext cx="5181601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49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360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Open Sans</vt:lpstr>
      <vt:lpstr>Office Theme</vt:lpstr>
      <vt:lpstr>Upperline Code</vt:lpstr>
      <vt:lpstr>What Is A Function?</vt:lpstr>
      <vt:lpstr>How To Use Functions?</vt:lpstr>
      <vt:lpstr>Why Use Functions?</vt:lpstr>
      <vt:lpstr>Functions In Python</vt:lpstr>
      <vt:lpstr>Practice: Define And Call Your Own Functions</vt:lpstr>
      <vt:lpstr>Practice: Define And Call Your Own Functions</vt:lpstr>
      <vt:lpstr>What is Scope?</vt:lpstr>
      <vt:lpstr>Scope - Examples</vt:lpstr>
      <vt:lpstr>Global Variables </vt:lpstr>
      <vt:lpstr>Scope - Examples</vt:lpstr>
      <vt:lpstr>What Do We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UpperLine Code</dc:title>
  <dc:creator>Swati</dc:creator>
  <cp:lastModifiedBy>Swati</cp:lastModifiedBy>
  <cp:revision>38</cp:revision>
  <dcterms:created xsi:type="dcterms:W3CDTF">2019-03-01T17:51:18Z</dcterms:created>
  <dcterms:modified xsi:type="dcterms:W3CDTF">2019-03-02T05:11:12Z</dcterms:modified>
</cp:coreProperties>
</file>