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2616201"/>
            <a:ext cx="3594100" cy="1470025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41" y="4369679"/>
            <a:ext cx="3594100" cy="704850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46722" y="6072601"/>
            <a:ext cx="3481387" cy="204788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09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45263" cy="1236662"/>
          </a:xfrm>
        </p:spPr>
        <p:txBody>
          <a:bodyPr/>
          <a:lstStyle>
            <a:lvl1pPr algn="l">
              <a:defRPr sz="3200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lang="en-US"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711825"/>
              <a:ext cx="185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43000"/>
          </a:xfrm>
        </p:spPr>
        <p:txBody>
          <a:bodyPr/>
          <a:lstStyle>
            <a:lvl1pPr algn="l">
              <a:defRPr sz="3200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4055"/>
            <a:ext cx="4038600" cy="3394075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1089"/>
            <a:ext cx="4038600" cy="3394075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8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711825"/>
              <a:ext cx="185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5934722" cy="1143000"/>
          </a:xfrm>
        </p:spPr>
        <p:txBody>
          <a:bodyPr/>
          <a:lstStyle>
            <a:lvl1pPr algn="l">
              <a:defRPr sz="3200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lang="es-ES_tradnl" sz="20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3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711825"/>
              <a:ext cx="185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5934722" cy="1143000"/>
          </a:xfrm>
        </p:spPr>
        <p:txBody>
          <a:bodyPr/>
          <a:lstStyle>
            <a:lvl1pPr algn="l">
              <a:defRPr sz="3200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439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439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5672138"/>
            <a:ext cx="4040188" cy="515937"/>
          </a:xfrm>
        </p:spPr>
        <p:txBody>
          <a:bodyPr/>
          <a:lstStyle>
            <a:lvl1pPr marL="0" indent="0" algn="ctr">
              <a:buNone/>
              <a:defRPr sz="14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4645025" y="5672138"/>
            <a:ext cx="4041775" cy="515937"/>
          </a:xfrm>
        </p:spPr>
        <p:txBody>
          <a:bodyPr/>
          <a:lstStyle>
            <a:lvl1pPr marL="0" indent="0" algn="ctr">
              <a:buNone/>
              <a:defRPr sz="14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5934722" cy="1143000"/>
          </a:xfrm>
        </p:spPr>
        <p:txBody>
          <a:bodyPr/>
          <a:lstStyle>
            <a:lvl1pPr algn="l">
              <a:defRPr sz="3200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439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439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5672138"/>
            <a:ext cx="4040188" cy="515937"/>
          </a:xfrm>
        </p:spPr>
        <p:txBody>
          <a:bodyPr/>
          <a:lstStyle>
            <a:lvl1pPr marL="0" indent="0" algn="ctr">
              <a:buNone/>
              <a:defRPr sz="14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4645025" y="5672138"/>
            <a:ext cx="4041775" cy="515937"/>
          </a:xfrm>
        </p:spPr>
        <p:txBody>
          <a:bodyPr/>
          <a:lstStyle>
            <a:lvl1pPr marL="0" indent="0" algn="ctr">
              <a:buNone/>
              <a:defRPr sz="14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2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711825"/>
              <a:ext cx="185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711825"/>
              <a:ext cx="185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>
                <a:solidFill>
                  <a:srgbClr val="00507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40412"/>
            <a:ext cx="4957005" cy="4585753"/>
          </a:xfrm>
        </p:spPr>
        <p:txBody>
          <a:bodyPr/>
          <a:lstStyle>
            <a:lvl1pPr>
              <a:defRPr sz="2400">
                <a:solidFill>
                  <a:srgbClr val="005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3C3C3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711825"/>
              <a:ext cx="185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rgbClr val="00507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5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711825"/>
              <a:ext cx="185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5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711825"/>
              <a:ext cx="185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8723" y="1641280"/>
            <a:ext cx="2057400" cy="4387851"/>
          </a:xfrm>
        </p:spPr>
        <p:txBody>
          <a:bodyPr vert="eaVert"/>
          <a:lstStyle>
            <a:lvl1pPr>
              <a:defRPr sz="3600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693" y="1629606"/>
            <a:ext cx="6019800" cy="4387851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0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ichaelaw\Documents\MyJabberFiles\carlosag@ipt.iadb.org\Grey background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13" y="-39688"/>
            <a:ext cx="9267826" cy="693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ichaelaw\Desktop\IDB_without%20descriptor_eng_BW_MR_150d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3100"/>
            <a:ext cx="1616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2616201"/>
            <a:ext cx="3594100" cy="1470025"/>
          </a:xfrm>
        </p:spPr>
        <p:txBody>
          <a:bodyPr/>
          <a:lstStyle>
            <a:lvl1pPr algn="l">
              <a:defRPr sz="3200">
                <a:solidFill>
                  <a:srgbClr val="3C3C3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41" y="4369679"/>
            <a:ext cx="3594100" cy="704850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46722" y="6083727"/>
            <a:ext cx="3594100" cy="231775"/>
          </a:xfrm>
        </p:spPr>
        <p:txBody>
          <a:bodyPr/>
          <a:lstStyle>
            <a:lvl1pPr marL="0" indent="0">
              <a:buNone/>
              <a:defRPr sz="1600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111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5957888"/>
            <a:ext cx="16716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D:\DATA.IDB\Documents\CARLOS_AG\01-SPD\00-IDB-identity\logos\BID_LOGOS_BLANCO\BID_LOGOS_BLANCO\BID_LOGOS_BLANCO\BID_english\bid_slogan_eng\bid_slogan_eng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25" y="2006600"/>
            <a:ext cx="3678238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carlosag\Desktop\Twitter_logo_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684713"/>
            <a:ext cx="29368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56732" y="4301593"/>
            <a:ext cx="304800" cy="152400"/>
            <a:chOff x="4191000" y="4648200"/>
            <a:chExt cx="762000" cy="457200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4191000" y="4648200"/>
              <a:ext cx="762000" cy="457200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191000" y="4648200"/>
              <a:ext cx="762000" cy="304800"/>
            </a:xfrm>
            <a:prstGeom prst="triangl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541338" y="4108450"/>
            <a:ext cx="3298825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81764" y="4241385"/>
            <a:ext cx="3594100" cy="365565"/>
          </a:xfrm>
        </p:spPr>
        <p:txBody>
          <a:bodyPr/>
          <a:lstStyle>
            <a:lvl1pPr marL="0" indent="0" algn="l">
              <a:buNone/>
              <a:defRPr sz="1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881063" y="4684713"/>
            <a:ext cx="3594100" cy="384175"/>
          </a:xfrm>
        </p:spPr>
        <p:txBody>
          <a:bodyPr/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119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ichaelaw\Documents\MyJabberFiles\carlosag@ipt.iadb.org\SPD4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michaelaw\Desktop\Twitter bi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640263"/>
            <a:ext cx="292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47750" y="4208463"/>
            <a:ext cx="2476500" cy="247650"/>
          </a:xfr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047750" y="4631307"/>
            <a:ext cx="2476500" cy="244475"/>
          </a:xfr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496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ichaelaw\Documents\MyJabberFiles\carlosag@ipt.iadb.org\SPD6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91678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michaelaw\Desktop\Twitter bi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640263"/>
            <a:ext cx="292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029407" y="4197350"/>
            <a:ext cx="2495550" cy="258763"/>
          </a:xfr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1038285" y="4622876"/>
            <a:ext cx="2495550" cy="313477"/>
          </a:xfr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92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ichaelaw\Documents\MyJabberFiles\carlosag@ipt.iadb.org\Grey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0"/>
            <a:ext cx="921702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5600" y="6348413"/>
            <a:ext cx="4572000" cy="2619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Office of Strategic Planning and Development Effectiveness</a:t>
            </a:r>
          </a:p>
        </p:txBody>
      </p:sp>
      <p:pic>
        <p:nvPicPr>
          <p:cNvPr id="7" name="Picture 2" descr="C:\Users\michaelaw\Desktop\IDB_without%20descriptor_eng_BW_MR_150d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3100"/>
            <a:ext cx="1616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2616201"/>
            <a:ext cx="3594100" cy="1470025"/>
          </a:xfrm>
        </p:spPr>
        <p:txBody>
          <a:bodyPr/>
          <a:lstStyle>
            <a:lvl1pPr algn="l">
              <a:defRPr sz="3200">
                <a:solidFill>
                  <a:srgbClr val="3C3C3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41" y="4369679"/>
            <a:ext cx="3594100" cy="704850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46722" y="6083727"/>
            <a:ext cx="3594100" cy="231775"/>
          </a:xfrm>
        </p:spPr>
        <p:txBody>
          <a:bodyPr/>
          <a:lstStyle>
            <a:lvl1pPr marL="0" indent="0">
              <a:buNone/>
              <a:defRPr sz="1600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35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ichaelaw\Desktop\logo_english_white_without%20descrip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5753100"/>
            <a:ext cx="1617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5600" y="6348413"/>
            <a:ext cx="4572000" cy="2619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en-US" sz="1050" dirty="0">
                <a:solidFill>
                  <a:schemeClr val="bg1"/>
                </a:solidFill>
                <a:latin typeface="Arial" charset="0"/>
              </a:rPr>
              <a:t>Office of Strategic Planning and Development Effectiveness</a:t>
            </a:r>
          </a:p>
        </p:txBody>
      </p:sp>
      <p:pic>
        <p:nvPicPr>
          <p:cNvPr id="9" name="Picture 3" descr="C:\Users\michaelaw\OneDrive - Inter-American Development Bank Group\logo_english_white_without descrip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5829300"/>
            <a:ext cx="15525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9610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2616201"/>
            <a:ext cx="3594100" cy="1470025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41" y="4369679"/>
            <a:ext cx="3594100" cy="704850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55600" y="6093486"/>
            <a:ext cx="3481387" cy="22225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5600" y="6392803"/>
            <a:ext cx="5130800" cy="261937"/>
          </a:xfrm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94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ichaelaw\Desktop\logo_english_white_without%20descrip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5753100"/>
            <a:ext cx="1617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ichaelaw\Desktop\IDB_without%20descriptor_eng_BW_MR_150d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3100"/>
            <a:ext cx="1616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9610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2616201"/>
            <a:ext cx="3594100" cy="1470025"/>
          </a:xfrm>
        </p:spPr>
        <p:txBody>
          <a:bodyPr/>
          <a:lstStyle>
            <a:lvl1pPr algn="l">
              <a:defRPr sz="3200">
                <a:solidFill>
                  <a:srgbClr val="3C3C3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41" y="4369679"/>
            <a:ext cx="3594100" cy="704850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55600" y="6093486"/>
            <a:ext cx="3481387" cy="222250"/>
          </a:xfrm>
        </p:spPr>
        <p:txBody>
          <a:bodyPr/>
          <a:lstStyle>
            <a:lvl1pPr marL="0" indent="0">
              <a:buNone/>
              <a:defRPr sz="1600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5600" y="6410325"/>
            <a:ext cx="5192713" cy="292100"/>
          </a:xfrm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182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5756275"/>
            <a:ext cx="155257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5832475"/>
            <a:ext cx="15525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513" y="1752600"/>
            <a:ext cx="3481387" cy="800100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188913" y="2832100"/>
            <a:ext cx="3481387" cy="20066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351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711825"/>
              <a:ext cx="185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916967" cy="1143000"/>
          </a:xfrm>
        </p:spPr>
        <p:txBody>
          <a:bodyPr/>
          <a:lstStyle>
            <a:lvl1pPr algn="l">
              <a:defRPr sz="3200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80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468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28001" cy="1143000"/>
          </a:xfrm>
        </p:spPr>
        <p:txBody>
          <a:bodyPr/>
          <a:lstStyle>
            <a:lvl1pPr algn="l">
              <a:defRPr sz="3200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80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468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711825"/>
              <a:ext cx="185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925845" cy="1236662"/>
          </a:xfrm>
        </p:spPr>
        <p:txBody>
          <a:bodyPr/>
          <a:lstStyle>
            <a:lvl1pPr algn="l">
              <a:defRPr sz="3200">
                <a:solidFill>
                  <a:srgbClr val="00507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lang="en-US"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76DC1C-458A-4730-9632-3A766E28C37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919191"/>
                </a:solidFill>
                <a:latin typeface="Arial" charset="0"/>
              </a:defRPr>
            </a:lvl1pPr>
          </a:lstStyle>
          <a:p>
            <a:fld id="{BDD1CA98-1C63-452E-8B78-352720C71E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5073"/>
          </a:solidFill>
          <a:latin typeface="Arial Black" panose="020B0A04020102020204" pitchFamily="34" charset="0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5073"/>
          </a:solidFill>
          <a:latin typeface="Arial Black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5073"/>
          </a:solidFill>
          <a:latin typeface="Arial Black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5073"/>
          </a:solidFill>
          <a:latin typeface="Arial Black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5073"/>
          </a:solidFill>
          <a:latin typeface="Arial Black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3C3C3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rgbClr val="3C3C3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3C3C3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3C3C3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3C3C3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uellar88/gender-indicator/tree/dashd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Gender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ETL 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7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54331"/>
            <a:ext cx="2133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Metadata_Indicator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921353"/>
            <a:ext cx="2133600" cy="26841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/>
              <a:t>Indicator_ID</a:t>
            </a:r>
            <a:endParaRPr lang="en-US" sz="1200" dirty="0" smtClean="0"/>
          </a:p>
          <a:p>
            <a:r>
              <a:rPr lang="en-US" sz="1200" dirty="0" err="1" smtClean="0"/>
              <a:t>Source_id</a:t>
            </a:r>
            <a:endParaRPr lang="en-US" sz="1200" dirty="0" smtClean="0"/>
          </a:p>
          <a:p>
            <a:r>
              <a:rPr lang="en-US" sz="1200" dirty="0" smtClean="0"/>
              <a:t>Source</a:t>
            </a:r>
          </a:p>
          <a:p>
            <a:r>
              <a:rPr lang="en-US" sz="1200" dirty="0" smtClean="0"/>
              <a:t>Source </a:t>
            </a:r>
            <a:r>
              <a:rPr lang="en-US" sz="1200" dirty="0" err="1" smtClean="0"/>
              <a:t>Goup</a:t>
            </a:r>
            <a:endParaRPr lang="en-US" sz="1200" dirty="0" smtClean="0"/>
          </a:p>
          <a:p>
            <a:r>
              <a:rPr lang="en-US" sz="1200" dirty="0" smtClean="0"/>
              <a:t>Indicator</a:t>
            </a:r>
            <a:endParaRPr lang="en-US" sz="1200" dirty="0" smtClean="0"/>
          </a:p>
          <a:p>
            <a:r>
              <a:rPr lang="en-US" sz="1200" dirty="0" smtClean="0"/>
              <a:t>Indicator description</a:t>
            </a:r>
          </a:p>
          <a:p>
            <a:r>
              <a:rPr lang="en-US" sz="1200" dirty="0" smtClean="0"/>
              <a:t>Topic</a:t>
            </a:r>
          </a:p>
          <a:p>
            <a:r>
              <a:rPr lang="en-US" sz="1200" dirty="0" smtClean="0"/>
              <a:t>Gender</a:t>
            </a:r>
            <a:endParaRPr lang="en-US" sz="1200" dirty="0" smtClean="0"/>
          </a:p>
          <a:p>
            <a:r>
              <a:rPr lang="en-US" sz="1200" dirty="0" smtClean="0"/>
              <a:t>Division</a:t>
            </a:r>
          </a:p>
          <a:p>
            <a:r>
              <a:rPr lang="en-US" sz="1200" dirty="0" smtClean="0"/>
              <a:t>Multiplier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Age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Area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Education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UOM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3352800"/>
            <a:ext cx="2133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Indicator_Data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3719822"/>
            <a:ext cx="2133600" cy="1561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/>
              <a:t>Indicator_ID</a:t>
            </a:r>
            <a:endParaRPr lang="en-US" sz="1200" dirty="0" smtClean="0"/>
          </a:p>
          <a:p>
            <a:r>
              <a:rPr lang="en-US" sz="1200" dirty="0" smtClean="0"/>
              <a:t>Year</a:t>
            </a:r>
          </a:p>
          <a:p>
            <a:r>
              <a:rPr lang="en-US" sz="1200" dirty="0" smtClean="0"/>
              <a:t>Value</a:t>
            </a:r>
          </a:p>
          <a:p>
            <a:r>
              <a:rPr lang="en-US" sz="1200" dirty="0" smtClean="0"/>
              <a:t>ISO</a:t>
            </a:r>
          </a:p>
          <a:p>
            <a:r>
              <a:rPr lang="en-US" sz="1200" dirty="0" err="1" smtClean="0"/>
              <a:t>Value_normalized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1609131"/>
            <a:ext cx="2133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4600" y="1976153"/>
            <a:ext cx="2133600" cy="1561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Country name</a:t>
            </a:r>
          </a:p>
          <a:p>
            <a:r>
              <a:rPr lang="en-US" sz="1200" dirty="0" smtClean="0"/>
              <a:t>Region</a:t>
            </a:r>
          </a:p>
          <a:p>
            <a:r>
              <a:rPr lang="en-US" sz="1200" dirty="0" smtClean="0"/>
              <a:t>ISO2</a:t>
            </a:r>
          </a:p>
          <a:p>
            <a:r>
              <a:rPr lang="en-US" sz="1200" dirty="0" smtClean="0"/>
              <a:t>ISO3</a:t>
            </a:r>
          </a:p>
          <a:p>
            <a:r>
              <a:rPr lang="en-US" sz="1200" dirty="0" err="1" smtClean="0"/>
              <a:t>Idb_Region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749562" y="5410200"/>
            <a:ext cx="2057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49562" y="5991281"/>
            <a:ext cx="2057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1"/>
            <a:endCxn id="5" idx="3"/>
          </p:cNvCxnSpPr>
          <p:nvPr/>
        </p:nvCxnSpPr>
        <p:spPr>
          <a:xfrm flipH="1" flipV="1">
            <a:off x="2743200" y="3263426"/>
            <a:ext cx="838200" cy="1237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3"/>
            <a:endCxn id="9" idx="2"/>
          </p:cNvCxnSpPr>
          <p:nvPr/>
        </p:nvCxnSpPr>
        <p:spPr>
          <a:xfrm flipV="1">
            <a:off x="5715000" y="3537466"/>
            <a:ext cx="1676400" cy="963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6404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plan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108182"/>
              </p:ext>
            </p:extLst>
          </p:nvPr>
        </p:nvGraphicFramePr>
        <p:xfrm>
          <a:off x="128588" y="1371601"/>
          <a:ext cx="8905876" cy="5334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713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0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0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78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36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953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Sources</a:t>
                      </a:r>
                    </a:p>
                  </a:txBody>
                  <a:tcPr marL="91436" marR="91436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Staging</a:t>
                      </a:r>
                      <a:endParaRPr lang="en-US" sz="1800" dirty="0"/>
                    </a:p>
                  </a:txBody>
                  <a:tcPr marL="91436" marR="91436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ETL</a:t>
                      </a:r>
                      <a:endParaRPr lang="en-US" sz="1800" dirty="0"/>
                    </a:p>
                  </a:txBody>
                  <a:tcPr marL="91436" marR="91436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DWH</a:t>
                      </a:r>
                      <a:endParaRPr lang="en-US" sz="1800" dirty="0"/>
                    </a:p>
                  </a:txBody>
                  <a:tcPr marL="91436" marR="91436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Build visualization</a:t>
                      </a:r>
                      <a:endParaRPr lang="en-US" sz="1800" dirty="0"/>
                    </a:p>
                  </a:txBody>
                  <a:tcPr marL="91436" marR="91436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66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sz="180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sz="1800" baseline="0" dirty="0" smtClean="0"/>
                        <a:t>Classify </a:t>
                      </a:r>
                      <a:r>
                        <a:rPr lang="en-US" sz="1800" baseline="0" dirty="0"/>
                        <a:t>indicators (</a:t>
                      </a:r>
                      <a:r>
                        <a:rPr lang="en-US" sz="1800" baseline="0" dirty="0" smtClean="0"/>
                        <a:t>Gender, Area, Education, etc.)</a:t>
                      </a:r>
                      <a:endParaRPr lang="en-US" sz="180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Generate reporting table 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206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Picture 2" descr="https://encrypted-tbn3.gstatic.com/images?q=tbn:ANd9GcTatETAIfO8GTtqccscQ1HDJvOkSx1IRv7qy7f2ciNWuA-6RhtxMkug5eM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3289930"/>
            <a:ext cx="760413" cy="66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2058988" y="4022115"/>
            <a:ext cx="1158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/>
              <a:t>Copy sources</a:t>
            </a:r>
          </a:p>
        </p:txBody>
      </p:sp>
      <p:pic>
        <p:nvPicPr>
          <p:cNvPr id="1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5831777"/>
            <a:ext cx="793750" cy="54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54" y="5831777"/>
            <a:ext cx="366712" cy="27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225098" y="4345869"/>
            <a:ext cx="5445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/>
              <a:t>IDB</a:t>
            </a:r>
          </a:p>
        </p:txBody>
      </p:sp>
      <p:pic>
        <p:nvPicPr>
          <p:cNvPr id="15" name="Picture 34" descr="http://upload.wikimedia.org/wikipedia/de/thumb/8/8c/Microsoft_SQL_Server_Logo.svg/690px-Microsoft_SQL_Server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7" y="3899563"/>
            <a:ext cx="781050" cy="55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01" y="4679878"/>
            <a:ext cx="492126" cy="50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272103" y="2583884"/>
            <a:ext cx="14747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/>
              <a:t>World </a:t>
            </a:r>
            <a:r>
              <a:rPr lang="en-US" altLang="en-US" sz="1600" dirty="0" smtClean="0"/>
              <a:t>Bank API</a:t>
            </a:r>
            <a:endParaRPr lang="en-US" altLang="en-US" sz="1600" dirty="0"/>
          </a:p>
        </p:txBody>
      </p:sp>
      <p:sp>
        <p:nvSpPr>
          <p:cNvPr id="20" name="TextBox 41"/>
          <p:cNvSpPr txBox="1">
            <a:spLocks noChangeArrowheads="1"/>
          </p:cNvSpPr>
          <p:nvPr/>
        </p:nvSpPr>
        <p:spPr bwMode="auto">
          <a:xfrm>
            <a:off x="211137" y="3282542"/>
            <a:ext cx="6750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/>
              <a:t>NCD</a:t>
            </a:r>
          </a:p>
        </p:txBody>
      </p:sp>
      <p:pic>
        <p:nvPicPr>
          <p:cNvPr id="22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792699"/>
            <a:ext cx="366712" cy="27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2" y="6028052"/>
            <a:ext cx="793750" cy="54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371" y="5908894"/>
            <a:ext cx="793750" cy="54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37" y="3168659"/>
            <a:ext cx="1463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3" y="5994400"/>
            <a:ext cx="1254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2"/>
          <p:cNvSpPr txBox="1">
            <a:spLocks noChangeArrowheads="1"/>
          </p:cNvSpPr>
          <p:nvPr/>
        </p:nvSpPr>
        <p:spPr bwMode="auto">
          <a:xfrm>
            <a:off x="7602536" y="4176592"/>
            <a:ext cx="13112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 smtClean="0"/>
              <a:t>Dashboard</a:t>
            </a:r>
            <a:endParaRPr lang="en-US" altLang="en-US" sz="16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66" y="3234025"/>
            <a:ext cx="365928" cy="3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1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github.com/arcuellar88/gender-indicator/tree/dashdb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51"/>
      </p:ext>
    </p:extLst>
  </p:cSld>
  <p:clrMapOvr>
    <a:masterClrMapping/>
  </p:clrMapOvr>
</p:sld>
</file>

<file path=ppt/theme/theme1.xml><?xml version="1.0" encoding="utf-8"?>
<a:theme xmlns:a="http://schemas.openxmlformats.org/drawingml/2006/main" name="SPD_PPT Template_ENG">
  <a:themeElements>
    <a:clrScheme name="IDB Colors">
      <a:dk1>
        <a:srgbClr val="3C3C3C"/>
      </a:dk1>
      <a:lt1>
        <a:sysClr val="window" lastClr="FFFFFF"/>
      </a:lt1>
      <a:dk2>
        <a:srgbClr val="005073"/>
      </a:dk2>
      <a:lt2>
        <a:srgbClr val="82BE27"/>
      </a:lt2>
      <a:accent1>
        <a:srgbClr val="FAB428"/>
      </a:accent1>
      <a:accent2>
        <a:srgbClr val="E9550F"/>
      </a:accent2>
      <a:accent3>
        <a:srgbClr val="0099D6"/>
      </a:accent3>
      <a:accent4>
        <a:srgbClr val="E6032D"/>
      </a:accent4>
      <a:accent5>
        <a:srgbClr val="642D50"/>
      </a:accent5>
      <a:accent6>
        <a:srgbClr val="00873C"/>
      </a:accent6>
      <a:hlink>
        <a:srgbClr val="5F7D96"/>
      </a:hlink>
      <a:folHlink>
        <a:srgbClr val="AA5A2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SPD_PPT Template_ENG</Template>
  <TotalTime>41</TotalTime>
  <Words>74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SPD_PPT Template_ENG</vt:lpstr>
      <vt:lpstr>Gender Dashboard</vt:lpstr>
      <vt:lpstr>Schema</vt:lpstr>
      <vt:lpstr>Process and plan</vt:lpstr>
      <vt:lpstr>Code</vt:lpstr>
    </vt:vector>
  </TitlesOfParts>
  <Company>Inter-American Development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</dc:title>
  <dc:creator>IADB</dc:creator>
  <cp:lastModifiedBy>IADB</cp:lastModifiedBy>
  <cp:revision>17</cp:revision>
  <dcterms:created xsi:type="dcterms:W3CDTF">2016-10-20T19:04:06Z</dcterms:created>
  <dcterms:modified xsi:type="dcterms:W3CDTF">2016-11-04T20:44:29Z</dcterms:modified>
</cp:coreProperties>
</file>