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15" r:id="rId2"/>
    <p:sldId id="281" r:id="rId3"/>
    <p:sldId id="282" r:id="rId4"/>
    <p:sldId id="283" r:id="rId5"/>
    <p:sldId id="284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317" r:id="rId18"/>
    <p:sldId id="318" r:id="rId19"/>
    <p:sldId id="319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20" r:id="rId32"/>
    <p:sldId id="307" r:id="rId33"/>
    <p:sldId id="308" r:id="rId34"/>
    <p:sldId id="309" r:id="rId35"/>
    <p:sldId id="310" r:id="rId36"/>
    <p:sldId id="313" r:id="rId37"/>
    <p:sldId id="311" r:id="rId38"/>
    <p:sldId id="312" r:id="rId39"/>
    <p:sldId id="314" r:id="rId40"/>
    <p:sldId id="316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4" autoAdjust="0"/>
    <p:restoredTop sz="94618"/>
  </p:normalViewPr>
  <p:slideViewPr>
    <p:cSldViewPr snapToGrid="0" snapToObjects="1">
      <p:cViewPr varScale="1">
        <p:scale>
          <a:sx n="125" d="100"/>
          <a:sy n="125" d="100"/>
        </p:scale>
        <p:origin x="1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sc.fsu.edu/~jburkardt/datasets/knapsack_01/knapsack_01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PG4200: Algorithms And Data Structures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10: </a:t>
            </a:r>
            <a:br>
              <a:rPr lang="en-US" sz="6600" dirty="0"/>
            </a:br>
            <a:r>
              <a:rPr lang="en-US" sz="6600" dirty="0"/>
              <a:t>Decision and Optimization Problems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/>
              <a:t>Prof. </a:t>
            </a:r>
            <a:r>
              <a:rPr lang="en-US" dirty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44188314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Set X of all possible solutions for the problem</a:t>
                </a:r>
              </a:p>
              <a:p>
                <a:r>
                  <a:rPr lang="en-US" dirty="0"/>
                  <a:t>If a solution can be represented with 0/1 bit sequence of length N, then search space is all possible bit strings of size N</a:t>
                </a:r>
              </a:p>
              <a:p>
                <a:r>
                  <a:rPr lang="en-US" dirty="0"/>
                  <a:t>Search space is usually huge, </a:t>
                </a:r>
                <a:r>
                  <a:rPr lang="en-US" dirty="0" err="1"/>
                  <a:t>eg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use brute force, and so would not be a problem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8301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f(x)=h</a:t>
            </a:r>
          </a:p>
          <a:p>
            <a:r>
              <a:rPr lang="en-US" dirty="0"/>
              <a:t>Given a solution </a:t>
            </a:r>
            <a:r>
              <a:rPr lang="en-US" i="1" dirty="0"/>
              <a:t>x</a:t>
            </a:r>
            <a:r>
              <a:rPr lang="en-US" dirty="0"/>
              <a:t> in X, calculate an heuristic </a:t>
            </a:r>
            <a:r>
              <a:rPr lang="en-US" i="1" dirty="0"/>
              <a:t>h</a:t>
            </a:r>
            <a:r>
              <a:rPr lang="en-US" dirty="0"/>
              <a:t> that specifies how good the solution is</a:t>
            </a:r>
          </a:p>
          <a:p>
            <a:r>
              <a:rPr lang="en-US" dirty="0"/>
              <a:t>Problem dependent, to minimize or maximize:</a:t>
            </a:r>
          </a:p>
          <a:p>
            <a:pPr lvl="1"/>
            <a:r>
              <a:rPr lang="en-US" dirty="0"/>
              <a:t>Minimize air resistance</a:t>
            </a:r>
          </a:p>
          <a:p>
            <a:pPr lvl="1"/>
            <a:r>
              <a:rPr lang="en-US" dirty="0"/>
              <a:t>Maximize protein structure properties</a:t>
            </a:r>
          </a:p>
          <a:p>
            <a:pPr lvl="1"/>
            <a:r>
              <a:rPr lang="en-US" dirty="0"/>
              <a:t>Maximize Return Of Investment</a:t>
            </a:r>
          </a:p>
          <a:p>
            <a:pPr lvl="1"/>
            <a:r>
              <a:rPr lang="en-US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3593286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11099800" cy="6819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Algorithm that explores the search space X</a:t>
            </a:r>
          </a:p>
          <a:p>
            <a:r>
              <a:rPr lang="en-US" dirty="0"/>
              <a:t>Only a tiny sample of X can be evaluated</a:t>
            </a:r>
          </a:p>
          <a:p>
            <a:r>
              <a:rPr lang="en-US" dirty="0"/>
              <a:t>Use fitness f(x) to guide the exploration to fitter areas of the search space with better solutions</a:t>
            </a:r>
          </a:p>
          <a:p>
            <a:r>
              <a:rPr lang="en-US" dirty="0"/>
              <a:t>Stopping criterion: after evaluating K solutions (or K amount of time is passed), return best </a:t>
            </a:r>
            <a:r>
              <a:rPr lang="en-US" i="1" dirty="0"/>
              <a:t>x</a:t>
            </a:r>
            <a:r>
              <a:rPr lang="en-US" dirty="0"/>
              <a:t> among the evaluated solutions</a:t>
            </a:r>
          </a:p>
          <a:p>
            <a:r>
              <a:rPr lang="en-US" dirty="0"/>
              <a:t>Many different kinds of optimization algorithms…</a:t>
            </a:r>
          </a:p>
          <a:p>
            <a:pPr lvl="1"/>
            <a:r>
              <a:rPr lang="en-US" dirty="0"/>
              <a:t>But as a user, still need to provide the representation and f(x)</a:t>
            </a:r>
          </a:p>
        </p:txBody>
      </p:sp>
    </p:spTree>
    <p:extLst>
      <p:ext uri="{BB962C8B-B14F-4D97-AF65-F5344CB8AC3E}">
        <p14:creationId xmlns:p14="http://schemas.microsoft.com/office/powerpoint/2010/main" val="30404477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Operator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633" y="2603500"/>
            <a:ext cx="12348755" cy="62865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s(x) = x’</a:t>
            </a:r>
          </a:p>
          <a:p>
            <a:r>
              <a:rPr lang="en-US" dirty="0"/>
              <a:t>An operator that, from a solution </a:t>
            </a:r>
            <a:r>
              <a:rPr lang="en-US" i="1" dirty="0"/>
              <a:t>x</a:t>
            </a:r>
            <a:r>
              <a:rPr lang="en-US" dirty="0"/>
              <a:t>, gives a new one </a:t>
            </a:r>
            <a:r>
              <a:rPr lang="en-US" i="1" dirty="0"/>
              <a:t>x’</a:t>
            </a:r>
          </a:p>
          <a:p>
            <a:r>
              <a:rPr lang="en-US" dirty="0"/>
              <a:t>Still need to evaluate its fitness,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i="1" dirty="0"/>
              <a:t>f(x’)</a:t>
            </a:r>
          </a:p>
          <a:p>
            <a:r>
              <a:rPr lang="en-US" dirty="0"/>
              <a:t>The optimization algorithm will use the search operators to choose which new </a:t>
            </a:r>
            <a:r>
              <a:rPr lang="en-US" i="1" dirty="0"/>
              <a:t>x’</a:t>
            </a:r>
            <a:r>
              <a:rPr lang="en-US" dirty="0"/>
              <a:t> in X to evaluate</a:t>
            </a:r>
          </a:p>
          <a:p>
            <a:r>
              <a:rPr lang="en-US" dirty="0"/>
              <a:t>The search operator will depend on the problem representation</a:t>
            </a:r>
          </a:p>
          <a:p>
            <a:r>
              <a:rPr lang="en-US" dirty="0"/>
              <a:t>Example: flip a bit in a bit-sequence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5956088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44" y="235494"/>
            <a:ext cx="12143677" cy="2159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Knapsack Problem (KP)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230880"/>
            <a:ext cx="11099800" cy="56591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Insert N items to a knapsack</a:t>
            </a:r>
          </a:p>
          <a:p>
            <a:r>
              <a:rPr lang="en-US" dirty="0"/>
              <a:t>Each item has a weight </a:t>
            </a:r>
            <a:r>
              <a:rPr lang="en-US" i="1" dirty="0"/>
              <a:t>w </a:t>
            </a:r>
            <a:r>
              <a:rPr lang="en-US" dirty="0"/>
              <a:t>and a value </a:t>
            </a:r>
            <a:r>
              <a:rPr lang="en-US" i="1" dirty="0"/>
              <a:t>v</a:t>
            </a:r>
          </a:p>
          <a:p>
            <a:r>
              <a:rPr lang="en-US" dirty="0"/>
              <a:t>The knapsack has a maximum load of weight L</a:t>
            </a:r>
          </a:p>
          <a:p>
            <a:r>
              <a:rPr lang="en-US" dirty="0"/>
              <a:t>Goal: find the selection of items that can be inserted within limit L, and for which the total value is maximized</a:t>
            </a:r>
          </a:p>
          <a:p>
            <a:r>
              <a:rPr lang="en-US" dirty="0"/>
              <a:t>Note: many real-world problems are instances of the knapsack problem</a:t>
            </a:r>
          </a:p>
        </p:txBody>
      </p:sp>
      <p:pic>
        <p:nvPicPr>
          <p:cNvPr id="6146" name="Picture 2" descr="https://upload.wikimedia.org/wikipedia/commons/thumb/f/fd/Knapsack.svg/250px-Knaps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809" y="3230880"/>
            <a:ext cx="23812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415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Each unique item has an index from 0 to N-1</a:t>
                </a:r>
              </a:p>
              <a:p>
                <a:r>
                  <a:rPr lang="en-US" dirty="0"/>
                  <a:t>A solution can be represented as an array </a:t>
                </a:r>
                <a:r>
                  <a:rPr lang="en-US" i="1" dirty="0"/>
                  <a:t>x </a:t>
                </a:r>
                <a:r>
                  <a:rPr lang="en-US" dirty="0"/>
                  <a:t>of 0s (item not present) and 1s (item present)</a:t>
                </a:r>
              </a:p>
              <a:p>
                <a:r>
                  <a:rPr lang="en-US" b="0" dirty="0"/>
                  <a:t>Maximize: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Constraint: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have f(x)=0 if constraint is not satisfied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4114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size N, enumerate all possible bit arrays</a:t>
                </a:r>
              </a:p>
              <a:p>
                <a:r>
                  <a:rPr lang="en-US" dirty="0"/>
                  <a:t>Return the one with maximum f(x)</a:t>
                </a:r>
              </a:p>
              <a:p>
                <a:r>
                  <a:rPr lang="en-US" dirty="0"/>
                  <a:t>Astronomically expensive, but for tiny 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1,048,576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1,120,000,000,000,000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etc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6841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233A-E4C2-1D4E-B8E2-8BD3E1FD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48936"/>
            <a:ext cx="11099800" cy="112568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Brute Force?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766BC0C-D288-5246-908B-D3667FED5E8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30909" y="2603500"/>
                <a:ext cx="12395199" cy="6286500"/>
              </a:xfrm>
            </p:spPr>
            <p:txBody>
              <a:bodyPr/>
              <a:lstStyle/>
              <a:p>
                <a:r>
                  <a:rPr lang="en-US" dirty="0"/>
                  <a:t>Use recursion</a:t>
                </a:r>
              </a:p>
              <a:p>
                <a:r>
                  <a:rPr lang="en-US" dirty="0"/>
                  <a:t>2 recursive calls, considering a bit for each level/index K with either 0 or 1</a:t>
                </a:r>
              </a:p>
              <a:p>
                <a:r>
                  <a:rPr lang="en-US" dirty="0"/>
                  <a:t>At each recursion call, increase K by 1, until K=N </a:t>
                </a:r>
              </a:p>
              <a:p>
                <a:r>
                  <a:rPr lang="en-US" dirty="0"/>
                  <a:t>Going to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leaves, each one representing a different bit-string of 0/1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766BC0C-D288-5246-908B-D3667FED5E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0909" y="2603500"/>
                <a:ext cx="12395199" cy="6286500"/>
              </a:xfrm>
              <a:blipFill>
                <a:blip r:embed="rId2"/>
                <a:stretch>
                  <a:fillRect l="-921" r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2861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01E4-0268-B94B-84A0-99D0427C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73"/>
            <a:ext cx="11099800" cy="110720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N=3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7E203-B9F7-8E4D-9E5B-85107445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952" y="5630055"/>
            <a:ext cx="11953240" cy="3786417"/>
          </a:xfrm>
        </p:spPr>
        <p:txBody>
          <a:bodyPr>
            <a:normAutofit/>
          </a:bodyPr>
          <a:lstStyle/>
          <a:p>
            <a:pPr>
              <a:spcBef>
                <a:spcPts val="2100"/>
              </a:spcBef>
            </a:pPr>
            <a:r>
              <a:rPr lang="en-US" sz="2800" dirty="0"/>
              <a:t>Can use a single buffer array</a:t>
            </a:r>
          </a:p>
          <a:p>
            <a:pPr>
              <a:spcBef>
                <a:spcPts val="2100"/>
              </a:spcBef>
            </a:pPr>
            <a:r>
              <a:rPr lang="en-US" sz="2800" dirty="0"/>
              <a:t>When reaching a leaf, clone array, and return it</a:t>
            </a:r>
          </a:p>
          <a:p>
            <a:pPr lvl="1"/>
            <a:r>
              <a:rPr lang="en-US" sz="2400" dirty="0" err="1"/>
              <a:t>ie</a:t>
            </a:r>
            <a:r>
              <a:rPr lang="en-US" sz="2400" dirty="0"/>
              <a:t>, stopping criterion for the recursion is K=N-1</a:t>
            </a:r>
          </a:p>
          <a:p>
            <a:pPr marL="442800">
              <a:spcBef>
                <a:spcPts val="2100"/>
              </a:spcBef>
            </a:pPr>
            <a:r>
              <a:rPr lang="en-US" sz="2800" dirty="0"/>
              <a:t>When a call is finished, the best returned cloned array between the 2 recursive calls is given back</a:t>
            </a:r>
          </a:p>
          <a:p>
            <a:pPr marL="442800">
              <a:spcBef>
                <a:spcPts val="2100"/>
              </a:spcBef>
            </a:pPr>
            <a:r>
              <a:rPr lang="en-US" sz="2800" dirty="0"/>
              <a:t>Note: above tree is not completed, due to space…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8D369C-68BF-9C4F-8A8B-986E1B80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95847"/>
              </p:ext>
            </p:extLst>
          </p:nvPr>
        </p:nvGraphicFramePr>
        <p:xfrm>
          <a:off x="5392495" y="1578596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D01C89-BB5C-9647-B0E2-4D4668883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01510"/>
              </p:ext>
            </p:extLst>
          </p:nvPr>
        </p:nvGraphicFramePr>
        <p:xfrm>
          <a:off x="3024904" y="2429006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F9729-E2BE-B14E-860E-478DFBF22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09196"/>
              </p:ext>
            </p:extLst>
          </p:nvPr>
        </p:nvGraphicFramePr>
        <p:xfrm>
          <a:off x="7760086" y="2429006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FC8FC0-6223-604A-A031-328D97771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07724"/>
              </p:ext>
            </p:extLst>
          </p:nvPr>
        </p:nvGraphicFramePr>
        <p:xfrm>
          <a:off x="3667991" y="3519156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48932D-5DFF-4A46-A1A5-59D8E59F3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45581"/>
              </p:ext>
            </p:extLst>
          </p:nvPr>
        </p:nvGraphicFramePr>
        <p:xfrm>
          <a:off x="1026391" y="3519156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AB2A2F-4E5B-C947-846D-68693098B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43642"/>
              </p:ext>
            </p:extLst>
          </p:nvPr>
        </p:nvGraphicFramePr>
        <p:xfrm>
          <a:off x="9684709" y="3519156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26BE4ED-F4B1-544D-B207-779141524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24689"/>
              </p:ext>
            </p:extLst>
          </p:nvPr>
        </p:nvGraphicFramePr>
        <p:xfrm>
          <a:off x="7043109" y="3519156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88FD724-AFF8-5B42-943E-C3DFA36C1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89483"/>
              </p:ext>
            </p:extLst>
          </p:nvPr>
        </p:nvGraphicFramePr>
        <p:xfrm>
          <a:off x="2814551" y="4935732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70659E-3814-C649-98BE-1D9EEC83B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71135"/>
              </p:ext>
            </p:extLst>
          </p:nvPr>
        </p:nvGraphicFramePr>
        <p:xfrm>
          <a:off x="172951" y="4935732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C08DB50-671C-3C4A-B5B8-21E8D981FD4A}"/>
              </a:ext>
            </a:extLst>
          </p:cNvPr>
          <p:cNvSpPr txBox="1"/>
          <p:nvPr/>
        </p:nvSpPr>
        <p:spPr>
          <a:xfrm>
            <a:off x="1315710" y="2279873"/>
            <a:ext cx="8944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98DFE-F1B0-B045-9CAC-FE5DD76AEB71}"/>
              </a:ext>
            </a:extLst>
          </p:cNvPr>
          <p:cNvSpPr txBox="1"/>
          <p:nvPr/>
        </p:nvSpPr>
        <p:spPr>
          <a:xfrm>
            <a:off x="75390" y="3376281"/>
            <a:ext cx="8944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5B81CA-F9EC-9842-9418-4D73435B5668}"/>
              </a:ext>
            </a:extLst>
          </p:cNvPr>
          <p:cNvSpPr txBox="1"/>
          <p:nvPr/>
        </p:nvSpPr>
        <p:spPr>
          <a:xfrm>
            <a:off x="5456151" y="4803126"/>
            <a:ext cx="8944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DBB480-9ACF-9948-AF18-A7674DBC3A9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210186" y="2799846"/>
            <a:ext cx="1998513" cy="71931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3E923C-828F-9747-9AE4-E1DBDDDA57A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208699" y="2799846"/>
            <a:ext cx="643087" cy="71931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F02213-99AB-184C-A559-11459FAAFD54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4208699" y="1764016"/>
            <a:ext cx="1183796" cy="66499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0D62CA-A3E3-C345-9042-3F1E04CEFB0F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1356746" y="3889996"/>
            <a:ext cx="853440" cy="1045736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29BFB4-604F-684F-8A7F-B7879B95522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210186" y="3889996"/>
            <a:ext cx="1788160" cy="1045736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FD4BA4-0567-6341-AF05-C3DE72F64282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7760086" y="1764016"/>
            <a:ext cx="1183795" cy="66499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DC0DE9-7F37-BE4E-8079-ADF83FEFE74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226904" y="2799846"/>
            <a:ext cx="716977" cy="71931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81D27-15C6-D24C-96EC-9273B78A426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8943881" y="2799846"/>
            <a:ext cx="1924623" cy="71931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C25357-6B2C-E242-BE11-FB8771E3F09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619458" y="3889996"/>
            <a:ext cx="607446" cy="61976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2B004-D526-704E-82A1-34C165BB813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226904" y="3889996"/>
            <a:ext cx="576349" cy="61976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CB8974-0B8D-244E-ADFC-F3747800FCF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0147774" y="3889996"/>
            <a:ext cx="720730" cy="696512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5D742F-883D-214C-A595-B421DE2ED53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868504" y="3889996"/>
            <a:ext cx="652936" cy="648235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3C73462-51CA-A74E-9B55-A242233D4D3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366884" y="3889996"/>
            <a:ext cx="484902" cy="444314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8450DC-90BB-474C-9050-28F756B59FF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851786" y="3889996"/>
            <a:ext cx="463065" cy="47957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645599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3FC6-8EA7-E040-AFA6-B66D032F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27" y="130464"/>
            <a:ext cx="3259282" cy="931718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2088F-C016-9D41-B817-4E1C5E3B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627" y="6552874"/>
            <a:ext cx="12559155" cy="2997526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Assume Y better than X and Z</a:t>
            </a:r>
          </a:p>
          <a:p>
            <a:pPr>
              <a:spcBef>
                <a:spcPts val="2100"/>
              </a:spcBef>
            </a:pPr>
            <a:r>
              <a:rPr lang="en-US" dirty="0"/>
              <a:t>When reached a leaf, and we go up the call tree, only the best between the 2 sub-trees is returned to the caller… all the way up to the root</a:t>
            </a:r>
          </a:p>
          <a:p>
            <a:pPr>
              <a:spcBef>
                <a:spcPts val="2100"/>
              </a:spcBef>
            </a:pPr>
            <a:r>
              <a:rPr lang="en-US" dirty="0"/>
              <a:t>Note: the behavior here is very similar to a depth-first search</a:t>
            </a:r>
          </a:p>
          <a:p>
            <a:pPr>
              <a:spcBef>
                <a:spcPts val="2100"/>
              </a:spcBef>
            </a:pPr>
            <a:r>
              <a:rPr lang="en-US" dirty="0"/>
              <a:t>Here, not only Y is the best solution starting with 001, but also the best starting with 00 (as better than X), and also the best starting with 0 (as better than Z)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D5D1FB-939B-1141-A920-07BB8853E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46"/>
              </p:ext>
            </p:extLst>
          </p:nvPr>
        </p:nvGraphicFramePr>
        <p:xfrm>
          <a:off x="4955303" y="1884060"/>
          <a:ext cx="332971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943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665943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665943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  <a:gridCol w="665943">
                  <a:extLst>
                    <a:ext uri="{9D8B030D-6E8A-4147-A177-3AD203B41FA5}">
                      <a16:colId xmlns:a16="http://schemas.microsoft.com/office/drawing/2014/main" val="1337591091"/>
                    </a:ext>
                  </a:extLst>
                </a:gridCol>
                <a:gridCol w="665943">
                  <a:extLst>
                    <a:ext uri="{9D8B030D-6E8A-4147-A177-3AD203B41FA5}">
                      <a16:colId xmlns:a16="http://schemas.microsoft.com/office/drawing/2014/main" val="1537518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1A4B23-3EBF-164A-90E4-7C33BFFEB38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186706" y="4086397"/>
            <a:ext cx="2313709" cy="1019373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4548ED0-9321-084C-AF12-253121571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77728"/>
              </p:ext>
            </p:extLst>
          </p:nvPr>
        </p:nvGraphicFramePr>
        <p:xfrm>
          <a:off x="2835558" y="3715557"/>
          <a:ext cx="332971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943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665943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665943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  <a:gridCol w="665943">
                  <a:extLst>
                    <a:ext uri="{9D8B030D-6E8A-4147-A177-3AD203B41FA5}">
                      <a16:colId xmlns:a16="http://schemas.microsoft.com/office/drawing/2014/main" val="1337591091"/>
                    </a:ext>
                  </a:extLst>
                </a:gridCol>
                <a:gridCol w="665943">
                  <a:extLst>
                    <a:ext uri="{9D8B030D-6E8A-4147-A177-3AD203B41FA5}">
                      <a16:colId xmlns:a16="http://schemas.microsoft.com/office/drawing/2014/main" val="1537518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C92393D6-C540-0B41-8297-23776CCA690E}"/>
              </a:ext>
            </a:extLst>
          </p:cNvPr>
          <p:cNvSpPr/>
          <p:nvPr/>
        </p:nvSpPr>
        <p:spPr>
          <a:xfrm>
            <a:off x="346357" y="5105770"/>
            <a:ext cx="3680698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X: Best starting 000…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57C652-5CD3-8C4C-8A32-2CC11AA38A27}"/>
              </a:ext>
            </a:extLst>
          </p:cNvPr>
          <p:cNvSpPr/>
          <p:nvPr/>
        </p:nvSpPr>
        <p:spPr>
          <a:xfrm>
            <a:off x="8285018" y="3309494"/>
            <a:ext cx="3680698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Z: Best starting 01…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6CE956-B7C6-3845-8893-7154831873D2}"/>
              </a:ext>
            </a:extLst>
          </p:cNvPr>
          <p:cNvCxnSpPr>
            <a:cxnSpLocks/>
            <a:stCxn id="23" idx="0"/>
            <a:endCxn id="12" idx="2"/>
          </p:cNvCxnSpPr>
          <p:nvPr/>
        </p:nvCxnSpPr>
        <p:spPr>
          <a:xfrm flipH="1" flipV="1">
            <a:off x="4500415" y="4086397"/>
            <a:ext cx="2119745" cy="1016534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9028A7-FD93-464B-83E2-E074EEAA2EFA}"/>
              </a:ext>
            </a:extLst>
          </p:cNvPr>
          <p:cNvSpPr/>
          <p:nvPr/>
        </p:nvSpPr>
        <p:spPr>
          <a:xfrm>
            <a:off x="4779811" y="5102931"/>
            <a:ext cx="3680698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Y: Best starting 001…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F89941-A580-F94C-AB2A-933E511EC137}"/>
              </a:ext>
            </a:extLst>
          </p:cNvPr>
          <p:cNvCxnSpPr>
            <a:cxnSpLocks/>
            <a:stCxn id="14" idx="1"/>
            <a:endCxn id="4" idx="2"/>
          </p:cNvCxnSpPr>
          <p:nvPr/>
        </p:nvCxnSpPr>
        <p:spPr>
          <a:xfrm flipH="1" flipV="1">
            <a:off x="6620160" y="2254900"/>
            <a:ext cx="2203884" cy="1227835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774182-A8AF-1E4A-887B-9483A2B40CFF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4500415" y="2254900"/>
            <a:ext cx="2119745" cy="1460657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CD0ED2-EE2A-2645-A9A3-36F75C04EE6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620160" y="596323"/>
            <a:ext cx="1489367" cy="1287737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6A3BBB-301F-3C48-98B1-53344071F27D}"/>
              </a:ext>
            </a:extLst>
          </p:cNvPr>
          <p:cNvSpPr txBox="1"/>
          <p:nvPr/>
        </p:nvSpPr>
        <p:spPr>
          <a:xfrm>
            <a:off x="2069202" y="4276088"/>
            <a:ext cx="97496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AF7CC8-B321-624D-9534-8778BA1768DA}"/>
              </a:ext>
            </a:extLst>
          </p:cNvPr>
          <p:cNvSpPr txBox="1"/>
          <p:nvPr/>
        </p:nvSpPr>
        <p:spPr>
          <a:xfrm>
            <a:off x="6616427" y="697118"/>
            <a:ext cx="97496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C33D2E-15BE-354C-8DD8-D96ADF0B1983}"/>
              </a:ext>
            </a:extLst>
          </p:cNvPr>
          <p:cNvSpPr txBox="1"/>
          <p:nvPr/>
        </p:nvSpPr>
        <p:spPr>
          <a:xfrm>
            <a:off x="4541973" y="2646609"/>
            <a:ext cx="97496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9192D8-EB68-F749-8235-47256012C730}"/>
              </a:ext>
            </a:extLst>
          </p:cNvPr>
          <p:cNvSpPr txBox="1"/>
          <p:nvPr/>
        </p:nvSpPr>
        <p:spPr>
          <a:xfrm>
            <a:off x="7973027" y="2652904"/>
            <a:ext cx="97496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Z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EFAD32-AC2F-7343-8562-DCF136BCCA45}"/>
              </a:ext>
            </a:extLst>
          </p:cNvPr>
          <p:cNvSpPr txBox="1"/>
          <p:nvPr/>
        </p:nvSpPr>
        <p:spPr>
          <a:xfrm>
            <a:off x="5762701" y="4260922"/>
            <a:ext cx="97496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1461624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2608" y="2603500"/>
                <a:ext cx="12326112" cy="6286500"/>
              </a:xfrm>
            </p:spPr>
            <p:txBody>
              <a:bodyPr/>
              <a:lstStyle/>
              <a:p>
                <a:r>
                  <a:rPr lang="en-US" dirty="0"/>
                  <a:t>Depending on input size N of the addressed problem</a:t>
                </a:r>
              </a:p>
              <a:p>
                <a:r>
                  <a:rPr lang="en-US" i="1" dirty="0"/>
                  <a:t>Polynomial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: usually fine, for small </a:t>
                </a:r>
                <a:r>
                  <a:rPr lang="en-US" i="1" dirty="0"/>
                  <a:t>k</a:t>
                </a:r>
              </a:p>
              <a:p>
                <a:r>
                  <a:rPr lang="en-US" i="1" dirty="0"/>
                  <a:t>Exponential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hopeless</a:t>
                </a:r>
                <a:r>
                  <a:rPr lang="en-US" dirty="0"/>
                  <a:t>, unless tiny N</a:t>
                </a:r>
              </a:p>
              <a:p>
                <a:pPr lvl="1"/>
                <a:r>
                  <a:rPr lang="en-US" dirty="0" err="1"/>
                  <a:t>Eg</a:t>
                </a:r>
                <a:r>
                  <a:rPr lang="en-US" dirty="0"/>
                  <a:t>, number of atoms in the whole universe is estimated to be no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2608" y="2603500"/>
                <a:ext cx="12326112" cy="6286500"/>
              </a:xfrm>
              <a:blipFill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72827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a solution as quickly as possible</a:t>
            </a:r>
          </a:p>
          <a:p>
            <a:r>
              <a:rPr lang="en-US" dirty="0"/>
              <a:t>Don’t explore the search space, but rather focus on the most promising path in it</a:t>
            </a:r>
          </a:p>
          <a:p>
            <a:r>
              <a:rPr lang="en-US" dirty="0"/>
              <a:t>Actual implementation is problem dependent</a:t>
            </a:r>
          </a:p>
          <a:p>
            <a:r>
              <a:rPr lang="en-US" dirty="0"/>
              <a:t>For example on KP:</a:t>
            </a:r>
          </a:p>
          <a:p>
            <a:pPr lvl="1"/>
            <a:r>
              <a:rPr lang="en-US" dirty="0"/>
              <a:t>Start from empty selection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Add 1 item at a time to </a:t>
            </a:r>
            <a:r>
              <a:rPr lang="en-US" i="1" dirty="0"/>
              <a:t>x </a:t>
            </a:r>
            <a:r>
              <a:rPr lang="en-US" dirty="0"/>
              <a:t>(but how to choose???)</a:t>
            </a:r>
          </a:p>
          <a:p>
            <a:pPr lvl="1"/>
            <a:r>
              <a:rPr lang="en-US" dirty="0"/>
              <a:t>Stop when not possible to add any item</a:t>
            </a:r>
          </a:p>
        </p:txBody>
      </p:sp>
    </p:spTree>
    <p:extLst>
      <p:ext uri="{BB962C8B-B14F-4D97-AF65-F5344CB8AC3E}">
        <p14:creationId xmlns:p14="http://schemas.microsoft.com/office/powerpoint/2010/main" val="92207676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 = 26</a:t>
            </a:r>
          </a:p>
          <a:p>
            <a:r>
              <a:rPr lang="en-US" dirty="0"/>
              <a:t>W = [12,   7, 11,   8,   9]</a:t>
            </a:r>
          </a:p>
          <a:p>
            <a:r>
              <a:rPr lang="en-US" dirty="0"/>
              <a:t>V  = [24, 13, 23, 15, 16]</a:t>
            </a:r>
          </a:p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https://people.sc.fsu.edu/~jburkardt/datasets/knapsack_01/knapsack_01.html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6987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Greedy: Heaviest First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023360"/>
            <a:ext cx="11666220" cy="52599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First choose (12,24)</a:t>
            </a:r>
          </a:p>
          <a:p>
            <a:r>
              <a:rPr lang="en-US" dirty="0"/>
              <a:t>Then choose (11,13)</a:t>
            </a:r>
          </a:p>
          <a:p>
            <a:r>
              <a:rPr lang="en-US" dirty="0"/>
              <a:t>Weight becomes 12 + 11 = 23 </a:t>
            </a:r>
          </a:p>
          <a:p>
            <a:r>
              <a:rPr lang="en-US" dirty="0"/>
              <a:t>Cannot add any other element without exceeding L=26</a:t>
            </a:r>
          </a:p>
          <a:p>
            <a:r>
              <a:rPr lang="en-US" dirty="0"/>
              <a:t>f(x) = 24 + 23 = 47</a:t>
            </a:r>
          </a:p>
          <a:p>
            <a:r>
              <a:rPr lang="en-US" dirty="0"/>
              <a:t>Is 47 the best score we can achieve???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25571"/>
              </p:ext>
            </p:extLst>
          </p:nvPr>
        </p:nvGraphicFramePr>
        <p:xfrm>
          <a:off x="3047214" y="2585357"/>
          <a:ext cx="59574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:a16="http://schemas.microsoft.com/office/drawing/2014/main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9513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Greedy: Lightest First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023360"/>
            <a:ext cx="11666220" cy="52599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Choosing (7,13), (8,15) and (9,16)</a:t>
            </a:r>
          </a:p>
          <a:p>
            <a:r>
              <a:rPr lang="en-US" dirty="0"/>
              <a:t>Weight becomes 7 + 8 + 9 = 24 &lt; 26 </a:t>
            </a:r>
          </a:p>
          <a:p>
            <a:r>
              <a:rPr lang="en-US" dirty="0"/>
              <a:t>Cannot add any other element without exceeding L=26</a:t>
            </a:r>
          </a:p>
          <a:p>
            <a:r>
              <a:rPr lang="en-US" dirty="0"/>
              <a:t>f(x) = 13 + 15 + 16 = 44</a:t>
            </a:r>
          </a:p>
          <a:p>
            <a:r>
              <a:rPr lang="en-US" dirty="0"/>
              <a:t>Worse solution 44 than previous 47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64576"/>
              </p:ext>
            </p:extLst>
          </p:nvPr>
        </p:nvGraphicFramePr>
        <p:xfrm>
          <a:off x="3047214" y="2585357"/>
          <a:ext cx="59574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:a16="http://schemas.microsoft.com/office/drawing/2014/main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74204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Greedy: Best Ratio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589417"/>
            <a:ext cx="11666220" cy="4693920"/>
          </a:xfrm>
        </p:spPr>
        <p:txBody>
          <a:bodyPr>
            <a:normAutofit fontScale="925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Consider first the best ratio v/w, </a:t>
            </a:r>
            <a:r>
              <a:rPr lang="en-US" dirty="0" err="1"/>
              <a:t>ie</a:t>
            </a:r>
            <a:r>
              <a:rPr lang="en-US" dirty="0"/>
              <a:t> which item gives best return for unit of weight</a:t>
            </a:r>
          </a:p>
          <a:p>
            <a:pPr>
              <a:spcBef>
                <a:spcPts val="2400"/>
              </a:spcBef>
            </a:pPr>
            <a:r>
              <a:rPr lang="en-US" dirty="0"/>
              <a:t>Choose (11,23) and then (12,24)</a:t>
            </a:r>
          </a:p>
          <a:p>
            <a:pPr>
              <a:spcBef>
                <a:spcPts val="2400"/>
              </a:spcBef>
            </a:pPr>
            <a:r>
              <a:rPr lang="en-US" dirty="0"/>
              <a:t>Cannot add any other element without exceeding L=26</a:t>
            </a:r>
          </a:p>
          <a:p>
            <a:pPr>
              <a:spcBef>
                <a:spcPts val="2400"/>
              </a:spcBef>
            </a:pPr>
            <a:r>
              <a:rPr lang="en-US" dirty="0"/>
              <a:t>f(x) = 24 + 23 = 47</a:t>
            </a:r>
          </a:p>
          <a:p>
            <a:pPr>
              <a:spcBef>
                <a:spcPts val="2400"/>
              </a:spcBef>
            </a:pPr>
            <a:r>
              <a:rPr lang="en-US" dirty="0"/>
              <a:t>Different order of insertion, but still 47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76038"/>
              </p:ext>
            </p:extLst>
          </p:nvPr>
        </p:nvGraphicFramePr>
        <p:xfrm>
          <a:off x="3047214" y="2585357"/>
          <a:ext cx="59574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:a16="http://schemas.microsoft.com/office/drawing/2014/main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9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2314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497511"/>
          </a:xfrm>
        </p:spPr>
        <p:txBody>
          <a:bodyPr/>
          <a:lstStyle/>
          <a:p>
            <a:r>
              <a:rPr lang="en-US" dirty="0"/>
              <a:t>Best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023360"/>
            <a:ext cx="11666220" cy="52599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Weight is 7 + 11 + 8 = 26 </a:t>
            </a:r>
          </a:p>
          <a:p>
            <a:r>
              <a:rPr lang="en-US" dirty="0"/>
              <a:t>f(x) = 13 + 23 + 15 = 51</a:t>
            </a:r>
          </a:p>
          <a:p>
            <a:r>
              <a:rPr lang="en-US" dirty="0"/>
              <a:t>Better than the previous 47</a:t>
            </a:r>
          </a:p>
          <a:p>
            <a:r>
              <a:rPr lang="en-US" dirty="0"/>
              <a:t>Greedy algorithms can be fast, but can give poor results</a:t>
            </a:r>
          </a:p>
          <a:p>
            <a:r>
              <a:rPr lang="en-US" dirty="0"/>
              <a:t>Need something more general, with better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73556"/>
              </p:ext>
            </p:extLst>
          </p:nvPr>
        </p:nvGraphicFramePr>
        <p:xfrm>
          <a:off x="3523676" y="2141220"/>
          <a:ext cx="59574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:a16="http://schemas.microsoft.com/office/drawing/2014/main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00444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Optimization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91180"/>
            <a:ext cx="11099800" cy="62865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Random Search</a:t>
            </a:r>
            <a:r>
              <a:rPr lang="en-US" dirty="0"/>
              <a:t> (in this class)</a:t>
            </a:r>
            <a:endParaRPr lang="en-US" b="1" dirty="0"/>
          </a:p>
          <a:p>
            <a:r>
              <a:rPr lang="en-US" b="1" dirty="0"/>
              <a:t>Hill Climbing </a:t>
            </a:r>
            <a:r>
              <a:rPr lang="en-US" dirty="0"/>
              <a:t>(in this class)</a:t>
            </a:r>
          </a:p>
          <a:p>
            <a:r>
              <a:rPr lang="en-US" dirty="0"/>
              <a:t>Simulated Annealing</a:t>
            </a:r>
          </a:p>
          <a:p>
            <a:r>
              <a:rPr lang="en-US" b="1" dirty="0"/>
              <a:t>Genetic Algorithms </a:t>
            </a:r>
            <a:r>
              <a:rPr lang="en-US" dirty="0"/>
              <a:t>(next class)</a:t>
            </a:r>
          </a:p>
          <a:p>
            <a:r>
              <a:rPr lang="en-US" dirty="0"/>
              <a:t>Ant Colony Algorithms</a:t>
            </a:r>
          </a:p>
          <a:p>
            <a:r>
              <a:rPr lang="en-US" dirty="0"/>
              <a:t>Particle Swarm Algorithms</a:t>
            </a:r>
          </a:p>
          <a:p>
            <a:r>
              <a:rPr lang="en-US" dirty="0"/>
              <a:t>Etc. etc. (there are many)</a:t>
            </a:r>
          </a:p>
        </p:txBody>
      </p:sp>
    </p:spTree>
    <p:extLst>
      <p:ext uri="{BB962C8B-B14F-4D97-AF65-F5344CB8AC3E}">
        <p14:creationId xmlns:p14="http://schemas.microsoft.com/office/powerpoint/2010/main" val="27933448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Search (RS)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Easiest of the optimization algorithms</a:t>
            </a:r>
          </a:p>
          <a:p>
            <a:r>
              <a:rPr lang="en-US" dirty="0"/>
              <a:t>Sample a random solution from search space X</a:t>
            </a:r>
          </a:p>
          <a:p>
            <a:r>
              <a:rPr lang="en-US" dirty="0"/>
              <a:t>Keep sampling until run out of time</a:t>
            </a:r>
          </a:p>
          <a:p>
            <a:r>
              <a:rPr lang="en-US" dirty="0"/>
              <a:t>Keep track of best solution found so far</a:t>
            </a:r>
          </a:p>
        </p:txBody>
      </p:sp>
    </p:spTree>
    <p:extLst>
      <p:ext uri="{BB962C8B-B14F-4D97-AF65-F5344CB8AC3E}">
        <p14:creationId xmlns:p14="http://schemas.microsoft.com/office/powerpoint/2010/main" val="36941327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(HC)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from a random solution</a:t>
            </a:r>
          </a:p>
          <a:p>
            <a:r>
              <a:rPr lang="en-US" dirty="0"/>
              <a:t>Keep track of / store one solution</a:t>
            </a:r>
          </a:p>
          <a:p>
            <a:r>
              <a:rPr lang="en-US" dirty="0"/>
              <a:t>Use search operator to do small modifications</a:t>
            </a:r>
          </a:p>
          <a:p>
            <a:r>
              <a:rPr lang="en-US" dirty="0"/>
              <a:t>If better solution, </a:t>
            </a:r>
            <a:r>
              <a:rPr lang="en-US" i="1" dirty="0"/>
              <a:t>move</a:t>
            </a:r>
            <a:r>
              <a:rPr lang="en-US" dirty="0"/>
              <a:t> to it, and repeat</a:t>
            </a:r>
          </a:p>
          <a:p>
            <a:r>
              <a:rPr lang="en-US" dirty="0"/>
              <a:t>If no better solution in the </a:t>
            </a:r>
            <a:r>
              <a:rPr lang="en-US" i="1" dirty="0"/>
              <a:t>neighborhood</a:t>
            </a:r>
            <a:r>
              <a:rPr lang="en-US" dirty="0"/>
              <a:t>, restart from a random solution </a:t>
            </a:r>
          </a:p>
        </p:txBody>
      </p:sp>
      <p:pic>
        <p:nvPicPr>
          <p:cNvPr id="7170" name="Picture 2" descr="Image result for hill 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278" y="589869"/>
            <a:ext cx="20097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3465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Very Simplified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8216" y="2603500"/>
            <a:ext cx="5634083" cy="68104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problem in which </a:t>
            </a:r>
            <a:r>
              <a:rPr lang="en-US" i="1" dirty="0"/>
              <a:t>x </a:t>
            </a:r>
            <a:r>
              <a:rPr lang="en-US" dirty="0"/>
              <a:t>is a number</a:t>
            </a:r>
          </a:p>
          <a:p>
            <a:r>
              <a:rPr lang="en-US" dirty="0"/>
              <a:t>Search operator is +- 1 on such </a:t>
            </a:r>
            <a:r>
              <a:rPr lang="en-US" i="1" dirty="0"/>
              <a:t>x</a:t>
            </a:r>
          </a:p>
          <a:p>
            <a:r>
              <a:rPr lang="en-US" dirty="0"/>
              <a:t>“Climb” up to maximize </a:t>
            </a:r>
            <a:r>
              <a:rPr lang="en-US" i="1" dirty="0"/>
              <a:t>f(x)</a:t>
            </a:r>
          </a:p>
          <a:p>
            <a:r>
              <a:rPr lang="en-US" i="1" dirty="0"/>
              <a:t>B</a:t>
            </a:r>
            <a:r>
              <a:rPr lang="en-US" dirty="0"/>
              <a:t> is </a:t>
            </a:r>
            <a:r>
              <a:rPr lang="en-US" i="1" dirty="0"/>
              <a:t>global optimum</a:t>
            </a:r>
          </a:p>
          <a:p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 are </a:t>
            </a:r>
            <a:r>
              <a:rPr lang="en-US" i="1" dirty="0"/>
              <a:t>local optima</a:t>
            </a:r>
          </a:p>
          <a:p>
            <a:r>
              <a:rPr lang="en-US" dirty="0"/>
              <a:t>Final result depends from starting point</a:t>
            </a:r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64" y="3630249"/>
            <a:ext cx="46101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8890" y="5897200"/>
            <a:ext cx="3975448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x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Fitness Landscape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863" y="4265477"/>
            <a:ext cx="7694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5240704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32" y="2603500"/>
            <a:ext cx="12207240" cy="6286500"/>
          </a:xfrm>
        </p:spPr>
        <p:txBody>
          <a:bodyPr/>
          <a:lstStyle/>
          <a:p>
            <a:r>
              <a:rPr lang="en-US" dirty="0"/>
              <a:t>There are a lot of problems in science and engineering for which we do not know any algorithm that can solve them in </a:t>
            </a:r>
            <a:r>
              <a:rPr lang="en-US" i="1" dirty="0"/>
              <a:t>polynomial</a:t>
            </a:r>
            <a:r>
              <a:rPr lang="en-US" dirty="0"/>
              <a:t> time</a:t>
            </a:r>
          </a:p>
          <a:p>
            <a:pPr lvl="1"/>
            <a:r>
              <a:rPr lang="en-US" dirty="0"/>
              <a:t>Such algorithms might exist, but we do not know them yet</a:t>
            </a:r>
          </a:p>
          <a:p>
            <a:r>
              <a:rPr lang="en-US" i="1" dirty="0"/>
              <a:t>Brute Force</a:t>
            </a:r>
            <a:r>
              <a:rPr lang="en-US" dirty="0"/>
              <a:t>: try all possible combinations, until find valid solution… but that is </a:t>
            </a:r>
            <a:r>
              <a:rPr lang="en-US" i="1" dirty="0"/>
              <a:t>exponential!!!</a:t>
            </a:r>
            <a:r>
              <a:rPr lang="en-US" dirty="0"/>
              <a:t> </a:t>
            </a:r>
          </a:p>
          <a:p>
            <a:r>
              <a:rPr lang="en-US" dirty="0"/>
              <a:t>We need some </a:t>
            </a:r>
            <a:r>
              <a:rPr lang="en-US" i="1" dirty="0"/>
              <a:t>heuristics</a:t>
            </a:r>
            <a:r>
              <a:rPr lang="en-US" dirty="0"/>
              <a:t> to address these problems</a:t>
            </a:r>
          </a:p>
          <a:p>
            <a:pPr lvl="1"/>
            <a:r>
              <a:rPr lang="en-US" dirty="0"/>
              <a:t>But </a:t>
            </a:r>
            <a:r>
              <a:rPr lang="en-US" b="1" dirty="0"/>
              <a:t>no guarantee </a:t>
            </a:r>
            <a:r>
              <a:rPr lang="en-US" dirty="0"/>
              <a:t>that we can find a solution in reasonable time</a:t>
            </a:r>
          </a:p>
        </p:txBody>
      </p:sp>
    </p:spTree>
    <p:extLst>
      <p:ext uri="{BB962C8B-B14F-4D97-AF65-F5344CB8AC3E}">
        <p14:creationId xmlns:p14="http://schemas.microsoft.com/office/powerpoint/2010/main" val="309056252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 for KP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HC is a general algorithm</a:t>
            </a:r>
          </a:p>
          <a:p>
            <a:r>
              <a:rPr lang="en-US" dirty="0"/>
              <a:t>But still need to define a proper search operator for each problem domain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add/remove 1 item (small neighborhood)</a:t>
            </a:r>
          </a:p>
          <a:p>
            <a:pPr lvl="1"/>
            <a:r>
              <a:rPr lang="en-US" dirty="0"/>
              <a:t>remove K items, add J different items  (larger neighborhood)</a:t>
            </a:r>
          </a:p>
          <a:p>
            <a:r>
              <a:rPr lang="en-US" dirty="0"/>
              <a:t>The larger the neighborhood, the slower the ascent, so the less restart we can do within same time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it is not necessarily better</a:t>
            </a:r>
          </a:p>
        </p:txBody>
      </p:sp>
    </p:spTree>
    <p:extLst>
      <p:ext uri="{BB962C8B-B14F-4D97-AF65-F5344CB8AC3E}">
        <p14:creationId xmlns:p14="http://schemas.microsoft.com/office/powerpoint/2010/main" val="12070416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593A-BDAD-5540-A193-267EC298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05" y="97990"/>
            <a:ext cx="12551343" cy="1268797"/>
          </a:xfrm>
        </p:spPr>
        <p:txBody>
          <a:bodyPr>
            <a:normAutofit fontScale="90000"/>
          </a:bodyPr>
          <a:lstStyle/>
          <a:p>
            <a:r>
              <a:rPr lang="en-US" dirty="0"/>
              <a:t>Neighborhood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6433D7D-74E8-9E48-92B1-B45F5D8CA6E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31005" y="6660681"/>
                <a:ext cx="12551343" cy="2964581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spcBef>
                    <a:spcPts val="2100"/>
                  </a:spcBef>
                </a:pPr>
                <a:r>
                  <a:rPr lang="en-US" dirty="0"/>
                  <a:t>Eg, flip 1 bit in a bit-string</a:t>
                </a:r>
              </a:p>
              <a:p>
                <a:pPr>
                  <a:spcBef>
                    <a:spcPts val="2100"/>
                  </a:spcBef>
                </a:pPr>
                <a:r>
                  <a:rPr lang="en-US" dirty="0"/>
                  <a:t>Given N bits, search space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 and each neighborhood is composed of N different solutions</a:t>
                </a:r>
              </a:p>
              <a:p>
                <a:pPr>
                  <a:spcBef>
                    <a:spcPts val="2100"/>
                  </a:spcBef>
                </a:pPr>
                <a:r>
                  <a:rPr lang="en-US" dirty="0"/>
                  <a:t>Note: could consider larger neighborhoods (</a:t>
                </a:r>
                <a:r>
                  <a:rPr lang="en-US" dirty="0" err="1"/>
                  <a:t>eg</a:t>
                </a:r>
                <a:r>
                  <a:rPr lang="en-US" dirty="0"/>
                  <a:t>, flip K bits), but then the neighborhood size would increase significantly</a:t>
                </a:r>
              </a:p>
              <a:p>
                <a:pPr lvl="1">
                  <a:spcBef>
                    <a:spcPts val="2100"/>
                  </a:spcBef>
                </a:pPr>
                <a:r>
                  <a:rPr lang="en-US" dirty="0"/>
                  <a:t>this could make each step of HC slower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6433D7D-74E8-9E48-92B1-B45F5D8CA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1005" y="6660681"/>
                <a:ext cx="12551343" cy="2964581"/>
              </a:xfrm>
              <a:blipFill>
                <a:blip r:embed="rId2"/>
                <a:stretch>
                  <a:fillRect l="-607" t="-2979" r="-404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057CCF-C1F4-CC4D-B66A-A3E685AA3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14455"/>
              </p:ext>
            </p:extLst>
          </p:nvPr>
        </p:nvGraphicFramePr>
        <p:xfrm>
          <a:off x="4750602" y="1768042"/>
          <a:ext cx="306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740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74304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202AA1-37B9-7E46-B1DB-CEEC463EB810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>
            <a:off x="3812661" y="2138882"/>
            <a:ext cx="2469421" cy="1179759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65A453-D130-754B-A3FE-1D110E44B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24954"/>
              </p:ext>
            </p:extLst>
          </p:nvPr>
        </p:nvGraphicFramePr>
        <p:xfrm>
          <a:off x="8858985" y="3129679"/>
          <a:ext cx="306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740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74304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5BFE24-FA7F-1E4F-A4D8-4B9726AF9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10196"/>
              </p:ext>
            </p:extLst>
          </p:nvPr>
        </p:nvGraphicFramePr>
        <p:xfrm>
          <a:off x="6570839" y="3935419"/>
          <a:ext cx="306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740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74304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E29F38-427A-6649-8AC2-7760269AF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40659"/>
              </p:ext>
            </p:extLst>
          </p:nvPr>
        </p:nvGraphicFramePr>
        <p:xfrm>
          <a:off x="3036243" y="3940074"/>
          <a:ext cx="306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740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74304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0B330CC-F267-224F-BEC2-8E42EE170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84302"/>
              </p:ext>
            </p:extLst>
          </p:nvPr>
        </p:nvGraphicFramePr>
        <p:xfrm>
          <a:off x="749701" y="3133221"/>
          <a:ext cx="3062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740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  <a:gridCol w="765740">
                  <a:extLst>
                    <a:ext uri="{9D8B030D-6E8A-4147-A177-3AD203B41FA5}">
                      <a16:colId xmlns:a16="http://schemas.microsoft.com/office/drawing/2014/main" val="74304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374805-943B-AD4B-BE8C-D3D2F1A73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567723" y="2138882"/>
            <a:ext cx="1714359" cy="1801192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A9C669-ADCB-6141-8182-E473FCBD73A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282082" y="2138882"/>
            <a:ext cx="1820237" cy="1796537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6ED5D2-A9F0-A14A-B7BC-9A83FCDACFD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6282082" y="2138882"/>
            <a:ext cx="2576903" cy="1176217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4570323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 Free Lunch (NFL) Theorem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2603499"/>
            <a:ext cx="12444549" cy="69846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is the best optimization algorithm?</a:t>
            </a:r>
          </a:p>
          <a:p>
            <a:pPr lvl="1"/>
            <a:r>
              <a:rPr lang="en-US" dirty="0"/>
              <a:t>Which best variants / choice of parameters?</a:t>
            </a:r>
          </a:p>
          <a:p>
            <a:r>
              <a:rPr lang="en-US" dirty="0"/>
              <a:t>Considering </a:t>
            </a:r>
            <a:r>
              <a:rPr lang="en-US" i="1" dirty="0"/>
              <a:t>all</a:t>
            </a:r>
            <a:r>
              <a:rPr lang="en-US" dirty="0"/>
              <a:t> optimization problems, mathematically proved (NFL) that </a:t>
            </a:r>
            <a:r>
              <a:rPr lang="en-US" b="1" dirty="0"/>
              <a:t>all optimization algorithms perform on average the same</a:t>
            </a:r>
          </a:p>
          <a:p>
            <a:pPr lvl="1"/>
            <a:r>
              <a:rPr lang="en-US" dirty="0"/>
              <a:t>Yes, it follows that, on some problems, RS is the best</a:t>
            </a:r>
          </a:p>
          <a:p>
            <a:r>
              <a:rPr lang="en-US" dirty="0"/>
              <a:t>There exist no best algorithm</a:t>
            </a:r>
          </a:p>
          <a:p>
            <a:r>
              <a:rPr lang="en-US" dirty="0"/>
              <a:t>But on </a:t>
            </a:r>
            <a:r>
              <a:rPr lang="en-US" i="1" dirty="0"/>
              <a:t>specific</a:t>
            </a:r>
            <a:r>
              <a:rPr lang="en-US" dirty="0"/>
              <a:t> problems, you can have some algorithms that are better than others, especially by exploiting </a:t>
            </a:r>
            <a:r>
              <a:rPr lang="en-US" i="1" dirty="0"/>
              <a:t>domain knowledge </a:t>
            </a:r>
          </a:p>
          <a:p>
            <a:r>
              <a:rPr lang="en-US" dirty="0"/>
              <a:t>It follows that a general algorithm will perform worse than a specialized variant for a specific problem</a:t>
            </a:r>
          </a:p>
        </p:txBody>
      </p:sp>
    </p:spTree>
    <p:extLst>
      <p:ext uri="{BB962C8B-B14F-4D97-AF65-F5344CB8AC3E}">
        <p14:creationId xmlns:p14="http://schemas.microsoft.com/office/powerpoint/2010/main" val="141741635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Queen Puzzle (QP)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960" y="2603500"/>
            <a:ext cx="5895340" cy="6286500"/>
          </a:xfrm>
        </p:spPr>
        <p:txBody>
          <a:bodyPr/>
          <a:lstStyle/>
          <a:p>
            <a:r>
              <a:rPr lang="en-US" dirty="0"/>
              <a:t>Position 8 queens such that no 2 queens threaten each other</a:t>
            </a:r>
          </a:p>
          <a:p>
            <a:r>
              <a:rPr lang="en-US" dirty="0"/>
              <a:t>Generalization: N queens into a N*N board</a:t>
            </a:r>
          </a:p>
        </p:txBody>
      </p:sp>
      <p:pic>
        <p:nvPicPr>
          <p:cNvPr id="9220" name="Picture 4" descr="Image result for queens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4" y="2878046"/>
            <a:ext cx="5521543" cy="561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41615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 As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8356963" cy="6286500"/>
          </a:xfrm>
        </p:spPr>
        <p:txBody>
          <a:bodyPr/>
          <a:lstStyle/>
          <a:p>
            <a:r>
              <a:rPr lang="en-US" dirty="0"/>
              <a:t>Search Space: matrix N*N of bits</a:t>
            </a:r>
          </a:p>
          <a:p>
            <a:pPr lvl="1"/>
            <a:r>
              <a:rPr lang="en-US" dirty="0"/>
              <a:t>1 for a queen in that position, 0 otherwise</a:t>
            </a:r>
          </a:p>
          <a:p>
            <a:r>
              <a:rPr lang="en-US" dirty="0"/>
              <a:t>Search operator: flip bits in the matrix</a:t>
            </a:r>
          </a:p>
          <a:p>
            <a:r>
              <a:rPr lang="en-US" dirty="0"/>
              <a:t>Fitness: need to reward having N queens, and minimize number of threatened queens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1195" y="4921638"/>
            <a:ext cx="2154436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00010000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00000010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00100000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00000001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01000000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00001000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10000000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00000100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Picture 4" descr="Image result for queens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022" y="2429692"/>
            <a:ext cx="2338781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22355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QP: Better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Binary matrix N*N would allow for any number of queens on the board (</a:t>
            </a:r>
            <a:r>
              <a:rPr lang="en-US" dirty="0" err="1"/>
              <a:t>eg</a:t>
            </a:r>
            <a:r>
              <a:rPr lang="en-US" dirty="0"/>
              <a:t> all 1s)</a:t>
            </a:r>
          </a:p>
          <a:p>
            <a:r>
              <a:rPr lang="en-US" dirty="0"/>
              <a:t>Domain knowledge: no 2 queens on same row, no 2 queens on the same column</a:t>
            </a:r>
          </a:p>
          <a:p>
            <a:pPr lvl="1"/>
            <a:r>
              <a:rPr lang="en-US" dirty="0"/>
              <a:t>Choose representation and search operator to only explore solution for which these constraints are satisfied</a:t>
            </a:r>
          </a:p>
          <a:p>
            <a:r>
              <a:rPr lang="en-US" dirty="0"/>
              <a:t>New representation: array of size N, with column indices from 0 to N-1 (position </a:t>
            </a:r>
            <a:r>
              <a:rPr lang="en-US" i="1" dirty="0" err="1"/>
              <a:t>i</a:t>
            </a:r>
            <a:r>
              <a:rPr lang="en-US" dirty="0"/>
              <a:t> is for queen in row 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New operator: swap 2 column indices</a:t>
            </a:r>
          </a:p>
        </p:txBody>
      </p:sp>
    </p:spTree>
    <p:extLst>
      <p:ext uri="{BB962C8B-B14F-4D97-AF65-F5344CB8AC3E}">
        <p14:creationId xmlns:p14="http://schemas.microsoft.com/office/powerpoint/2010/main" val="387447523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 Cont.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Representation: [</a:t>
            </a:r>
            <a:r>
              <a:rPr lang="en-US" dirty="0" err="1"/>
              <a:t>f,a,e,b,h,c,g,d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queen in row 1 is in column </a:t>
            </a:r>
            <a:r>
              <a:rPr lang="en-US" i="1" dirty="0"/>
              <a:t>“f”,</a:t>
            </a:r>
            <a:r>
              <a:rPr lang="en-US" dirty="0"/>
              <a:t> row 2 is in column </a:t>
            </a:r>
            <a:r>
              <a:rPr lang="en-US" i="1" dirty="0"/>
              <a:t>“a”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Search operator: swap two elements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swap “f” with “c”, [</a:t>
            </a:r>
            <a:r>
              <a:rPr lang="en-US" dirty="0" err="1"/>
              <a:t>c,a,e,b,h,f,g,d</a:t>
            </a:r>
            <a:r>
              <a:rPr lang="en-US" dirty="0"/>
              <a:t>]</a:t>
            </a:r>
          </a:p>
          <a:p>
            <a:r>
              <a:rPr lang="en-US" dirty="0"/>
              <a:t>By construction, I am only exploring board configurations that do not clash on columns/rows</a:t>
            </a:r>
          </a:p>
          <a:p>
            <a:pPr lvl="1"/>
            <a:r>
              <a:rPr lang="en-US" dirty="0"/>
              <a:t>But still a problem, as need to handle threating on diagonals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Image result for queens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822" y="609601"/>
            <a:ext cx="2338781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4068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91" y="2603499"/>
            <a:ext cx="12557760" cy="671467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Technically, QP is a </a:t>
            </a:r>
            <a:r>
              <a:rPr lang="en-US" i="1" dirty="0"/>
              <a:t>decision</a:t>
            </a:r>
            <a:r>
              <a:rPr lang="en-US" dirty="0"/>
              <a:t> problem</a:t>
            </a:r>
          </a:p>
          <a:p>
            <a:r>
              <a:rPr lang="en-US" dirty="0"/>
              <a:t>Once we find a solution with N queens no threating any other, we know we have found a global optimum</a:t>
            </a:r>
          </a:p>
          <a:p>
            <a:r>
              <a:rPr lang="en-US" dirty="0"/>
              <a:t>In optimization problems, usually we cannot know if we found the best</a:t>
            </a:r>
          </a:p>
          <a:p>
            <a:r>
              <a:rPr lang="en-US" dirty="0"/>
              <a:t>Decision Problem: can say “yes” or “no” about if a solution is optimal or not</a:t>
            </a:r>
          </a:p>
          <a:p>
            <a:r>
              <a:rPr lang="en-US" dirty="0"/>
              <a:t>For decision problems, still doing the same as optimization, only difference is that we can know when best solution is found</a:t>
            </a:r>
          </a:p>
          <a:p>
            <a:r>
              <a:rPr lang="en-US" dirty="0"/>
              <a:t>Practically all optimization problems have a decision variant for some metric K, </a:t>
            </a:r>
            <a:r>
              <a:rPr lang="en-US" dirty="0" err="1"/>
              <a:t>eg</a:t>
            </a:r>
            <a:r>
              <a:rPr lang="en-US" dirty="0"/>
              <a:t> “find knapsack configuration with total item values of at least K”</a:t>
            </a:r>
          </a:p>
        </p:txBody>
      </p:sp>
    </p:spTree>
    <p:extLst>
      <p:ext uri="{BB962C8B-B14F-4D97-AF65-F5344CB8AC3E}">
        <p14:creationId xmlns:p14="http://schemas.microsoft.com/office/powerpoint/2010/main" val="6316479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63" y="2603500"/>
            <a:ext cx="12261668" cy="62865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NP</a:t>
            </a:r>
            <a:r>
              <a:rPr lang="en-US" dirty="0"/>
              <a:t>: “</a:t>
            </a:r>
            <a:r>
              <a:rPr lang="en-US" b="1" dirty="0"/>
              <a:t>N</a:t>
            </a:r>
            <a:r>
              <a:rPr lang="en-US" dirty="0"/>
              <a:t>ondeterministic </a:t>
            </a:r>
            <a:r>
              <a:rPr lang="en-US" b="1" dirty="0"/>
              <a:t>P</a:t>
            </a:r>
            <a:r>
              <a:rPr lang="en-US" dirty="0"/>
              <a:t>olynomial time”</a:t>
            </a:r>
          </a:p>
          <a:p>
            <a:r>
              <a:rPr lang="en-US" b="1" dirty="0"/>
              <a:t>NP</a:t>
            </a:r>
            <a:r>
              <a:rPr lang="en-US" dirty="0"/>
              <a:t> is “the set of all </a:t>
            </a:r>
            <a:r>
              <a:rPr lang="en-US" i="1" dirty="0"/>
              <a:t>decision </a:t>
            </a:r>
            <a:r>
              <a:rPr lang="en-US" dirty="0"/>
              <a:t>problems that can be solved in polynomial time on a theoretical non-deterministic Turing machine”</a:t>
            </a:r>
          </a:p>
          <a:p>
            <a:r>
              <a:rPr lang="en-US" dirty="0"/>
              <a:t>Equivalent, easier definition: “</a:t>
            </a:r>
            <a:r>
              <a:rPr lang="en-US" i="1" dirty="0"/>
              <a:t>set of all decision problems whose solutions can be verified in polynomial time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can answer “yes” or “no” in polynomial time</a:t>
            </a:r>
          </a:p>
          <a:p>
            <a:r>
              <a:rPr lang="en-US" dirty="0"/>
              <a:t>KP and QP are in </a:t>
            </a:r>
            <a:r>
              <a:rPr lang="en-US" b="1" dirty="0"/>
              <a:t>NP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QP: can quickly verify if N queens do not threaten each other</a:t>
            </a:r>
          </a:p>
          <a:p>
            <a:pPr lvl="1"/>
            <a:r>
              <a:rPr lang="en-US" dirty="0"/>
              <a:t>KP: can quickly verify in linear time if a solution has at least a certain value </a:t>
            </a:r>
          </a:p>
        </p:txBody>
      </p:sp>
    </p:spTree>
    <p:extLst>
      <p:ext uri="{BB962C8B-B14F-4D97-AF65-F5344CB8AC3E}">
        <p14:creationId xmlns:p14="http://schemas.microsoft.com/office/powerpoint/2010/main" val="176223109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417" y="2229031"/>
            <a:ext cx="12461966" cy="71500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</a:t>
            </a:r>
            <a:r>
              <a:rPr lang="en-US" dirty="0"/>
              <a:t> is the set of all decision problems that can be </a:t>
            </a:r>
            <a:r>
              <a:rPr lang="en-US" i="1" dirty="0"/>
              <a:t>solved</a:t>
            </a:r>
            <a:r>
              <a:rPr lang="en-US" dirty="0"/>
              <a:t> in polynomial time</a:t>
            </a:r>
          </a:p>
          <a:p>
            <a:r>
              <a:rPr lang="en-US" b="1" dirty="0"/>
              <a:t>P</a:t>
            </a:r>
            <a:r>
              <a:rPr lang="en-US" dirty="0"/>
              <a:t> is at least a subset of </a:t>
            </a:r>
            <a:r>
              <a:rPr lang="en-US" b="1" dirty="0"/>
              <a:t>NP</a:t>
            </a:r>
            <a:r>
              <a:rPr lang="en-US" dirty="0"/>
              <a:t>… but is it a strict subset???</a:t>
            </a:r>
          </a:p>
          <a:p>
            <a:r>
              <a:rPr lang="en-US" b="1" dirty="0"/>
              <a:t>P = NP ???</a:t>
            </a:r>
          </a:p>
          <a:p>
            <a:r>
              <a:rPr lang="en-US" b="1" dirty="0"/>
              <a:t>P != NP ???</a:t>
            </a:r>
          </a:p>
          <a:p>
            <a:r>
              <a:rPr lang="en-US" i="1" dirty="0"/>
              <a:t>This is arguably the most important question in computer science for which we do not have an answer (yet)</a:t>
            </a:r>
          </a:p>
          <a:p>
            <a:r>
              <a:rPr lang="en-US" dirty="0"/>
              <a:t>Consequence: there might be undiscovered, efficient algorithms to solve today’s complex problems, or those might be impossible to design… we simply have no clue </a:t>
            </a:r>
            <a:r>
              <a:rPr lang="en-US" dirty="0">
                <a:sym typeface="Wingdings" panose="05000000000000000000" pitchFamily="2" charset="2"/>
              </a:rPr>
              <a:t>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35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0602" y="2603500"/>
            <a:ext cx="4507992" cy="44008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find best shape to reduce air resistance?</a:t>
            </a:r>
          </a:p>
          <a:p>
            <a:r>
              <a:rPr lang="en-US" dirty="0"/>
              <a:t>Can have different designs, and then test them in a wind tunnel</a:t>
            </a:r>
          </a:p>
        </p:txBody>
      </p:sp>
      <p:pic>
        <p:nvPicPr>
          <p:cNvPr id="1028" name="Picture 4" descr="Image result for formula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6" y="2514097"/>
            <a:ext cx="4460386" cy="250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nd tun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364" y="5378699"/>
            <a:ext cx="3401568" cy="198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rplane norweg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7" y="7239746"/>
            <a:ext cx="3701923" cy="175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5301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 pages 910-921</a:t>
            </a:r>
          </a:p>
          <a:p>
            <a:pPr lvl="1"/>
            <a:r>
              <a:rPr lang="en-US" dirty="0"/>
              <a:t>Note: details of optimization algorithm are </a:t>
            </a:r>
            <a:r>
              <a:rPr lang="en-US"/>
              <a:t>not in the book</a:t>
            </a:r>
            <a:endParaRPr lang="en-US" dirty="0"/>
          </a:p>
          <a:p>
            <a:r>
              <a:rPr lang="en-US" dirty="0"/>
              <a:t>Study code in the </a:t>
            </a:r>
            <a:r>
              <a:rPr lang="en-US" i="1" dirty="0"/>
              <a:t>org.pg4200.les10</a:t>
            </a:r>
            <a:r>
              <a:rPr lang="en-US" dirty="0"/>
              <a:t> package</a:t>
            </a:r>
          </a:p>
          <a:p>
            <a:r>
              <a:rPr lang="en-US" dirty="0"/>
              <a:t>Do exercises in </a:t>
            </a:r>
            <a:r>
              <a:rPr lang="en-US" i="1" dirty="0"/>
              <a:t>exercises/ex10</a:t>
            </a:r>
          </a:p>
        </p:txBody>
      </p:sp>
    </p:spTree>
    <p:extLst>
      <p:ext uri="{BB962C8B-B14F-4D97-AF65-F5344CB8AC3E}">
        <p14:creationId xmlns:p14="http://schemas.microsoft.com/office/powerpoint/2010/main" val="4539653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Protein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8584" y="2603500"/>
            <a:ext cx="5769864" cy="6286500"/>
          </a:xfrm>
        </p:spPr>
        <p:txBody>
          <a:bodyPr/>
          <a:lstStyle/>
          <a:p>
            <a:r>
              <a:rPr lang="en-US" dirty="0"/>
              <a:t>How to find the right sequence of amino acids which will result in a protein with some sought properties?</a:t>
            </a:r>
          </a:p>
        </p:txBody>
      </p:sp>
      <p:pic>
        <p:nvPicPr>
          <p:cNvPr id="2050" name="Picture 2" descr="Image result for protein molec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19" y="2738945"/>
            <a:ext cx="4096385" cy="303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rotein molec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15" y="6328229"/>
            <a:ext cx="2954564" cy="29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4320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7224" y="2603500"/>
            <a:ext cx="4545076" cy="3248660"/>
          </a:xfrm>
        </p:spPr>
        <p:txBody>
          <a:bodyPr/>
          <a:lstStyle/>
          <a:p>
            <a:r>
              <a:rPr lang="en-US" dirty="0"/>
              <a:t>How to find best investment portfolio to maximize profit?</a:t>
            </a:r>
          </a:p>
        </p:txBody>
      </p:sp>
      <p:pic>
        <p:nvPicPr>
          <p:cNvPr id="3074" name="Picture 2" descr="Image result for stock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5" y="2603500"/>
            <a:ext cx="3736142" cy="28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tock mar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51" y="6071616"/>
            <a:ext cx="520570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541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0" y="2603500"/>
            <a:ext cx="5925820" cy="6286500"/>
          </a:xfrm>
        </p:spPr>
        <p:txBody>
          <a:bodyPr/>
          <a:lstStyle/>
          <a:p>
            <a:r>
              <a:rPr lang="en-US" dirty="0"/>
              <a:t>How to find best class schedule for which:</a:t>
            </a:r>
          </a:p>
          <a:p>
            <a:pPr lvl="1"/>
            <a:r>
              <a:rPr lang="en-US" dirty="0"/>
              <a:t>There is time for all classes</a:t>
            </a:r>
          </a:p>
          <a:p>
            <a:pPr lvl="1"/>
            <a:r>
              <a:rPr lang="en-US" dirty="0"/>
              <a:t>Classes in same year are not in parallel (</a:t>
            </a:r>
            <a:r>
              <a:rPr lang="en-US" dirty="0" err="1"/>
              <a:t>ie</a:t>
            </a:r>
            <a:r>
              <a:rPr lang="en-US" dirty="0"/>
              <a:t> conflicting)</a:t>
            </a:r>
          </a:p>
          <a:p>
            <a:pPr lvl="1"/>
            <a:r>
              <a:rPr lang="en-US" dirty="0"/>
              <a:t>Preferences of lectures are taken into account</a:t>
            </a:r>
          </a:p>
          <a:p>
            <a:pPr lvl="1"/>
            <a:r>
              <a:rPr lang="en-US" dirty="0"/>
              <a:t>Etc.</a:t>
            </a:r>
          </a:p>
          <a:p>
            <a:pPr lvl="1"/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  <p:pic>
        <p:nvPicPr>
          <p:cNvPr id="4098" name="Picture 2" descr="Image result for class sche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9" y="2681034"/>
            <a:ext cx="3913505" cy="300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7" y="6355080"/>
            <a:ext cx="4923149" cy="21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351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RPG Equipment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4204" y="3024568"/>
            <a:ext cx="5660644" cy="38704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RPGs, how find best combination of wearable  items to maximize attack and defense under the constraints of maximum weight and item slots available?</a:t>
            </a:r>
          </a:p>
        </p:txBody>
      </p:sp>
      <p:pic>
        <p:nvPicPr>
          <p:cNvPr id="5122" name="Picture 2" descr="Image result for skyrim inven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024568"/>
            <a:ext cx="6123165" cy="344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612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" y="2603500"/>
            <a:ext cx="12728448" cy="6286500"/>
          </a:xfrm>
        </p:spPr>
        <p:txBody>
          <a:bodyPr/>
          <a:lstStyle/>
          <a:p>
            <a:r>
              <a:rPr lang="en-US" dirty="0"/>
              <a:t>2 main components: </a:t>
            </a:r>
            <a:r>
              <a:rPr lang="en-US" i="1" dirty="0"/>
              <a:t>Search Space</a:t>
            </a:r>
            <a:r>
              <a:rPr lang="en-US" dirty="0"/>
              <a:t> and </a:t>
            </a:r>
            <a:r>
              <a:rPr lang="en-US" i="1" dirty="0"/>
              <a:t>Fitness Function</a:t>
            </a:r>
          </a:p>
          <a:p>
            <a:r>
              <a:rPr lang="en-US" b="1" dirty="0"/>
              <a:t>Goal</a:t>
            </a:r>
            <a:r>
              <a:rPr lang="en-US" dirty="0"/>
              <a:t>: find the best solution from the search space such that the fitness function is minimized/maximized</a:t>
            </a:r>
          </a:p>
        </p:txBody>
      </p:sp>
    </p:spTree>
    <p:extLst>
      <p:ext uri="{BB962C8B-B14F-4D97-AF65-F5344CB8AC3E}">
        <p14:creationId xmlns:p14="http://schemas.microsoft.com/office/powerpoint/2010/main" val="45832590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2431</Words>
  <Application>Microsoft Macintosh PowerPoint</Application>
  <PresentationFormat>Custom</PresentationFormat>
  <Paragraphs>386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Cambria Math</vt:lpstr>
      <vt:lpstr>Helvetica Light</vt:lpstr>
      <vt:lpstr>Helvetica Neue</vt:lpstr>
      <vt:lpstr>Wingdings</vt:lpstr>
      <vt:lpstr>White</vt:lpstr>
      <vt:lpstr>PG4200: Algorithms And Data Structures  Lesson 10:  Decision and Optimization Problems</vt:lpstr>
      <vt:lpstr>Runtime Of Algorithms</vt:lpstr>
      <vt:lpstr>Complex Problems</vt:lpstr>
      <vt:lpstr>Vehicle Design</vt:lpstr>
      <vt:lpstr>Protein Design</vt:lpstr>
      <vt:lpstr>Stock Market</vt:lpstr>
      <vt:lpstr>Class Schedule</vt:lpstr>
      <vt:lpstr>RPG Equipment</vt:lpstr>
      <vt:lpstr>Optimization Problem</vt:lpstr>
      <vt:lpstr>Search Space</vt:lpstr>
      <vt:lpstr>Fitness Function</vt:lpstr>
      <vt:lpstr>Optimization Algorithms</vt:lpstr>
      <vt:lpstr>Search Operator</vt:lpstr>
      <vt:lpstr>Example:  Knapsack Problem (KP)</vt:lpstr>
      <vt:lpstr>Details</vt:lpstr>
      <vt:lpstr>Brute Force</vt:lpstr>
      <vt:lpstr>How To Brute Force?</vt:lpstr>
      <vt:lpstr>Example: N=3</vt:lpstr>
      <vt:lpstr>Cont.</vt:lpstr>
      <vt:lpstr>Greedy Algorithm</vt:lpstr>
      <vt:lpstr>KP Example</vt:lpstr>
      <vt:lpstr>Greedy: Heaviest First</vt:lpstr>
      <vt:lpstr>Greedy: Lightest First</vt:lpstr>
      <vt:lpstr>Greedy: Best Ratio</vt:lpstr>
      <vt:lpstr>Best Solution</vt:lpstr>
      <vt:lpstr>General Optimization Algorithms</vt:lpstr>
      <vt:lpstr>Random Search (RS)</vt:lpstr>
      <vt:lpstr>Hill Climbing (HC)</vt:lpstr>
      <vt:lpstr>Very Simplified Example</vt:lpstr>
      <vt:lpstr>HC for KP</vt:lpstr>
      <vt:lpstr>Neighborhood Example</vt:lpstr>
      <vt:lpstr>No Free Lunch (NFL) Theorem</vt:lpstr>
      <vt:lpstr>Queen Puzzle (QP)</vt:lpstr>
      <vt:lpstr>QP As Optimization</vt:lpstr>
      <vt:lpstr>QP: Better Representation</vt:lpstr>
      <vt:lpstr>QP Cont.</vt:lpstr>
      <vt:lpstr>Decision Problem</vt:lpstr>
      <vt:lpstr>NP</vt:lpstr>
      <vt:lpstr>P</vt:lpstr>
      <vt:lpstr>Homework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365</cp:revision>
  <dcterms:modified xsi:type="dcterms:W3CDTF">2020-06-09T18:15:01Z</dcterms:modified>
</cp:coreProperties>
</file>