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3" r:id="rId10"/>
    <p:sldId id="284" r:id="rId11"/>
    <p:sldId id="285" r:id="rId12"/>
    <p:sldId id="286" r:id="rId13"/>
    <p:sldId id="287" r:id="rId14"/>
    <p:sldId id="28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23"/>
    <p:restoredTop sz="94613"/>
  </p:normalViewPr>
  <p:slideViewPr>
    <p:cSldViewPr snapToGrid="0" snapToObjects="1">
      <p:cViewPr varScale="1">
        <p:scale>
          <a:sx n="117" d="100"/>
          <a:sy n="117" d="100"/>
        </p:scale>
        <p:origin x="104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7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3357358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04: EJB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9720" y="5277276"/>
            <a:ext cx="9144000" cy="1337441"/>
          </a:xfrm>
        </p:spPr>
        <p:txBody>
          <a:bodyPr>
            <a:normAutofit/>
          </a:bodyPr>
          <a:lstStyle/>
          <a:p>
            <a:pPr algn="r"/>
            <a:r>
              <a:rPr lang="en-US" smtClean="0"/>
              <a:t>Prof. </a:t>
            </a:r>
            <a:r>
              <a:rPr lang="en-US" dirty="0" smtClean="0"/>
              <a:t>Andrea Arcuri</a:t>
            </a:r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Deployment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4" y="1825624"/>
            <a:ext cx="11736592" cy="4940936"/>
          </a:xfrm>
        </p:spPr>
        <p:txBody>
          <a:bodyPr/>
          <a:lstStyle/>
          <a:p>
            <a:r>
              <a:rPr lang="en-US" dirty="0" smtClean="0"/>
              <a:t>To use EJBs, we need to run them in a JEE Container</a:t>
            </a:r>
          </a:p>
          <a:p>
            <a:pPr lvl="1"/>
            <a:r>
              <a:rPr lang="en-US" i="1" dirty="0" err="1" smtClean="0"/>
              <a:t>WildFly</a:t>
            </a:r>
            <a:r>
              <a:rPr lang="en-US" i="1" dirty="0" smtClean="0"/>
              <a:t>, </a:t>
            </a:r>
            <a:r>
              <a:rPr lang="en-US" i="1" dirty="0" err="1" smtClean="0"/>
              <a:t>GlassFish</a:t>
            </a:r>
            <a:r>
              <a:rPr lang="en-US" i="1" dirty="0" smtClean="0"/>
              <a:t>, </a:t>
            </a:r>
            <a:r>
              <a:rPr lang="en-US" i="1" dirty="0" err="1" smtClean="0"/>
              <a:t>Payara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We would need to package the JAR/WAR with our code, install it on a running container</a:t>
            </a:r>
          </a:p>
          <a:p>
            <a:r>
              <a:rPr lang="en-US" dirty="0" smtClean="0"/>
              <a:t>But before that, we would need to </a:t>
            </a:r>
            <a:r>
              <a:rPr lang="en-US" b="1" dirty="0" smtClean="0"/>
              <a:t>download</a:t>
            </a:r>
            <a:r>
              <a:rPr lang="en-US" dirty="0" smtClean="0"/>
              <a:t>, </a:t>
            </a:r>
            <a:r>
              <a:rPr lang="en-US" b="1" dirty="0" smtClean="0"/>
              <a:t>install</a:t>
            </a:r>
            <a:r>
              <a:rPr lang="en-US" dirty="0" smtClean="0"/>
              <a:t> and </a:t>
            </a:r>
            <a:r>
              <a:rPr lang="en-US" b="1" dirty="0" smtClean="0"/>
              <a:t>start</a:t>
            </a:r>
            <a:r>
              <a:rPr lang="en-US" dirty="0" smtClean="0"/>
              <a:t> a container</a:t>
            </a:r>
          </a:p>
          <a:p>
            <a:r>
              <a:rPr lang="en-US" dirty="0" smtClean="0"/>
              <a:t>But how to test the methods of EJBs directly from a JUnit test?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98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Arquillian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49" y="1825624"/>
            <a:ext cx="11919473" cy="50323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library extending JUnit that allows you to package JAR/WAR files directly from tests and deploy them on a container</a:t>
            </a:r>
          </a:p>
          <a:p>
            <a:r>
              <a:rPr lang="en-US" dirty="0" smtClean="0"/>
              <a:t>The tests themselves are run in the container, so can use dependency injection </a:t>
            </a:r>
            <a:r>
              <a:rPr lang="en-US" i="1" dirty="0" smtClean="0"/>
              <a:t>@EJB </a:t>
            </a:r>
          </a:p>
          <a:p>
            <a:r>
              <a:rPr lang="en-US" dirty="0" smtClean="0"/>
              <a:t>Configuration in special resource file called </a:t>
            </a:r>
            <a:r>
              <a:rPr lang="en-US" i="1" dirty="0" err="1" smtClean="0"/>
              <a:t>arquillian.xml</a:t>
            </a:r>
            <a:endParaRPr lang="en-US" dirty="0" smtClean="0"/>
          </a:p>
          <a:p>
            <a:r>
              <a:rPr lang="en-US" dirty="0" smtClean="0"/>
              <a:t>Limitations: cannot just right-click in IDE to run tests, need some manual settings first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mr-IN" dirty="0" smtClean="0"/>
              <a:t>…</a:t>
            </a:r>
            <a:r>
              <a:rPr lang="en-US" dirty="0" smtClean="0"/>
              <a:t> plus, you still need to download and install a JEE </a:t>
            </a:r>
            <a:r>
              <a:rPr lang="en-US" dirty="0" smtClean="0"/>
              <a:t>Container</a:t>
            </a:r>
          </a:p>
          <a:p>
            <a:r>
              <a:rPr lang="en-US" dirty="0"/>
              <a:t>Note: life will get easier once we start with </a:t>
            </a:r>
            <a:r>
              <a:rPr lang="en-US" i="1" dirty="0" err="1"/>
              <a:t>SpringBoot</a:t>
            </a:r>
            <a:r>
              <a:rPr lang="mr-IN" dirty="0"/>
              <a:t>…</a:t>
            </a: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29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497" y="1553737"/>
            <a:ext cx="11671609" cy="171315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Arquillian</a:t>
            </a:r>
            <a:r>
              <a:rPr lang="en-US" dirty="0" smtClean="0"/>
              <a:t> “</a:t>
            </a:r>
            <a:r>
              <a:rPr lang="en-US" i="1" dirty="0" err="1" smtClean="0"/>
              <a:t>WildFly</a:t>
            </a:r>
            <a:r>
              <a:rPr lang="en-US" i="1" dirty="0" smtClean="0"/>
              <a:t> Managed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“Working directory” -&gt;  “$MODULE_DIR$”</a:t>
            </a:r>
          </a:p>
          <a:p>
            <a:pPr lvl="1"/>
            <a:r>
              <a:rPr lang="en-US" dirty="0" smtClean="0"/>
              <a:t>note: recent versions of IntelliJ might use a different name for such variable, </a:t>
            </a:r>
            <a:r>
              <a:rPr lang="en-US" dirty="0" err="1" smtClean="0"/>
              <a:t>eg</a:t>
            </a:r>
            <a:r>
              <a:rPr lang="en-US" dirty="0"/>
              <a:t> “$MODULE_WORKING_DIR</a:t>
            </a:r>
            <a:r>
              <a:rPr lang="en-US" dirty="0" smtClean="0"/>
              <a:t>$”. Just choose the right one from the drop-down list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223" y="3270324"/>
            <a:ext cx="5196495" cy="34316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2921" y="3266893"/>
            <a:ext cx="5167297" cy="343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8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Download/Install </a:t>
            </a:r>
            <a:r>
              <a:rPr lang="en-US" dirty="0" err="1" smtClean="0"/>
              <a:t>WildFly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45" y="1825624"/>
            <a:ext cx="11607501" cy="4930178"/>
          </a:xfrm>
        </p:spPr>
        <p:txBody>
          <a:bodyPr/>
          <a:lstStyle/>
          <a:p>
            <a:r>
              <a:rPr lang="en-US" dirty="0" smtClean="0"/>
              <a:t>We do it with a Maven plugin, as part of the build</a:t>
            </a:r>
          </a:p>
          <a:p>
            <a:pPr lvl="1"/>
            <a:r>
              <a:rPr lang="en-US" dirty="0" smtClean="0"/>
              <a:t>Note: we could use </a:t>
            </a:r>
            <a:r>
              <a:rPr lang="en-US" i="1" dirty="0" smtClean="0"/>
              <a:t>Docker</a:t>
            </a:r>
            <a:r>
              <a:rPr lang="en-US" dirty="0" smtClean="0"/>
              <a:t>… but here we just want to see how Maven plugins can be used to do several different things during the build</a:t>
            </a:r>
          </a:p>
          <a:p>
            <a:r>
              <a:rPr lang="en-US" i="1" dirty="0" err="1" smtClean="0"/>
              <a:t>WildFly</a:t>
            </a:r>
            <a:r>
              <a:rPr lang="en-US" dirty="0" smtClean="0"/>
              <a:t> installed under the “</a:t>
            </a:r>
            <a:r>
              <a:rPr lang="en-US" i="1" dirty="0" smtClean="0"/>
              <a:t>target</a:t>
            </a:r>
            <a:r>
              <a:rPr lang="en-US" dirty="0" smtClean="0"/>
              <a:t>” folder</a:t>
            </a:r>
          </a:p>
          <a:p>
            <a:pPr lvl="1"/>
            <a:r>
              <a:rPr lang="en-US" dirty="0" smtClean="0"/>
              <a:t>So it would be deleted when running “</a:t>
            </a:r>
            <a:r>
              <a:rPr lang="en-US" i="1" dirty="0" err="1" smtClean="0"/>
              <a:t>mvn</a:t>
            </a:r>
            <a:r>
              <a:rPr lang="en-US" i="1" dirty="0" smtClean="0"/>
              <a:t> clean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Need to run “</a:t>
            </a:r>
            <a:r>
              <a:rPr lang="en-US" i="1" dirty="0" err="1" smtClean="0"/>
              <a:t>mvn</a:t>
            </a:r>
            <a:r>
              <a:rPr lang="en-US" i="1" dirty="0" smtClean="0"/>
              <a:t> test</a:t>
            </a:r>
            <a:r>
              <a:rPr lang="en-US" dirty="0" smtClean="0"/>
              <a:t>” at least once to download/install </a:t>
            </a:r>
            <a:r>
              <a:rPr lang="en-US" i="1" dirty="0" err="1" smtClean="0"/>
              <a:t>WildFly</a:t>
            </a:r>
            <a:r>
              <a:rPr lang="en-US" dirty="0" smtClean="0"/>
              <a:t> </a:t>
            </a:r>
            <a:r>
              <a:rPr lang="en-US" b="1" dirty="0" smtClean="0"/>
              <a:t>BEFORE</a:t>
            </a:r>
            <a:r>
              <a:rPr lang="en-US" dirty="0" smtClean="0"/>
              <a:t> you can run tests in IntelliJ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56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Multi-Module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405" y="1825624"/>
            <a:ext cx="11708780" cy="496175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Usually, you would run </a:t>
            </a:r>
            <a:r>
              <a:rPr lang="en-US" i="1" dirty="0" smtClean="0"/>
              <a:t>Maven</a:t>
            </a:r>
            <a:r>
              <a:rPr lang="en-US" dirty="0" smtClean="0"/>
              <a:t> commands like “</a:t>
            </a:r>
            <a:r>
              <a:rPr lang="en-US" i="1" dirty="0" err="1" smtClean="0"/>
              <a:t>mvn</a:t>
            </a:r>
            <a:r>
              <a:rPr lang="en-US" i="1" dirty="0" smtClean="0"/>
              <a:t> test</a:t>
            </a:r>
            <a:r>
              <a:rPr lang="en-US" dirty="0" smtClean="0"/>
              <a:t>” directly from the root of your project</a:t>
            </a:r>
          </a:p>
          <a:p>
            <a:r>
              <a:rPr lang="en-US" dirty="0" smtClean="0"/>
              <a:t>TSDES is a large project: if you build from root, might take a long while…</a:t>
            </a:r>
          </a:p>
          <a:p>
            <a:pPr lvl="1"/>
            <a:r>
              <a:rPr lang="en-US" dirty="0" smtClean="0"/>
              <a:t>well, “</a:t>
            </a:r>
            <a:r>
              <a:rPr lang="en-US" i="1" dirty="0" smtClean="0"/>
              <a:t>large</a:t>
            </a:r>
            <a:r>
              <a:rPr lang="en-US" dirty="0" smtClean="0"/>
              <a:t>” for students, but not compared to actual enterprise systems…</a:t>
            </a:r>
          </a:p>
          <a:p>
            <a:r>
              <a:rPr lang="en-US" dirty="0" smtClean="0"/>
              <a:t>If you build a module directly (</a:t>
            </a:r>
            <a:r>
              <a:rPr lang="en-US" dirty="0" err="1" smtClean="0"/>
              <a:t>eg</a:t>
            </a:r>
            <a:r>
              <a:rPr lang="en-US" dirty="0" smtClean="0"/>
              <a:t> “</a:t>
            </a:r>
            <a:r>
              <a:rPr lang="en-US" i="1" dirty="0" err="1" smtClean="0"/>
              <a:t>mvn</a:t>
            </a:r>
            <a:r>
              <a:rPr lang="en-US" i="1" dirty="0" smtClean="0"/>
              <a:t> test</a:t>
            </a:r>
            <a:r>
              <a:rPr lang="en-US" dirty="0" smtClean="0"/>
              <a:t>” in the module folder), it will fail if using other modules as dependency</a:t>
            </a:r>
          </a:p>
          <a:p>
            <a:r>
              <a:rPr lang="en-US" dirty="0" smtClean="0"/>
              <a:t>You need to run “</a:t>
            </a:r>
            <a:r>
              <a:rPr lang="en-US" i="1" dirty="0" err="1" smtClean="0"/>
              <a:t>mvn</a:t>
            </a:r>
            <a:r>
              <a:rPr lang="en-US" i="1" dirty="0" smtClean="0"/>
              <a:t> install -</a:t>
            </a:r>
            <a:r>
              <a:rPr lang="en-US" i="1" dirty="0" err="1" smtClean="0"/>
              <a:t>DskipTests</a:t>
            </a:r>
            <a:r>
              <a:rPr lang="en-US" dirty="0" smtClean="0"/>
              <a:t>” at least once from the root of the project</a:t>
            </a:r>
          </a:p>
          <a:p>
            <a:pPr lvl="1"/>
            <a:r>
              <a:rPr lang="en-US" dirty="0" smtClean="0"/>
              <a:t>so, all JARs of the modules get installed in your </a:t>
            </a:r>
            <a:r>
              <a:rPr lang="en-US" i="1" dirty="0" smtClean="0"/>
              <a:t>~/.m2</a:t>
            </a:r>
            <a:r>
              <a:rPr lang="en-US" dirty="0" smtClean="0"/>
              <a:t> folder, and can be referenced when modules are built in isolation and not from the root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01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/stateless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/query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/lazy</a:t>
            </a:r>
            <a:endParaRPr lang="en-US" dirty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/framework/injection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/framework/proxy</a:t>
            </a:r>
          </a:p>
          <a:p>
            <a:r>
              <a:rPr lang="en-US" dirty="0" smtClean="0"/>
              <a:t>Exercises for Lesson 04 (see documentation)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these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just high level overviews of the topics covered in class</a:t>
            </a:r>
          </a:p>
          <a:p>
            <a:r>
              <a:rPr lang="en-US" dirty="0"/>
              <a:t>T</a:t>
            </a:r>
            <a:r>
              <a:rPr lang="en-US" dirty="0" smtClean="0"/>
              <a:t>he details are directly in the code comments on the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3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Java Bean (EJB)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76" y="1825625"/>
            <a:ext cx="11796666" cy="4864886"/>
          </a:xfrm>
        </p:spPr>
        <p:txBody>
          <a:bodyPr>
            <a:normAutofit/>
          </a:bodyPr>
          <a:lstStyle/>
          <a:p>
            <a:r>
              <a:rPr lang="en-US" dirty="0" smtClean="0"/>
              <a:t>An EJB is just a Java class annotated with a special tag</a:t>
            </a:r>
          </a:p>
          <a:p>
            <a:pPr lvl="1"/>
            <a:r>
              <a:rPr lang="en-US" i="1" dirty="0" smtClean="0"/>
              <a:t>@Stateless</a:t>
            </a:r>
            <a:r>
              <a:rPr lang="en-US" dirty="0" smtClean="0"/>
              <a:t>, </a:t>
            </a:r>
            <a:r>
              <a:rPr lang="en-US" i="1" dirty="0" smtClean="0"/>
              <a:t>@</a:t>
            </a:r>
            <a:r>
              <a:rPr lang="en-US" i="1" dirty="0" err="1" smtClean="0"/>
              <a:t>Stateful</a:t>
            </a:r>
            <a:r>
              <a:rPr lang="en-US" dirty="0" smtClean="0"/>
              <a:t> and </a:t>
            </a:r>
            <a:r>
              <a:rPr lang="en-US" i="1" dirty="0" smtClean="0"/>
              <a:t>@Singleton</a:t>
            </a:r>
          </a:p>
          <a:p>
            <a:r>
              <a:rPr lang="en-US" dirty="0" smtClean="0"/>
              <a:t>When an EJB is run in  a JEE container (</a:t>
            </a:r>
            <a:r>
              <a:rPr lang="en-US" i="1" dirty="0" err="1" smtClean="0"/>
              <a:t>WildFly</a:t>
            </a:r>
            <a:r>
              <a:rPr lang="en-US" dirty="0" smtClean="0"/>
              <a:t>, </a:t>
            </a:r>
            <a:r>
              <a:rPr lang="en-US" i="1" dirty="0" err="1" smtClean="0"/>
              <a:t>GlassFish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), the container will </a:t>
            </a:r>
            <a:r>
              <a:rPr lang="en-US" i="1" dirty="0" smtClean="0"/>
              <a:t>enhance</a:t>
            </a:r>
            <a:r>
              <a:rPr lang="en-US" dirty="0" smtClean="0"/>
              <a:t> it with special functionalities</a:t>
            </a:r>
          </a:p>
          <a:p>
            <a:r>
              <a:rPr lang="en-US" dirty="0" smtClean="0"/>
              <a:t>Example: by default, each EJB method is executed inside a </a:t>
            </a:r>
            <a:r>
              <a:rPr lang="en-US" i="1" dirty="0" smtClean="0"/>
              <a:t>transaction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o, don’t need to explicitly call </a:t>
            </a:r>
            <a:r>
              <a:rPr lang="en-US" i="1" dirty="0" smtClean="0"/>
              <a:t>begin()</a:t>
            </a:r>
            <a:r>
              <a:rPr lang="en-US" dirty="0" smtClean="0"/>
              <a:t> and </a:t>
            </a:r>
            <a:r>
              <a:rPr lang="en-US" i="1" dirty="0" smtClean="0"/>
              <a:t>commit()</a:t>
            </a:r>
            <a:r>
              <a:rPr lang="en-US" dirty="0" smtClean="0"/>
              <a:t> on an </a:t>
            </a:r>
            <a:r>
              <a:rPr lang="en-US" i="1" dirty="0" err="1" smtClean="0"/>
              <a:t>EntityManager</a:t>
            </a:r>
            <a:endParaRPr lang="en-US" i="1" dirty="0" smtClean="0"/>
          </a:p>
          <a:p>
            <a:pPr lvl="1"/>
            <a:r>
              <a:rPr lang="en-US" dirty="0" smtClean="0"/>
              <a:t>EJB reduces boilerplate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6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EJB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670" y="1825624"/>
            <a:ext cx="11102130" cy="4783405"/>
          </a:xfrm>
        </p:spPr>
        <p:txBody>
          <a:bodyPr>
            <a:normAutofit/>
          </a:bodyPr>
          <a:lstStyle/>
          <a:p>
            <a:r>
              <a:rPr lang="en-US" dirty="0" smtClean="0"/>
              <a:t>JEE EJB enhancements are based on 2 main properties</a:t>
            </a:r>
          </a:p>
          <a:p>
            <a:r>
              <a:rPr lang="en-US" dirty="0" smtClean="0"/>
              <a:t>Those are not only for JEE</a:t>
            </a:r>
          </a:p>
          <a:p>
            <a:r>
              <a:rPr lang="en-US" i="1" dirty="0" smtClean="0"/>
              <a:t>Dependency Injection</a:t>
            </a:r>
            <a:r>
              <a:rPr lang="en-US" dirty="0" smtClean="0"/>
              <a:t>: the container will automatically add the dependencies the EJB needs</a:t>
            </a:r>
          </a:p>
          <a:p>
            <a:r>
              <a:rPr lang="en-US" i="1" dirty="0" smtClean="0"/>
              <a:t>Proxy Class</a:t>
            </a:r>
            <a:r>
              <a:rPr lang="en-US" dirty="0" smtClean="0"/>
              <a:t>: container does not return instances of EJBs, but create subclasses with the enhanced functionalities (where method calls are </a:t>
            </a:r>
            <a:r>
              <a:rPr lang="en-US" dirty="0" err="1" smtClean="0"/>
              <a:t>proxied</a:t>
            </a:r>
            <a:r>
              <a:rPr lang="en-US" dirty="0" smtClean="0"/>
              <a:t> </a:t>
            </a:r>
            <a:r>
              <a:rPr lang="en-US" dirty="0" smtClean="0"/>
              <a:t>to the actual EJB instances which are inside the proxy)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89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30" y="365125"/>
            <a:ext cx="11615596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Dependency Injection by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229" y="4650307"/>
            <a:ext cx="11688024" cy="206736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“</a:t>
            </a:r>
            <a:r>
              <a:rPr lang="en-US" i="1" dirty="0" err="1" smtClean="0"/>
              <a:t>em</a:t>
            </a:r>
            <a:r>
              <a:rPr lang="en-US" dirty="0" smtClean="0"/>
              <a:t>”, no input for constructor, and no setter</a:t>
            </a:r>
          </a:p>
          <a:p>
            <a:r>
              <a:rPr lang="en-US" dirty="0" smtClean="0"/>
              <a:t>JEE container will automatically </a:t>
            </a:r>
            <a:r>
              <a:rPr lang="en-US" i="1" dirty="0" smtClean="0"/>
              <a:t>inject</a:t>
            </a:r>
            <a:r>
              <a:rPr lang="en-US" dirty="0" smtClean="0"/>
              <a:t> the current active “</a:t>
            </a:r>
            <a:r>
              <a:rPr lang="en-US" i="1" dirty="0" err="1" smtClean="0"/>
              <a:t>em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EJB just needs to declare the dependency as a field</a:t>
            </a:r>
            <a:r>
              <a:rPr lang="mr-IN" dirty="0" smtClean="0"/>
              <a:t>…</a:t>
            </a:r>
            <a:r>
              <a:rPr lang="en-US" dirty="0" smtClean="0"/>
              <a:t> how it is created and injected is a job for the container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8229" y="1690688"/>
            <a:ext cx="65818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@Stateless</a:t>
            </a:r>
            <a:br>
              <a:rPr lang="en-US" sz="2400" b="1" dirty="0"/>
            </a:br>
            <a:r>
              <a:rPr lang="en-US" sz="2400" b="1" dirty="0"/>
              <a:t>public class </a:t>
            </a:r>
            <a:r>
              <a:rPr lang="en-US" sz="2400" dirty="0" err="1"/>
              <a:t>UserBean</a:t>
            </a:r>
            <a:r>
              <a:rPr lang="en-US" sz="2400" dirty="0"/>
              <a:t> {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b="1" dirty="0" smtClean="0"/>
              <a:t>@</a:t>
            </a:r>
            <a:r>
              <a:rPr lang="en-US" sz="2400" b="1" dirty="0" err="1"/>
              <a:t>PersistenceContext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    private </a:t>
            </a:r>
            <a:r>
              <a:rPr lang="en-US" sz="2400" dirty="0" err="1"/>
              <a:t>EntityManager</a:t>
            </a:r>
            <a:r>
              <a:rPr lang="en-US" sz="2400" dirty="0"/>
              <a:t> </a:t>
            </a:r>
            <a:r>
              <a:rPr lang="en-US" sz="2400" b="1" dirty="0" err="1"/>
              <a:t>em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b="1" dirty="0"/>
              <a:t>public </a:t>
            </a:r>
            <a:r>
              <a:rPr lang="en-US" sz="2400" dirty="0" err="1"/>
              <a:t>UserBean</a:t>
            </a:r>
            <a:r>
              <a:rPr lang="en-US" sz="2400" dirty="0"/>
              <a:t>(){}</a:t>
            </a:r>
          </a:p>
        </p:txBody>
      </p:sp>
    </p:spTree>
    <p:extLst>
      <p:ext uri="{BB962C8B-B14F-4D97-AF65-F5344CB8AC3E}">
        <p14:creationId xmlns:p14="http://schemas.microsoft.com/office/powerpoint/2010/main" val="1576399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27" y="1825624"/>
            <a:ext cx="11484528" cy="472617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Java (not just JEE) each object instance keeps information of its declaring class</a:t>
            </a:r>
          </a:p>
          <a:p>
            <a:r>
              <a:rPr lang="en-US" dirty="0" smtClean="0"/>
              <a:t>Info of the class can be queried at runtime: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ethods, fields, annotations, etc.</a:t>
            </a:r>
          </a:p>
          <a:p>
            <a:r>
              <a:rPr lang="en-US" dirty="0" smtClean="0"/>
              <a:t>Fields can be modified with reflection, EVEN IF they are declared </a:t>
            </a:r>
            <a:r>
              <a:rPr lang="en-US" i="1" dirty="0" smtClean="0"/>
              <a:t>private</a:t>
            </a:r>
            <a:r>
              <a:rPr lang="mr-IN" i="1" dirty="0" smtClean="0"/>
              <a:t>…</a:t>
            </a:r>
            <a:endParaRPr lang="en-US" dirty="0" smtClean="0"/>
          </a:p>
          <a:p>
            <a:r>
              <a:rPr lang="mr-IN" dirty="0" smtClean="0"/>
              <a:t>…</a:t>
            </a:r>
            <a:r>
              <a:rPr lang="en-US" dirty="0" smtClean="0"/>
              <a:t> something you should NEVER do, unless you are writing a library  that requires it (</a:t>
            </a:r>
            <a:r>
              <a:rPr lang="en-US" dirty="0" err="1" smtClean="0"/>
              <a:t>eg</a:t>
            </a:r>
            <a:r>
              <a:rPr lang="en-US" dirty="0" smtClean="0"/>
              <a:t> a JEE container, or (un)marshalling of JSON/XML data)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3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272"/>
            <a:ext cx="10515600" cy="1325563"/>
          </a:xfrm>
        </p:spPr>
        <p:txBody>
          <a:bodyPr/>
          <a:lstStyle/>
          <a:p>
            <a:r>
              <a:rPr lang="en-US" dirty="0" smtClean="0"/>
              <a:t>Proxy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275" y="1321871"/>
            <a:ext cx="10515600" cy="52827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proxy would be automatically generated by the container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115" y="2620523"/>
            <a:ext cx="472565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public class </a:t>
            </a:r>
            <a:r>
              <a:rPr lang="en-US" sz="2800" dirty="0"/>
              <a:t>Foo {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b="1" dirty="0"/>
              <a:t>public </a:t>
            </a:r>
            <a:r>
              <a:rPr lang="en-US" sz="2800" dirty="0"/>
              <a:t>String </a:t>
            </a:r>
            <a:r>
              <a:rPr lang="en-US" sz="2800" dirty="0" err="1"/>
              <a:t>someMethod</a:t>
            </a:r>
            <a:r>
              <a:rPr lang="en-US" sz="2800" dirty="0"/>
              <a:t>(){</a:t>
            </a:r>
            <a:br>
              <a:rPr lang="en-US" sz="2800" dirty="0"/>
            </a:br>
            <a:r>
              <a:rPr lang="en-US" sz="2800" dirty="0"/>
              <a:t>        </a:t>
            </a:r>
            <a:r>
              <a:rPr lang="en-US" sz="2800" b="1" dirty="0"/>
              <a:t>return "foo"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/>
              <a:t>    }</a:t>
            </a:r>
            <a:br>
              <a:rPr lang="en-US" sz="2800" dirty="0"/>
            </a:br>
            <a:r>
              <a:rPr lang="en-US" sz="2800" dirty="0"/>
              <a:t>}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694553" y="2093428"/>
            <a:ext cx="620103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public class </a:t>
            </a:r>
            <a:r>
              <a:rPr lang="en-US" sz="2000" dirty="0" err="1"/>
              <a:t>FooProxy</a:t>
            </a:r>
            <a:r>
              <a:rPr lang="en-US" sz="2000" dirty="0"/>
              <a:t> </a:t>
            </a:r>
            <a:r>
              <a:rPr lang="en-US" sz="2000" b="1" dirty="0"/>
              <a:t>extends </a:t>
            </a:r>
            <a:r>
              <a:rPr lang="en-US" sz="2000" dirty="0"/>
              <a:t>Foo{</a:t>
            </a:r>
            <a:br>
              <a:rPr lang="en-US" sz="2000" dirty="0"/>
            </a:br>
            <a:r>
              <a:rPr lang="en-US" sz="2000" dirty="0" smtClean="0"/>
              <a:t>    </a:t>
            </a:r>
            <a:r>
              <a:rPr lang="en-US" sz="2000" b="1" dirty="0"/>
              <a:t>private final </a:t>
            </a:r>
            <a:r>
              <a:rPr lang="en-US" sz="2000" dirty="0"/>
              <a:t>Foo </a:t>
            </a:r>
            <a:r>
              <a:rPr lang="en-US" sz="2000" b="1" dirty="0"/>
              <a:t>original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/>
              <a:t>public </a:t>
            </a:r>
            <a:r>
              <a:rPr lang="en-US" sz="2000" dirty="0" err="1"/>
              <a:t>FooProxy</a:t>
            </a:r>
            <a:r>
              <a:rPr lang="en-US" sz="2000" dirty="0"/>
              <a:t>(Foo original) {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b="1" dirty="0" err="1"/>
              <a:t>this</a:t>
            </a:r>
            <a:r>
              <a:rPr lang="en-US" sz="2000" dirty="0" err="1"/>
              <a:t>.</a:t>
            </a:r>
            <a:r>
              <a:rPr lang="en-US" sz="2000" b="1" dirty="0" err="1"/>
              <a:t>original</a:t>
            </a:r>
            <a:r>
              <a:rPr lang="en-US" sz="2000" b="1" dirty="0"/>
              <a:t> </a:t>
            </a:r>
            <a:r>
              <a:rPr lang="en-US" sz="2000" dirty="0"/>
              <a:t>= original;</a:t>
            </a:r>
            <a:br>
              <a:rPr lang="en-US" sz="2000" dirty="0"/>
            </a:br>
            <a:r>
              <a:rPr lang="en-US" sz="2000" dirty="0"/>
              <a:t>    }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/>
              <a:t>@Override</a:t>
            </a:r>
            <a:br>
              <a:rPr lang="en-US" sz="2000" b="1" dirty="0"/>
            </a:br>
            <a:r>
              <a:rPr lang="en-US" sz="2000" b="1" dirty="0"/>
              <a:t>    public </a:t>
            </a:r>
            <a:r>
              <a:rPr lang="en-US" sz="2000" dirty="0"/>
              <a:t>String </a:t>
            </a:r>
            <a:r>
              <a:rPr lang="en-US" sz="2000" dirty="0" err="1"/>
              <a:t>someMethod</a:t>
            </a:r>
            <a:r>
              <a:rPr lang="en-US" sz="2000" dirty="0" smtClean="0"/>
              <a:t>(){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i="1" dirty="0"/>
              <a:t>// do something </a:t>
            </a:r>
            <a:r>
              <a:rPr lang="en-US" sz="2000" i="1" dirty="0" smtClean="0"/>
              <a:t>before, </a:t>
            </a:r>
            <a:r>
              <a:rPr lang="en-US" sz="2000" i="1" dirty="0" err="1" smtClean="0"/>
              <a:t>eg</a:t>
            </a:r>
            <a:r>
              <a:rPr lang="en-US" sz="2000" i="1" dirty="0" smtClean="0"/>
              <a:t> </a:t>
            </a:r>
            <a:r>
              <a:rPr lang="en-US" sz="2000" i="1" dirty="0"/>
              <a:t>start a </a:t>
            </a:r>
            <a:r>
              <a:rPr lang="en-US" sz="2000" i="1" dirty="0" smtClean="0"/>
              <a:t>transaction</a:t>
            </a: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i="1" dirty="0"/>
              <a:t>        </a:t>
            </a:r>
            <a:r>
              <a:rPr lang="en-US" sz="2000" dirty="0"/>
              <a:t>String result = </a:t>
            </a:r>
            <a:r>
              <a:rPr lang="en-US" sz="2000" b="1" dirty="0" err="1"/>
              <a:t>original</a:t>
            </a:r>
            <a:r>
              <a:rPr lang="en-US" sz="2000" dirty="0" err="1"/>
              <a:t>.someMethod</a:t>
            </a:r>
            <a:r>
              <a:rPr lang="en-US" sz="2000" dirty="0" smtClean="0"/>
              <a:t>();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</a:t>
            </a:r>
            <a:r>
              <a:rPr lang="en-US" sz="2000" dirty="0" smtClean="0"/>
              <a:t>   </a:t>
            </a:r>
            <a:r>
              <a:rPr lang="en-US" sz="2000" i="1" dirty="0"/>
              <a:t>//do something </a:t>
            </a:r>
            <a:r>
              <a:rPr lang="en-US" sz="2000" i="1" dirty="0" smtClean="0"/>
              <a:t>after, </a:t>
            </a:r>
            <a:r>
              <a:rPr lang="en-US" sz="2000" i="1" dirty="0" err="1" smtClean="0"/>
              <a:t>eg</a:t>
            </a:r>
            <a:r>
              <a:rPr lang="en-US" sz="2000" i="1" dirty="0"/>
              <a:t>, commit the transaction</a:t>
            </a:r>
            <a:br>
              <a:rPr lang="en-US" sz="2000" i="1" dirty="0"/>
            </a:br>
            <a:r>
              <a:rPr lang="en-US" sz="2000" i="1" dirty="0"/>
              <a:t>        </a:t>
            </a:r>
            <a:r>
              <a:rPr lang="en-US" sz="2000" b="1" dirty="0"/>
              <a:t>return </a:t>
            </a:r>
            <a:r>
              <a:rPr lang="en-US" sz="2000" dirty="0"/>
              <a:t>result;</a:t>
            </a:r>
            <a:br>
              <a:rPr lang="en-US" sz="2000" dirty="0"/>
            </a:br>
            <a:r>
              <a:rPr lang="en-US" sz="2000" dirty="0"/>
              <a:t>    }</a:t>
            </a:r>
            <a:br>
              <a:rPr lang="en-US" sz="2000" dirty="0"/>
            </a:br>
            <a:r>
              <a:rPr lang="en-US" sz="2000" dirty="0"/>
              <a:t>}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366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 of Proxy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It is actually quite complex</a:t>
            </a:r>
            <a:r>
              <a:rPr lang="en-US" dirty="0" smtClean="0"/>
              <a:t>, as a proxy class would not exist at compilation time</a:t>
            </a:r>
          </a:p>
          <a:p>
            <a:r>
              <a:rPr lang="en-US" dirty="0" smtClean="0"/>
              <a:t>The proxy class is created at runtime via bytecode manipulation</a:t>
            </a:r>
          </a:p>
          <a:p>
            <a:r>
              <a:rPr lang="en-US" dirty="0" smtClean="0"/>
              <a:t>The Java SE (not EE) API provides some basic functions to create proxy classes, but they require the existence of interfaces, and not just concrete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639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782" y="1825625"/>
            <a:ext cx="11601974" cy="481845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Collections declared with </a:t>
            </a:r>
            <a:r>
              <a:rPr lang="en-US" i="1" dirty="0" smtClean="0"/>
              <a:t>@</a:t>
            </a:r>
            <a:r>
              <a:rPr lang="en-US" i="1" dirty="0" err="1" smtClean="0"/>
              <a:t>OneToMany</a:t>
            </a:r>
            <a:r>
              <a:rPr lang="en-US" dirty="0" smtClean="0"/>
              <a:t> and </a:t>
            </a:r>
            <a:r>
              <a:rPr lang="en-US" i="1" dirty="0" smtClean="0"/>
              <a:t>@</a:t>
            </a:r>
            <a:r>
              <a:rPr lang="en-US" i="1" dirty="0" err="1" smtClean="0"/>
              <a:t>ManyToMany</a:t>
            </a:r>
            <a:r>
              <a:rPr lang="en-US" i="1" dirty="0" smtClean="0"/>
              <a:t> </a:t>
            </a:r>
            <a:r>
              <a:rPr lang="en-US" dirty="0" smtClean="0"/>
              <a:t>are not loaded by default </a:t>
            </a:r>
          </a:p>
          <a:p>
            <a:r>
              <a:rPr lang="en-US" dirty="0" smtClean="0"/>
              <a:t>They are loaded only when accessed (</a:t>
            </a:r>
            <a:r>
              <a:rPr lang="en-US" dirty="0" err="1" smtClean="0"/>
              <a:t>ie</a:t>
            </a:r>
            <a:r>
              <a:rPr lang="en-US" dirty="0" smtClean="0"/>
              <a:t>, </a:t>
            </a:r>
            <a:r>
              <a:rPr lang="en-US" i="1" dirty="0" smtClean="0"/>
              <a:t>lazy</a:t>
            </a:r>
            <a:r>
              <a:rPr lang="en-US" dirty="0" smtClean="0"/>
              <a:t> loading)</a:t>
            </a:r>
          </a:p>
          <a:p>
            <a:r>
              <a:rPr lang="en-US" dirty="0" smtClean="0"/>
              <a:t>But you need to access them inside a transaction</a:t>
            </a:r>
          </a:p>
          <a:p>
            <a:r>
              <a:rPr lang="en-US" dirty="0" smtClean="0"/>
              <a:t>If you try to access them outside, you will get an error</a:t>
            </a:r>
          </a:p>
          <a:p>
            <a:r>
              <a:rPr lang="en-US" dirty="0" smtClean="0"/>
              <a:t>So, if need such data, need to force loading by accessing them while in a transaction</a:t>
            </a:r>
          </a:p>
          <a:p>
            <a:r>
              <a:rPr lang="en-US" dirty="0" smtClean="0"/>
              <a:t>Note: we will go into details of transaction boundaries later in the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12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6745</TotalTime>
  <Words>926</Words>
  <Application>Microsoft Office PowerPoint</Application>
  <PresentationFormat>Widescreen</PresentationFormat>
  <Paragraphs>82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Mangal</vt:lpstr>
      <vt:lpstr>Office Theme</vt:lpstr>
      <vt:lpstr>Enterprise Programmering 1  Lesson 04: EJB</vt:lpstr>
      <vt:lpstr>About these slides</vt:lpstr>
      <vt:lpstr>Enterprise Java Bean (EJB)</vt:lpstr>
      <vt:lpstr>EJB Enhancements</vt:lpstr>
      <vt:lpstr>Dependency Injection by Reflection</vt:lpstr>
      <vt:lpstr>Java Reflection</vt:lpstr>
      <vt:lpstr>Proxy Class</vt:lpstr>
      <vt:lpstr>Generation of Proxy Classes</vt:lpstr>
      <vt:lpstr>Lazy Collections</vt:lpstr>
      <vt:lpstr>Container Deployment </vt:lpstr>
      <vt:lpstr>Arquillian </vt:lpstr>
      <vt:lpstr>Test Configuration</vt:lpstr>
      <vt:lpstr>Download/Install WildFly</vt:lpstr>
      <vt:lpstr>Multi-Module Projects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256</cp:revision>
  <cp:lastPrinted>2018-01-15T20:28:34Z</cp:lastPrinted>
  <dcterms:created xsi:type="dcterms:W3CDTF">2017-12-10T14:32:25Z</dcterms:created>
  <dcterms:modified xsi:type="dcterms:W3CDTF">2019-12-18T14:28:59Z</dcterms:modified>
</cp:coreProperties>
</file>