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5" r:id="rId9"/>
    <p:sldId id="286" r:id="rId10"/>
    <p:sldId id="287" r:id="rId11"/>
    <p:sldId id="289" r:id="rId12"/>
    <p:sldId id="288" r:id="rId13"/>
    <p:sldId id="290" r:id="rId14"/>
    <p:sldId id="293" r:id="rId15"/>
    <p:sldId id="291" r:id="rId16"/>
    <p:sldId id="29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40844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05: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5257799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and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6404963" cy="4879975"/>
          </a:xfrm>
        </p:spPr>
        <p:txBody>
          <a:bodyPr/>
          <a:lstStyle/>
          <a:p>
            <a:r>
              <a:rPr lang="en-US" dirty="0" smtClean="0"/>
              <a:t>Assume a thread is manipulating a variable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, by doing </a:t>
            </a:r>
            <a:r>
              <a:rPr lang="en-US" b="1" dirty="0" smtClean="0"/>
              <a:t>x++</a:t>
            </a:r>
          </a:p>
          <a:p>
            <a:r>
              <a:rPr lang="en-US" b="1" dirty="0"/>
              <a:t>x</a:t>
            </a:r>
            <a:r>
              <a:rPr lang="en-US" dirty="0" smtClean="0"/>
              <a:t> needs to be loaded from the RAM, all the way down to the CPU registers</a:t>
            </a:r>
          </a:p>
          <a:p>
            <a:r>
              <a:rPr lang="en-US" dirty="0" smtClean="0"/>
              <a:t>It might take a while before changes in registers are propagated back to the 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7382" y="171799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7381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97380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7382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36920" y="171799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919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918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6920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97380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59219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81470" y="2320162"/>
            <a:ext cx="0" cy="2286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1614902" y="2295669"/>
            <a:ext cx="1" cy="2334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89564" y="4542135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057360" y="5530300"/>
            <a:ext cx="701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x++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730252" y="179694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10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825625"/>
            <a:ext cx="11658600" cy="4787446"/>
          </a:xfrm>
        </p:spPr>
        <p:txBody>
          <a:bodyPr>
            <a:normAutofit/>
          </a:bodyPr>
          <a:lstStyle/>
          <a:p>
            <a:r>
              <a:rPr lang="en-US" i="1" dirty="0" smtClean="0"/>
              <a:t>RAM</a:t>
            </a:r>
            <a:r>
              <a:rPr lang="en-US" dirty="0" smtClean="0"/>
              <a:t> are </a:t>
            </a:r>
            <a:r>
              <a:rPr lang="en-US" i="1" dirty="0" smtClean="0"/>
              <a:t>large</a:t>
            </a:r>
            <a:r>
              <a:rPr lang="en-US" dirty="0" smtClean="0"/>
              <a:t> but </a:t>
            </a:r>
            <a:r>
              <a:rPr lang="en-US" i="1" dirty="0" smtClean="0"/>
              <a:t>expensive</a:t>
            </a:r>
            <a:r>
              <a:rPr lang="en-US" dirty="0" smtClean="0"/>
              <a:t> and </a:t>
            </a:r>
            <a:r>
              <a:rPr lang="en-US" i="1" dirty="0" smtClean="0"/>
              <a:t>slow</a:t>
            </a:r>
          </a:p>
          <a:p>
            <a:r>
              <a:rPr lang="en-US" i="1" dirty="0" smtClean="0"/>
              <a:t>Caches </a:t>
            </a:r>
            <a:r>
              <a:rPr lang="en-US" dirty="0" smtClean="0"/>
              <a:t>are </a:t>
            </a:r>
            <a:r>
              <a:rPr lang="en-US" i="1" dirty="0" smtClean="0"/>
              <a:t>faster</a:t>
            </a:r>
            <a:r>
              <a:rPr lang="en-US" dirty="0" smtClean="0"/>
              <a:t> but (much) </a:t>
            </a:r>
            <a:r>
              <a:rPr lang="en-US" i="1" dirty="0" smtClean="0"/>
              <a:t>smaller</a:t>
            </a:r>
          </a:p>
          <a:p>
            <a:r>
              <a:rPr lang="en-US" dirty="0" smtClean="0"/>
              <a:t>A computation will use data, and we want to have such data as close as possible to the CPU</a:t>
            </a:r>
          </a:p>
          <a:p>
            <a:r>
              <a:rPr lang="en-US" dirty="0" smtClean="0"/>
              <a:t>But registers/caches cannot hold all the data needed for the computation (</a:t>
            </a:r>
            <a:r>
              <a:rPr lang="en-US" dirty="0" err="1" smtClean="0"/>
              <a:t>ie</a:t>
            </a:r>
            <a:r>
              <a:rPr lang="en-US" dirty="0" smtClean="0"/>
              <a:t> the code executed by the thread)</a:t>
            </a:r>
          </a:p>
          <a:p>
            <a:r>
              <a:rPr lang="en-US" dirty="0" smtClean="0"/>
              <a:t>So, page swaps between caches to retrieve needed data</a:t>
            </a:r>
          </a:p>
          <a:p>
            <a:r>
              <a:rPr lang="en-US" i="1" dirty="0" smtClean="0"/>
              <a:t>If data already in cache, do not load it again from RAM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01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2 Threads on 2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6502575" cy="49507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Assume both threads are reading the same </a:t>
            </a:r>
            <a:r>
              <a:rPr lang="en-US" b="1" dirty="0" smtClean="0"/>
              <a:t>x</a:t>
            </a:r>
            <a:r>
              <a:rPr lang="en-US" dirty="0" smtClean="0"/>
              <a:t> from the heap</a:t>
            </a:r>
          </a:p>
          <a:p>
            <a:r>
              <a:rPr lang="en-US" dirty="0" smtClean="0"/>
              <a:t>Registers in both CPUs will see the same value,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smtClean="0"/>
              <a:t>x=0</a:t>
            </a:r>
          </a:p>
          <a:p>
            <a:r>
              <a:rPr lang="en-US" dirty="0" smtClean="0"/>
              <a:t>But what if CPU-0 does a </a:t>
            </a:r>
            <a:r>
              <a:rPr lang="en-US" b="1" dirty="0" smtClean="0"/>
              <a:t>x++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CPU-1 will not see it, as still using the cached </a:t>
            </a:r>
            <a:r>
              <a:rPr lang="en-US" b="1" dirty="0" smtClean="0"/>
              <a:t>x=0</a:t>
            </a:r>
          </a:p>
          <a:p>
            <a:r>
              <a:rPr lang="en-US" dirty="0" smtClean="0"/>
              <a:t>What if both CPUs do a </a:t>
            </a:r>
            <a:r>
              <a:rPr lang="en-US" b="1" dirty="0" smtClean="0"/>
              <a:t>x++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only one of them might effect the 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97381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97380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7382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9119" y="170827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919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918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6920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19684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59219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9408289" y="2310442"/>
            <a:ext cx="1127801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10536089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>
          <a:xfrm>
            <a:off x="8296553" y="5208328"/>
            <a:ext cx="0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8296551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6" idx="0"/>
          </p:cNvCxnSpPr>
          <p:nvPr/>
        </p:nvCxnSpPr>
        <p:spPr>
          <a:xfrm flipH="1">
            <a:off x="8296551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5" idx="0"/>
          </p:cNvCxnSpPr>
          <p:nvPr/>
        </p:nvCxnSpPr>
        <p:spPr>
          <a:xfrm flipH="1">
            <a:off x="8296552" y="2310442"/>
            <a:ext cx="1111737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13" idx="0"/>
          </p:cNvCxnSpPr>
          <p:nvPr/>
        </p:nvCxnSpPr>
        <p:spPr>
          <a:xfrm flipH="1">
            <a:off x="10536088" y="5208328"/>
            <a:ext cx="3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1" idx="0"/>
          </p:cNvCxnSpPr>
          <p:nvPr/>
        </p:nvCxnSpPr>
        <p:spPr>
          <a:xfrm>
            <a:off x="10536089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791798" y="2196363"/>
            <a:ext cx="0" cy="2409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40580" y="1673143"/>
            <a:ext cx="70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x=0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24780" y="2261736"/>
            <a:ext cx="0" cy="2286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73562" y="173851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3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6502575" cy="49507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threads are executed at same time, both will change </a:t>
            </a:r>
            <a:r>
              <a:rPr lang="en-US" b="1" dirty="0" smtClean="0"/>
              <a:t>x</a:t>
            </a:r>
            <a:r>
              <a:rPr lang="en-US" dirty="0" smtClean="0"/>
              <a:t> from 0 to 1</a:t>
            </a:r>
          </a:p>
          <a:p>
            <a:r>
              <a:rPr lang="en-US" b="1" dirty="0" smtClean="0"/>
              <a:t>x=1</a:t>
            </a:r>
            <a:r>
              <a:rPr lang="en-US" dirty="0" smtClean="0"/>
              <a:t> will be in the cache, and later on propagated up to the RAM</a:t>
            </a:r>
          </a:p>
          <a:p>
            <a:r>
              <a:rPr lang="en-US" dirty="0" smtClean="0"/>
              <a:t>But if 2 threads do not run at exactly same time, the result could be </a:t>
            </a:r>
            <a:r>
              <a:rPr lang="en-US" b="1" dirty="0" smtClean="0"/>
              <a:t>x=2</a:t>
            </a:r>
            <a:r>
              <a:rPr lang="en-US" dirty="0" smtClean="0"/>
              <a:t>, as second thread could use the updated </a:t>
            </a:r>
            <a:r>
              <a:rPr lang="en-US" b="1" dirty="0" smtClean="0"/>
              <a:t>x=1</a:t>
            </a:r>
            <a:r>
              <a:rPr lang="en-US" dirty="0" smtClean="0"/>
              <a:t> from the 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97381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97380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7382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9119" y="170827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919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918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6920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19684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59219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9408289" y="2310442"/>
            <a:ext cx="1127801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10536089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>
          <a:xfrm>
            <a:off x="8296553" y="5208328"/>
            <a:ext cx="0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8296551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6" idx="0"/>
          </p:cNvCxnSpPr>
          <p:nvPr/>
        </p:nvCxnSpPr>
        <p:spPr>
          <a:xfrm flipH="1">
            <a:off x="8296551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5" idx="0"/>
          </p:cNvCxnSpPr>
          <p:nvPr/>
        </p:nvCxnSpPr>
        <p:spPr>
          <a:xfrm flipH="1">
            <a:off x="8296552" y="2310442"/>
            <a:ext cx="1111737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13" idx="0"/>
          </p:cNvCxnSpPr>
          <p:nvPr/>
        </p:nvCxnSpPr>
        <p:spPr>
          <a:xfrm flipH="1">
            <a:off x="10536088" y="5208328"/>
            <a:ext cx="3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1" idx="0"/>
          </p:cNvCxnSpPr>
          <p:nvPr/>
        </p:nvCxnSpPr>
        <p:spPr>
          <a:xfrm>
            <a:off x="10536089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791798" y="2196363"/>
            <a:ext cx="0" cy="240980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40580" y="1673143"/>
            <a:ext cx="70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x=1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24780" y="2261736"/>
            <a:ext cx="0" cy="2286001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73562" y="173851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07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51" y="1825624"/>
            <a:ext cx="11924371" cy="4879975"/>
          </a:xfrm>
        </p:spPr>
        <p:txBody>
          <a:bodyPr/>
          <a:lstStyle/>
          <a:p>
            <a:r>
              <a:rPr lang="en-US" dirty="0" smtClean="0"/>
              <a:t>In Java, variables can be declared with </a:t>
            </a:r>
            <a:r>
              <a:rPr lang="en-US" b="1" dirty="0" smtClean="0"/>
              <a:t>volatile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volatile </a:t>
            </a:r>
            <a:r>
              <a:rPr lang="en-US" b="1" dirty="0" err="1" smtClean="0"/>
              <a:t>int</a:t>
            </a:r>
            <a:r>
              <a:rPr lang="en-US" b="1" dirty="0" smtClean="0"/>
              <a:t> x = 0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volatile variable is always read from RAM, and not used from cache</a:t>
            </a:r>
          </a:p>
          <a:p>
            <a:r>
              <a:rPr lang="en-US" dirty="0" smtClean="0"/>
              <a:t>Useful to get most recent update in RAM, when local values in cache could become stale if other threads do modify such values</a:t>
            </a:r>
          </a:p>
          <a:p>
            <a:r>
              <a:rPr lang="en-US" dirty="0" smtClean="0"/>
              <a:t>Good when you just need to </a:t>
            </a:r>
            <a:r>
              <a:rPr lang="en-US" i="1" dirty="0" smtClean="0"/>
              <a:t>read</a:t>
            </a:r>
            <a:r>
              <a:rPr lang="en-US" dirty="0" smtClean="0"/>
              <a:t> such values, but not to </a:t>
            </a:r>
            <a:r>
              <a:rPr lang="en-US" i="1" dirty="0" smtClean="0"/>
              <a:t>write</a:t>
            </a:r>
            <a:r>
              <a:rPr lang="en-US" dirty="0" smtClean="0"/>
              <a:t> them, as read/write is </a:t>
            </a:r>
            <a:r>
              <a:rPr lang="en-US" b="1" dirty="0" smtClean="0"/>
              <a:t>not</a:t>
            </a:r>
            <a:r>
              <a:rPr lang="en-US" dirty="0" smtClean="0"/>
              <a:t> atomic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4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5878750" cy="49507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 </a:t>
            </a:r>
            <a:r>
              <a:rPr lang="en-US" b="1" dirty="0" smtClean="0"/>
              <a:t>x</a:t>
            </a:r>
            <a:r>
              <a:rPr lang="en-US" dirty="0" smtClean="0"/>
              <a:t> being </a:t>
            </a:r>
            <a:r>
              <a:rPr lang="en-US" i="1" dirty="0" smtClean="0"/>
              <a:t>volatile</a:t>
            </a:r>
          </a:p>
          <a:p>
            <a:r>
              <a:rPr lang="en-US" dirty="0" smtClean="0"/>
              <a:t>3 threads on 3 CPUs read </a:t>
            </a:r>
            <a:r>
              <a:rPr lang="en-US" b="1" dirty="0" smtClean="0"/>
              <a:t>x=0</a:t>
            </a:r>
            <a:r>
              <a:rPr lang="en-US" dirty="0" smtClean="0"/>
              <a:t> at the same time from RAM </a:t>
            </a:r>
          </a:p>
          <a:p>
            <a:r>
              <a:rPr lang="en-US" dirty="0" smtClean="0"/>
              <a:t>CPU-0 does a </a:t>
            </a:r>
            <a:r>
              <a:rPr lang="en-US" b="1" dirty="0" smtClean="0"/>
              <a:t>x++</a:t>
            </a:r>
          </a:p>
          <a:p>
            <a:r>
              <a:rPr lang="en-US" dirty="0" smtClean="0"/>
              <a:t>CPU-1 reads value back once CPU-0 modification saved in RAM: it will use </a:t>
            </a:r>
            <a:r>
              <a:rPr lang="en-US" b="1" dirty="0" smtClean="0"/>
              <a:t>x=1</a:t>
            </a:r>
            <a:r>
              <a:rPr lang="en-US" dirty="0" smtClean="0"/>
              <a:t> instead of relaying on cached </a:t>
            </a:r>
            <a:r>
              <a:rPr lang="en-US" b="1" dirty="0" smtClean="0"/>
              <a:t>x=0</a:t>
            </a:r>
          </a:p>
          <a:p>
            <a:r>
              <a:rPr lang="en-US" dirty="0" smtClean="0"/>
              <a:t>CPU-2 stills uses </a:t>
            </a:r>
            <a:r>
              <a:rPr lang="en-US" b="1" dirty="0" smtClean="0"/>
              <a:t>x=0</a:t>
            </a:r>
            <a:r>
              <a:rPr lang="en-US" dirty="0" smtClean="0"/>
              <a:t>, even if </a:t>
            </a:r>
            <a:r>
              <a:rPr lang="en-US" i="1" dirty="0" smtClean="0"/>
              <a:t>volatile</a:t>
            </a:r>
            <a:r>
              <a:rPr lang="en-US" dirty="0" smtClean="0"/>
              <a:t> and CPU-0 did </a:t>
            </a:r>
            <a:r>
              <a:rPr lang="en-US" b="1" dirty="0" smtClean="0"/>
              <a:t>x++</a:t>
            </a:r>
            <a:r>
              <a:rPr lang="en-US" dirty="0" smtClean="0"/>
              <a:t>, as update not in RAM yet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27699" y="1707859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22305" y="1707859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7104568" y="2153909"/>
            <a:ext cx="0" cy="4108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>
            <a:off x="9099174" y="2153909"/>
            <a:ext cx="0" cy="4108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348928" y="2458292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48928" y="3037504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x++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90355" y="4182056"/>
            <a:ext cx="1828423" cy="92062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x=1 saved back from cache to 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27393" y="5396593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x=1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316911" y="1707859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>
            <a:off x="11093780" y="2153909"/>
            <a:ext cx="0" cy="4108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327393" y="2458292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316910" y="2458292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316909" y="3924853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Using x=0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3" y="1825624"/>
            <a:ext cx="11634107" cy="4860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we need to READ and then WRITE a shared variable between different threads, we want it </a:t>
            </a:r>
            <a:r>
              <a:rPr lang="en-US" i="1" dirty="0" smtClean="0"/>
              <a:t>atomic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thread does </a:t>
            </a:r>
            <a:r>
              <a:rPr lang="en-US" b="1" dirty="0" smtClean="0"/>
              <a:t>x++</a:t>
            </a:r>
            <a:r>
              <a:rPr lang="en-US" dirty="0" smtClean="0"/>
              <a:t>, no other thread should be able to read and use </a:t>
            </a:r>
            <a:r>
              <a:rPr lang="en-US" b="1" dirty="0" smtClean="0"/>
              <a:t>x</a:t>
            </a:r>
            <a:r>
              <a:rPr lang="en-US" dirty="0" smtClean="0"/>
              <a:t> until the </a:t>
            </a:r>
            <a:r>
              <a:rPr lang="en-US" b="1" dirty="0" smtClean="0"/>
              <a:t>+1</a:t>
            </a:r>
            <a:r>
              <a:rPr lang="en-US" dirty="0" smtClean="0"/>
              <a:t> is saved back in RAM </a:t>
            </a:r>
          </a:p>
          <a:p>
            <a:r>
              <a:rPr lang="en-US" dirty="0" smtClean="0"/>
              <a:t>Java provides ways to execute code blocks atomically, with </a:t>
            </a:r>
            <a:r>
              <a:rPr lang="en-US" b="1" dirty="0" smtClean="0"/>
              <a:t>synchronized</a:t>
            </a:r>
            <a:r>
              <a:rPr lang="en-US" dirty="0" smtClean="0"/>
              <a:t> keyword, putting a </a:t>
            </a:r>
            <a:r>
              <a:rPr lang="en-US" b="1" dirty="0" smtClean="0"/>
              <a:t>lock</a:t>
            </a:r>
            <a:r>
              <a:rPr lang="en-US" dirty="0" smtClean="0"/>
              <a:t> on an object, released once block’s execution is completed</a:t>
            </a:r>
          </a:p>
          <a:p>
            <a:r>
              <a:rPr lang="en-US" dirty="0" smtClean="0"/>
              <a:t>Any other thread trying to execute the same code </a:t>
            </a:r>
            <a:r>
              <a:rPr lang="en-US" i="1" dirty="0" smtClean="0"/>
              <a:t>has to wait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 put on hold) until the lock is released</a:t>
            </a:r>
          </a:p>
          <a:p>
            <a:r>
              <a:rPr lang="en-US" i="1" dirty="0" smtClean="0"/>
              <a:t>Issue</a:t>
            </a:r>
            <a:r>
              <a:rPr lang="en-US" dirty="0" smtClean="0"/>
              <a:t>: thread waiting and context-switch are computationally expensive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/singleton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arquillian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/multithreading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stateful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/callback</a:t>
            </a:r>
            <a:endParaRPr lang="en-US" b="1" dirty="0"/>
          </a:p>
          <a:p>
            <a:r>
              <a:rPr lang="en-US" dirty="0" smtClean="0"/>
              <a:t>Exercises for Lesson 05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types, using @ annotations on the class</a:t>
            </a:r>
          </a:p>
          <a:p>
            <a:r>
              <a:rPr lang="en-US" i="1" dirty="0" smtClean="0"/>
              <a:t>@Stateless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endParaRPr lang="en-US" i="1" dirty="0" smtClean="0"/>
          </a:p>
          <a:p>
            <a:r>
              <a:rPr lang="en-US" i="1" dirty="0" smtClean="0"/>
              <a:t>@Singleton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@Stateless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3" y="1825624"/>
            <a:ext cx="11715077" cy="4639721"/>
          </a:xfrm>
        </p:spPr>
        <p:txBody>
          <a:bodyPr/>
          <a:lstStyle/>
          <a:p>
            <a:r>
              <a:rPr lang="en-US" dirty="0" smtClean="0"/>
              <a:t>An EJB which is not supposed to have own state, </a:t>
            </a:r>
            <a:r>
              <a:rPr lang="en-US" dirty="0" err="1" smtClean="0"/>
              <a:t>ie</a:t>
            </a:r>
            <a:r>
              <a:rPr lang="en-US" dirty="0" smtClean="0"/>
              <a:t> fields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“</a:t>
            </a:r>
            <a:r>
              <a:rPr lang="en-US" i="1" dirty="0" smtClean="0"/>
              <a:t>private </a:t>
            </a:r>
            <a:r>
              <a:rPr lang="en-US" i="1" dirty="0" err="1" smtClean="0"/>
              <a:t>int</a:t>
            </a:r>
            <a:r>
              <a:rPr lang="en-US" i="1" dirty="0" smtClean="0"/>
              <a:t> x = 0;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still inject objects, like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Technically, you can declare field variables, but there is no guarantee call on </a:t>
            </a:r>
            <a:r>
              <a:rPr lang="en-US" dirty="0" err="1" smtClean="0"/>
              <a:t>proxied</a:t>
            </a:r>
            <a:r>
              <a:rPr lang="en-US" dirty="0" smtClean="0"/>
              <a:t> </a:t>
            </a:r>
            <a:r>
              <a:rPr lang="en-US" dirty="0" smtClean="0"/>
              <a:t>EJB  is always on same instance</a:t>
            </a:r>
          </a:p>
          <a:p>
            <a:r>
              <a:rPr lang="en-US" dirty="0" smtClean="0"/>
              <a:t>For a given EJB, Container can have a pool of instances, and each time you use an injected proxy it can call method on a different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7" y="1825624"/>
            <a:ext cx="11801139" cy="48871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have state, </a:t>
            </a:r>
            <a:r>
              <a:rPr lang="en-US" dirty="0" err="1" smtClean="0"/>
              <a:t>ie</a:t>
            </a:r>
            <a:r>
              <a:rPr lang="en-US" dirty="0" smtClean="0"/>
              <a:t> local variables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 are linked to users (to sessions, to be more precise)</a:t>
            </a:r>
          </a:p>
          <a:p>
            <a:r>
              <a:rPr lang="en-US" dirty="0" smtClean="0"/>
              <a:t>If you have many requests (</a:t>
            </a:r>
            <a:r>
              <a:rPr lang="en-US" dirty="0" err="1" smtClean="0"/>
              <a:t>eg</a:t>
            </a:r>
            <a:r>
              <a:rPr lang="en-US" dirty="0" smtClean="0"/>
              <a:t> web page visits) from different users, need to have an EJB instance for each of them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50,000 different users asking for a page using a </a:t>
            </a:r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EJB? Then you need to keep 50,000 instances in memory</a:t>
            </a:r>
          </a:p>
          <a:p>
            <a:r>
              <a:rPr lang="en-US" dirty="0" smtClean="0"/>
              <a:t>JEE Container can automatically store EJB instances to disk when running out of space (and resume when those are needed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beans will need to implement the </a:t>
            </a:r>
            <a:r>
              <a:rPr lang="en-US" i="1" dirty="0" smtClean="0"/>
              <a:t>Serializable</a:t>
            </a:r>
            <a:r>
              <a:rPr lang="en-US" dirty="0" smtClean="0"/>
              <a:t> interface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@Singleton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5"/>
            <a:ext cx="11887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EJB that can have state</a:t>
            </a:r>
          </a:p>
          <a:p>
            <a:r>
              <a:rPr lang="en-US" b="1" dirty="0" smtClean="0"/>
              <a:t>Only one instance exists </a:t>
            </a:r>
            <a:r>
              <a:rPr lang="en-US" dirty="0" smtClean="0"/>
              <a:t>in the whole Container</a:t>
            </a:r>
          </a:p>
          <a:p>
            <a:r>
              <a:rPr lang="en-US" dirty="0" smtClean="0"/>
              <a:t>Every time you inject a </a:t>
            </a:r>
            <a:r>
              <a:rPr lang="en-US" i="1" dirty="0" smtClean="0"/>
              <a:t>@Singleton</a:t>
            </a:r>
            <a:r>
              <a:rPr lang="en-US" dirty="0" smtClean="0"/>
              <a:t>, is always the same instance</a:t>
            </a:r>
          </a:p>
          <a:p>
            <a:r>
              <a:rPr lang="en-US" dirty="0" smtClean="0"/>
              <a:t>As the same singleton can be used by different threads (</a:t>
            </a:r>
            <a:r>
              <a:rPr lang="en-US" dirty="0" err="1" smtClean="0"/>
              <a:t>eg</a:t>
            </a:r>
            <a:r>
              <a:rPr lang="en-US" dirty="0" smtClean="0"/>
              <a:t> handling concurrent web page requests), each method invocation is automatically </a:t>
            </a:r>
            <a:r>
              <a:rPr lang="en-US" i="1" dirty="0" smtClean="0"/>
              <a:t>synchronized</a:t>
            </a:r>
            <a:r>
              <a:rPr lang="en-US" dirty="0" smtClean="0"/>
              <a:t> in the proxy class to avoid concurrency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inject a EJB inside another EJB by declaring a variable annotated with </a:t>
            </a:r>
            <a:r>
              <a:rPr lang="en-US" i="1" dirty="0" smtClean="0"/>
              <a:t>@EJB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“@EJB private A a;</a:t>
            </a:r>
            <a:r>
              <a:rPr lang="en-US" dirty="0" smtClean="0"/>
              <a:t>”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ecall that you cannot instantiate a EJB directly with “new”</a:t>
            </a:r>
          </a:p>
          <a:p>
            <a:r>
              <a:rPr lang="en-US" dirty="0" smtClean="0"/>
              <a:t>Note: you can also use </a:t>
            </a:r>
            <a:r>
              <a:rPr lang="en-US" i="1" dirty="0" smtClean="0"/>
              <a:t>@Inject</a:t>
            </a:r>
            <a:r>
              <a:rPr lang="en-US" dirty="0" smtClean="0"/>
              <a:t>, but </a:t>
            </a:r>
            <a:r>
              <a:rPr lang="en-US" dirty="0"/>
              <a:t>that is part of the </a:t>
            </a:r>
            <a:r>
              <a:rPr lang="en-US" b="1" dirty="0"/>
              <a:t>CDI</a:t>
            </a:r>
            <a:r>
              <a:rPr lang="en-US" dirty="0"/>
              <a:t> (Contexts and Dependency </a:t>
            </a:r>
            <a:r>
              <a:rPr lang="en-US" dirty="0" smtClean="0"/>
              <a:t>Injection) specs, which is a more general framework for injection, not just EJB</a:t>
            </a:r>
          </a:p>
          <a:p>
            <a:pPr lvl="1"/>
            <a:r>
              <a:rPr lang="en-US" dirty="0" smtClean="0"/>
              <a:t>Note: we will not see the details of CDI specs in this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@</a:t>
            </a:r>
            <a:r>
              <a:rPr lang="en-US" i="1" dirty="0" err="1"/>
              <a:t>PostConstruct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88346" cy="48634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Container, before doing dependency injection, needs to create an instance of the EJB with “</a:t>
            </a:r>
            <a:r>
              <a:rPr lang="en-US" i="1" dirty="0" smtClean="0"/>
              <a:t>new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This means that the code of the </a:t>
            </a:r>
            <a:r>
              <a:rPr lang="en-US" i="1" dirty="0" smtClean="0"/>
              <a:t>constructor</a:t>
            </a:r>
            <a:r>
              <a:rPr lang="en-US" dirty="0" smtClean="0"/>
              <a:t> is called BEFORE dependency injection (DI) is done</a:t>
            </a:r>
          </a:p>
          <a:p>
            <a:r>
              <a:rPr lang="en-US" dirty="0" smtClean="0"/>
              <a:t>If you need to access an injected variable in the constructor, you will hence get a null pointer exception</a:t>
            </a:r>
          </a:p>
          <a:p>
            <a:r>
              <a:rPr lang="en-US" dirty="0" smtClean="0"/>
              <a:t>A method marked with </a:t>
            </a:r>
            <a:r>
              <a:rPr lang="en-US" i="1" dirty="0"/>
              <a:t>@</a:t>
            </a:r>
            <a:r>
              <a:rPr lang="en-US" i="1" dirty="0" err="1" smtClean="0"/>
              <a:t>PostConstruct</a:t>
            </a:r>
            <a:r>
              <a:rPr lang="en-US" i="1" dirty="0" smtClean="0"/>
              <a:t> </a:t>
            </a:r>
            <a:r>
              <a:rPr lang="en-US" dirty="0" smtClean="0"/>
              <a:t>will be executed AFTER the constructor and DI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useful when you need initializing code relying on injected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1" y="1825625"/>
            <a:ext cx="11671609" cy="4835370"/>
          </a:xfrm>
        </p:spPr>
        <p:txBody>
          <a:bodyPr/>
          <a:lstStyle/>
          <a:p>
            <a:r>
              <a:rPr lang="en-US" dirty="0" smtClean="0"/>
              <a:t>A server like </a:t>
            </a:r>
            <a:r>
              <a:rPr lang="en-US" i="1" dirty="0" err="1" smtClean="0"/>
              <a:t>WildFly</a:t>
            </a:r>
            <a:r>
              <a:rPr lang="en-US" dirty="0" smtClean="0"/>
              <a:t> will have a </a:t>
            </a:r>
            <a:r>
              <a:rPr lang="en-US" i="1" dirty="0" smtClean="0"/>
              <a:t>pool of threads</a:t>
            </a:r>
          </a:p>
          <a:p>
            <a:r>
              <a:rPr lang="en-US" dirty="0" smtClean="0"/>
              <a:t>Each incoming HTTP request could be handled by a different thread, possibly in parallel on 2 or more CPUs</a:t>
            </a:r>
          </a:p>
          <a:p>
            <a:r>
              <a:rPr lang="en-US" dirty="0" smtClean="0"/>
              <a:t>Issue when different threads are working on same data</a:t>
            </a:r>
          </a:p>
          <a:p>
            <a:pPr lvl="1"/>
            <a:r>
              <a:rPr lang="en-US" dirty="0" smtClean="0"/>
              <a:t>example, state in a </a:t>
            </a:r>
            <a:r>
              <a:rPr lang="en-US" i="1" dirty="0" smtClean="0"/>
              <a:t>@Singleton</a:t>
            </a:r>
          </a:p>
          <a:p>
            <a:pPr lvl="1"/>
            <a:r>
              <a:rPr lang="en-US" dirty="0" smtClean="0"/>
              <a:t>recall that threads in the same process share the same </a:t>
            </a:r>
            <a:r>
              <a:rPr lang="en-US" i="1" dirty="0" smtClean="0"/>
              <a:t>heap, </a:t>
            </a:r>
            <a:r>
              <a:rPr lang="en-US" dirty="0" err="1" smtClean="0"/>
              <a:t>ie</a:t>
            </a:r>
            <a:r>
              <a:rPr lang="en-US" dirty="0" smtClean="0"/>
              <a:t> the objects and their state declared with </a:t>
            </a:r>
            <a:r>
              <a:rPr lang="en-US" i="1" dirty="0" smtClean="0"/>
              <a:t>new</a:t>
            </a:r>
            <a:r>
              <a:rPr lang="en-US" dirty="0" smtClean="0"/>
              <a:t> keyword, but each thread has its own </a:t>
            </a:r>
            <a:r>
              <a:rPr lang="en-US" i="1" dirty="0" smtClean="0"/>
              <a:t>method-call-stack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21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8346</TotalTime>
  <Words>1160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Enterprise Programmering 1  Lesson 05: EJB</vt:lpstr>
      <vt:lpstr>About these slides</vt:lpstr>
      <vt:lpstr>EJB Types </vt:lpstr>
      <vt:lpstr>@Stateless</vt:lpstr>
      <vt:lpstr>@Stateful</vt:lpstr>
      <vt:lpstr>@Singleton</vt:lpstr>
      <vt:lpstr>Injection</vt:lpstr>
      <vt:lpstr>@PostConstruct</vt:lpstr>
      <vt:lpstr>Multi-Threading</vt:lpstr>
      <vt:lpstr>CPU and Caches</vt:lpstr>
      <vt:lpstr>Performance</vt:lpstr>
      <vt:lpstr>Issue: 2 Threads on 2 CPUs</vt:lpstr>
      <vt:lpstr>Cont.</vt:lpstr>
      <vt:lpstr>Volatile</vt:lpstr>
      <vt:lpstr>Volatile Issue</vt:lpstr>
      <vt:lpstr>Atomicity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305</cp:revision>
  <cp:lastPrinted>2018-01-15T20:28:34Z</cp:lastPrinted>
  <dcterms:created xsi:type="dcterms:W3CDTF">2017-12-10T14:32:25Z</dcterms:created>
  <dcterms:modified xsi:type="dcterms:W3CDTF">2019-12-18T14:31:40Z</dcterms:modified>
</cp:coreProperties>
</file>