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708"/>
  </p:normalViewPr>
  <p:slideViewPr>
    <p:cSldViewPr snapToGrid="0" snapToObjects="1">
      <p:cViewPr varScale="1">
        <p:scale>
          <a:sx n="84" d="100"/>
          <a:sy n="84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omniti.com/labs/js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36129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04: Wrap and Pagination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1275" y="1825624"/>
            <a:ext cx="11738919" cy="4912927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GET /news</a:t>
            </a:r>
          </a:p>
          <a:p>
            <a:r>
              <a:rPr lang="en-US" dirty="0"/>
              <a:t>Return all news in database, marshalling into JSON</a:t>
            </a:r>
          </a:p>
          <a:p>
            <a:r>
              <a:rPr lang="en-US" dirty="0"/>
              <a:t>But what if the database has 2 billion news???</a:t>
            </a:r>
          </a:p>
          <a:p>
            <a:r>
              <a:rPr lang="en-US" dirty="0"/>
              <a:t>You do not want to return terabytes of data for a single GET…</a:t>
            </a:r>
          </a:p>
          <a:p>
            <a:r>
              <a:rPr lang="en-US" dirty="0"/>
              <a:t>It would end up in a easy to exploit Denial-Of-Service (DOS)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7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2" y="109752"/>
            <a:ext cx="4631724" cy="1325563"/>
          </a:xfrm>
        </p:spPr>
        <p:txBody>
          <a:bodyPr/>
          <a:lstStyle/>
          <a:p>
            <a:r>
              <a:rPr lang="en-US" dirty="0"/>
              <a:t>Searches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1558882"/>
            <a:ext cx="6012960" cy="372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27" y="1558882"/>
            <a:ext cx="5116010" cy="46614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15600">
            <a:off x="695999" y="27341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12276">
            <a:off x="11105535" y="61362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91254">
            <a:off x="7077075" y="6100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763632" cy="4888213"/>
          </a:xfrm>
        </p:spPr>
        <p:txBody>
          <a:bodyPr/>
          <a:lstStyle/>
          <a:p>
            <a:r>
              <a:rPr lang="en-US" dirty="0"/>
              <a:t>Instead of billions of elements, just return a single </a:t>
            </a:r>
            <a:r>
              <a:rPr lang="en-US" i="1" dirty="0"/>
              <a:t>Page</a:t>
            </a:r>
          </a:p>
          <a:p>
            <a:r>
              <a:rPr lang="en-US" dirty="0"/>
              <a:t>A </a:t>
            </a:r>
            <a:r>
              <a:rPr lang="en-US" i="1" dirty="0"/>
              <a:t>Page</a:t>
            </a:r>
            <a:r>
              <a:rPr lang="en-US" dirty="0"/>
              <a:t> will contain </a:t>
            </a:r>
            <a:r>
              <a:rPr lang="en-US" i="1" dirty="0"/>
              <a:t>n</a:t>
            </a:r>
            <a:r>
              <a:rPr lang="en-US" dirty="0"/>
              <a:t> elements (</a:t>
            </a:r>
            <a:r>
              <a:rPr lang="en-US" dirty="0" err="1"/>
              <a:t>eg</a:t>
            </a:r>
            <a:r>
              <a:rPr lang="en-US" dirty="0"/>
              <a:t> 10 or 20) from the collection</a:t>
            </a:r>
          </a:p>
          <a:p>
            <a:r>
              <a:rPr lang="en-US" dirty="0"/>
              <a:t>It will have information on the </a:t>
            </a:r>
            <a:r>
              <a:rPr lang="en-US" i="1" dirty="0"/>
              <a:t>previous </a:t>
            </a:r>
            <a:r>
              <a:rPr lang="en-US" dirty="0"/>
              <a:t>and the </a:t>
            </a:r>
            <a:r>
              <a:rPr lang="en-US" i="1" dirty="0"/>
              <a:t>next</a:t>
            </a:r>
            <a:r>
              <a:rPr lang="en-US" dirty="0"/>
              <a:t> page</a:t>
            </a:r>
          </a:p>
          <a:p>
            <a:r>
              <a:rPr lang="en-US" dirty="0"/>
              <a:t>If you want, can iterate over the whole collection by checking one page at a time, following the </a:t>
            </a:r>
            <a:r>
              <a:rPr lang="en-US" i="1" dirty="0"/>
              <a:t>next</a:t>
            </a:r>
            <a:r>
              <a:rPr lang="en-US" dirty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293063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519"/>
            <a:ext cx="11755395" cy="650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dto</a:t>
            </a:r>
            <a:r>
              <a:rPr lang="en-US" dirty="0"/>
              <a:t> = {  “</a:t>
            </a:r>
            <a:r>
              <a:rPr lang="en-US" b="1" dirty="0"/>
              <a:t>list</a:t>
            </a:r>
            <a:r>
              <a:rPr lang="en-US" dirty="0"/>
              <a:t>”: [ … ],    </a:t>
            </a:r>
            <a:r>
              <a:rPr lang="en-US" i="1" dirty="0"/>
              <a:t>//the actual payload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           “</a:t>
            </a:r>
            <a:r>
              <a:rPr lang="en-US" b="1" dirty="0" err="1"/>
              <a:t>rangeMin</a:t>
            </a:r>
            <a:r>
              <a:rPr lang="en-US" dirty="0"/>
              <a:t>”: 40,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dirty="0"/>
              <a:t>“</a:t>
            </a:r>
            <a:r>
              <a:rPr lang="en-US" b="1" dirty="0" err="1"/>
              <a:t>rangeMax</a:t>
            </a:r>
            <a:r>
              <a:rPr lang="en-US" dirty="0"/>
              <a:t>”: 49,   </a:t>
            </a:r>
            <a:r>
              <a:rPr lang="en-US" i="1" dirty="0"/>
              <a:t>//so, 10 element pages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 err="1"/>
              <a:t>totalSize</a:t>
            </a:r>
            <a:r>
              <a:rPr lang="en-US" i="1" dirty="0"/>
              <a:t>”: 66400000, 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/>
              <a:t>_links</a:t>
            </a:r>
            <a:r>
              <a:rPr lang="en-US" i="1" dirty="0"/>
              <a:t>”:[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next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=50&amp;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self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previous</a:t>
            </a:r>
            <a:r>
              <a:rPr lang="en-US" i="1" dirty="0"/>
              <a:t>” 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=30&amp;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]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91457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Offset/Limit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648302" cy="4838786"/>
          </a:xfrm>
        </p:spPr>
        <p:txBody>
          <a:bodyPr/>
          <a:lstStyle/>
          <a:p>
            <a:r>
              <a:rPr lang="en-US" dirty="0"/>
              <a:t>When dealing with large collections, need a way to specify the boundaries of a </a:t>
            </a:r>
            <a:r>
              <a:rPr lang="en-US" i="1" dirty="0"/>
              <a:t>Page</a:t>
            </a:r>
          </a:p>
          <a:p>
            <a:r>
              <a:rPr lang="en-US" dirty="0"/>
              <a:t>Example: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</a:t>
            </a:r>
            <a:endParaRPr lang="en-US" dirty="0"/>
          </a:p>
          <a:p>
            <a:r>
              <a:rPr lang="en-US" i="1" dirty="0"/>
              <a:t>Offset</a:t>
            </a:r>
            <a:r>
              <a:rPr lang="en-US" dirty="0"/>
              <a:t>: given the collection sorted like an array, this would be the starting index </a:t>
            </a:r>
            <a:r>
              <a:rPr lang="en-US" i="1" dirty="0"/>
              <a:t>i</a:t>
            </a:r>
          </a:p>
          <a:p>
            <a:r>
              <a:rPr lang="en-US" i="1" dirty="0"/>
              <a:t>Limit: </a:t>
            </a:r>
            <a:r>
              <a:rPr lang="en-US" dirty="0"/>
              <a:t>starting from the offset, how many elements to return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33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825625"/>
            <a:ext cx="11500022" cy="4822310"/>
          </a:xfrm>
        </p:spPr>
        <p:txBody>
          <a:bodyPr/>
          <a:lstStyle/>
          <a:p>
            <a:r>
              <a:rPr lang="en-US" dirty="0"/>
              <a:t>To access the next/previous pages, can compute the needed offsets/limits</a:t>
            </a:r>
          </a:p>
          <a:p>
            <a:r>
              <a:rPr lang="en-US" dirty="0"/>
              <a:t>Or, we could just provide valid URLs in the JSON responses with “</a:t>
            </a:r>
            <a:r>
              <a:rPr lang="en-US" i="1" dirty="0"/>
              <a:t>links</a:t>
            </a:r>
            <a:r>
              <a:rPr lang="en-US" dirty="0"/>
              <a:t>” to those pages</a:t>
            </a:r>
          </a:p>
          <a:p>
            <a:r>
              <a:rPr lang="en-US" dirty="0"/>
              <a:t>This is an instance of HATEOAS</a:t>
            </a:r>
          </a:p>
          <a:p>
            <a:pPr lvl="1"/>
            <a:r>
              <a:rPr lang="en-US" i="1" dirty="0"/>
              <a:t>Hypermedia as the Engine of Application State</a:t>
            </a:r>
          </a:p>
          <a:p>
            <a:r>
              <a:rPr lang="en-US" dirty="0"/>
              <a:t>Easier to navigate</a:t>
            </a:r>
          </a:p>
        </p:txBody>
      </p:sp>
    </p:spTree>
    <p:extLst>
      <p:ext uri="{BB962C8B-B14F-4D97-AF65-F5344CB8AC3E}">
        <p14:creationId xmlns:p14="http://schemas.microsoft.com/office/powerpoint/2010/main" val="76782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574163" cy="4764645"/>
          </a:xfrm>
        </p:spPr>
        <p:txBody>
          <a:bodyPr/>
          <a:lstStyle/>
          <a:p>
            <a:r>
              <a:rPr lang="en-US" dirty="0"/>
              <a:t>There is no official standard to define pages and links</a:t>
            </a:r>
          </a:p>
          <a:p>
            <a:endParaRPr lang="en-US" dirty="0"/>
          </a:p>
          <a:p>
            <a:r>
              <a:rPr lang="en-US" dirty="0"/>
              <a:t>In the past, there were some attempts like HAL, but they look like abandoned</a:t>
            </a:r>
          </a:p>
        </p:txBody>
      </p:sp>
    </p:spTree>
    <p:extLst>
      <p:ext uri="{BB962C8B-B14F-4D97-AF65-F5344CB8AC3E}">
        <p14:creationId xmlns:p14="http://schemas.microsoft.com/office/powerpoint/2010/main" val="48989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825624"/>
            <a:ext cx="11796584" cy="4855261"/>
          </a:xfrm>
        </p:spPr>
        <p:txBody>
          <a:bodyPr>
            <a:normAutofit/>
          </a:bodyPr>
          <a:lstStyle/>
          <a:p>
            <a:r>
              <a:rPr lang="en-US" dirty="0"/>
              <a:t>A “news” might have a </a:t>
            </a:r>
            <a:r>
              <a:rPr lang="en-US" i="1" dirty="0"/>
              <a:t>list</a:t>
            </a:r>
            <a:r>
              <a:rPr lang="en-US" dirty="0"/>
              <a:t> of “comments”</a:t>
            </a:r>
          </a:p>
          <a:p>
            <a:r>
              <a:rPr lang="en-US" dirty="0"/>
              <a:t>A “news” might also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users</a:t>
            </a:r>
            <a:r>
              <a:rPr lang="en-US" dirty="0"/>
              <a:t>” that liked it </a:t>
            </a:r>
          </a:p>
          <a:p>
            <a:r>
              <a:rPr lang="en-US" dirty="0"/>
              <a:t>When retrieving a single item, might not want to download as well the hundreds/thousands of other items related to it</a:t>
            </a:r>
          </a:p>
          <a:p>
            <a:r>
              <a:rPr lang="en-US" dirty="0"/>
              <a:t>As returning those lists can be very expensive, can have special query parameters to choose if downloaded or not</a:t>
            </a:r>
          </a:p>
          <a:p>
            <a:r>
              <a:rPr lang="en-US" dirty="0" err="1"/>
              <a:t>Eg</a:t>
            </a:r>
            <a:r>
              <a:rPr lang="en-US" dirty="0"/>
              <a:t>.: GET /</a:t>
            </a:r>
            <a:r>
              <a:rPr lang="en-US" dirty="0" err="1"/>
              <a:t>news?</a:t>
            </a:r>
            <a:r>
              <a:rPr lang="en-US" b="1" dirty="0" err="1"/>
              <a:t>expand</a:t>
            </a:r>
            <a:r>
              <a:rPr lang="en-US" dirty="0"/>
              <a:t>=NONE   (no lists)</a:t>
            </a:r>
          </a:p>
          <a:p>
            <a:r>
              <a:rPr lang="en-US" dirty="0" err="1"/>
              <a:t>Eg</a:t>
            </a:r>
            <a:r>
              <a:rPr lang="en-US" dirty="0"/>
              <a:t>.: GET /</a:t>
            </a:r>
            <a:r>
              <a:rPr lang="en-US" dirty="0" err="1"/>
              <a:t>news?</a:t>
            </a:r>
            <a:r>
              <a:rPr lang="en-US" b="1" dirty="0" err="1"/>
              <a:t>expand</a:t>
            </a:r>
            <a:r>
              <a:rPr lang="en-US" dirty="0"/>
              <a:t>=COMMENTS   (include comments)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9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55395" cy="4847025"/>
          </a:xfrm>
        </p:spPr>
        <p:txBody>
          <a:bodyPr/>
          <a:lstStyle/>
          <a:p>
            <a:r>
              <a:rPr lang="en-US" dirty="0"/>
              <a:t>Option 1: never return those lists</a:t>
            </a:r>
          </a:p>
          <a:p>
            <a:pPr lvl="1"/>
            <a:r>
              <a:rPr lang="en-US" dirty="0"/>
              <a:t>But, then, need further HTTP calls to retrieve those lists if needed</a:t>
            </a:r>
          </a:p>
          <a:p>
            <a:r>
              <a:rPr lang="en-US" dirty="0"/>
              <a:t>Option 2: create “</a:t>
            </a:r>
            <a:r>
              <a:rPr lang="en-US" i="1" dirty="0"/>
              <a:t>expand</a:t>
            </a:r>
            <a:r>
              <a:rPr lang="en-US" dirty="0"/>
              <a:t>” query parameters to control what returned</a:t>
            </a:r>
          </a:p>
          <a:p>
            <a:pPr lvl="1"/>
            <a:r>
              <a:rPr lang="en-US" dirty="0"/>
              <a:t>Good: can return everything needed in a single HTTP request</a:t>
            </a:r>
          </a:p>
          <a:p>
            <a:pPr lvl="1"/>
            <a:r>
              <a:rPr lang="en-US" dirty="0"/>
              <a:t>Bad: needs to implement all the needed cases </a:t>
            </a:r>
            <a:r>
              <a:rPr lang="en-US" i="1" dirty="0"/>
              <a:t>manually</a:t>
            </a:r>
          </a:p>
          <a:p>
            <a:r>
              <a:rPr lang="en-US" i="1" dirty="0" err="1"/>
              <a:t>GraphQL</a:t>
            </a:r>
            <a:r>
              <a:rPr lang="en-US" dirty="0"/>
              <a:t>: a selling point compared to REST is its ability to exactly specify what to return</a:t>
            </a:r>
          </a:p>
          <a:p>
            <a:pPr lvl="1"/>
            <a:r>
              <a:rPr lang="en-US" dirty="0"/>
              <a:t>we will see </a:t>
            </a:r>
            <a:r>
              <a:rPr lang="en-US" dirty="0" err="1"/>
              <a:t>GraphQL</a:t>
            </a:r>
            <a:r>
              <a:rPr lang="en-US" dirty="0"/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72822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Errors/Validation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224609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concept of </a:t>
            </a:r>
            <a:r>
              <a:rPr lang="en-US" i="1" dirty="0"/>
              <a:t>Wrapped Responses</a:t>
            </a:r>
            <a:r>
              <a:rPr lang="en-US" dirty="0"/>
              <a:t>, and how it helps in logging/debugging of errors</a:t>
            </a:r>
          </a:p>
          <a:p>
            <a:endParaRPr lang="en-US" dirty="0"/>
          </a:p>
          <a:p>
            <a:r>
              <a:rPr lang="en-US" dirty="0"/>
              <a:t>Understand how to enable </a:t>
            </a:r>
            <a:r>
              <a:rPr lang="en-US" i="1" dirty="0"/>
              <a:t>Pagination</a:t>
            </a:r>
            <a:r>
              <a:rPr lang="en-US" dirty="0"/>
              <a:t> with </a:t>
            </a:r>
            <a:r>
              <a:rPr lang="en-US" i="1" dirty="0"/>
              <a:t>Links</a:t>
            </a:r>
            <a:r>
              <a:rPr lang="en-US" dirty="0"/>
              <a:t> when dealing with requests retrieving large amounts of data</a:t>
            </a:r>
          </a:p>
          <a:p>
            <a:endParaRPr lang="en-US" dirty="0"/>
          </a:p>
          <a:p>
            <a:r>
              <a:rPr lang="en-US" dirty="0"/>
              <a:t>Understand and tune how Spring deals with uncaught exceptions and bean validation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In JEE, we have seen how </a:t>
            </a:r>
            <a:r>
              <a:rPr lang="en-US" i="1" dirty="0"/>
              <a:t>@annotation </a:t>
            </a:r>
            <a:r>
              <a:rPr lang="en-US" dirty="0"/>
              <a:t>constraints could be put on the inputs of EJB beans</a:t>
            </a:r>
          </a:p>
          <a:p>
            <a:pPr lvl="1"/>
            <a:r>
              <a:rPr lang="en-US" dirty="0"/>
              <a:t>same way as on JPA @Entity</a:t>
            </a:r>
          </a:p>
          <a:p>
            <a:r>
              <a:rPr lang="en-US" dirty="0"/>
              <a:t>In Spring, we can do the same, which can be useful when handling query parameters</a:t>
            </a:r>
          </a:p>
          <a:p>
            <a:r>
              <a:rPr lang="en-US" dirty="0"/>
              <a:t>But Spring does not do validation by default, needs to be activated with </a:t>
            </a:r>
            <a:r>
              <a:rPr lang="en-US" i="1" dirty="0"/>
              <a:t>@Validated</a:t>
            </a:r>
          </a:p>
          <a:p>
            <a:pPr lvl="1"/>
            <a:r>
              <a:rPr lang="en-US" i="1" dirty="0" err="1"/>
              <a:t>org.springframework.validation.annotation.Validated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743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8346" cy="4838787"/>
          </a:xfrm>
        </p:spPr>
        <p:txBody>
          <a:bodyPr/>
          <a:lstStyle/>
          <a:p>
            <a:r>
              <a:rPr lang="en-US" dirty="0"/>
              <a:t>When an exception is thrown and not caught, Spring creates a 500 HTTP response</a:t>
            </a:r>
          </a:p>
          <a:p>
            <a:r>
              <a:rPr lang="en-US" dirty="0"/>
              <a:t>When using Wrapped Responses, the format used by Spring might be different from ours, so we might want to override it</a:t>
            </a:r>
          </a:p>
          <a:p>
            <a:r>
              <a:rPr lang="en-US" dirty="0"/>
              <a:t>Might be cases in which we want to manually throw exceptions, which should results in 400 responses with our Wrapped format</a:t>
            </a:r>
          </a:p>
        </p:txBody>
      </p:sp>
    </p:spTree>
    <p:extLst>
      <p:ext uri="{BB962C8B-B14F-4D97-AF65-F5344CB8AC3E}">
        <p14:creationId xmlns:p14="http://schemas.microsoft.com/office/powerpoint/2010/main" val="3998053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Spring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05967" cy="4879976"/>
          </a:xfrm>
        </p:spPr>
        <p:txBody>
          <a:bodyPr/>
          <a:lstStyle/>
          <a:p>
            <a:r>
              <a:rPr lang="en-US" dirty="0"/>
              <a:t>To change how Spring deals with exceptions, we can create a bean tagged with </a:t>
            </a:r>
            <a:r>
              <a:rPr lang="en-US" i="1" dirty="0"/>
              <a:t>@</a:t>
            </a:r>
            <a:r>
              <a:rPr lang="en-US" i="1" dirty="0" err="1"/>
              <a:t>ControllerAdvice</a:t>
            </a:r>
            <a:r>
              <a:rPr lang="en-US" i="1" dirty="0"/>
              <a:t>, </a:t>
            </a:r>
            <a:r>
              <a:rPr lang="en-US" dirty="0"/>
              <a:t>extending </a:t>
            </a:r>
            <a:r>
              <a:rPr lang="en-US" i="1" dirty="0" err="1"/>
              <a:t>ResponseEntityExceptionHandler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have different exception handlers by using annotation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on different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7013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advanced/rest/wrapper</a:t>
            </a:r>
          </a:p>
          <a:p>
            <a:r>
              <a:rPr lang="en-US" b="1" dirty="0"/>
              <a:t>advanced/rest/rest-</a:t>
            </a:r>
            <a:r>
              <a:rPr lang="en-US" b="1" dirty="0" err="1"/>
              <a:t>dto</a:t>
            </a:r>
            <a:endParaRPr lang="en-US" b="1" dirty="0"/>
          </a:p>
          <a:p>
            <a:r>
              <a:rPr lang="en-US" b="1" dirty="0"/>
              <a:t>advanced/rest/pagination</a:t>
            </a:r>
          </a:p>
          <a:p>
            <a:r>
              <a:rPr lang="en-US" b="1" dirty="0"/>
              <a:t>advanced/rest/exception-handling</a:t>
            </a:r>
          </a:p>
          <a:p>
            <a:r>
              <a:rPr lang="en-US" b="1" dirty="0"/>
              <a:t>advanced/rest/rest-exception</a:t>
            </a:r>
          </a:p>
          <a:p>
            <a:r>
              <a:rPr lang="en-US" dirty="0"/>
              <a:t>Study relevant sections in </a:t>
            </a:r>
            <a:r>
              <a:rPr lang="en-US" i="1" dirty="0"/>
              <a:t>RESTful Service Best Practices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Wrapped Responses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HTTP request can fail due to a 4xx or 5xx error</a:t>
            </a:r>
          </a:p>
          <a:p>
            <a:r>
              <a:rPr lang="en-US" dirty="0"/>
              <a:t>But what was the reason?</a:t>
            </a:r>
          </a:p>
          <a:p>
            <a:r>
              <a:rPr lang="en-US" dirty="0"/>
              <a:t>How to tell the user that a 400 was due to an invalid query parameter s/he provided?</a:t>
            </a:r>
          </a:p>
          <a:p>
            <a:r>
              <a:rPr lang="en-US" dirty="0"/>
              <a:t>Not so great solution: provide a </a:t>
            </a:r>
            <a:r>
              <a:rPr lang="en-US" i="1" dirty="0"/>
              <a:t>error message</a:t>
            </a:r>
            <a:r>
              <a:rPr lang="en-US" dirty="0"/>
              <a:t> as a HTML body payload</a:t>
            </a:r>
          </a:p>
          <a:p>
            <a:r>
              <a:rPr lang="en-US" dirty="0"/>
              <a:t>Why not so great? Need to marshal payloads in different ways based on status code…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JSON when OK, and HTML when errors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Wrapped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0" y="2949145"/>
            <a:ext cx="8163697" cy="37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400,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“ERROR”,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null,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“Invalid query parameter x”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5155" y="1552831"/>
            <a:ext cx="5679989" cy="369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200,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“SUCCESS”,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{foo:4, </a:t>
            </a:r>
            <a:r>
              <a:rPr lang="en-US" dirty="0" err="1"/>
              <a:t>bar:”a</a:t>
            </a:r>
            <a:r>
              <a:rPr lang="en-US" dirty="0"/>
              <a:t>”}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null</a:t>
            </a:r>
          </a:p>
          <a:p>
            <a:pPr marL="0" indent="0">
              <a:buFont typeface="Arial"/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953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14206" cy="4781122"/>
          </a:xfrm>
        </p:spPr>
        <p:txBody>
          <a:bodyPr/>
          <a:lstStyle/>
          <a:p>
            <a:r>
              <a:rPr lang="en-US" dirty="0"/>
              <a:t>Instead of returning a payload directly in the HTTP body of the response, wrap it in a JSON object</a:t>
            </a:r>
          </a:p>
          <a:p>
            <a:r>
              <a:rPr lang="en-US" dirty="0"/>
              <a:t>The payload will be in a field called “</a:t>
            </a:r>
            <a:r>
              <a:rPr lang="en-US" b="1" dirty="0"/>
              <a:t>data</a:t>
            </a:r>
            <a:r>
              <a:rPr lang="en-US" dirty="0"/>
              <a:t>”</a:t>
            </a:r>
          </a:p>
          <a:p>
            <a:r>
              <a:rPr lang="en-US" dirty="0"/>
              <a:t>If there is any error, then “</a:t>
            </a:r>
            <a:r>
              <a:rPr lang="en-US" b="1" dirty="0"/>
              <a:t>data</a:t>
            </a:r>
            <a:r>
              <a:rPr lang="en-US" dirty="0"/>
              <a:t>” will be null, with a field “</a:t>
            </a:r>
            <a:r>
              <a:rPr lang="en-US" b="1" dirty="0"/>
              <a:t>message</a:t>
            </a:r>
            <a:r>
              <a:rPr lang="en-US" dirty="0"/>
              <a:t>” explaining reason, </a:t>
            </a:r>
            <a:r>
              <a:rPr lang="en-US" dirty="0" err="1"/>
              <a:t>ie</a:t>
            </a:r>
            <a:r>
              <a:rPr lang="en-US" dirty="0"/>
              <a:t> the </a:t>
            </a:r>
            <a:r>
              <a:rPr lang="en-US" i="1" dirty="0"/>
              <a:t>error message</a:t>
            </a:r>
          </a:p>
          <a:p>
            <a:r>
              <a:rPr lang="en-US" dirty="0"/>
              <a:t>Can also have fields for the status of the response (</a:t>
            </a:r>
            <a:r>
              <a:rPr lang="en-US" dirty="0" err="1"/>
              <a:t>eg</a:t>
            </a:r>
            <a:r>
              <a:rPr lang="en-US" dirty="0"/>
              <a:t> success vs failure/error) </a:t>
            </a:r>
          </a:p>
        </p:txBody>
      </p:sp>
    </p:spTree>
    <p:extLst>
      <p:ext uri="{BB962C8B-B14F-4D97-AF65-F5344CB8AC3E}">
        <p14:creationId xmlns:p14="http://schemas.microsoft.com/office/powerpoint/2010/main" val="32829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929402"/>
          </a:xfrm>
        </p:spPr>
        <p:txBody>
          <a:bodyPr>
            <a:normAutofit/>
          </a:bodyPr>
          <a:lstStyle/>
          <a:p>
            <a:r>
              <a:rPr lang="en-US" dirty="0"/>
              <a:t>Error message, if any, is part of the response body, easy to access </a:t>
            </a:r>
          </a:p>
          <a:p>
            <a:endParaRPr lang="en-US" dirty="0"/>
          </a:p>
          <a:p>
            <a:r>
              <a:rPr lang="en-US" dirty="0" err="1"/>
              <a:t>Unmarshaling</a:t>
            </a:r>
            <a:r>
              <a:rPr lang="en-US" dirty="0"/>
              <a:t> of HTTP response payload from JSON regardless of success or failure/error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success and error responses have the same JSON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limited overhead</a:t>
            </a:r>
          </a:p>
        </p:txBody>
      </p:sp>
    </p:spTree>
    <p:extLst>
      <p:ext uri="{BB962C8B-B14F-4D97-AF65-F5344CB8AC3E}">
        <p14:creationId xmlns:p14="http://schemas.microsoft.com/office/powerpoint/2010/main" val="12719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825625"/>
            <a:ext cx="11607114" cy="4822310"/>
          </a:xfrm>
        </p:spPr>
        <p:txBody>
          <a:bodyPr/>
          <a:lstStyle/>
          <a:p>
            <a:r>
              <a:rPr lang="en-US" dirty="0"/>
              <a:t>How to specify which fields to use in a wrapped response?</a:t>
            </a:r>
          </a:p>
          <a:p>
            <a:r>
              <a:rPr lang="en-US" dirty="0"/>
              <a:t>This is not part of HTTP, nor something discussed in REST</a:t>
            </a:r>
          </a:p>
          <a:p>
            <a:r>
              <a:rPr lang="en-US" dirty="0"/>
              <a:t>There is no “standard”</a:t>
            </a:r>
          </a:p>
          <a:p>
            <a:r>
              <a:rPr lang="en-US" dirty="0"/>
              <a:t>Could use your own format for your APIs</a:t>
            </a:r>
          </a:p>
          <a:p>
            <a:r>
              <a:rPr lang="en-US" dirty="0"/>
              <a:t>Or use some existing specification like </a:t>
            </a:r>
            <a:r>
              <a:rPr lang="en-US" i="1" dirty="0" err="1"/>
              <a:t>JSend</a:t>
            </a:r>
            <a:endParaRPr lang="en-US" i="1" dirty="0"/>
          </a:p>
          <a:p>
            <a:pPr lvl="1"/>
            <a:r>
              <a:rPr lang="en-US" i="1" dirty="0">
                <a:hlinkClick r:id="rId2"/>
              </a:rPr>
              <a:t>https://labs.omniti.com/labs/jsend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8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6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9696</TotalTime>
  <Words>1150</Words>
  <Application>Microsoft Macintosh PowerPoint</Application>
  <PresentationFormat>Widescreen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Enterprise Programmering 2  Lesson 04: Wrap and Pagination</vt:lpstr>
      <vt:lpstr>Goals</vt:lpstr>
      <vt:lpstr>Wrapped Responses</vt:lpstr>
      <vt:lpstr>Errors</vt:lpstr>
      <vt:lpstr>JSON Wrapped Response</vt:lpstr>
      <vt:lpstr>Wrapping</vt:lpstr>
      <vt:lpstr>Benefits</vt:lpstr>
      <vt:lpstr>Standard</vt:lpstr>
      <vt:lpstr>Pagination</vt:lpstr>
      <vt:lpstr>Amount of Data</vt:lpstr>
      <vt:lpstr>Searches</vt:lpstr>
      <vt:lpstr>Page</vt:lpstr>
      <vt:lpstr>PowerPoint Presentation</vt:lpstr>
      <vt:lpstr>Offset/Limit</vt:lpstr>
      <vt:lpstr>Links</vt:lpstr>
      <vt:lpstr>Standard</vt:lpstr>
      <vt:lpstr>Expansion</vt:lpstr>
      <vt:lpstr>Tradeoff</vt:lpstr>
      <vt:lpstr>Errors/Validation In Spring</vt:lpstr>
      <vt:lpstr>Validation</vt:lpstr>
      <vt:lpstr>Exceptions</vt:lpstr>
      <vt:lpstr>Overriding Spring Defaults</vt:lpstr>
      <vt:lpstr>Git Repository Modules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402</cp:revision>
  <cp:lastPrinted>2017-12-21T12:07:11Z</cp:lastPrinted>
  <dcterms:created xsi:type="dcterms:W3CDTF">2017-12-10T14:32:25Z</dcterms:created>
  <dcterms:modified xsi:type="dcterms:W3CDTF">2019-08-04T14:51:43Z</dcterms:modified>
</cp:coreProperties>
</file>