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57" r:id="rId4"/>
    <p:sldId id="277" r:id="rId5"/>
    <p:sldId id="279" r:id="rId6"/>
    <p:sldId id="280" r:id="rId7"/>
    <p:sldId id="283" r:id="rId8"/>
    <p:sldId id="281" r:id="rId9"/>
    <p:sldId id="272" r:id="rId10"/>
    <p:sldId id="273" r:id="rId11"/>
    <p:sldId id="282" r:id="rId12"/>
    <p:sldId id="27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8"/>
    <p:restoredTop sz="94613"/>
  </p:normalViewPr>
  <p:slideViewPr>
    <p:cSldViewPr snapToGrid="0" snapToObjects="1">
      <p:cViewPr varScale="1">
        <p:scale>
          <a:sx n="97" d="100"/>
          <a:sy n="97" d="100"/>
        </p:scale>
        <p:origin x="76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28338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02: JPA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4951136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365125"/>
            <a:ext cx="11687908" cy="1325563"/>
          </a:xfrm>
        </p:spPr>
        <p:txBody>
          <a:bodyPr>
            <a:noAutofit/>
          </a:bodyPr>
          <a:lstStyle/>
          <a:p>
            <a:r>
              <a:rPr lang="en-US" sz="5400" b="1" dirty="0"/>
              <a:t>Java Persistence </a:t>
            </a:r>
            <a:r>
              <a:rPr lang="en-US" sz="5400" b="1" dirty="0" smtClean="0"/>
              <a:t>query language</a:t>
            </a:r>
            <a:r>
              <a:rPr lang="en-US" sz="5400" dirty="0"/>
              <a:t> </a:t>
            </a:r>
            <a:r>
              <a:rPr lang="en-US" sz="5400" dirty="0" smtClean="0"/>
              <a:t>(</a:t>
            </a:r>
            <a:r>
              <a:rPr lang="en-US" sz="5400" b="1" dirty="0"/>
              <a:t>JPQL</a:t>
            </a:r>
            <a:r>
              <a:rPr lang="en-US" sz="5400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825624"/>
            <a:ext cx="11463251" cy="4799619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</a:t>
            </a:r>
            <a:r>
              <a:rPr lang="en-US" i="1" dirty="0" err="1" smtClean="0"/>
              <a:t>EntityManager#find</a:t>
            </a:r>
            <a:r>
              <a:rPr lang="en-US" i="1" dirty="0" smtClean="0"/>
              <a:t>(id) </a:t>
            </a:r>
            <a:r>
              <a:rPr lang="en-US" dirty="0" smtClean="0"/>
              <a:t>to query an </a:t>
            </a:r>
            <a:r>
              <a:rPr lang="en-US" i="1" dirty="0" smtClean="0"/>
              <a:t>@Entity</a:t>
            </a:r>
            <a:r>
              <a:rPr lang="en-US" dirty="0" smtClean="0"/>
              <a:t> with a given </a:t>
            </a:r>
            <a:r>
              <a:rPr lang="en-US" i="1" dirty="0" smtClean="0"/>
              <a:t>id</a:t>
            </a:r>
          </a:p>
          <a:p>
            <a:r>
              <a:rPr lang="en-US" dirty="0" smtClean="0"/>
              <a:t>But what if you need to find all quizzes in a given category?</a:t>
            </a:r>
          </a:p>
          <a:p>
            <a:r>
              <a:rPr lang="en-US" dirty="0" smtClean="0"/>
              <a:t>You can of course use SQL</a:t>
            </a:r>
          </a:p>
          <a:p>
            <a:r>
              <a:rPr lang="en-US" dirty="0" smtClean="0"/>
              <a:t>JPQL: similar to SQL in syntax, but works by referring directly to </a:t>
            </a:r>
            <a:r>
              <a:rPr lang="en-US" i="1" dirty="0" smtClean="0"/>
              <a:t>@Entity</a:t>
            </a:r>
            <a:r>
              <a:rPr lang="en-US" dirty="0" smtClean="0"/>
              <a:t>, and not tables in DB </a:t>
            </a:r>
          </a:p>
          <a:p>
            <a:r>
              <a:rPr lang="en-US" dirty="0" smtClean="0"/>
              <a:t>JPA will translate JPQL into SQL at runtime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3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715" y="3762855"/>
            <a:ext cx="11781945" cy="2881346"/>
          </a:xfrm>
        </p:spPr>
        <p:txBody>
          <a:bodyPr/>
          <a:lstStyle/>
          <a:p>
            <a:r>
              <a:rPr lang="en-US" dirty="0" smtClean="0"/>
              <a:t>Very similar to SQL, </a:t>
            </a:r>
            <a:r>
              <a:rPr lang="en-US" dirty="0" err="1" smtClean="0"/>
              <a:t>eg</a:t>
            </a:r>
            <a:r>
              <a:rPr lang="en-US" dirty="0" smtClean="0"/>
              <a:t>, using SELECT/FROM/WHERE</a:t>
            </a:r>
          </a:p>
          <a:p>
            <a:r>
              <a:rPr lang="en-US" dirty="0" smtClean="0"/>
              <a:t>However, the FROM is an </a:t>
            </a:r>
            <a:r>
              <a:rPr lang="en-US" i="1" dirty="0" smtClean="0"/>
              <a:t>@Entity</a:t>
            </a:r>
          </a:p>
          <a:p>
            <a:r>
              <a:rPr lang="en-US" dirty="0" smtClean="0"/>
              <a:t>We give a name to the entity, </a:t>
            </a:r>
            <a:r>
              <a:rPr lang="en-US" dirty="0" err="1" smtClean="0"/>
              <a:t>eg</a:t>
            </a:r>
            <a:r>
              <a:rPr lang="en-US" dirty="0" smtClean="0"/>
              <a:t> “</a:t>
            </a:r>
            <a:r>
              <a:rPr lang="en-US" i="1" dirty="0" smtClean="0"/>
              <a:t>u</a:t>
            </a:r>
            <a:r>
              <a:rPr lang="en-US" dirty="0" smtClean="0"/>
              <a:t>” (but could be anything)</a:t>
            </a:r>
          </a:p>
          <a:p>
            <a:pPr lvl="1"/>
            <a:r>
              <a:rPr lang="en-US" dirty="0" smtClean="0"/>
              <a:t>that works as instance of the </a:t>
            </a:r>
            <a:r>
              <a:rPr lang="en-US" i="1" dirty="0" smtClean="0"/>
              <a:t>@Entity</a:t>
            </a:r>
            <a:r>
              <a:rPr lang="en-US" dirty="0" smtClean="0"/>
              <a:t>, on which we can access fields like an object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715" y="2320435"/>
            <a:ext cx="11630642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807D6E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807D6E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 u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807D6E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807D6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828EBA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807D6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828EBA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807D6E"/>
                </a:solidFill>
                <a:effectLst/>
                <a:latin typeface="Consolas" panose="020B0609020204030204" pitchFamily="49" charset="0"/>
              </a:rPr>
              <a:t> = 'Norway'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4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1325563"/>
          </a:xfrm>
        </p:spPr>
        <p:txBody>
          <a:bodyPr/>
          <a:lstStyle/>
          <a:p>
            <a:r>
              <a:rPr lang="en-US" dirty="0" smtClean="0"/>
              <a:t>JPQL and 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8" y="1516952"/>
            <a:ext cx="10515600" cy="12376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IntelliJ can automatically analyze syntax and do code completion for JPQL strings, but need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704" y="2842515"/>
            <a:ext cx="6743183" cy="162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6520" y="2571305"/>
            <a:ext cx="5472003" cy="408140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423045">
            <a:off x="4215384" y="40782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276849">
            <a:off x="10258774" y="5444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385487">
            <a:off x="8558267" y="4943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/relationship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/relationship-</a:t>
            </a:r>
            <a:r>
              <a:rPr lang="en-US" b="1" dirty="0" err="1" smtClean="0"/>
              <a:t>sql</a:t>
            </a:r>
            <a:endParaRPr lang="en-US" b="1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/manager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</a:t>
            </a:r>
            <a:r>
              <a:rPr lang="en-US" b="1" dirty="0" err="1" smtClean="0"/>
              <a:t>jpql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/fetch</a:t>
            </a:r>
            <a:endParaRPr lang="en-US" dirty="0" smtClean="0"/>
          </a:p>
          <a:p>
            <a:r>
              <a:rPr lang="en-US" dirty="0" smtClean="0"/>
              <a:t>Exercises for Lesson 02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780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Database (DB) tables can have relationship among them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3380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Category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0261" y="3153508"/>
            <a:ext cx="2435586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SubCategory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50557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Quiz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2445551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>
          <a:xfrm>
            <a:off x="7165847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5551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9777" y="3419603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215788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985736" y="3416067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smtClean="0"/>
              <a:t> </a:t>
            </a:r>
            <a:endParaRPr lang="en-US" sz="2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42375" y="4756386"/>
            <a:ext cx="11590020" cy="1972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category can have many subcategories</a:t>
            </a:r>
          </a:p>
          <a:p>
            <a:r>
              <a:rPr lang="en-US" dirty="0" smtClean="0"/>
              <a:t>A subcategory has one parent category </a:t>
            </a:r>
          </a:p>
          <a:p>
            <a:r>
              <a:rPr lang="en-US" dirty="0" smtClean="0"/>
              <a:t>Same kind of relations between </a:t>
            </a:r>
            <a:r>
              <a:rPr lang="en-US" dirty="0" err="1" smtClean="0"/>
              <a:t>SubCategory</a:t>
            </a:r>
            <a:r>
              <a:rPr lang="en-US" dirty="0" smtClean="0"/>
              <a:t> and Quiz</a:t>
            </a:r>
          </a:p>
          <a:p>
            <a:r>
              <a:rPr lang="en-US" dirty="0" smtClean="0"/>
              <a:t>“Links” are </a:t>
            </a:r>
            <a:r>
              <a:rPr lang="en-US" i="1" dirty="0" err="1" smtClean="0"/>
              <a:t>foreignkey</a:t>
            </a:r>
            <a:r>
              <a:rPr lang="en-US" dirty="0" smtClean="0"/>
              <a:t> constraints 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kinds of annotations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OneToOne</a:t>
            </a:r>
            <a:endParaRPr lang="en-US" i="1" dirty="0" smtClean="0"/>
          </a:p>
          <a:p>
            <a:r>
              <a:rPr lang="en-US" i="1" dirty="0" smtClean="0"/>
              <a:t>@</a:t>
            </a:r>
            <a:r>
              <a:rPr lang="en-US" i="1" dirty="0" err="1" smtClean="0"/>
              <a:t>OneToMany</a:t>
            </a:r>
            <a:endParaRPr lang="en-US" i="1" dirty="0" smtClean="0"/>
          </a:p>
          <a:p>
            <a:r>
              <a:rPr lang="en-US" i="1" dirty="0" smtClean="0"/>
              <a:t>@</a:t>
            </a:r>
            <a:r>
              <a:rPr lang="en-US" i="1" dirty="0" err="1" smtClean="0"/>
              <a:t>ManyToOne</a:t>
            </a:r>
            <a:endParaRPr lang="en-US" i="1" dirty="0" smtClean="0"/>
          </a:p>
          <a:p>
            <a:r>
              <a:rPr lang="en-US" i="1" dirty="0" smtClean="0"/>
              <a:t>@</a:t>
            </a:r>
            <a:r>
              <a:rPr lang="en-US" i="1" dirty="0" err="1" smtClean="0"/>
              <a:t>ManyToMany</a:t>
            </a:r>
            <a:endParaRPr lang="en-US" i="1" dirty="0" smtClean="0"/>
          </a:p>
          <a:p>
            <a:r>
              <a:rPr lang="en-US" i="1" dirty="0"/>
              <a:t>@</a:t>
            </a:r>
            <a:r>
              <a:rPr lang="en-US" i="1" dirty="0" err="1"/>
              <a:t>ElementCollection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966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74" y="1825625"/>
            <a:ext cx="11887200" cy="4960186"/>
          </a:xfrm>
        </p:spPr>
        <p:txBody>
          <a:bodyPr/>
          <a:lstStyle/>
          <a:p>
            <a:r>
              <a:rPr lang="en-US" dirty="0" smtClean="0"/>
              <a:t>“Links” are represented with SQL </a:t>
            </a:r>
            <a:r>
              <a:rPr lang="en-US" i="1" dirty="0" smtClean="0"/>
              <a:t>foreign-key</a:t>
            </a:r>
            <a:r>
              <a:rPr lang="en-US" dirty="0" smtClean="0"/>
              <a:t> constraints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a field in table X is mapped with the value of primary-key in Y</a:t>
            </a:r>
          </a:p>
          <a:p>
            <a:r>
              <a:rPr lang="en-US" dirty="0" smtClean="0"/>
              <a:t>If X has link to Y, then need to decide if Y has link back to 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unidirectional</a:t>
            </a:r>
            <a:r>
              <a:rPr lang="en-US" dirty="0" smtClean="0"/>
              <a:t> or </a:t>
            </a:r>
            <a:r>
              <a:rPr lang="en-US" i="1" dirty="0" smtClean="0"/>
              <a:t>bidirectional</a:t>
            </a:r>
            <a:r>
              <a:rPr lang="en-US" dirty="0" smtClean="0"/>
              <a:t> links</a:t>
            </a:r>
          </a:p>
          <a:p>
            <a:r>
              <a:rPr lang="en-US" dirty="0" smtClean="0"/>
              <a:t>In annotations @, this is specified </a:t>
            </a:r>
            <a:r>
              <a:rPr lang="en-US" dirty="0"/>
              <a:t>with </a:t>
            </a:r>
            <a:r>
              <a:rPr lang="en-US" i="1" dirty="0" err="1" smtClean="0"/>
              <a:t>mappedBy</a:t>
            </a:r>
            <a:r>
              <a:rPr lang="en-US" i="1" dirty="0" smtClean="0"/>
              <a:t> </a:t>
            </a:r>
          </a:p>
          <a:p>
            <a:pPr lvl="1"/>
            <a:r>
              <a:rPr lang="en-US" dirty="0" smtClean="0"/>
              <a:t>if forget it, might end up with independent links,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X </a:t>
            </a:r>
            <a:r>
              <a:rPr lang="en-US" i="1" dirty="0" err="1" smtClean="0"/>
              <a:t>x</a:t>
            </a:r>
            <a:r>
              <a:rPr lang="en-US" dirty="0" smtClean="0"/>
              <a:t> with link to a </a:t>
            </a:r>
            <a:r>
              <a:rPr lang="en-US" i="1" dirty="0" smtClean="0"/>
              <a:t>Y </a:t>
            </a:r>
            <a:r>
              <a:rPr lang="en-US" i="1" dirty="0" err="1" smtClean="0"/>
              <a:t>y</a:t>
            </a:r>
            <a:r>
              <a:rPr lang="en-US" i="1" dirty="0" smtClean="0"/>
              <a:t>, </a:t>
            </a:r>
            <a:r>
              <a:rPr lang="en-US" dirty="0" smtClean="0"/>
              <a:t>where the link back from </a:t>
            </a:r>
            <a:r>
              <a:rPr lang="en-US" i="1" dirty="0" smtClean="0"/>
              <a:t>y</a:t>
            </a:r>
            <a:r>
              <a:rPr lang="en-US" dirty="0" smtClean="0"/>
              <a:t> could point to a different </a:t>
            </a:r>
            <a:r>
              <a:rPr lang="en-US" i="1" dirty="0" smtClean="0"/>
              <a:t>X k!=x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811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256"/>
            <a:ext cx="10515600" cy="1075546"/>
          </a:xfrm>
        </p:spPr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37" y="1220409"/>
            <a:ext cx="11774905" cy="21524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an </a:t>
            </a:r>
            <a:r>
              <a:rPr lang="en-US" i="1" dirty="0" smtClean="0"/>
              <a:t>X</a:t>
            </a:r>
            <a:r>
              <a:rPr lang="en-US" dirty="0" smtClean="0"/>
              <a:t> element has links to many </a:t>
            </a:r>
            <a:r>
              <a:rPr lang="en-US" i="1" dirty="0" smtClean="0"/>
              <a:t>Y</a:t>
            </a:r>
            <a:r>
              <a:rPr lang="en-US" dirty="0" smtClean="0"/>
              <a:t>s, and a </a:t>
            </a:r>
            <a:r>
              <a:rPr lang="en-US" i="1" dirty="0" smtClean="0"/>
              <a:t>Y</a:t>
            </a:r>
            <a:r>
              <a:rPr lang="en-US" dirty="0" smtClean="0"/>
              <a:t> can have links to many </a:t>
            </a:r>
            <a:r>
              <a:rPr lang="en-US" i="1" dirty="0" err="1" smtClean="0"/>
              <a:t>X</a:t>
            </a:r>
            <a:r>
              <a:rPr lang="en-US" dirty="0" err="1" smtClean="0"/>
              <a:t>s</a:t>
            </a:r>
            <a:r>
              <a:rPr lang="en-US" dirty="0" smtClean="0"/>
              <a:t>, we need a third table with 2 FKs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0</a:t>
            </a:r>
            <a:r>
              <a:rPr lang="en-US" dirty="0" smtClean="0"/>
              <a:t> has link to </a:t>
            </a:r>
            <a:r>
              <a:rPr lang="en-US" i="1" dirty="0" smtClean="0"/>
              <a:t>b </a:t>
            </a:r>
            <a:r>
              <a:rPr lang="en-US" dirty="0" smtClean="0"/>
              <a:t>and </a:t>
            </a:r>
            <a:r>
              <a:rPr lang="en-US" i="1" dirty="0" smtClean="0"/>
              <a:t>e</a:t>
            </a:r>
            <a:r>
              <a:rPr lang="en-US" dirty="0" smtClean="0"/>
              <a:t>, where </a:t>
            </a:r>
            <a:r>
              <a:rPr lang="en-US" i="1" dirty="0" smtClean="0"/>
              <a:t>e</a:t>
            </a:r>
            <a:r>
              <a:rPr lang="en-US" dirty="0" smtClean="0"/>
              <a:t> also has link to </a:t>
            </a:r>
            <a:r>
              <a:rPr lang="en-US" i="1" dirty="0" smtClean="0"/>
              <a:t>1</a:t>
            </a:r>
          </a:p>
          <a:p>
            <a:r>
              <a:rPr lang="en-US" dirty="0" smtClean="0"/>
              <a:t>Unidirectional and bidirectional use same SQL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23472"/>
              </p:ext>
            </p:extLst>
          </p:nvPr>
        </p:nvGraphicFramePr>
        <p:xfrm>
          <a:off x="889970" y="3846494"/>
          <a:ext cx="12191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163614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X-PK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6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1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3966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51641"/>
              </p:ext>
            </p:extLst>
          </p:nvPr>
        </p:nvGraphicFramePr>
        <p:xfrm>
          <a:off x="9593370" y="3846494"/>
          <a:ext cx="1668379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8379">
                  <a:extLst>
                    <a:ext uri="{9D8B030D-6E8A-4147-A177-3AD203B41FA5}">
                      <a16:colId xmlns:a16="http://schemas.microsoft.com/office/drawing/2014/main" val="3161174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Y-PK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4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2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9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9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0068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8510"/>
              </p:ext>
            </p:extLst>
          </p:nvPr>
        </p:nvGraphicFramePr>
        <p:xfrm>
          <a:off x="4177294" y="3846494"/>
          <a:ext cx="302899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498">
                  <a:extLst>
                    <a:ext uri="{9D8B030D-6E8A-4147-A177-3AD203B41FA5}">
                      <a16:colId xmlns:a16="http://schemas.microsoft.com/office/drawing/2014/main" val="3894862203"/>
                    </a:ext>
                  </a:extLst>
                </a:gridCol>
                <a:gridCol w="1514498">
                  <a:extLst>
                    <a:ext uri="{9D8B030D-6E8A-4147-A177-3AD203B41FA5}">
                      <a16:colId xmlns:a16="http://schemas.microsoft.com/office/drawing/2014/main" val="2530556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FK-to-X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FK-to-Y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3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44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7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2975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2232621" y="4528927"/>
            <a:ext cx="1872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232620" y="4681328"/>
            <a:ext cx="1872312" cy="3314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232620" y="5119105"/>
            <a:ext cx="1872312" cy="321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78652" y="4528146"/>
            <a:ext cx="2178215" cy="4385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278652" y="5440352"/>
            <a:ext cx="2178215" cy="10130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278652" y="4966706"/>
            <a:ext cx="2178215" cy="1328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19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256"/>
            <a:ext cx="10515600" cy="1075546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-to-Many Unidirectional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37" y="1220409"/>
            <a:ext cx="11774905" cy="21524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an </a:t>
            </a:r>
            <a:r>
              <a:rPr lang="en-US" i="1" dirty="0" smtClean="0"/>
              <a:t>X</a:t>
            </a:r>
            <a:r>
              <a:rPr lang="en-US" dirty="0" smtClean="0"/>
              <a:t> element has links to many </a:t>
            </a:r>
            <a:r>
              <a:rPr lang="en-US" i="1" dirty="0" smtClean="0"/>
              <a:t>Y</a:t>
            </a:r>
            <a:r>
              <a:rPr lang="en-US" dirty="0" smtClean="0"/>
              <a:t>s, and a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dirty="0" smtClean="0"/>
              <a:t>has no link back</a:t>
            </a:r>
          </a:p>
          <a:p>
            <a:r>
              <a:rPr lang="en-US" dirty="0" smtClean="0"/>
              <a:t>Like Many-to-Many, but with </a:t>
            </a:r>
            <a:r>
              <a:rPr lang="en-US" b="1" dirty="0" smtClean="0"/>
              <a:t>UNIQUE</a:t>
            </a:r>
            <a:r>
              <a:rPr lang="en-US" dirty="0" smtClean="0"/>
              <a:t> constraint of </a:t>
            </a:r>
            <a:r>
              <a:rPr lang="en-US" i="1" dirty="0" smtClean="0"/>
              <a:t>FK-to-Y</a:t>
            </a:r>
            <a:endParaRPr lang="en-US" i="1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smtClean="0"/>
              <a:t>if </a:t>
            </a:r>
            <a:r>
              <a:rPr lang="en-US" i="1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has link to </a:t>
            </a:r>
            <a:r>
              <a:rPr lang="en-US" i="1" dirty="0" smtClean="0"/>
              <a:t>b </a:t>
            </a:r>
            <a:r>
              <a:rPr lang="en-US" dirty="0" smtClean="0"/>
              <a:t>and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e </a:t>
            </a:r>
            <a:r>
              <a:rPr lang="en-US" dirty="0" smtClean="0"/>
              <a:t>cannot be used in any other relation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23472"/>
              </p:ext>
            </p:extLst>
          </p:nvPr>
        </p:nvGraphicFramePr>
        <p:xfrm>
          <a:off x="889970" y="3846494"/>
          <a:ext cx="12191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163614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X-PK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6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1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3966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51641"/>
              </p:ext>
            </p:extLst>
          </p:nvPr>
        </p:nvGraphicFramePr>
        <p:xfrm>
          <a:off x="9593370" y="3846494"/>
          <a:ext cx="1668379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8379">
                  <a:extLst>
                    <a:ext uri="{9D8B030D-6E8A-4147-A177-3AD203B41FA5}">
                      <a16:colId xmlns:a16="http://schemas.microsoft.com/office/drawing/2014/main" val="3161174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Y-PK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4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2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9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9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0068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82132"/>
              </p:ext>
            </p:extLst>
          </p:nvPr>
        </p:nvGraphicFramePr>
        <p:xfrm>
          <a:off x="4177294" y="3478111"/>
          <a:ext cx="3028996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498">
                  <a:extLst>
                    <a:ext uri="{9D8B030D-6E8A-4147-A177-3AD203B41FA5}">
                      <a16:colId xmlns:a16="http://schemas.microsoft.com/office/drawing/2014/main" val="3894862203"/>
                    </a:ext>
                  </a:extLst>
                </a:gridCol>
                <a:gridCol w="1514498">
                  <a:extLst>
                    <a:ext uri="{9D8B030D-6E8A-4147-A177-3AD203B41FA5}">
                      <a16:colId xmlns:a16="http://schemas.microsoft.com/office/drawing/2014/main" val="2530556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FK-to-X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Unique</a:t>
                      </a:r>
                    </a:p>
                    <a:p>
                      <a:pPr algn="ctr"/>
                      <a:r>
                        <a:rPr lang="en-US" sz="2400" dirty="0" smtClean="0"/>
                        <a:t>FK-to-Y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3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44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7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2975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2232621" y="4528927"/>
            <a:ext cx="1872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232620" y="4681328"/>
            <a:ext cx="1872312" cy="3314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232620" y="5119105"/>
            <a:ext cx="1872312" cy="321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78652" y="4528146"/>
            <a:ext cx="2178215" cy="4385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278652" y="4966706"/>
            <a:ext cx="2178215" cy="1328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9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33"/>
            <a:ext cx="10515600" cy="1038227"/>
          </a:xfrm>
        </p:spPr>
        <p:txBody>
          <a:bodyPr/>
          <a:lstStyle/>
          <a:p>
            <a:r>
              <a:rPr lang="en-US" dirty="0" smtClean="0"/>
              <a:t>1-To-Many Bidirectional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1" y="1328880"/>
            <a:ext cx="11673305" cy="2321131"/>
          </a:xfrm>
        </p:spPr>
        <p:txBody>
          <a:bodyPr>
            <a:normAutofit/>
          </a:bodyPr>
          <a:lstStyle/>
          <a:p>
            <a:r>
              <a:rPr lang="en-US" dirty="0" smtClean="0"/>
              <a:t>If a </a:t>
            </a:r>
            <a:r>
              <a:rPr lang="en-US" i="1" dirty="0" smtClean="0"/>
              <a:t>X</a:t>
            </a:r>
            <a:r>
              <a:rPr lang="en-US" dirty="0" smtClean="0"/>
              <a:t> has links to many </a:t>
            </a:r>
            <a:r>
              <a:rPr lang="en-US" i="1" dirty="0" smtClean="0"/>
              <a:t>Ys</a:t>
            </a:r>
            <a:r>
              <a:rPr lang="en-US" dirty="0" smtClean="0"/>
              <a:t>, the FK will be from </a:t>
            </a:r>
            <a:r>
              <a:rPr lang="en-US" i="1" dirty="0" smtClean="0"/>
              <a:t>Y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The table </a:t>
            </a:r>
            <a:r>
              <a:rPr lang="en-US" i="1" dirty="0" smtClean="0"/>
              <a:t>X</a:t>
            </a:r>
            <a:r>
              <a:rPr lang="en-US" dirty="0" smtClean="0"/>
              <a:t> has no info on </a:t>
            </a:r>
            <a:r>
              <a:rPr lang="en-US" i="1" dirty="0" smtClean="0"/>
              <a:t>Y</a:t>
            </a:r>
            <a:r>
              <a:rPr lang="en-US" dirty="0" smtClean="0"/>
              <a:t>, but can use SQL to find all rows in </a:t>
            </a:r>
            <a:r>
              <a:rPr lang="en-US" i="1" dirty="0" smtClean="0"/>
              <a:t>Y</a:t>
            </a:r>
            <a:r>
              <a:rPr lang="en-US" dirty="0" smtClean="0"/>
              <a:t> that has FK pointing to a specific </a:t>
            </a:r>
            <a:r>
              <a:rPr lang="en-US" i="1" dirty="0" smtClean="0"/>
              <a:t>X </a:t>
            </a:r>
            <a:r>
              <a:rPr lang="en-US" i="1" dirty="0" err="1" smtClean="0"/>
              <a:t>x</a:t>
            </a:r>
            <a:endParaRPr lang="en-US" i="1" dirty="0" smtClean="0"/>
          </a:p>
          <a:p>
            <a:r>
              <a:rPr lang="en-US" i="1" dirty="0" smtClean="0"/>
              <a:t>Better to have bidirectional than unidirectional</a:t>
            </a:r>
            <a:endParaRPr lang="en-US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56450"/>
              </p:ext>
            </p:extLst>
          </p:nvPr>
        </p:nvGraphicFramePr>
        <p:xfrm>
          <a:off x="2363536" y="4347831"/>
          <a:ext cx="12191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163614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X-PK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6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1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3966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42522"/>
              </p:ext>
            </p:extLst>
          </p:nvPr>
        </p:nvGraphicFramePr>
        <p:xfrm>
          <a:off x="6523789" y="3774131"/>
          <a:ext cx="3336758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8379">
                  <a:extLst>
                    <a:ext uri="{9D8B030D-6E8A-4147-A177-3AD203B41FA5}">
                      <a16:colId xmlns:a16="http://schemas.microsoft.com/office/drawing/2014/main" val="3161174791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3767231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Y-PK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Y-FK-to-X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4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2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9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9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0068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3720429" y="4420695"/>
            <a:ext cx="2700107" cy="503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85988" y="4924002"/>
            <a:ext cx="2734549" cy="457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54870" y="5370767"/>
            <a:ext cx="2665667" cy="162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85988" y="5668538"/>
            <a:ext cx="2734549" cy="159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685989" y="5125231"/>
            <a:ext cx="2734547" cy="12229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5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7" y="1825625"/>
            <a:ext cx="1157067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Object used to sync the entities with the data in the DB</a:t>
            </a:r>
          </a:p>
          <a:p>
            <a:r>
              <a:rPr lang="en-US" dirty="0" smtClean="0"/>
              <a:t>Different operations</a:t>
            </a:r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ersist()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lear()</a:t>
            </a:r>
          </a:p>
          <a:p>
            <a:pPr lvl="1"/>
            <a:r>
              <a:rPr lang="en-US" i="1" dirty="0"/>
              <a:t>f</a:t>
            </a:r>
            <a:r>
              <a:rPr lang="en-US" i="1" dirty="0" smtClean="0"/>
              <a:t>ind()</a:t>
            </a:r>
          </a:p>
          <a:p>
            <a:pPr lvl="1"/>
            <a:r>
              <a:rPr lang="en-US" i="1" dirty="0" smtClean="0"/>
              <a:t>contains()</a:t>
            </a:r>
          </a:p>
          <a:p>
            <a:pPr lvl="1"/>
            <a:r>
              <a:rPr lang="en-US" i="1" dirty="0"/>
              <a:t>m</a:t>
            </a:r>
            <a:r>
              <a:rPr lang="en-US" i="1" dirty="0" smtClean="0"/>
              <a:t>erge()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emove()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6681</TotalTime>
  <Words>610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Enterprise Programmering 1  Lesson 02: JPA</vt:lpstr>
      <vt:lpstr>About these slides</vt:lpstr>
      <vt:lpstr>Relationships</vt:lpstr>
      <vt:lpstr>Relationship Annotations</vt:lpstr>
      <vt:lpstr>Links</vt:lpstr>
      <vt:lpstr>Many-to-Many</vt:lpstr>
      <vt:lpstr>1-to-Many Unidirectional</vt:lpstr>
      <vt:lpstr>1-To-Many Bidirectional</vt:lpstr>
      <vt:lpstr>EntityManager</vt:lpstr>
      <vt:lpstr>Java Persistence query language (JPQL) </vt:lpstr>
      <vt:lpstr>JPQL Example</vt:lpstr>
      <vt:lpstr>JPQL and IntelliJ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225</cp:revision>
  <cp:lastPrinted>2017-12-21T12:07:11Z</cp:lastPrinted>
  <dcterms:created xsi:type="dcterms:W3CDTF">2017-12-10T14:32:25Z</dcterms:created>
  <dcterms:modified xsi:type="dcterms:W3CDTF">2019-12-19T09:47:02Z</dcterms:modified>
</cp:coreProperties>
</file>