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78" r:id="rId6"/>
    <p:sldId id="283" r:id="rId7"/>
    <p:sldId id="284" r:id="rId8"/>
    <p:sldId id="279" r:id="rId9"/>
    <p:sldId id="280" r:id="rId10"/>
    <p:sldId id="281" r:id="rId11"/>
    <p:sldId id="28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/>
    <p:restoredTop sz="94613"/>
  </p:normalViewPr>
  <p:slideViewPr>
    <p:cSldViewPr snapToGrid="0" snapToObjects="1">
      <p:cViewPr varScale="1">
        <p:scale>
          <a:sx n="116" d="100"/>
          <a:sy n="116" d="100"/>
        </p:scale>
        <p:origin x="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61050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03: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52067"/>
            <a:ext cx="9144000" cy="67733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using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If something goes wrong, you want a failure as soon as possible, with a clear reason,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fail fast</a:t>
            </a:r>
            <a:r>
              <a:rPr lang="en-US" dirty="0"/>
              <a:t> </a:t>
            </a:r>
            <a:r>
              <a:rPr lang="en-US" dirty="0" smtClean="0"/>
              <a:t>principle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Good for non-ambiguous documentation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Security, </a:t>
            </a:r>
            <a:r>
              <a:rPr lang="en-US" dirty="0" err="1" smtClean="0"/>
              <a:t>eg</a:t>
            </a:r>
            <a:r>
              <a:rPr lang="en-US" dirty="0" smtClean="0"/>
              <a:t>, prevent DOS of username fields filled with 10GB long usernames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2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825624"/>
            <a:ext cx="11396133" cy="4829175"/>
          </a:xfrm>
        </p:spPr>
        <p:txBody>
          <a:bodyPr>
            <a:normAutofit/>
          </a:bodyPr>
          <a:lstStyle/>
          <a:p>
            <a:r>
              <a:rPr lang="en-US" i="1" dirty="0" smtClean="0"/>
              <a:t>Hibernate</a:t>
            </a:r>
            <a:r>
              <a:rPr lang="en-US" dirty="0" smtClean="0"/>
              <a:t> is the most used JPA implementation</a:t>
            </a:r>
          </a:p>
          <a:p>
            <a:r>
              <a:rPr lang="en-US" i="1" dirty="0" err="1" smtClean="0"/>
              <a:t>EclipseLink</a:t>
            </a:r>
            <a:r>
              <a:rPr lang="en-US" dirty="0" smtClean="0"/>
              <a:t> is another one</a:t>
            </a:r>
          </a:p>
          <a:p>
            <a:r>
              <a:rPr lang="en-US" dirty="0" smtClean="0"/>
              <a:t>One role of ORMs is to translate your </a:t>
            </a:r>
            <a:r>
              <a:rPr lang="en-US" i="1" dirty="0" err="1" smtClean="0"/>
              <a:t>EntityManager</a:t>
            </a:r>
            <a:r>
              <a:rPr lang="en-US" dirty="0" smtClean="0"/>
              <a:t> and JPQL operations into efficient SQL commands</a:t>
            </a:r>
          </a:p>
          <a:p>
            <a:r>
              <a:rPr lang="en-US" dirty="0" smtClean="0"/>
              <a:t>That’s good for many cases, but you can end up with </a:t>
            </a:r>
            <a:r>
              <a:rPr lang="en-US" i="1" dirty="0" smtClean="0"/>
              <a:t>inefficient SQL </a:t>
            </a:r>
            <a:r>
              <a:rPr lang="en-US" dirty="0" smtClean="0"/>
              <a:t>or </a:t>
            </a:r>
            <a:r>
              <a:rPr lang="en-US" i="1" dirty="0" smtClean="0"/>
              <a:t>straight up nonsense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Remember: libraries can have bugs, or very “peculiar”, unexpected behaviors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5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/lock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/validation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outerjoin</a:t>
            </a:r>
            <a:endParaRPr lang="en-US" dirty="0"/>
          </a:p>
          <a:p>
            <a:r>
              <a:rPr lang="en-US" dirty="0" smtClean="0"/>
              <a:t>Exercises for Lesson 03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you read a counter variable from the DB, increment it by 1, and then save it back to the DB</a:t>
            </a:r>
          </a:p>
          <a:p>
            <a:r>
              <a:rPr lang="en-US" dirty="0" smtClean="0"/>
              <a:t>What if someone (</a:t>
            </a:r>
            <a:r>
              <a:rPr lang="en-US" dirty="0" err="1" smtClean="0"/>
              <a:t>ie</a:t>
            </a:r>
            <a:r>
              <a:rPr lang="en-US" dirty="0" smtClean="0"/>
              <a:t>, thread/process) modifies the counter </a:t>
            </a:r>
            <a:r>
              <a:rPr lang="en-US" i="1" dirty="0" smtClean="0"/>
              <a:t>after</a:t>
            </a:r>
            <a:r>
              <a:rPr lang="en-US" dirty="0" smtClean="0"/>
              <a:t> you read it, but </a:t>
            </a:r>
            <a:r>
              <a:rPr lang="en-US" i="1" dirty="0" smtClean="0"/>
              <a:t>before</a:t>
            </a:r>
            <a:r>
              <a:rPr lang="en-US" dirty="0" smtClean="0"/>
              <a:t> you write the increment back?</a:t>
            </a:r>
          </a:p>
          <a:p>
            <a:r>
              <a:rPr lang="en-US" dirty="0" smtClean="0"/>
              <a:t>Need mechanism to have atomic operations</a:t>
            </a:r>
          </a:p>
          <a:p>
            <a:r>
              <a:rPr lang="en-US" dirty="0" smtClean="0"/>
              <a:t>JPA provides </a:t>
            </a:r>
            <a:r>
              <a:rPr lang="en-US" i="1" dirty="0" smtClean="0"/>
              <a:t>Optimistic</a:t>
            </a:r>
            <a:r>
              <a:rPr lang="en-US" dirty="0" smtClean="0"/>
              <a:t> and </a:t>
            </a:r>
            <a:r>
              <a:rPr lang="en-US" i="1" dirty="0" smtClean="0"/>
              <a:t>Pessimistic</a:t>
            </a:r>
            <a:r>
              <a:rPr lang="en-US" dirty="0" smtClean="0"/>
              <a:t>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1825625"/>
            <a:ext cx="11421533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Entity will have </a:t>
            </a:r>
            <a:r>
              <a:rPr lang="en-US" dirty="0"/>
              <a:t>a numeric value tagged </a:t>
            </a:r>
            <a:r>
              <a:rPr lang="en-US" i="1" dirty="0"/>
              <a:t>@</a:t>
            </a:r>
            <a:r>
              <a:rPr lang="en-US" i="1" dirty="0" smtClean="0"/>
              <a:t>Version</a:t>
            </a:r>
          </a:p>
          <a:p>
            <a:r>
              <a:rPr lang="en-US" dirty="0" smtClean="0"/>
              <a:t>Every operation on the entity, version increases</a:t>
            </a:r>
          </a:p>
          <a:p>
            <a:r>
              <a:rPr lang="en-US" dirty="0" smtClean="0"/>
              <a:t>When writing back a value, check if version has been increased</a:t>
            </a:r>
          </a:p>
          <a:p>
            <a:pPr lvl="1"/>
            <a:r>
              <a:rPr lang="en-US" dirty="0" smtClean="0"/>
              <a:t>If so, it means someone else did a modification in parallel</a:t>
            </a:r>
          </a:p>
          <a:p>
            <a:r>
              <a:rPr lang="en-US" dirty="0" smtClean="0"/>
              <a:t>If version mismatches, throw exception, and can try to do operation again</a:t>
            </a:r>
          </a:p>
          <a:p>
            <a:r>
              <a:rPr lang="en-US" dirty="0" smtClean="0"/>
              <a:t>Optimistic: cheap to do, good for cases in which clashes are 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455400" cy="4351338"/>
          </a:xfrm>
        </p:spPr>
        <p:txBody>
          <a:bodyPr/>
          <a:lstStyle/>
          <a:p>
            <a:r>
              <a:rPr lang="en-US" dirty="0" smtClean="0"/>
              <a:t>Handled directly by the DB</a:t>
            </a:r>
          </a:p>
          <a:p>
            <a:r>
              <a:rPr lang="en-US" dirty="0" smtClean="0"/>
              <a:t>More expensive, as other threads will put on hold until the locks are released when an atomic operation is completed</a:t>
            </a:r>
          </a:p>
          <a:p>
            <a:r>
              <a:rPr lang="en-US" dirty="0" smtClean="0"/>
              <a:t>Pessimistic: best when it is very likely that there are going to be many concurrent accesses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5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3" y="1825624"/>
            <a:ext cx="11745951" cy="48799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go in more details later in the course, but we start using them already in this class</a:t>
            </a:r>
          </a:p>
          <a:p>
            <a:r>
              <a:rPr lang="en-US" dirty="0" smtClean="0"/>
              <a:t>When code is executed, it will run in a </a:t>
            </a:r>
            <a:r>
              <a:rPr lang="en-US" i="1" dirty="0" smtClean="0"/>
              <a:t>thread</a:t>
            </a:r>
          </a:p>
          <a:p>
            <a:r>
              <a:rPr lang="en-US" i="1" dirty="0" smtClean="0"/>
              <a:t>Threads</a:t>
            </a:r>
            <a:r>
              <a:rPr lang="en-US" dirty="0" smtClean="0"/>
              <a:t> are allocated by the OS</a:t>
            </a:r>
          </a:p>
          <a:p>
            <a:r>
              <a:rPr lang="en-US" dirty="0" smtClean="0"/>
              <a:t>A process can have 1 or more threads</a:t>
            </a:r>
          </a:p>
          <a:p>
            <a:r>
              <a:rPr lang="en-US" dirty="0" smtClean="0"/>
              <a:t>Each </a:t>
            </a:r>
            <a:r>
              <a:rPr lang="en-US" i="1" dirty="0" smtClean="0"/>
              <a:t>thread</a:t>
            </a:r>
            <a:r>
              <a:rPr lang="en-US" dirty="0" smtClean="0"/>
              <a:t> in a process has its own </a:t>
            </a:r>
            <a:r>
              <a:rPr lang="en-US" i="1" dirty="0" smtClean="0"/>
              <a:t>method-call-stack</a:t>
            </a:r>
            <a:r>
              <a:rPr lang="en-US" dirty="0" smtClean="0"/>
              <a:t>, but share the same </a:t>
            </a:r>
            <a:r>
              <a:rPr lang="en-US" i="1" dirty="0" smtClean="0"/>
              <a:t>heap</a:t>
            </a:r>
          </a:p>
          <a:p>
            <a:r>
              <a:rPr lang="en-US" dirty="0" smtClean="0"/>
              <a:t>Different </a:t>
            </a:r>
            <a:r>
              <a:rPr lang="en-US" i="1" dirty="0" smtClean="0"/>
              <a:t>threads</a:t>
            </a:r>
            <a:r>
              <a:rPr lang="en-US" dirty="0" smtClean="0"/>
              <a:t> can run in parallel on different CPUs, or sequentially on a single one (giving illusion of parallelism)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063" y="1825625"/>
            <a:ext cx="11671610" cy="4805634"/>
          </a:xfrm>
        </p:spPr>
        <p:txBody>
          <a:bodyPr/>
          <a:lstStyle/>
          <a:p>
            <a:r>
              <a:rPr lang="en-US" dirty="0" smtClean="0"/>
              <a:t>In Java, you can run/stop threads with </a:t>
            </a:r>
            <a:r>
              <a:rPr lang="en-US" b="1" dirty="0" err="1" smtClean="0"/>
              <a:t>java.lang.Thread</a:t>
            </a:r>
            <a:endParaRPr lang="en-US" b="1" dirty="0" smtClean="0"/>
          </a:p>
          <a:p>
            <a:r>
              <a:rPr lang="en-US" dirty="0" smtClean="0"/>
              <a:t>In general, and especially in JEE/Spring, you will not handle </a:t>
            </a:r>
            <a:r>
              <a:rPr lang="en-US" b="1" dirty="0" smtClean="0"/>
              <a:t>Thread</a:t>
            </a:r>
            <a:r>
              <a:rPr lang="en-US" dirty="0" smtClean="0"/>
              <a:t> directly</a:t>
            </a:r>
          </a:p>
          <a:p>
            <a:pPr lvl="1"/>
            <a:r>
              <a:rPr lang="en-US" dirty="0" smtClean="0"/>
              <a:t>we do it here just for testing and educational purposes</a:t>
            </a:r>
          </a:p>
          <a:p>
            <a:r>
              <a:rPr lang="en-US" dirty="0" smtClean="0"/>
              <a:t>A web server will have a </a:t>
            </a:r>
            <a:r>
              <a:rPr lang="en-US" i="1" dirty="0" smtClean="0"/>
              <a:t>pool</a:t>
            </a:r>
            <a:r>
              <a:rPr lang="en-US" dirty="0" smtClean="0"/>
              <a:t> of threads</a:t>
            </a:r>
          </a:p>
          <a:p>
            <a:pPr lvl="1"/>
            <a:r>
              <a:rPr lang="en-US" dirty="0" smtClean="0"/>
              <a:t>at each incoming HTTP message, one available thread will handle it</a:t>
            </a:r>
          </a:p>
          <a:p>
            <a:pPr lvl="1"/>
            <a:r>
              <a:rPr lang="en-US" dirty="0" smtClean="0"/>
              <a:t>creating/destroying threads is very expensive (as OS resources), so best to re-use existing ones from a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35" y="1825625"/>
            <a:ext cx="11435379" cy="4351338"/>
          </a:xfrm>
        </p:spPr>
        <p:txBody>
          <a:bodyPr/>
          <a:lstStyle/>
          <a:p>
            <a:r>
              <a:rPr lang="en-US" dirty="0" smtClean="0"/>
              <a:t>How to say that a String in the DB should not be too long?</a:t>
            </a:r>
          </a:p>
          <a:p>
            <a:r>
              <a:rPr lang="en-US" dirty="0" smtClean="0"/>
              <a:t>How to say that a String should represent a valid email?</a:t>
            </a:r>
          </a:p>
          <a:p>
            <a:r>
              <a:rPr lang="en-US" dirty="0" smtClean="0"/>
              <a:t>How to say that an Integer should be constrained in a specify range?</a:t>
            </a:r>
          </a:p>
          <a:p>
            <a:r>
              <a:rPr lang="en-US" dirty="0" smtClean="0"/>
              <a:t>Can have special validation tags on the </a:t>
            </a:r>
            <a:r>
              <a:rPr lang="en-US" i="1" dirty="0" smtClean="0"/>
              <a:t>@Entity </a:t>
            </a:r>
            <a:r>
              <a:rPr lang="en-US" dirty="0" smtClean="0"/>
              <a:t>fields</a:t>
            </a:r>
          </a:p>
          <a:p>
            <a:r>
              <a:rPr lang="en-US" dirty="0" smtClean="0"/>
              <a:t>Can also have custom constrains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@</a:t>
            </a:r>
            <a:r>
              <a:rPr lang="en-US" i="1" dirty="0" err="1" smtClean="0"/>
              <a:t>NotNull</a:t>
            </a:r>
            <a:endParaRPr lang="en-US" i="1" dirty="0" smtClean="0"/>
          </a:p>
          <a:p>
            <a:r>
              <a:rPr lang="en-US" i="1" dirty="0" smtClean="0"/>
              <a:t>@Size(min=?, max=?)</a:t>
            </a:r>
          </a:p>
          <a:p>
            <a:r>
              <a:rPr lang="en-US" i="1" dirty="0" smtClean="0"/>
              <a:t>@Pattern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NotBlank</a:t>
            </a:r>
            <a:endParaRPr lang="en-US" i="1" dirty="0" smtClean="0"/>
          </a:p>
          <a:p>
            <a:r>
              <a:rPr lang="en-US" i="1" dirty="0" smtClean="0"/>
              <a:t>@Email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588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Office Theme</vt:lpstr>
      <vt:lpstr>Enterprise Programmering 1  Lesson 03: JPA</vt:lpstr>
      <vt:lpstr>About these slides</vt:lpstr>
      <vt:lpstr>Locks</vt:lpstr>
      <vt:lpstr>Optimistic Locks</vt:lpstr>
      <vt:lpstr>Pessimistic Locks</vt:lpstr>
      <vt:lpstr>Threads</vt:lpstr>
      <vt:lpstr>Thread Handling</vt:lpstr>
      <vt:lpstr>Validation</vt:lpstr>
      <vt:lpstr>Validation Annotations</vt:lpstr>
      <vt:lpstr>Reasons for using constraints</vt:lpstr>
      <vt:lpstr>JPA Implementations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228</cp:revision>
  <cp:lastPrinted>2017-12-21T12:07:11Z</cp:lastPrinted>
  <dcterms:created xsi:type="dcterms:W3CDTF">2017-12-10T14:32:25Z</dcterms:created>
  <dcterms:modified xsi:type="dcterms:W3CDTF">2019-12-18T13:02:07Z</dcterms:modified>
</cp:coreProperties>
</file>