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305" r:id="rId4"/>
    <p:sldId id="266" r:id="rId5"/>
    <p:sldId id="306" r:id="rId6"/>
    <p:sldId id="258" r:id="rId7"/>
    <p:sldId id="267" r:id="rId8"/>
    <p:sldId id="307" r:id="rId9"/>
    <p:sldId id="309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49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40" r:id="rId37"/>
    <p:sldId id="273" r:id="rId38"/>
    <p:sldId id="341" r:id="rId39"/>
    <p:sldId id="342" r:id="rId40"/>
    <p:sldId id="343" r:id="rId41"/>
    <p:sldId id="348" r:id="rId42"/>
    <p:sldId id="337" r:id="rId43"/>
    <p:sldId id="310" r:id="rId44"/>
    <p:sldId id="338" r:id="rId45"/>
    <p:sldId id="339" r:id="rId46"/>
    <p:sldId id="27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643"/>
  </p:normalViewPr>
  <p:slideViewPr>
    <p:cSldViewPr snapToGrid="0" snapToObjects="1">
      <p:cViewPr varScale="1">
        <p:scale>
          <a:sx n="134" d="100"/>
          <a:sy n="134" d="100"/>
        </p:scale>
        <p:origin x="200" y="1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8/2/19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25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56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25056" indent="-312528">
              <a:spcBef>
                <a:spcPts val="914"/>
              </a:spcBef>
              <a:buFont typeface="Arial" panose="020B0604020202020204" pitchFamily="34" charset="0"/>
              <a:buChar char="•"/>
              <a:defRPr sz="1969"/>
            </a:lvl2pPr>
            <a:lvl3pPr>
              <a:spcBef>
                <a:spcPts val="914"/>
              </a:spcBef>
              <a:buChar char="★"/>
              <a:defRPr sz="1969"/>
            </a:lvl3pPr>
            <a:lvl4pPr>
              <a:defRPr sz="1687"/>
            </a:lvl4pPr>
            <a:lvl5pPr>
              <a:defRPr sz="1406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150566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ammableweb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curi82/testing_security_development_enterprise_system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2"/>
            <a:ext cx="11490960" cy="361292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Enterprise </a:t>
            </a:r>
            <a:r>
              <a:rPr lang="en-US" dirty="0" err="1"/>
              <a:t>Programmering</a:t>
            </a:r>
            <a:r>
              <a:rPr lang="en-US" dirty="0"/>
              <a:t> 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Lesson 01: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Prof. Andrea </a:t>
            </a:r>
            <a:r>
              <a:rPr lang="en-US" dirty="0" err="1"/>
              <a:t>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About </a:t>
            </a:r>
            <a:r>
              <a:rPr lang="en-US" sz="6600" dirty="0" err="1"/>
              <a:t>Kotlin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429" y="1825624"/>
            <a:ext cx="10918371" cy="4716689"/>
          </a:xfrm>
        </p:spPr>
        <p:txBody>
          <a:bodyPr>
            <a:noAutofit/>
          </a:bodyPr>
          <a:lstStyle/>
          <a:p>
            <a:r>
              <a:rPr lang="en-US" sz="3600" dirty="0"/>
              <a:t>Recent language: 2011</a:t>
            </a:r>
          </a:p>
          <a:p>
            <a:pPr lvl="1"/>
            <a:r>
              <a:rPr lang="en-US" sz="2400" dirty="0"/>
              <a:t>Java is from 1995</a:t>
            </a:r>
          </a:p>
          <a:p>
            <a:r>
              <a:rPr lang="en-US" sz="3600" dirty="0"/>
              <a:t>Compile to JVM bytecode (and JavaScript)</a:t>
            </a:r>
          </a:p>
          <a:p>
            <a:r>
              <a:rPr lang="en-US" sz="3600" dirty="0"/>
              <a:t>High compatibility with Java</a:t>
            </a:r>
          </a:p>
          <a:p>
            <a:pPr lvl="1"/>
            <a:r>
              <a:rPr lang="en-US" sz="2400" dirty="0"/>
              <a:t>Can reuse all tools (</a:t>
            </a:r>
            <a:r>
              <a:rPr lang="en-US" sz="2400" dirty="0" err="1"/>
              <a:t>eg</a:t>
            </a:r>
            <a:r>
              <a:rPr lang="en-US" sz="2400" dirty="0"/>
              <a:t> Maven) and libraries (</a:t>
            </a:r>
            <a:r>
              <a:rPr lang="en-US" sz="2400" dirty="0" err="1"/>
              <a:t>eg</a:t>
            </a:r>
            <a:r>
              <a:rPr lang="en-US" sz="2400" dirty="0"/>
              <a:t> Spring) </a:t>
            </a:r>
          </a:p>
          <a:p>
            <a:r>
              <a:rPr lang="en-US" sz="3600" dirty="0"/>
              <a:t>Made by </a:t>
            </a:r>
            <a:r>
              <a:rPr lang="en-US" sz="3600" dirty="0" err="1"/>
              <a:t>JetBrains</a:t>
            </a:r>
            <a:r>
              <a:rPr lang="en-US" sz="3600" dirty="0"/>
              <a:t> (same as IntelliJ)</a:t>
            </a:r>
          </a:p>
          <a:p>
            <a:r>
              <a:rPr lang="en-US" sz="3600" dirty="0"/>
              <a:t>As of May’17, </a:t>
            </a:r>
            <a:r>
              <a:rPr lang="en-US" sz="3600" dirty="0" err="1"/>
              <a:t>Kotlin</a:t>
            </a:r>
            <a:r>
              <a:rPr lang="en-US" sz="3600" dirty="0"/>
              <a:t> became an official language for Android development</a:t>
            </a:r>
          </a:p>
        </p:txBody>
      </p:sp>
    </p:spTree>
    <p:extLst>
      <p:ext uri="{BB962C8B-B14F-4D97-AF65-F5344CB8AC3E}">
        <p14:creationId xmlns:p14="http://schemas.microsoft.com/office/powerpoint/2010/main" val="331905425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12540"/>
            <a:ext cx="11059886" cy="1037290"/>
          </a:xfrm>
        </p:spPr>
        <p:txBody>
          <a:bodyPr>
            <a:noAutofit/>
          </a:bodyPr>
          <a:lstStyle/>
          <a:p>
            <a:r>
              <a:rPr lang="en-US" sz="6600" dirty="0" err="1"/>
              <a:t>Kotlin</a:t>
            </a:r>
            <a:r>
              <a:rPr lang="en-US" sz="6600" dirty="0"/>
              <a:t> Island (St. Petersburg)</a:t>
            </a:r>
          </a:p>
        </p:txBody>
      </p:sp>
      <p:pic>
        <p:nvPicPr>
          <p:cNvPr id="1026" name="Picture 2" descr="Image result for kotlin isl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705" y="1626320"/>
            <a:ext cx="7719715" cy="513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33902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Why?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5171" y="1830584"/>
            <a:ext cx="11364686" cy="5027416"/>
          </a:xfrm>
        </p:spPr>
        <p:txBody>
          <a:bodyPr>
            <a:normAutofit/>
          </a:bodyPr>
          <a:lstStyle/>
          <a:p>
            <a:r>
              <a:rPr lang="en-US" sz="3600" dirty="0"/>
              <a:t>Java is a good, solid language, but is verbose and lacks many “modern” features, </a:t>
            </a:r>
            <a:r>
              <a:rPr lang="en-US" sz="3600" dirty="0" err="1"/>
              <a:t>eg</a:t>
            </a:r>
            <a:r>
              <a:rPr lang="en-US" sz="3600" dirty="0"/>
              <a:t> when compared to C#</a:t>
            </a:r>
          </a:p>
          <a:p>
            <a:pPr lvl="1"/>
            <a:r>
              <a:rPr lang="en-US" sz="2400" dirty="0"/>
              <a:t>Things got bit better with Java 8, but that’s 2014</a:t>
            </a:r>
          </a:p>
          <a:p>
            <a:pPr lvl="1"/>
            <a:r>
              <a:rPr lang="en-US" sz="2400" dirty="0"/>
              <a:t>Java still better than C# for enterprise development, but mainly due to its ecosystem (frameworks and libraries)</a:t>
            </a:r>
          </a:p>
          <a:p>
            <a:r>
              <a:rPr lang="en-US" sz="3600" dirty="0"/>
              <a:t>Due to Google vs Oracle legal fight, Android development was stagnating in a Java 6 </a:t>
            </a:r>
            <a:r>
              <a:rPr lang="en-US" sz="3600" i="1" dirty="0"/>
              <a:t>wasteland</a:t>
            </a:r>
            <a:r>
              <a:rPr lang="en-US" sz="3600" dirty="0"/>
              <a:t> </a:t>
            </a:r>
          </a:p>
          <a:p>
            <a:pPr lvl="1"/>
            <a:r>
              <a:rPr lang="en-US" sz="2400" dirty="0"/>
              <a:t>Java 6 is from </a:t>
            </a:r>
            <a:r>
              <a:rPr lang="en-US" sz="2400" b="1" dirty="0"/>
              <a:t>2006, </a:t>
            </a:r>
            <a:r>
              <a:rPr lang="en-US" sz="2400" dirty="0"/>
              <a:t>eons in the software development world…</a:t>
            </a:r>
          </a:p>
          <a:p>
            <a:r>
              <a:rPr lang="en-US" sz="3600" dirty="0"/>
              <a:t>Goal: provide a modern language that can be 100% interoperable with Java </a:t>
            </a:r>
          </a:p>
        </p:txBody>
      </p:sp>
    </p:spTree>
    <p:extLst>
      <p:ext uri="{BB962C8B-B14F-4D97-AF65-F5344CB8AC3E}">
        <p14:creationId xmlns:p14="http://schemas.microsoft.com/office/powerpoint/2010/main" val="17634533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Main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457" y="1830586"/>
            <a:ext cx="11615057" cy="4864128"/>
          </a:xfrm>
        </p:spPr>
        <p:txBody>
          <a:bodyPr>
            <a:normAutofit/>
          </a:bodyPr>
          <a:lstStyle/>
          <a:p>
            <a:r>
              <a:rPr lang="en-US" sz="3600" dirty="0"/>
              <a:t>Null safety:</a:t>
            </a:r>
          </a:p>
          <a:p>
            <a:pPr lvl="1"/>
            <a:r>
              <a:rPr lang="en-US" sz="2400" b="1" dirty="0"/>
              <a:t>Compiler </a:t>
            </a:r>
            <a:r>
              <a:rPr lang="en-US" sz="2400" dirty="0"/>
              <a:t>does check if a call to “</a:t>
            </a:r>
            <a:r>
              <a:rPr lang="en-US" sz="2400" dirty="0" err="1"/>
              <a:t>foo.bar</a:t>
            </a:r>
            <a:r>
              <a:rPr lang="en-US" sz="2400" dirty="0"/>
              <a:t>()” might have “foo” null</a:t>
            </a:r>
          </a:p>
          <a:p>
            <a:pPr lvl="1"/>
            <a:r>
              <a:rPr lang="en-US" sz="2400" dirty="0"/>
              <a:t>If a variable can contain null, it has to be marked so </a:t>
            </a:r>
          </a:p>
          <a:p>
            <a:endParaRPr lang="en-US" sz="3600" b="1" dirty="0"/>
          </a:p>
          <a:p>
            <a:r>
              <a:rPr lang="en-US" sz="3600" b="1" dirty="0"/>
              <a:t>No F*KCING Checked Exceptions…</a:t>
            </a:r>
          </a:p>
          <a:p>
            <a:endParaRPr lang="en-US" sz="3600" dirty="0"/>
          </a:p>
          <a:p>
            <a:r>
              <a:rPr lang="en-US" sz="3600" dirty="0"/>
              <a:t>Removed a lot of </a:t>
            </a:r>
            <a:r>
              <a:rPr lang="en-US" sz="3600" i="1" dirty="0"/>
              <a:t>boilerplate</a:t>
            </a:r>
            <a:r>
              <a:rPr lang="en-US" sz="3600" dirty="0"/>
              <a:t>… code much shorter</a:t>
            </a:r>
          </a:p>
        </p:txBody>
      </p:sp>
    </p:spTree>
    <p:extLst>
      <p:ext uri="{BB962C8B-B14F-4D97-AF65-F5344CB8AC3E}">
        <p14:creationId xmlns:p14="http://schemas.microsoft.com/office/powerpoint/2010/main" val="346126530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11629" y="850957"/>
            <a:ext cx="10668000" cy="56664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JavaBase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startWithFoo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s) 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 ==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foo = 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s.startsWith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(foo);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22699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1305" y="455718"/>
            <a:ext cx="11703865" cy="61588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//"public" is default scope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KotlinBase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//"public" is default scope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startWithFoo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(s: String)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: Boolean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 type is specified at the end after ":"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//no need for ";" at the end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//type is implicit at compilation time, but you can specify it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//if you want,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 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foo: String = "foo"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/*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Do not need to worry of "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s.startsWith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throwing a NPE,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because compiler checks that caller of "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startWithFoo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is not null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*/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(foo)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53644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4"/>
            <a:ext cx="10896600" cy="4564289"/>
          </a:xfrm>
        </p:spPr>
        <p:txBody>
          <a:bodyPr>
            <a:normAutofit/>
          </a:bodyPr>
          <a:lstStyle/>
          <a:p>
            <a:r>
              <a:rPr lang="en-US" sz="3600" dirty="0"/>
              <a:t>Specified after with “:”</a:t>
            </a:r>
          </a:p>
          <a:p>
            <a:endParaRPr lang="en-US" sz="3600" dirty="0"/>
          </a:p>
          <a:p>
            <a:r>
              <a:rPr lang="en-US" sz="3600" dirty="0"/>
              <a:t>Can be left unspecified if compiler can infer them</a:t>
            </a:r>
          </a:p>
          <a:p>
            <a:pPr lvl="1"/>
            <a:r>
              <a:rPr lang="en-US" sz="2400" dirty="0" err="1"/>
              <a:t>val</a:t>
            </a:r>
            <a:r>
              <a:rPr lang="en-US" sz="2400" dirty="0"/>
              <a:t> foo = “foo” </a:t>
            </a:r>
          </a:p>
          <a:p>
            <a:pPr lvl="1"/>
            <a:endParaRPr lang="en-US" sz="2400" dirty="0"/>
          </a:p>
          <a:p>
            <a:r>
              <a:rPr lang="en-US" sz="3600" dirty="0"/>
              <a:t>Note: </a:t>
            </a:r>
            <a:r>
              <a:rPr lang="en-US" sz="3600" dirty="0" err="1"/>
              <a:t>Kotlin</a:t>
            </a:r>
            <a:r>
              <a:rPr lang="en-US" sz="3600" dirty="0"/>
              <a:t> </a:t>
            </a:r>
            <a:r>
              <a:rPr lang="en-US" sz="3600" b="1" dirty="0"/>
              <a:t>IS</a:t>
            </a:r>
            <a:r>
              <a:rPr lang="en-US" sz="3600" dirty="0"/>
              <a:t> statically typed </a:t>
            </a:r>
          </a:p>
        </p:txBody>
      </p:sp>
    </p:spTree>
    <p:extLst>
      <p:ext uri="{BB962C8B-B14F-4D97-AF65-F5344CB8AC3E}">
        <p14:creationId xmlns:p14="http://schemas.microsoft.com/office/powerpoint/2010/main" val="145010638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Var</a:t>
            </a:r>
            <a:r>
              <a:rPr lang="en-US" sz="6600" dirty="0"/>
              <a:t>/Val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dirty="0"/>
              <a:t>“</a:t>
            </a:r>
            <a:r>
              <a:rPr lang="en-US" sz="3600" dirty="0" err="1"/>
              <a:t>var</a:t>
            </a:r>
            <a:r>
              <a:rPr lang="en-US" sz="3600" dirty="0"/>
              <a:t>” is for variables that can be modified</a:t>
            </a:r>
          </a:p>
          <a:p>
            <a:endParaRPr lang="en-US" sz="3600" dirty="0"/>
          </a:p>
          <a:p>
            <a:r>
              <a:rPr lang="en-US" sz="3600" dirty="0"/>
              <a:t>“</a:t>
            </a:r>
            <a:r>
              <a:rPr lang="en-US" sz="3600" dirty="0" err="1"/>
              <a:t>val</a:t>
            </a:r>
            <a:r>
              <a:rPr lang="en-US" sz="3600" dirty="0"/>
              <a:t>” are values which are constant</a:t>
            </a:r>
          </a:p>
          <a:p>
            <a:pPr lvl="1"/>
            <a:r>
              <a:rPr lang="en-US" sz="2400" dirty="0"/>
              <a:t>equivalent to the use of “final” in Java</a:t>
            </a:r>
          </a:p>
        </p:txBody>
      </p:sp>
    </p:spTree>
    <p:extLst>
      <p:ext uri="{BB962C8B-B14F-4D97-AF65-F5344CB8AC3E}">
        <p14:creationId xmlns:p14="http://schemas.microsoft.com/office/powerpoint/2010/main" val="222326184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410" y="476874"/>
            <a:ext cx="9836027" cy="5604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bar(){</a:t>
            </a:r>
            <a:b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b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"changed"</a:t>
            </a:r>
            <a:b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//foo = null // doesn't compile</a:t>
            </a:r>
            <a:br>
              <a:rPr lang="en-US" altLang="en-US" sz="3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3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//note the "?" after the type</a:t>
            </a:r>
            <a:br>
              <a:rPr lang="en-US" altLang="en-US" sz="3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 : String? = </a:t>
            </a: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b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 = </a:t>
            </a: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b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88779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1567" y="402880"/>
            <a:ext cx="10004342" cy="44969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 the ?</a:t>
            </a:r>
            <a:b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startWithFoo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(s: String?) : Boolean {</a:t>
            </a:r>
            <a:b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//doesn't compile</a:t>
            </a:r>
            <a:b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//return </a:t>
            </a:r>
            <a:r>
              <a:rPr lang="en-US" altLang="en-US" sz="3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s.startsWith</a:t>
            </a: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("foo")</a:t>
            </a:r>
            <a:b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en-US" altLang="en-US" sz="3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elvis</a:t>
            </a: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operator</a:t>
            </a:r>
            <a:b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s?.</a:t>
            </a:r>
            <a:r>
              <a:rPr lang="en-US" altLang="en-US" sz="3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?: </a:t>
            </a:r>
            <a: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8913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12 lessons, once a week</a:t>
            </a:r>
          </a:p>
          <a:p>
            <a:endParaRPr lang="en-US" dirty="0"/>
          </a:p>
          <a:p>
            <a:r>
              <a:rPr lang="en-US" dirty="0"/>
              <a:t>Check </a:t>
            </a:r>
            <a:r>
              <a:rPr lang="en-US" dirty="0" err="1"/>
              <a:t>TimeEdit</a:t>
            </a:r>
            <a:r>
              <a:rPr lang="en-US" dirty="0"/>
              <a:t> for possible changes of time and rooms</a:t>
            </a:r>
          </a:p>
          <a:p>
            <a:endParaRPr lang="en-US" dirty="0"/>
          </a:p>
          <a:p>
            <a:r>
              <a:rPr lang="en-US" dirty="0"/>
              <a:t>During the course, do </a:t>
            </a:r>
            <a:r>
              <a:rPr lang="en-US" b="1" dirty="0"/>
              <a:t>NOT</a:t>
            </a:r>
            <a:r>
              <a:rPr lang="en-US" dirty="0"/>
              <a:t> send me private messages, but rather use the discussion forum of the course</a:t>
            </a:r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3332" y="622195"/>
            <a:ext cx="10498067" cy="49893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fiveNextIsFoo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(link : Link?) : Boolean{</a:t>
            </a:r>
            <a:b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link?.</a:t>
            </a:r>
            <a:r>
              <a:rPr lang="en-US" altLang="en-US" sz="3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b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b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b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b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b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en-US" altLang="en-US" sz="3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?.equals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?: </a:t>
            </a:r>
            <a: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54301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1696" y="308548"/>
            <a:ext cx="10821873" cy="5604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fiveNextIsFoo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(Link link){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(link 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//all checks above are necessary to guarantee this</a:t>
            </a:r>
            <a:b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//instruction does not throw a NPE</a:t>
            </a:r>
            <a:b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9259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6268" y="216211"/>
            <a:ext cx="11374910" cy="37582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fiveNextIsFooWithCatch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(Link link){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//this is more expensive, as exceptions need</a:t>
            </a:r>
            <a:b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//to fill info from </a:t>
            </a:r>
            <a:r>
              <a:rPr lang="en-US" altLang="en-US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stacktrace</a:t>
            </a:r>
            <a:b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60655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39446" y="274865"/>
            <a:ext cx="9795951" cy="60973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aboutStrings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multiLineString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&lt;foo&gt;</a:t>
            </a: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Some message</a:t>
            </a: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&lt;/foo&gt;</a:t>
            </a: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lang="en-US" alt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\$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interpolate, </a:t>
            </a:r>
            <a:r>
              <a:rPr lang="en-US" altLang="en-US" sz="2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x=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//The print(s) does output the following:</a:t>
            </a:r>
            <a:br>
              <a:rPr lang="en-US" altLang="en-US" sz="2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//Use $ to interpolate, </a:t>
            </a:r>
            <a:r>
              <a:rPr lang="en-US" altLang="en-US" sz="2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en-US" altLang="en-US" sz="2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x=5</a:t>
            </a:r>
            <a:br>
              <a:rPr lang="en-US" altLang="en-US" sz="2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46837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1" y="967606"/>
            <a:ext cx="11484428" cy="17884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KotlinConstructor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String, 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= </a:t>
            </a:r>
            <a:r>
              <a:rPr lang="en-US" alt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br>
              <a:rPr lang="en-US" alt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16668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8588" y="28146"/>
            <a:ext cx="5972790" cy="6815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JavaConstructor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JavaConstructor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s, 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 {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87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87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foo(){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 {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87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87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73694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7ECE-5F00-9642-9856-64BE22C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18255"/>
            <a:ext cx="10515600" cy="1325563"/>
          </a:xfrm>
        </p:spPr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F1931-04A6-D04D-ABD1-5A281DA56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05624" y="1825625"/>
            <a:ext cx="4448175" cy="4351338"/>
          </a:xfrm>
        </p:spPr>
        <p:txBody>
          <a:bodyPr/>
          <a:lstStyle/>
          <a:p>
            <a:r>
              <a:rPr lang="en-US" dirty="0"/>
              <a:t>Automatically create getters and setters for the fields</a:t>
            </a:r>
          </a:p>
          <a:p>
            <a:r>
              <a:rPr lang="en-US" dirty="0"/>
              <a:t>Can override the default behaviors of those getters/setters</a:t>
            </a:r>
          </a:p>
          <a:p>
            <a:r>
              <a:rPr lang="en-US" dirty="0"/>
              <a:t>In client code, do not need to write </a:t>
            </a:r>
            <a:r>
              <a:rPr lang="en-US" i="1" dirty="0" err="1"/>
              <a:t>foo.getY</a:t>
            </a:r>
            <a:r>
              <a:rPr lang="en-US" i="1" dirty="0"/>
              <a:t>()</a:t>
            </a:r>
            <a:r>
              <a:rPr lang="en-US" dirty="0"/>
              <a:t>, but just </a:t>
            </a:r>
            <a:r>
              <a:rPr lang="en-US" i="1" dirty="0" err="1"/>
              <a:t>foo.y</a:t>
            </a:r>
            <a:endParaRPr lang="en-US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C7BD0-4F47-A74A-8B29-0CD5F49E54CC}"/>
              </a:ext>
            </a:extLst>
          </p:cNvPr>
          <p:cNvSpPr/>
          <p:nvPr/>
        </p:nvSpPr>
        <p:spPr>
          <a:xfrm>
            <a:off x="304800" y="1343817"/>
            <a:ext cx="660082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3200" b="1" dirty="0" err="1">
                <a:solidFill>
                  <a:srgbClr val="000080"/>
                </a:solidFill>
              </a:rPr>
              <a:t>class</a:t>
            </a:r>
            <a:r>
              <a:rPr lang="nb-NO" sz="3200" b="1" dirty="0">
                <a:solidFill>
                  <a:srgbClr val="000080"/>
                </a:solidFill>
              </a:rPr>
              <a:t> </a:t>
            </a:r>
            <a:r>
              <a:rPr lang="nb-NO" sz="3200" dirty="0" err="1"/>
              <a:t>KotlinProperty</a:t>
            </a:r>
            <a:r>
              <a:rPr lang="nb-NO" sz="3200" dirty="0"/>
              <a:t>(</a:t>
            </a:r>
            <a:br>
              <a:rPr lang="nb-NO" sz="3200" dirty="0"/>
            </a:br>
            <a:r>
              <a:rPr lang="nb-NO" sz="3200" dirty="0"/>
              <a:t>        </a:t>
            </a:r>
            <a:r>
              <a:rPr lang="nb-NO" sz="3200" b="1" dirty="0">
                <a:solidFill>
                  <a:srgbClr val="000080"/>
                </a:solidFill>
              </a:rPr>
              <a:t>val </a:t>
            </a:r>
            <a:r>
              <a:rPr lang="nb-NO" sz="3200" b="1" dirty="0">
                <a:solidFill>
                  <a:srgbClr val="1948A6"/>
                </a:solidFill>
              </a:rPr>
              <a:t>x</a:t>
            </a:r>
            <a:r>
              <a:rPr lang="nb-NO" sz="3200" dirty="0"/>
              <a:t>: Int</a:t>
            </a:r>
            <a:br>
              <a:rPr lang="nb-NO" sz="3200" dirty="0"/>
            </a:br>
            <a:r>
              <a:rPr lang="nb-NO" sz="3200" dirty="0"/>
              <a:t>) {</a:t>
            </a:r>
            <a:br>
              <a:rPr lang="nb-NO" sz="3200" dirty="0"/>
            </a:br>
            <a:r>
              <a:rPr lang="nb-NO" sz="3200" dirty="0"/>
              <a:t>    </a:t>
            </a:r>
            <a:r>
              <a:rPr lang="nb-NO" sz="3200" b="1" dirty="0">
                <a:solidFill>
                  <a:srgbClr val="000080"/>
                </a:solidFill>
              </a:rPr>
              <a:t>var </a:t>
            </a:r>
            <a:r>
              <a:rPr lang="nb-NO" sz="3200" b="1" dirty="0">
                <a:solidFill>
                  <a:srgbClr val="1948A6"/>
                </a:solidFill>
              </a:rPr>
              <a:t>y</a:t>
            </a:r>
            <a:r>
              <a:rPr lang="nb-NO" sz="3200" dirty="0"/>
              <a:t>: Int = </a:t>
            </a:r>
            <a:r>
              <a:rPr lang="nb-NO" sz="3200" dirty="0">
                <a:solidFill>
                  <a:srgbClr val="0000FF"/>
                </a:solidFill>
              </a:rPr>
              <a:t>0</a:t>
            </a:r>
            <a:br>
              <a:rPr lang="nb-NO" sz="3200" dirty="0">
                <a:solidFill>
                  <a:srgbClr val="0000FF"/>
                </a:solidFill>
              </a:rPr>
            </a:br>
            <a:r>
              <a:rPr lang="nb-NO" sz="3200" dirty="0">
                <a:solidFill>
                  <a:srgbClr val="0000FF"/>
                </a:solidFill>
              </a:rPr>
              <a:t>        </a:t>
            </a:r>
            <a:r>
              <a:rPr lang="nb-NO" sz="3200" b="1" dirty="0">
                <a:solidFill>
                  <a:srgbClr val="000080"/>
                </a:solidFill>
              </a:rPr>
              <a:t>private </a:t>
            </a:r>
            <a:r>
              <a:rPr lang="nb-NO" sz="3200" b="1" dirty="0" err="1">
                <a:solidFill>
                  <a:srgbClr val="000080"/>
                </a:solidFill>
              </a:rPr>
              <a:t>set</a:t>
            </a:r>
            <a:br>
              <a:rPr lang="nb-NO" sz="3200" b="1" dirty="0">
                <a:solidFill>
                  <a:srgbClr val="000080"/>
                </a:solidFill>
              </a:rPr>
            </a:br>
            <a:br>
              <a:rPr lang="nb-NO" sz="3200" b="1" dirty="0">
                <a:solidFill>
                  <a:srgbClr val="000080"/>
                </a:solidFill>
              </a:rPr>
            </a:br>
            <a:r>
              <a:rPr lang="nb-NO" sz="3200" b="1" dirty="0">
                <a:solidFill>
                  <a:srgbClr val="000080"/>
                </a:solidFill>
              </a:rPr>
              <a:t>    var </a:t>
            </a:r>
            <a:r>
              <a:rPr lang="nb-NO" sz="3200" b="1" dirty="0">
                <a:solidFill>
                  <a:srgbClr val="1948A6"/>
                </a:solidFill>
              </a:rPr>
              <a:t>z</a:t>
            </a:r>
            <a:r>
              <a:rPr lang="nb-NO" sz="3200" dirty="0"/>
              <a:t>: Int</a:t>
            </a:r>
            <a:br>
              <a:rPr lang="nb-NO" sz="3200" dirty="0"/>
            </a:br>
            <a:r>
              <a:rPr lang="nb-NO" sz="3200" dirty="0"/>
              <a:t>        </a:t>
            </a:r>
            <a:r>
              <a:rPr lang="nb-NO" sz="3200" b="1" dirty="0" err="1">
                <a:solidFill>
                  <a:srgbClr val="000080"/>
                </a:solidFill>
              </a:rPr>
              <a:t>get</a:t>
            </a:r>
            <a:r>
              <a:rPr lang="nb-NO" sz="3200" dirty="0"/>
              <a:t>(){ </a:t>
            </a:r>
            <a:r>
              <a:rPr lang="nb-NO" sz="3200" b="1" dirty="0" err="1">
                <a:solidFill>
                  <a:srgbClr val="000080"/>
                </a:solidFill>
              </a:rPr>
              <a:t>return</a:t>
            </a:r>
            <a:r>
              <a:rPr lang="nb-NO" sz="3200" b="1" dirty="0">
                <a:solidFill>
                  <a:srgbClr val="000080"/>
                </a:solidFill>
              </a:rPr>
              <a:t> </a:t>
            </a:r>
            <a:r>
              <a:rPr lang="nb-NO" sz="3200" b="1" dirty="0">
                <a:solidFill>
                  <a:srgbClr val="1948A6"/>
                </a:solidFill>
              </a:rPr>
              <a:t>y</a:t>
            </a:r>
            <a:r>
              <a:rPr lang="nb-NO" sz="3200" dirty="0"/>
              <a:t>}</a:t>
            </a:r>
            <a:br>
              <a:rPr lang="nb-NO" sz="3200" dirty="0"/>
            </a:br>
            <a:r>
              <a:rPr lang="nb-NO" sz="3200" dirty="0"/>
              <a:t>        </a:t>
            </a:r>
            <a:r>
              <a:rPr lang="nb-NO" sz="3200" b="1" dirty="0" err="1">
                <a:solidFill>
                  <a:srgbClr val="000080"/>
                </a:solidFill>
              </a:rPr>
              <a:t>set</a:t>
            </a:r>
            <a:r>
              <a:rPr lang="nb-NO" sz="3200" dirty="0"/>
              <a:t>(</a:t>
            </a:r>
            <a:r>
              <a:rPr lang="nb-NO" sz="3200" dirty="0" err="1"/>
              <a:t>value</a:t>
            </a:r>
            <a:r>
              <a:rPr lang="nb-NO" sz="3200" dirty="0"/>
              <a:t>) {</a:t>
            </a:r>
            <a:r>
              <a:rPr lang="nb-NO" sz="3200" b="1" dirty="0">
                <a:solidFill>
                  <a:srgbClr val="1948A6"/>
                </a:solidFill>
              </a:rPr>
              <a:t>y </a:t>
            </a:r>
            <a:r>
              <a:rPr lang="nb-NO" sz="3200" dirty="0"/>
              <a:t>= </a:t>
            </a:r>
            <a:r>
              <a:rPr lang="nb-NO" sz="3200" dirty="0" err="1"/>
              <a:t>value</a:t>
            </a:r>
            <a:r>
              <a:rPr lang="nb-NO" sz="3200" dirty="0"/>
              <a:t>}</a:t>
            </a:r>
            <a:br>
              <a:rPr lang="nb-NO" sz="3200" dirty="0"/>
            </a:br>
            <a:r>
              <a:rPr lang="nb-NO" sz="3200" dirty="0"/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729980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Functional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1825625"/>
            <a:ext cx="11615057" cy="4782004"/>
          </a:xfrm>
        </p:spPr>
        <p:txBody>
          <a:bodyPr>
            <a:normAutofit/>
          </a:bodyPr>
          <a:lstStyle/>
          <a:p>
            <a:r>
              <a:rPr lang="en-US" sz="3600" dirty="0" err="1"/>
              <a:t>Kotlin</a:t>
            </a:r>
            <a:r>
              <a:rPr lang="en-US" sz="3600" dirty="0"/>
              <a:t> is not as good for FP as Scala, but provides more abstractions/utilities compared to Java </a:t>
            </a:r>
          </a:p>
          <a:p>
            <a:endParaRPr lang="en-US" sz="3600" dirty="0"/>
          </a:p>
          <a:p>
            <a:r>
              <a:rPr lang="en-US" sz="3600" dirty="0"/>
              <a:t>All objects have the methods: </a:t>
            </a:r>
            <a:r>
              <a:rPr lang="en-US" sz="3600" b="1" dirty="0"/>
              <a:t>let</a:t>
            </a:r>
            <a:r>
              <a:rPr lang="en-US" sz="3600" dirty="0"/>
              <a:t>, </a:t>
            </a:r>
            <a:r>
              <a:rPr lang="en-US" sz="3600" b="1" dirty="0"/>
              <a:t>apply</a:t>
            </a:r>
            <a:r>
              <a:rPr lang="en-US" sz="3600" dirty="0"/>
              <a:t>, </a:t>
            </a:r>
            <a:r>
              <a:rPr lang="en-US" sz="3600" b="1" dirty="0"/>
              <a:t>run</a:t>
            </a:r>
            <a:r>
              <a:rPr lang="en-US" sz="3600" dirty="0"/>
              <a:t>, </a:t>
            </a:r>
            <a:r>
              <a:rPr lang="en-US" sz="3600" b="1" dirty="0"/>
              <a:t>also</a:t>
            </a:r>
          </a:p>
          <a:p>
            <a:endParaRPr lang="en-US" sz="3600" b="1" dirty="0"/>
          </a:p>
          <a:p>
            <a:r>
              <a:rPr lang="en-US" sz="3600" dirty="0"/>
              <a:t>Useful when using streams or trying to avoid creating 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371400796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let, apply, run, also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343" y="1825624"/>
            <a:ext cx="11495314" cy="4705805"/>
          </a:xfrm>
        </p:spPr>
        <p:txBody>
          <a:bodyPr>
            <a:normAutofit/>
          </a:bodyPr>
          <a:lstStyle/>
          <a:p>
            <a:r>
              <a:rPr lang="en-US" sz="3600" dirty="0"/>
              <a:t>They are functions that take a lambda as input</a:t>
            </a:r>
          </a:p>
          <a:p>
            <a:pPr lvl="1"/>
            <a:r>
              <a:rPr lang="en-US" sz="2400" dirty="0"/>
              <a:t>Note: in </a:t>
            </a:r>
            <a:r>
              <a:rPr lang="en-US" sz="2400" dirty="0" err="1"/>
              <a:t>Kotlin</a:t>
            </a:r>
            <a:r>
              <a:rPr lang="en-US" sz="2400" dirty="0"/>
              <a:t>, when input is a single lambda, no need for “()”</a:t>
            </a:r>
          </a:p>
          <a:p>
            <a:endParaRPr lang="en-US" sz="3600" dirty="0"/>
          </a:p>
          <a:p>
            <a:r>
              <a:rPr lang="en-US" sz="3600" dirty="0"/>
              <a:t>Return a value: caller itself, or result of the lambda expression</a:t>
            </a:r>
          </a:p>
          <a:p>
            <a:endParaRPr lang="en-US" sz="3600" dirty="0"/>
          </a:p>
          <a:p>
            <a:r>
              <a:rPr lang="en-US" sz="3600" dirty="0"/>
              <a:t>The meaning of “</a:t>
            </a:r>
            <a:r>
              <a:rPr lang="en-US" sz="3600" i="1" dirty="0"/>
              <a:t>this</a:t>
            </a:r>
            <a:r>
              <a:rPr lang="en-US" sz="3600" dirty="0"/>
              <a:t>” and “</a:t>
            </a:r>
            <a:r>
              <a:rPr lang="en-US" sz="3600" i="1" dirty="0"/>
              <a:t>it</a:t>
            </a:r>
            <a:r>
              <a:rPr lang="en-US" sz="3600" dirty="0"/>
              <a:t>” inside the lambda will vary based on the function</a:t>
            </a:r>
          </a:p>
        </p:txBody>
      </p:sp>
    </p:spTree>
    <p:extLst>
      <p:ext uri="{BB962C8B-B14F-4D97-AF65-F5344CB8AC3E}">
        <p14:creationId xmlns:p14="http://schemas.microsoft.com/office/powerpoint/2010/main" val="88563463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514011"/>
              </p:ext>
            </p:extLst>
          </p:nvPr>
        </p:nvGraphicFramePr>
        <p:xfrm>
          <a:off x="4005708" y="1908721"/>
          <a:ext cx="6096000" cy="3161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5746351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63151432"/>
                    </a:ext>
                  </a:extLst>
                </a:gridCol>
              </a:tblGrid>
              <a:tr h="1555750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3600" b="1" dirty="0"/>
                        <a:t>also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3600" b="1" dirty="0"/>
                        <a:t>let</a:t>
                      </a:r>
                      <a:endParaRPr lang="en-US" sz="3200" b="1" dirty="0"/>
                    </a:p>
                    <a:p>
                      <a:endParaRPr lang="en-US" sz="16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3227610956"/>
                  </a:ext>
                </a:extLst>
              </a:tr>
              <a:tr h="1605360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3600" b="1" dirty="0"/>
                        <a:t>apply</a:t>
                      </a:r>
                      <a:endParaRPr lang="en-US" sz="3200" b="1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3600" b="1" dirty="0"/>
                        <a:t>run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28801016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05708" y="1079266"/>
            <a:ext cx="2849614" cy="5645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3200" dirty="0">
                <a:solidFill>
                  <a:srgbClr val="000000"/>
                </a:solidFill>
                <a:sym typeface="Helvetica Light"/>
              </a:rPr>
              <a:t>Return Caller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0259" y="3980936"/>
            <a:ext cx="2849614" cy="5645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3200" dirty="0">
                <a:solidFill>
                  <a:srgbClr val="000000"/>
                </a:solidFill>
                <a:sym typeface="Helvetica Light"/>
              </a:rPr>
              <a:t>Caller as “this”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7697" y="2200849"/>
            <a:ext cx="2066034" cy="10570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3200" dirty="0">
                <a:solidFill>
                  <a:srgbClr val="000000"/>
                </a:solidFill>
                <a:sym typeface="Helvetica Light"/>
              </a:rPr>
              <a:t>Caller as “it” 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12941" y="833045"/>
            <a:ext cx="2849614" cy="10570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3200" dirty="0">
                <a:solidFill>
                  <a:srgbClr val="000000"/>
                </a:solidFill>
                <a:sym typeface="Helvetica Light"/>
              </a:rPr>
              <a:t>Return Lambda Result     </a:t>
            </a:r>
          </a:p>
        </p:txBody>
      </p:sp>
    </p:spTree>
    <p:extLst>
      <p:ext uri="{BB962C8B-B14F-4D97-AF65-F5344CB8AC3E}">
        <p14:creationId xmlns:p14="http://schemas.microsoft.com/office/powerpoint/2010/main" val="192685859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5" y="1825625"/>
            <a:ext cx="11538857" cy="4760232"/>
          </a:xfrm>
        </p:spPr>
        <p:txBody>
          <a:bodyPr/>
          <a:lstStyle/>
          <a:p>
            <a:r>
              <a:rPr lang="en-US" dirty="0"/>
              <a:t>“Usually”  2+2</a:t>
            </a:r>
          </a:p>
          <a:p>
            <a:pPr lvl="1"/>
            <a:r>
              <a:rPr lang="en-US" dirty="0"/>
              <a:t>2 hours of lecture: code (and very few slides…)</a:t>
            </a:r>
          </a:p>
          <a:p>
            <a:pPr lvl="1"/>
            <a:r>
              <a:rPr lang="en-US" dirty="0"/>
              <a:t>2 hours in which you should do exercises and get help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IMPORTANT</a:t>
            </a:r>
            <a:r>
              <a:rPr lang="en-US" dirty="0"/>
              <a:t>: the 2 hours after lecture is not only for exercises. If you are falling behind, or you need some more revision, you can ask for my help on anything related to 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93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1980" y="224046"/>
            <a:ext cx="11514371" cy="56664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createFoo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: Foo{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Foo()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foo.intialize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foo.doSomething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createFooWithFP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: Foo 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Foo().</a:t>
            </a:r>
            <a:r>
              <a:rPr lang="en-US" altLang="en-US" sz="2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 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intialize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05981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1194" y="248668"/>
            <a:ext cx="11559255" cy="52355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getHttpBodyBlockNoFP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(message: String): String? 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 =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message.</a:t>
            </a:r>
            <a:r>
              <a:rPr lang="en-US" altLang="en-US" sz="2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emptyLineIndex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tokens.</a:t>
            </a:r>
            <a:r>
              <a:rPr lang="en-US" altLang="en-US" sz="2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indexOfFirst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line.</a:t>
            </a:r>
            <a:r>
              <a:rPr lang="en-US" altLang="en-US" sz="2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isBlank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emptyLineIndex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emptyLineIndex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tokens.</a:t>
            </a:r>
            <a:r>
              <a:rPr lang="en-US" altLang="en-US" sz="24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lastIndex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null</a:t>
            </a:r>
            <a:b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tokens.subList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emptyLineIndex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joinToString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6048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5942" y="424622"/>
            <a:ext cx="11582401" cy="58818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getHttpBodyBlock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(message: String): String?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message.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==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message.split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//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indexOfFirst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called on List&lt;String&gt;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indexOfFirst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isBlank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"it" represents element in list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"this" has not changed, still pointing to List&lt;String&gt;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// "it" here is the index returned by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indexOfFirst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// note that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lastIndex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this.lastIndex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on List&lt;String&gt;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lastIndex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null</a:t>
            </a:r>
            <a:b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size are called on "this",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List&lt;String&gt;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return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joinToString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  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note the total lack of local variables...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however it can become difficult to read...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*/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51234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More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886" y="1825625"/>
            <a:ext cx="10961914" cy="4629604"/>
          </a:xfrm>
        </p:spPr>
        <p:txBody>
          <a:bodyPr>
            <a:normAutofit/>
          </a:bodyPr>
          <a:lstStyle/>
          <a:p>
            <a:r>
              <a:rPr lang="en-US" sz="3600" dirty="0"/>
              <a:t>There is more related to </a:t>
            </a:r>
            <a:r>
              <a:rPr lang="en-US" sz="3600" dirty="0" err="1"/>
              <a:t>Kotlin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But you do not need to learn all details to be able to be productive in </a:t>
            </a:r>
            <a:r>
              <a:rPr lang="en-US" sz="3600" dirty="0" err="1"/>
              <a:t>Kotlin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Throughout the course, I might introduce some more concepts based on the code examples I wrote</a:t>
            </a:r>
          </a:p>
        </p:txBody>
      </p:sp>
    </p:spTree>
    <p:extLst>
      <p:ext uri="{BB962C8B-B14F-4D97-AF65-F5344CB8AC3E}">
        <p14:creationId xmlns:p14="http://schemas.microsoft.com/office/powerpoint/2010/main" val="186598125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Kotlin</a:t>
            </a:r>
            <a:r>
              <a:rPr lang="en-US" sz="6600" dirty="0"/>
              <a:t> Negative Sides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57" y="1991320"/>
            <a:ext cx="11647713" cy="4420195"/>
          </a:xfrm>
        </p:spPr>
        <p:txBody>
          <a:bodyPr>
            <a:noAutofit/>
          </a:bodyPr>
          <a:lstStyle/>
          <a:p>
            <a:r>
              <a:rPr lang="en-US" sz="3600" dirty="0"/>
              <a:t>Nothing is perfect, and you will always find different opinions</a:t>
            </a:r>
          </a:p>
          <a:p>
            <a:r>
              <a:rPr lang="en-US" sz="3600" dirty="0" err="1"/>
              <a:t>Eg</a:t>
            </a:r>
            <a:r>
              <a:rPr lang="en-US" sz="3600" dirty="0"/>
              <a:t>, </a:t>
            </a:r>
            <a:r>
              <a:rPr lang="en-US" sz="3600" i="1" dirty="0"/>
              <a:t>minor </a:t>
            </a:r>
            <a:r>
              <a:rPr lang="en-US" sz="3600" dirty="0"/>
              <a:t>things I do not like in </a:t>
            </a:r>
            <a:r>
              <a:rPr lang="en-US" sz="3600" dirty="0" err="1"/>
              <a:t>Kotlin</a:t>
            </a:r>
            <a:endParaRPr lang="en-US" sz="3600" dirty="0"/>
          </a:p>
          <a:p>
            <a:pPr lvl="1"/>
            <a:r>
              <a:rPr lang="en-US" sz="2400" dirty="0"/>
              <a:t>No </a:t>
            </a:r>
            <a:r>
              <a:rPr lang="en-US" sz="2400" i="1" dirty="0"/>
              <a:t>ternary operator</a:t>
            </a:r>
            <a:r>
              <a:rPr lang="en-US" sz="2400" dirty="0"/>
              <a:t>, </a:t>
            </a:r>
            <a:r>
              <a:rPr lang="en-US" sz="2400" dirty="0" err="1"/>
              <a:t>eg</a:t>
            </a:r>
            <a:r>
              <a:rPr lang="en-US" sz="2400" dirty="0"/>
              <a:t>   “return x==5 ? 0 : 1 ”, although in </a:t>
            </a:r>
            <a:r>
              <a:rPr lang="en-US" sz="2400" dirty="0" err="1"/>
              <a:t>Kotlin</a:t>
            </a:r>
            <a:r>
              <a:rPr lang="en-US" sz="2400" dirty="0"/>
              <a:t> “if” is an expression, </a:t>
            </a:r>
            <a:r>
              <a:rPr lang="en-US" sz="2400" dirty="0" err="1"/>
              <a:t>eg</a:t>
            </a:r>
            <a:r>
              <a:rPr lang="en-US" sz="2400" dirty="0"/>
              <a:t> “return if(x==5) 0 else 1”</a:t>
            </a:r>
          </a:p>
          <a:p>
            <a:pPr lvl="1"/>
            <a:r>
              <a:rPr lang="en-US" sz="2400" dirty="0"/>
              <a:t>Poor handling of </a:t>
            </a:r>
            <a:r>
              <a:rPr lang="en-US" sz="2400" i="1" dirty="0"/>
              <a:t>static methods, </a:t>
            </a:r>
            <a:r>
              <a:rPr lang="en-US" sz="2400" dirty="0"/>
              <a:t>but that might change in future releases</a:t>
            </a:r>
          </a:p>
          <a:p>
            <a:pPr lvl="1"/>
            <a:r>
              <a:rPr lang="en-US" sz="2400" dirty="0"/>
              <a:t>Still rough edges regarding typing and generics</a:t>
            </a:r>
          </a:p>
          <a:p>
            <a:r>
              <a:rPr lang="en-US" sz="3600" dirty="0"/>
              <a:t>Lot of “magic” in </a:t>
            </a:r>
            <a:r>
              <a:rPr lang="en-US" sz="3600" dirty="0" err="1"/>
              <a:t>Kotlin</a:t>
            </a:r>
            <a:r>
              <a:rPr lang="en-US" sz="3600" dirty="0"/>
              <a:t>, so not recommended for total beginners (</a:t>
            </a:r>
            <a:r>
              <a:rPr lang="en-US" sz="3600" dirty="0" err="1"/>
              <a:t>ie</a:t>
            </a:r>
            <a:r>
              <a:rPr lang="en-US" sz="3600" dirty="0"/>
              <a:t> Java is a better introductory language)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8989518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Kotlin</a:t>
            </a:r>
            <a:r>
              <a:rPr lang="en-US" sz="6600" dirty="0"/>
              <a:t> Major Design Flaw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057" y="1830586"/>
            <a:ext cx="11745686" cy="4787928"/>
          </a:xfrm>
        </p:spPr>
        <p:txBody>
          <a:bodyPr>
            <a:noAutofit/>
          </a:bodyPr>
          <a:lstStyle/>
          <a:p>
            <a:r>
              <a:rPr lang="en-US" sz="3600" dirty="0"/>
              <a:t>In </a:t>
            </a:r>
            <a:r>
              <a:rPr lang="en-US" sz="3600" dirty="0" err="1"/>
              <a:t>Kotlin</a:t>
            </a:r>
            <a:r>
              <a:rPr lang="en-US" sz="3600" dirty="0"/>
              <a:t>, classes and methods are </a:t>
            </a:r>
            <a:r>
              <a:rPr lang="en-US" sz="3600" i="1" dirty="0"/>
              <a:t>final</a:t>
            </a:r>
            <a:r>
              <a:rPr lang="en-US" sz="3600" dirty="0"/>
              <a:t> by default</a:t>
            </a:r>
          </a:p>
          <a:p>
            <a:pPr lvl="1"/>
            <a:r>
              <a:rPr lang="en-US" sz="2400" dirty="0"/>
              <a:t>You need to use keyword </a:t>
            </a:r>
            <a:r>
              <a:rPr lang="en-US" sz="2400" i="1" dirty="0"/>
              <a:t>open</a:t>
            </a:r>
            <a:r>
              <a:rPr lang="en-US" sz="2400" dirty="0"/>
              <a:t> to specify they can be overridden</a:t>
            </a:r>
          </a:p>
          <a:p>
            <a:r>
              <a:rPr lang="en-US" sz="3600" i="1" dirty="0"/>
              <a:t>Final by default is a solution to a near non-existent problem</a:t>
            </a:r>
          </a:p>
          <a:p>
            <a:r>
              <a:rPr lang="en-US" sz="3600" dirty="0"/>
              <a:t>And unfortunately it creates a lot, a lot of problems</a:t>
            </a:r>
          </a:p>
          <a:p>
            <a:pPr lvl="1"/>
            <a:r>
              <a:rPr lang="en-US" sz="2769" dirty="0" err="1"/>
              <a:t>eg</a:t>
            </a:r>
            <a:r>
              <a:rPr lang="en-US" sz="2769" dirty="0"/>
              <a:t>, when dealing with libraries like Spring and Hibernate</a:t>
            </a:r>
          </a:p>
          <a:p>
            <a:r>
              <a:rPr lang="en-US" sz="3600" dirty="0"/>
              <a:t>Corollary: do not use </a:t>
            </a:r>
            <a:r>
              <a:rPr lang="en-US" sz="3600" dirty="0" err="1"/>
              <a:t>Kotlin</a:t>
            </a:r>
            <a:r>
              <a:rPr lang="en-US" sz="3600" dirty="0"/>
              <a:t> to write </a:t>
            </a:r>
            <a:r>
              <a:rPr lang="en-US" sz="3600" b="1" dirty="0"/>
              <a:t>libraries</a:t>
            </a:r>
            <a:r>
              <a:rPr lang="en-US" sz="3600" dirty="0"/>
              <a:t>. If a library is written in </a:t>
            </a:r>
            <a:r>
              <a:rPr lang="en-US" sz="3600" dirty="0" err="1"/>
              <a:t>Kotlin</a:t>
            </a:r>
            <a:r>
              <a:rPr lang="en-US" sz="3600" dirty="0"/>
              <a:t>, avoid using it if another equivalent library exists in Java</a:t>
            </a:r>
          </a:p>
        </p:txBody>
      </p:sp>
    </p:spTree>
    <p:extLst>
      <p:ext uri="{BB962C8B-B14F-4D97-AF65-F5344CB8AC3E}">
        <p14:creationId xmlns:p14="http://schemas.microsoft.com/office/powerpoint/2010/main" val="357306671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Kotlin</a:t>
            </a:r>
            <a:r>
              <a:rPr lang="en-US" sz="6600" dirty="0"/>
              <a:t> and Maven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803" y="1825624"/>
            <a:ext cx="11624872" cy="4800027"/>
          </a:xfrm>
        </p:spPr>
        <p:txBody>
          <a:bodyPr>
            <a:normAutofit/>
          </a:bodyPr>
          <a:lstStyle/>
          <a:p>
            <a:r>
              <a:rPr lang="en-US" sz="3600" dirty="0"/>
              <a:t>We will compile </a:t>
            </a:r>
            <a:r>
              <a:rPr lang="en-US" sz="3600" dirty="0" err="1"/>
              <a:t>Kotlin</a:t>
            </a:r>
            <a:r>
              <a:rPr lang="en-US" sz="3600" dirty="0"/>
              <a:t> to JDK bytecode</a:t>
            </a:r>
          </a:p>
          <a:p>
            <a:r>
              <a:rPr lang="en-US" sz="3600" dirty="0"/>
              <a:t>We will compile with Maven</a:t>
            </a:r>
          </a:p>
          <a:p>
            <a:r>
              <a:rPr lang="en-US" sz="3600" dirty="0"/>
              <a:t>Need special plugin to compile </a:t>
            </a:r>
            <a:r>
              <a:rPr lang="en-US" sz="3600" dirty="0" err="1"/>
              <a:t>Kotlin</a:t>
            </a:r>
            <a:r>
              <a:rPr lang="en-US" sz="3600" dirty="0"/>
              <a:t> code</a:t>
            </a:r>
          </a:p>
          <a:p>
            <a:r>
              <a:rPr lang="en-US" sz="3600" dirty="0"/>
              <a:t>This plugin will need special settings to handle libraries like Spring and Hibernate</a:t>
            </a:r>
          </a:p>
        </p:txBody>
      </p:sp>
    </p:spTree>
    <p:extLst>
      <p:ext uri="{BB962C8B-B14F-4D97-AF65-F5344CB8AC3E}">
        <p14:creationId xmlns:p14="http://schemas.microsoft.com/office/powerpoint/2010/main" val="21882052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</p:spTree>
    <p:extLst>
      <p:ext uri="{BB962C8B-B14F-4D97-AF65-F5344CB8AC3E}">
        <p14:creationId xmlns:p14="http://schemas.microsoft.com/office/powerpoint/2010/main" val="9119545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279" y="365125"/>
            <a:ext cx="11512446" cy="1325563"/>
          </a:xfrm>
        </p:spPr>
        <p:txBody>
          <a:bodyPr>
            <a:normAutofit/>
          </a:bodyPr>
          <a:lstStyle/>
          <a:p>
            <a:r>
              <a:rPr lang="en-US" dirty="0"/>
              <a:t>Data/Operations Over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279" y="1825624"/>
            <a:ext cx="11647357" cy="4807523"/>
          </a:xfrm>
        </p:spPr>
        <p:txBody>
          <a:bodyPr/>
          <a:lstStyle/>
          <a:p>
            <a:r>
              <a:rPr lang="en-US" dirty="0"/>
              <a:t>Provide APIs over network</a:t>
            </a:r>
          </a:p>
          <a:p>
            <a:r>
              <a:rPr lang="en-US" dirty="0"/>
              <a:t>Typically TCP connections</a:t>
            </a:r>
          </a:p>
          <a:p>
            <a:r>
              <a:rPr lang="en-US" dirty="0"/>
              <a:t>HTTP most common protocol</a:t>
            </a:r>
          </a:p>
          <a:p>
            <a:r>
              <a:rPr lang="en-US" dirty="0"/>
              <a:t>So, can see a Web Service as a process that opens a TCP port and responds to incoming requests</a:t>
            </a:r>
          </a:p>
        </p:txBody>
      </p:sp>
    </p:spTree>
    <p:extLst>
      <p:ext uri="{BB962C8B-B14F-4D97-AF65-F5344CB8AC3E}">
        <p14:creationId xmlns:p14="http://schemas.microsoft.com/office/powerpoint/2010/main" val="27160491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84" y="1825624"/>
            <a:ext cx="11587396" cy="47850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REST</a:t>
            </a:r>
          </a:p>
          <a:p>
            <a:pPr lvl="1"/>
            <a:r>
              <a:rPr lang="en-US" dirty="0"/>
              <a:t>most common nowadays</a:t>
            </a:r>
          </a:p>
          <a:p>
            <a:pPr lvl="1"/>
            <a:r>
              <a:rPr lang="en-US" dirty="0"/>
              <a:t>usually strongly tied to HTTP protocol</a:t>
            </a:r>
          </a:p>
          <a:p>
            <a:pPr lvl="1"/>
            <a:r>
              <a:rPr lang="en-US" i="1" dirty="0"/>
              <a:t>not a protocol, but set of architectural guidelines</a:t>
            </a:r>
          </a:p>
          <a:p>
            <a:pPr lvl="1"/>
            <a:r>
              <a:rPr lang="en-US" dirty="0"/>
              <a:t>typically serving data in JSON</a:t>
            </a:r>
          </a:p>
          <a:p>
            <a:r>
              <a:rPr lang="en-US" dirty="0"/>
              <a:t>SOAP</a:t>
            </a:r>
          </a:p>
          <a:p>
            <a:pPr lvl="1"/>
            <a:r>
              <a:rPr lang="en-US" dirty="0"/>
              <a:t>very common in the past, but disappearing nowadays</a:t>
            </a:r>
          </a:p>
          <a:p>
            <a:pPr lvl="1"/>
            <a:r>
              <a:rPr lang="en-US" dirty="0"/>
              <a:t>actual protocol, usually over HTTP</a:t>
            </a:r>
          </a:p>
          <a:p>
            <a:pPr lvl="1"/>
            <a:r>
              <a:rPr lang="en-US" dirty="0"/>
              <a:t>tied to XML</a:t>
            </a:r>
          </a:p>
          <a:p>
            <a:r>
              <a:rPr lang="en-US" dirty="0" err="1"/>
              <a:t>GraphQL</a:t>
            </a:r>
            <a:endParaRPr lang="en-US" dirty="0"/>
          </a:p>
          <a:p>
            <a:pPr lvl="1"/>
            <a:r>
              <a:rPr lang="en-US" dirty="0"/>
              <a:t>the new kid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5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29" y="1825624"/>
            <a:ext cx="11593285" cy="4666615"/>
          </a:xfrm>
        </p:spPr>
        <p:txBody>
          <a:bodyPr/>
          <a:lstStyle/>
          <a:p>
            <a:r>
              <a:rPr lang="en-US" dirty="0"/>
              <a:t>JDK </a:t>
            </a:r>
            <a:r>
              <a:rPr lang="en-US" b="1" dirty="0"/>
              <a:t>8</a:t>
            </a:r>
          </a:p>
          <a:p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Maven</a:t>
            </a:r>
          </a:p>
          <a:p>
            <a:r>
              <a:rPr lang="en-US" dirty="0"/>
              <a:t>An IDE (I </a:t>
            </a:r>
            <a:r>
              <a:rPr lang="en-US" b="1" dirty="0"/>
              <a:t>strongly</a:t>
            </a:r>
            <a:r>
              <a:rPr lang="en-US" dirty="0"/>
              <a:t> recommend IntelliJ IDEA Ultimate Edition)</a:t>
            </a:r>
          </a:p>
          <a:p>
            <a:r>
              <a:rPr lang="en-US" b="1" dirty="0"/>
              <a:t>Docker</a:t>
            </a:r>
          </a:p>
          <a:p>
            <a:r>
              <a:rPr lang="en-US" dirty="0"/>
              <a:t>A Bash command-line terminal </a:t>
            </a:r>
          </a:p>
          <a:p>
            <a:pPr lvl="1"/>
            <a:r>
              <a:rPr lang="en-US" dirty="0"/>
              <a:t>Mac/Linux: use the built-in one</a:t>
            </a:r>
          </a:p>
          <a:p>
            <a:pPr lvl="1"/>
            <a:r>
              <a:rPr lang="en-US" dirty="0"/>
              <a:t>Windows: I recommend </a:t>
            </a:r>
            <a:r>
              <a:rPr lang="en-US" dirty="0" err="1"/>
              <a:t>GitBash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243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337" y="1825625"/>
            <a:ext cx="11759783" cy="4874978"/>
          </a:xfrm>
        </p:spPr>
        <p:txBody>
          <a:bodyPr/>
          <a:lstStyle/>
          <a:p>
            <a:r>
              <a:rPr lang="en-US" dirty="0"/>
              <a:t>When you want to provide programmable functionalities to your clients over the network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see public list at </a:t>
            </a:r>
            <a:r>
              <a:rPr lang="en-US" dirty="0">
                <a:hlinkClick r:id="rId3"/>
              </a:rPr>
              <a:t>http://www.programmableweb.com/</a:t>
            </a:r>
            <a:endParaRPr lang="en-US" dirty="0"/>
          </a:p>
          <a:p>
            <a:r>
              <a:rPr lang="en-US" dirty="0"/>
              <a:t>Separation of </a:t>
            </a:r>
            <a:r>
              <a:rPr lang="en-US" i="1" dirty="0"/>
              <a:t>frontend</a:t>
            </a:r>
            <a:r>
              <a:rPr lang="en-US" dirty="0"/>
              <a:t> from </a:t>
            </a:r>
            <a:r>
              <a:rPr lang="en-US" i="1" dirty="0"/>
              <a:t>backend</a:t>
            </a:r>
          </a:p>
          <a:p>
            <a:pPr lvl="1"/>
            <a:r>
              <a:rPr lang="en-US" dirty="0"/>
              <a:t>JavaScript doing client-side HTML rendering on browser, where backend is just a web service providing data</a:t>
            </a:r>
          </a:p>
          <a:p>
            <a:r>
              <a:rPr lang="en-US" i="1" dirty="0" err="1"/>
              <a:t>Microservice</a:t>
            </a:r>
            <a:r>
              <a:rPr lang="en-US" dirty="0"/>
              <a:t> Architecture</a:t>
            </a:r>
          </a:p>
          <a:p>
            <a:pPr lvl="1"/>
            <a:r>
              <a:rPr lang="en-US" dirty="0"/>
              <a:t>large systems split into several web services of more manageable size </a:t>
            </a:r>
          </a:p>
          <a:p>
            <a:pPr lvl="1"/>
            <a:r>
              <a:rPr lang="en-US" dirty="0"/>
              <a:t>extremely important for modern enterprise systems</a:t>
            </a:r>
          </a:p>
        </p:txBody>
      </p:sp>
    </p:spTree>
    <p:extLst>
      <p:ext uri="{BB962C8B-B14F-4D97-AF65-F5344CB8AC3E}">
        <p14:creationId xmlns:p14="http://schemas.microsoft.com/office/powerpoint/2010/main" val="694813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SpringBoot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773" y="1825624"/>
            <a:ext cx="11579901" cy="4807523"/>
          </a:xfrm>
        </p:spPr>
        <p:txBody>
          <a:bodyPr/>
          <a:lstStyle/>
          <a:p>
            <a:r>
              <a:rPr lang="en-US" dirty="0"/>
              <a:t>We will write web services in </a:t>
            </a:r>
            <a:r>
              <a:rPr lang="en-US" dirty="0" err="1"/>
              <a:t>SpringBoot</a:t>
            </a:r>
            <a:r>
              <a:rPr lang="en-US" dirty="0"/>
              <a:t>, using </a:t>
            </a:r>
            <a:r>
              <a:rPr lang="en-US" dirty="0" err="1"/>
              <a:t>Kotlin</a:t>
            </a:r>
            <a:endParaRPr lang="en-US" dirty="0"/>
          </a:p>
          <a:p>
            <a:r>
              <a:rPr lang="en-US" dirty="0"/>
              <a:t>We start with REST</a:t>
            </a:r>
          </a:p>
          <a:p>
            <a:pPr lvl="1"/>
            <a:r>
              <a:rPr lang="en-US" dirty="0"/>
              <a:t>This will take roughly half of the course</a:t>
            </a:r>
          </a:p>
          <a:p>
            <a:r>
              <a:rPr lang="en-US" dirty="0"/>
              <a:t>To properly write REST, need to learn details of HTTP</a:t>
            </a:r>
          </a:p>
          <a:p>
            <a:r>
              <a:rPr lang="en-US" dirty="0"/>
              <a:t>Recall: REST is just a set of architectural guidelines, and NOT a formal protocol</a:t>
            </a:r>
          </a:p>
          <a:p>
            <a:pPr lvl="1"/>
            <a:r>
              <a:rPr lang="en-US" dirty="0"/>
              <a:t>at the beginning, we will do some mistakes </a:t>
            </a:r>
            <a:r>
              <a:rPr lang="en-US" i="1" dirty="0"/>
              <a:t>on 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116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</a:t>
            </a:r>
          </a:p>
        </p:txBody>
      </p:sp>
    </p:spTree>
    <p:extLst>
      <p:ext uri="{BB962C8B-B14F-4D97-AF65-F5344CB8AC3E}">
        <p14:creationId xmlns:p14="http://schemas.microsoft.com/office/powerpoint/2010/main" val="3789713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774" y="1825624"/>
            <a:ext cx="11692328" cy="4882473"/>
          </a:xfrm>
        </p:spPr>
        <p:txBody>
          <a:bodyPr/>
          <a:lstStyle/>
          <a:p>
            <a:r>
              <a:rPr lang="en-US" dirty="0"/>
              <a:t>Web Services will provide data and functionalities over the network</a:t>
            </a:r>
          </a:p>
          <a:p>
            <a:r>
              <a:rPr lang="en-US" dirty="0"/>
              <a:t>Servers and clients can be written in different languages</a:t>
            </a:r>
          </a:p>
          <a:p>
            <a:pPr lvl="1"/>
            <a:r>
              <a:rPr lang="en-US" dirty="0"/>
              <a:t>Java, C#, JavaScript, </a:t>
            </a:r>
            <a:r>
              <a:rPr lang="en-US" dirty="0" err="1"/>
              <a:t>Kotlin</a:t>
            </a:r>
            <a:r>
              <a:rPr lang="en-US" dirty="0"/>
              <a:t>, Python, Go, PHP, etc.</a:t>
            </a:r>
          </a:p>
          <a:p>
            <a:r>
              <a:rPr lang="en-US" i="1" dirty="0"/>
              <a:t>Data formats should be independent from the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4423481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33" y="1825624"/>
            <a:ext cx="11609882" cy="4770047"/>
          </a:xfrm>
        </p:spPr>
        <p:txBody>
          <a:bodyPr/>
          <a:lstStyle/>
          <a:p>
            <a:r>
              <a:rPr lang="en-US" dirty="0"/>
              <a:t>Very popular in the </a:t>
            </a:r>
            <a:r>
              <a:rPr lang="en-US" i="1" dirty="0"/>
              <a:t>past</a:t>
            </a:r>
          </a:p>
          <a:p>
            <a:r>
              <a:rPr lang="en-US" dirty="0" err="1"/>
              <a:t>OKish</a:t>
            </a:r>
            <a:r>
              <a:rPr lang="en-US" dirty="0"/>
              <a:t> for configuration files (</a:t>
            </a:r>
            <a:r>
              <a:rPr lang="en-US" dirty="0" err="1"/>
              <a:t>eg</a:t>
            </a:r>
            <a:r>
              <a:rPr lang="en-US" dirty="0"/>
              <a:t>, Maven </a:t>
            </a:r>
            <a:r>
              <a:rPr lang="en-US" i="1" dirty="0"/>
              <a:t>pom.xml</a:t>
            </a:r>
            <a:r>
              <a:rPr lang="en-US" dirty="0"/>
              <a:t>)</a:t>
            </a:r>
          </a:p>
          <a:p>
            <a:r>
              <a:rPr lang="en-US" dirty="0"/>
              <a:t>Quite verbose for data over the network</a:t>
            </a:r>
          </a:p>
          <a:p>
            <a:r>
              <a:rPr lang="en-US" dirty="0"/>
              <a:t>Not so much used any more (apart from SOAP services)</a:t>
            </a:r>
          </a:p>
        </p:txBody>
      </p:sp>
    </p:spTree>
    <p:extLst>
      <p:ext uri="{BB962C8B-B14F-4D97-AF65-F5344CB8AC3E}">
        <p14:creationId xmlns:p14="http://schemas.microsoft.com/office/powerpoint/2010/main" val="32241634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308" y="1825624"/>
            <a:ext cx="11662348" cy="4785037"/>
          </a:xfrm>
        </p:spPr>
        <p:txBody>
          <a:bodyPr/>
          <a:lstStyle/>
          <a:p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N</a:t>
            </a:r>
            <a:r>
              <a:rPr lang="en-US" dirty="0"/>
              <a:t>otation (JSON)</a:t>
            </a:r>
          </a:p>
          <a:p>
            <a:r>
              <a:rPr lang="en-US" dirty="0"/>
              <a:t>Less verbose than XML</a:t>
            </a:r>
          </a:p>
          <a:p>
            <a:r>
              <a:rPr lang="en-US" dirty="0"/>
              <a:t>Very poor for configuration files (e.g., no comments)</a:t>
            </a:r>
          </a:p>
          <a:p>
            <a:pPr lvl="1"/>
            <a:r>
              <a:rPr lang="en-US" dirty="0"/>
              <a:t>YAML and XML are better</a:t>
            </a:r>
          </a:p>
          <a:p>
            <a:r>
              <a:rPr lang="en-US" i="1" dirty="0"/>
              <a:t>Can be used directly by JavaScript running in the browser</a:t>
            </a:r>
          </a:p>
          <a:p>
            <a:r>
              <a:rPr lang="en-US" dirty="0"/>
              <a:t>Practically the most common data format for web services nowadays</a:t>
            </a:r>
          </a:p>
        </p:txBody>
      </p:sp>
    </p:spTree>
    <p:extLst>
      <p:ext uri="{BB962C8B-B14F-4D97-AF65-F5344CB8AC3E}">
        <p14:creationId xmlns:p14="http://schemas.microsoft.com/office/powerpoint/2010/main" val="17028358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Repository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/>
              <a:t>NOTE: most of the explanations will be directly in the code as comments, and not here in the slides</a:t>
            </a:r>
          </a:p>
          <a:p>
            <a:endParaRPr lang="en-US" b="1" dirty="0"/>
          </a:p>
          <a:p>
            <a:r>
              <a:rPr lang="en-US" b="1" dirty="0"/>
              <a:t>advanced/</a:t>
            </a:r>
            <a:r>
              <a:rPr lang="en-US" b="1" dirty="0" err="1"/>
              <a:t>kotlin</a:t>
            </a:r>
            <a:endParaRPr lang="en-US" b="1" dirty="0"/>
          </a:p>
          <a:p>
            <a:r>
              <a:rPr lang="en-US" b="1" dirty="0"/>
              <a:t>advanced/data-format</a:t>
            </a:r>
          </a:p>
          <a:p>
            <a:r>
              <a:rPr lang="en-US" b="1" dirty="0"/>
              <a:t>advanced/calling-webservice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86" y="1825624"/>
            <a:ext cx="11636828" cy="4912633"/>
          </a:xfrm>
        </p:spPr>
        <p:txBody>
          <a:bodyPr/>
          <a:lstStyle/>
          <a:p>
            <a:r>
              <a:rPr lang="en-US" u="sng" dirty="0">
                <a:hlinkClick r:id="rId3"/>
              </a:rPr>
              <a:t>https://github.com/arcuri82/testing_security_development_enterprise_systems</a:t>
            </a:r>
            <a:endParaRPr lang="en-US" u="sng" dirty="0"/>
          </a:p>
          <a:p>
            <a:endParaRPr lang="en-US" dirty="0"/>
          </a:p>
          <a:p>
            <a:r>
              <a:rPr lang="en-US" dirty="0"/>
              <a:t>Same as PG5100, but now look at the </a:t>
            </a:r>
            <a:r>
              <a:rPr lang="en-US" b="1" dirty="0"/>
              <a:t>“advanced”</a:t>
            </a:r>
            <a:r>
              <a:rPr lang="en-US" dirty="0"/>
              <a:t> folder</a:t>
            </a:r>
          </a:p>
          <a:p>
            <a:endParaRPr lang="en-US" dirty="0"/>
          </a:p>
          <a:p>
            <a:r>
              <a:rPr lang="en-US" dirty="0"/>
              <a:t>Note: pull often, as new material might be added and updated during the course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0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Goals/Topics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825625"/>
            <a:ext cx="11506200" cy="4684032"/>
          </a:xfrm>
        </p:spPr>
        <p:txBody>
          <a:bodyPr/>
          <a:lstStyle/>
          <a:p>
            <a:r>
              <a:rPr lang="en-US" dirty="0"/>
              <a:t>Full details of </a:t>
            </a:r>
            <a:r>
              <a:rPr lang="en-US" b="1" dirty="0"/>
              <a:t>REST</a:t>
            </a:r>
            <a:r>
              <a:rPr lang="en-US" dirty="0"/>
              <a:t>ful APIs and </a:t>
            </a:r>
            <a:r>
              <a:rPr lang="en-US" b="1" dirty="0"/>
              <a:t>HTTP</a:t>
            </a:r>
          </a:p>
          <a:p>
            <a:r>
              <a:rPr lang="en-US" dirty="0"/>
              <a:t>Knowledge of other kinds of Web Services: </a:t>
            </a:r>
            <a:r>
              <a:rPr lang="en-US" b="1" dirty="0"/>
              <a:t>SOAP</a:t>
            </a:r>
            <a:r>
              <a:rPr lang="en-US" dirty="0"/>
              <a:t> and </a:t>
            </a:r>
            <a:r>
              <a:rPr lang="en-US" b="1" dirty="0" err="1"/>
              <a:t>GraphQL</a:t>
            </a:r>
            <a:endParaRPr lang="en-US" b="1" dirty="0"/>
          </a:p>
          <a:p>
            <a:r>
              <a:rPr lang="en-US" b="1" dirty="0" err="1"/>
              <a:t>Microservice</a:t>
            </a:r>
            <a:r>
              <a:rPr lang="en-US" dirty="0"/>
              <a:t> Architecture</a:t>
            </a:r>
          </a:p>
          <a:p>
            <a:pPr lvl="1"/>
            <a:r>
              <a:rPr lang="en-US" dirty="0"/>
              <a:t>gateways, load balancers, etc.</a:t>
            </a:r>
          </a:p>
          <a:p>
            <a:r>
              <a:rPr lang="en-US" b="1" dirty="0"/>
              <a:t>Security</a:t>
            </a:r>
            <a:r>
              <a:rPr lang="en-US" dirty="0"/>
              <a:t> in distributed systems</a:t>
            </a:r>
          </a:p>
          <a:p>
            <a:r>
              <a:rPr lang="en-US" dirty="0"/>
              <a:t>Message Oriented Middleware (e.g., AMQP)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5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Skip Class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acceptable that a student skips 1-2 classes</a:t>
            </a:r>
          </a:p>
          <a:p>
            <a:endParaRPr lang="en-US" dirty="0"/>
          </a:p>
          <a:p>
            <a:r>
              <a:rPr lang="en-US" dirty="0"/>
              <a:t>You are supposed to attend, although no strict checks</a:t>
            </a:r>
          </a:p>
          <a:p>
            <a:endParaRPr lang="en-US" dirty="0"/>
          </a:p>
          <a:p>
            <a:r>
              <a:rPr lang="en-US" dirty="0"/>
              <a:t>If you skip too many classes, it is </a:t>
            </a:r>
            <a:r>
              <a:rPr lang="en-US" b="1" dirty="0"/>
              <a:t>YOUR</a:t>
            </a:r>
            <a:r>
              <a:rPr lang="en-US" dirty="0"/>
              <a:t> responsibility to catch up and find out what done in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1825625"/>
            <a:ext cx="11527972" cy="4858204"/>
          </a:xfrm>
        </p:spPr>
        <p:txBody>
          <a:bodyPr/>
          <a:lstStyle/>
          <a:p>
            <a:r>
              <a:rPr lang="en-US" dirty="0"/>
              <a:t>Written exam (40% of grade)</a:t>
            </a:r>
          </a:p>
          <a:p>
            <a:pPr lvl="1"/>
            <a:r>
              <a:rPr lang="en-US" dirty="0"/>
              <a:t>3 hours</a:t>
            </a:r>
          </a:p>
          <a:p>
            <a:pPr lvl="1"/>
            <a:r>
              <a:rPr lang="en-US" dirty="0"/>
              <a:t>Theory questions</a:t>
            </a:r>
          </a:p>
          <a:p>
            <a:pPr lvl="1"/>
            <a:r>
              <a:rPr lang="en-US" dirty="0"/>
              <a:t>Not required to write code, but might be asked about what some code snippets do</a:t>
            </a:r>
          </a:p>
          <a:p>
            <a:pPr lvl="1"/>
            <a:endParaRPr lang="en-US" dirty="0"/>
          </a:p>
          <a:p>
            <a:r>
              <a:rPr lang="en-US" dirty="0"/>
              <a:t>Project (60% of grade)</a:t>
            </a:r>
          </a:p>
          <a:p>
            <a:pPr lvl="1"/>
            <a:r>
              <a:rPr lang="en-US" dirty="0"/>
              <a:t>72 hours</a:t>
            </a:r>
          </a:p>
          <a:p>
            <a:pPr lvl="1"/>
            <a:r>
              <a:rPr lang="en-US" dirty="0"/>
              <a:t>done individually, not in a group</a:t>
            </a:r>
          </a:p>
        </p:txBody>
      </p:sp>
    </p:spTree>
    <p:extLst>
      <p:ext uri="{BB962C8B-B14F-4D97-AF65-F5344CB8AC3E}">
        <p14:creationId xmlns:p14="http://schemas.microsoft.com/office/powerpoint/2010/main" val="3603439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Kotlin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80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6632</TotalTime>
  <Words>1516</Words>
  <Application>Microsoft Macintosh PowerPoint</Application>
  <PresentationFormat>Widescreen</PresentationFormat>
  <Paragraphs>225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Light</vt:lpstr>
      <vt:lpstr>Courier New</vt:lpstr>
      <vt:lpstr>Helvetica Light</vt:lpstr>
      <vt:lpstr>Mangal</vt:lpstr>
      <vt:lpstr>Office Theme</vt:lpstr>
      <vt:lpstr>Enterprise Programmering 2  Lesson 01: Introduction</vt:lpstr>
      <vt:lpstr>Course Info</vt:lpstr>
      <vt:lpstr>Class Structure</vt:lpstr>
      <vt:lpstr>Necessary Tools</vt:lpstr>
      <vt:lpstr>Git Repository</vt:lpstr>
      <vt:lpstr>Goals/Topics</vt:lpstr>
      <vt:lpstr>If You Skip Class…</vt:lpstr>
      <vt:lpstr>Exam</vt:lpstr>
      <vt:lpstr>Kotlin</vt:lpstr>
      <vt:lpstr>About Kotlin</vt:lpstr>
      <vt:lpstr>Kotlin Island (St. Petersburg)</vt:lpstr>
      <vt:lpstr>Why?</vt:lpstr>
      <vt:lpstr>Main Features</vt:lpstr>
      <vt:lpstr>PowerPoint Presentation</vt:lpstr>
      <vt:lpstr>PowerPoint Presentation</vt:lpstr>
      <vt:lpstr>Types</vt:lpstr>
      <vt:lpstr>Var/Val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Properties</vt:lpstr>
      <vt:lpstr>Functional Programming</vt:lpstr>
      <vt:lpstr>let, apply, run, also</vt:lpstr>
      <vt:lpstr>PowerPoint Presentation</vt:lpstr>
      <vt:lpstr>PowerPoint Presentation</vt:lpstr>
      <vt:lpstr>PowerPoint Presentation</vt:lpstr>
      <vt:lpstr>PowerPoint Presentation</vt:lpstr>
      <vt:lpstr>More</vt:lpstr>
      <vt:lpstr>Kotlin Negative Sides</vt:lpstr>
      <vt:lpstr>Kotlin Major Design Flaw</vt:lpstr>
      <vt:lpstr>Kotlin and Maven</vt:lpstr>
      <vt:lpstr>Web Services</vt:lpstr>
      <vt:lpstr>Data/Operations Over Network</vt:lpstr>
      <vt:lpstr>Types of Web Services</vt:lpstr>
      <vt:lpstr>Why?</vt:lpstr>
      <vt:lpstr>SpringBoot</vt:lpstr>
      <vt:lpstr>Data Formats</vt:lpstr>
      <vt:lpstr>Data in Web Services</vt:lpstr>
      <vt:lpstr>XML</vt:lpstr>
      <vt:lpstr>JSON</vt:lpstr>
      <vt:lpstr>Git Repository Modules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242</cp:revision>
  <cp:lastPrinted>2017-12-21T12:07:11Z</cp:lastPrinted>
  <dcterms:created xsi:type="dcterms:W3CDTF">2017-12-10T14:32:25Z</dcterms:created>
  <dcterms:modified xsi:type="dcterms:W3CDTF">2019-08-02T10:51:18Z</dcterms:modified>
</cp:coreProperties>
</file>