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50" r:id="rId3"/>
    <p:sldId id="257" r:id="rId4"/>
    <p:sldId id="305" r:id="rId5"/>
    <p:sldId id="266" r:id="rId6"/>
    <p:sldId id="306" r:id="rId7"/>
    <p:sldId id="258" r:id="rId8"/>
    <p:sldId id="267" r:id="rId9"/>
    <p:sldId id="307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49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40" r:id="rId38"/>
    <p:sldId id="273" r:id="rId39"/>
    <p:sldId id="341" r:id="rId40"/>
    <p:sldId id="342" r:id="rId41"/>
    <p:sldId id="343" r:id="rId42"/>
    <p:sldId id="348" r:id="rId43"/>
    <p:sldId id="337" r:id="rId44"/>
    <p:sldId id="310" r:id="rId45"/>
    <p:sldId id="338" r:id="rId46"/>
    <p:sldId id="339" r:id="rId47"/>
    <p:sldId id="27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3"/>
  </p:normalViewPr>
  <p:slideViewPr>
    <p:cSldViewPr snapToGrid="0" snapToObjects="1">
      <p:cViewPr varScale="1">
        <p:scale>
          <a:sx n="143" d="100"/>
          <a:sy n="143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505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testing_security_development_enterprise_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129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Lesson 01: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8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About </a:t>
            </a:r>
            <a:r>
              <a:rPr lang="en-US" sz="6600" dirty="0" err="1"/>
              <a:t>Kotlin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29" y="1825624"/>
            <a:ext cx="10918371" cy="4716689"/>
          </a:xfrm>
        </p:spPr>
        <p:txBody>
          <a:bodyPr>
            <a:noAutofit/>
          </a:bodyPr>
          <a:lstStyle/>
          <a:p>
            <a:r>
              <a:rPr lang="en-US" sz="3600" dirty="0"/>
              <a:t>Recent language: 2011</a:t>
            </a:r>
          </a:p>
          <a:p>
            <a:pPr lvl="1"/>
            <a:r>
              <a:rPr lang="en-US" sz="2400" dirty="0"/>
              <a:t>Java is from 1995</a:t>
            </a:r>
          </a:p>
          <a:p>
            <a:r>
              <a:rPr lang="en-US" sz="3600" dirty="0"/>
              <a:t>Compile to JVM bytecode (and JavaScript)</a:t>
            </a:r>
          </a:p>
          <a:p>
            <a:r>
              <a:rPr lang="en-US" sz="3600" dirty="0"/>
              <a:t>High compatibility with Java</a:t>
            </a:r>
          </a:p>
          <a:p>
            <a:pPr lvl="1"/>
            <a:r>
              <a:rPr lang="en-US" sz="2400" dirty="0"/>
              <a:t>Can reuse all tools (</a:t>
            </a:r>
            <a:r>
              <a:rPr lang="en-US" sz="2400" dirty="0" err="1"/>
              <a:t>eg</a:t>
            </a:r>
            <a:r>
              <a:rPr lang="en-US" sz="2400" dirty="0"/>
              <a:t> Maven) and libraries (</a:t>
            </a:r>
            <a:r>
              <a:rPr lang="en-US" sz="2400" dirty="0" err="1"/>
              <a:t>eg</a:t>
            </a:r>
            <a:r>
              <a:rPr lang="en-US" sz="2400" dirty="0"/>
              <a:t> Spring) </a:t>
            </a:r>
          </a:p>
          <a:p>
            <a:r>
              <a:rPr lang="en-US" sz="3600" dirty="0"/>
              <a:t>Made by </a:t>
            </a:r>
            <a:r>
              <a:rPr lang="en-US" sz="3600" dirty="0" err="1"/>
              <a:t>JetBrains</a:t>
            </a:r>
            <a:r>
              <a:rPr lang="en-US" sz="3600" dirty="0"/>
              <a:t> (same as IntelliJ)</a:t>
            </a:r>
          </a:p>
          <a:p>
            <a:r>
              <a:rPr lang="en-US" sz="3600" dirty="0"/>
              <a:t>As of May’17, </a:t>
            </a:r>
            <a:r>
              <a:rPr lang="en-US" sz="3600" dirty="0" err="1"/>
              <a:t>Kotlin</a:t>
            </a:r>
            <a:r>
              <a:rPr lang="en-US" sz="3600" dirty="0"/>
              <a:t> became an official language for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33190542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12540"/>
            <a:ext cx="11059886" cy="1037290"/>
          </a:xfrm>
        </p:spPr>
        <p:txBody>
          <a:bodyPr>
            <a:no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Island (St. Petersburg)</a:t>
            </a:r>
          </a:p>
        </p:txBody>
      </p:sp>
      <p:pic>
        <p:nvPicPr>
          <p:cNvPr id="1026" name="Picture 2" descr="Image result for kotlin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5" y="1626320"/>
            <a:ext cx="7719715" cy="5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390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71" y="1830584"/>
            <a:ext cx="11364686" cy="5027416"/>
          </a:xfrm>
        </p:spPr>
        <p:txBody>
          <a:bodyPr>
            <a:normAutofit/>
          </a:bodyPr>
          <a:lstStyle/>
          <a:p>
            <a:r>
              <a:rPr lang="en-US" sz="3600" dirty="0"/>
              <a:t>Java is a good, solid language, but is verbose and lacks many “modern” features, </a:t>
            </a:r>
            <a:r>
              <a:rPr lang="en-US" sz="3600" dirty="0" err="1"/>
              <a:t>eg</a:t>
            </a:r>
            <a:r>
              <a:rPr lang="en-US" sz="3600" dirty="0"/>
              <a:t> when compared to C#</a:t>
            </a:r>
          </a:p>
          <a:p>
            <a:pPr lvl="1"/>
            <a:r>
              <a:rPr lang="en-US" sz="2400" dirty="0"/>
              <a:t>Things got bit better with Java 8, but that’s 2014</a:t>
            </a:r>
          </a:p>
          <a:p>
            <a:pPr lvl="1"/>
            <a:r>
              <a:rPr lang="en-US" sz="2400" dirty="0"/>
              <a:t>Java still better than C# for enterprise development, but mainly due to its ecosystem (frameworks and libraries)</a:t>
            </a:r>
          </a:p>
          <a:p>
            <a:r>
              <a:rPr lang="en-US" sz="3600" dirty="0"/>
              <a:t>Due to Google vs Oracle legal fight, Android development was stagnating in a Java 6 </a:t>
            </a:r>
            <a:r>
              <a:rPr lang="en-US" sz="3600" i="1" dirty="0"/>
              <a:t>wasteland</a:t>
            </a:r>
            <a:r>
              <a:rPr lang="en-US" sz="3600" dirty="0"/>
              <a:t> </a:t>
            </a:r>
          </a:p>
          <a:p>
            <a:pPr lvl="1"/>
            <a:r>
              <a:rPr lang="en-US" sz="2400" dirty="0"/>
              <a:t>Java 6 is from </a:t>
            </a:r>
            <a:r>
              <a:rPr lang="en-US" sz="2400" b="1" dirty="0"/>
              <a:t>2006, </a:t>
            </a:r>
            <a:r>
              <a:rPr lang="en-US" sz="2400" dirty="0"/>
              <a:t>eons in the software development world…</a:t>
            </a:r>
          </a:p>
          <a:p>
            <a:r>
              <a:rPr lang="en-US" sz="3600" dirty="0"/>
              <a:t>Goal: provide a modern language that can be 100% interoperable with Java </a:t>
            </a:r>
          </a:p>
        </p:txBody>
      </p:sp>
    </p:spTree>
    <p:extLst>
      <p:ext uri="{BB962C8B-B14F-4D97-AF65-F5344CB8AC3E}">
        <p14:creationId xmlns:p14="http://schemas.microsoft.com/office/powerpoint/2010/main" val="1763453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Main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7" y="1830586"/>
            <a:ext cx="11615057" cy="4864128"/>
          </a:xfrm>
        </p:spPr>
        <p:txBody>
          <a:bodyPr>
            <a:normAutofit/>
          </a:bodyPr>
          <a:lstStyle/>
          <a:p>
            <a:r>
              <a:rPr lang="en-US" sz="3600" dirty="0"/>
              <a:t>Null safety:</a:t>
            </a:r>
          </a:p>
          <a:p>
            <a:pPr lvl="1"/>
            <a:r>
              <a:rPr lang="en-US" sz="2400" b="1" dirty="0"/>
              <a:t>Compiler </a:t>
            </a:r>
            <a:r>
              <a:rPr lang="en-US" sz="2400" dirty="0"/>
              <a:t>does check if a call to “</a:t>
            </a:r>
            <a:r>
              <a:rPr lang="en-US" sz="2400" dirty="0" err="1"/>
              <a:t>foo.bar</a:t>
            </a:r>
            <a:r>
              <a:rPr lang="en-US" sz="2400" dirty="0"/>
              <a:t>()” might have “foo” null</a:t>
            </a:r>
          </a:p>
          <a:p>
            <a:pPr lvl="1"/>
            <a:r>
              <a:rPr lang="en-US" sz="2400" dirty="0"/>
              <a:t>If a variable can contain null, it has to be marked so </a:t>
            </a:r>
          </a:p>
          <a:p>
            <a:endParaRPr lang="en-US" sz="3600" b="1" dirty="0"/>
          </a:p>
          <a:p>
            <a:r>
              <a:rPr lang="en-US" sz="3600" b="1" dirty="0"/>
              <a:t>No F*KCING Checked Exceptions…</a:t>
            </a:r>
          </a:p>
          <a:p>
            <a:endParaRPr lang="en-US" sz="3600" dirty="0"/>
          </a:p>
          <a:p>
            <a:r>
              <a:rPr lang="en-US" sz="3600" dirty="0"/>
              <a:t>Removed a lot of </a:t>
            </a:r>
            <a:r>
              <a:rPr lang="en-US" sz="3600" i="1" dirty="0"/>
              <a:t>boilerplate</a:t>
            </a:r>
            <a:r>
              <a:rPr lang="en-US" sz="3600" dirty="0"/>
              <a:t>… code much shorter</a:t>
            </a:r>
          </a:p>
        </p:txBody>
      </p:sp>
    </p:spTree>
    <p:extLst>
      <p:ext uri="{BB962C8B-B14F-4D97-AF65-F5344CB8AC3E}">
        <p14:creationId xmlns:p14="http://schemas.microsoft.com/office/powerpoint/2010/main" val="34612653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629" y="850957"/>
            <a:ext cx="10668000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JavaBase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==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foo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269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305" y="455718"/>
            <a:ext cx="11703865" cy="61588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KotlinBase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: Boolean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 type is specified at the end after ":"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need for ";" at the end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//type is implicit at compilation time, but you can specify it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//if you want,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 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foo: String = "foo"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Do not need to worry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throwing a NPE,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because compiler checks that caller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is not null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64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4"/>
            <a:ext cx="10896600" cy="4564289"/>
          </a:xfrm>
        </p:spPr>
        <p:txBody>
          <a:bodyPr>
            <a:normAutofit/>
          </a:bodyPr>
          <a:lstStyle/>
          <a:p>
            <a:r>
              <a:rPr lang="en-US" sz="3600" dirty="0"/>
              <a:t>Specified after with “:”</a:t>
            </a:r>
          </a:p>
          <a:p>
            <a:endParaRPr lang="en-US" sz="3600" dirty="0"/>
          </a:p>
          <a:p>
            <a:r>
              <a:rPr lang="en-US" sz="3600" dirty="0"/>
              <a:t>Can be left unspecified if compiler can infer them</a:t>
            </a:r>
          </a:p>
          <a:p>
            <a:pPr lvl="1"/>
            <a:r>
              <a:rPr lang="en-US" sz="2400" dirty="0" err="1"/>
              <a:t>val</a:t>
            </a:r>
            <a:r>
              <a:rPr lang="en-US" sz="2400" dirty="0"/>
              <a:t> foo = “foo” </a:t>
            </a:r>
          </a:p>
          <a:p>
            <a:pPr lvl="1"/>
            <a:endParaRPr lang="en-US" sz="2400" dirty="0"/>
          </a:p>
          <a:p>
            <a:r>
              <a:rPr lang="en-US" sz="3600" dirty="0"/>
              <a:t>Note: </a:t>
            </a:r>
            <a:r>
              <a:rPr lang="en-US" sz="3600" dirty="0" err="1"/>
              <a:t>Kotlin</a:t>
            </a:r>
            <a:r>
              <a:rPr lang="en-US" sz="3600" dirty="0"/>
              <a:t> </a:t>
            </a:r>
            <a:r>
              <a:rPr lang="en-US" sz="3600" b="1" dirty="0"/>
              <a:t>IS</a:t>
            </a:r>
            <a:r>
              <a:rPr lang="en-US" sz="3600" dirty="0"/>
              <a:t> statically typed </a:t>
            </a:r>
          </a:p>
        </p:txBody>
      </p:sp>
    </p:spTree>
    <p:extLst>
      <p:ext uri="{BB962C8B-B14F-4D97-AF65-F5344CB8AC3E}">
        <p14:creationId xmlns:p14="http://schemas.microsoft.com/office/powerpoint/2010/main" val="14501063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Var</a:t>
            </a:r>
            <a:r>
              <a:rPr lang="en-US" sz="6600" dirty="0"/>
              <a:t>/Val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dirty="0" err="1"/>
              <a:t>var</a:t>
            </a:r>
            <a:r>
              <a:rPr lang="en-US" sz="3600" dirty="0"/>
              <a:t>” is for variables that can be modified</a:t>
            </a:r>
          </a:p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dirty="0" err="1"/>
              <a:t>val</a:t>
            </a:r>
            <a:r>
              <a:rPr lang="en-US" sz="3600" dirty="0"/>
              <a:t>” are values which are constant</a:t>
            </a:r>
          </a:p>
          <a:p>
            <a:pPr lvl="1"/>
            <a:r>
              <a:rPr lang="en-US" sz="2400" dirty="0"/>
              <a:t>equivalent to the use of “final” in Java</a:t>
            </a:r>
          </a:p>
        </p:txBody>
      </p:sp>
    </p:spTree>
    <p:extLst>
      <p:ext uri="{BB962C8B-B14F-4D97-AF65-F5344CB8AC3E}">
        <p14:creationId xmlns:p14="http://schemas.microsoft.com/office/powerpoint/2010/main" val="22232618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410" y="476874"/>
            <a:ext cx="9836027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"changed"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//foo = null // doesn't compile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//note the "?" after the type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: String?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=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877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the “</a:t>
            </a:r>
            <a:r>
              <a:rPr lang="en-US" i="1" dirty="0" smtClean="0"/>
              <a:t>Next Generation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sorry, couldn’t stop myself…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74" y="3528917"/>
            <a:ext cx="4238369" cy="31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567" y="402880"/>
            <a:ext cx="10004342" cy="4496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?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String?) : Boolean 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//doesn't compile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//return 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("foo")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s?.</a:t>
            </a:r>
            <a:r>
              <a:rPr lang="en-US" altLang="en-US" sz="3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332" y="622195"/>
            <a:ext cx="10498067" cy="4989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: Link?) : Boolean{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?.equals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30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696" y="308548"/>
            <a:ext cx="10821873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 checks above are necessary to guarantee this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//instruction does not throw a NPE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25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268" y="216211"/>
            <a:ext cx="11374910" cy="3758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fiveNextIsFooWithCatch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more expensive, as exceptions need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//to fill info from </a:t>
            </a:r>
            <a:r>
              <a:rPr lang="en-US" altLang="en-US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stacktrace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65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9446" y="274865"/>
            <a:ext cx="9795951" cy="6097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aboutStrings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Some message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interpolate, </a:t>
            </a:r>
            <a:r>
              <a:rPr lang="en-US" alt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print(s) does output the following: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//Use $ to interpolate, </a:t>
            </a:r>
            <a:r>
              <a:rPr lang="en-US" altLang="en-US" sz="2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683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1" y="967606"/>
            <a:ext cx="11484428" cy="1788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KotlinConstructor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=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66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8588" y="28146"/>
            <a:ext cx="5972790" cy="6815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s,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foo(){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8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69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7ECE-5F00-9642-9856-64BE22C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255"/>
            <a:ext cx="10515600" cy="132556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F1931-04A6-D04D-ABD1-5A281DA5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5624" y="1825625"/>
            <a:ext cx="4448175" cy="4351338"/>
          </a:xfrm>
        </p:spPr>
        <p:txBody>
          <a:bodyPr/>
          <a:lstStyle/>
          <a:p>
            <a:r>
              <a:rPr lang="en-US" dirty="0"/>
              <a:t>Automatically create getters and setters for the fields</a:t>
            </a:r>
          </a:p>
          <a:p>
            <a:r>
              <a:rPr lang="en-US" dirty="0"/>
              <a:t>Can override the default behaviors of those getters/setters</a:t>
            </a:r>
          </a:p>
          <a:p>
            <a:r>
              <a:rPr lang="en-US" dirty="0"/>
              <a:t>In client code, do not need to write </a:t>
            </a:r>
            <a:r>
              <a:rPr lang="en-US" i="1" dirty="0" err="1"/>
              <a:t>foo.getY</a:t>
            </a:r>
            <a:r>
              <a:rPr lang="en-US" i="1" dirty="0"/>
              <a:t>()</a:t>
            </a:r>
            <a:r>
              <a:rPr lang="en-US" dirty="0"/>
              <a:t>, but just </a:t>
            </a:r>
            <a:r>
              <a:rPr lang="en-US" i="1" dirty="0" err="1"/>
              <a:t>foo.y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7BD0-4F47-A74A-8B29-0CD5F49E54CC}"/>
              </a:ext>
            </a:extLst>
          </p:cNvPr>
          <p:cNvSpPr/>
          <p:nvPr/>
        </p:nvSpPr>
        <p:spPr>
          <a:xfrm>
            <a:off x="304800" y="1343817"/>
            <a:ext cx="6600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200" b="1" dirty="0" err="1">
                <a:solidFill>
                  <a:srgbClr val="000080"/>
                </a:solidFill>
              </a:rPr>
              <a:t>class</a:t>
            </a:r>
            <a:r>
              <a:rPr lang="nb-NO" sz="3200" b="1" dirty="0">
                <a:solidFill>
                  <a:srgbClr val="000080"/>
                </a:solidFill>
              </a:rPr>
              <a:t> </a:t>
            </a:r>
            <a:r>
              <a:rPr lang="nb-NO" sz="3200" dirty="0" err="1"/>
              <a:t>KotlinProperty</a:t>
            </a:r>
            <a:r>
              <a:rPr lang="nb-NO" sz="3200" dirty="0"/>
              <a:t>(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>
                <a:solidFill>
                  <a:srgbClr val="000080"/>
                </a:solidFill>
              </a:rPr>
              <a:t>val </a:t>
            </a:r>
            <a:r>
              <a:rPr lang="nb-NO" sz="3200" b="1" dirty="0">
                <a:solidFill>
                  <a:srgbClr val="1948A6"/>
                </a:solidFill>
              </a:rPr>
              <a:t>x</a:t>
            </a:r>
            <a:r>
              <a:rPr lang="nb-NO" sz="3200" dirty="0"/>
              <a:t>: Int</a:t>
            </a:r>
            <a:br>
              <a:rPr lang="nb-NO" sz="3200" dirty="0"/>
            </a:br>
            <a:r>
              <a:rPr lang="nb-NO" sz="3200" dirty="0"/>
              <a:t>) {</a:t>
            </a:r>
            <a:br>
              <a:rPr lang="nb-NO" sz="3200" dirty="0"/>
            </a:br>
            <a:r>
              <a:rPr lang="nb-NO" sz="3200" dirty="0"/>
              <a:t>    </a:t>
            </a:r>
            <a:r>
              <a:rPr lang="nb-NO" sz="3200" b="1" dirty="0">
                <a:solidFill>
                  <a:srgbClr val="000080"/>
                </a:solidFill>
              </a:rPr>
              <a:t>var </a:t>
            </a:r>
            <a:r>
              <a:rPr lang="nb-NO" sz="3200" b="1" dirty="0">
                <a:solidFill>
                  <a:srgbClr val="1948A6"/>
                </a:solidFill>
              </a:rPr>
              <a:t>y</a:t>
            </a:r>
            <a:r>
              <a:rPr lang="nb-NO" sz="3200" dirty="0"/>
              <a:t>: Int = </a:t>
            </a:r>
            <a:r>
              <a:rPr lang="nb-NO" sz="3200" dirty="0">
                <a:solidFill>
                  <a:srgbClr val="0000FF"/>
                </a:solidFill>
              </a:rPr>
              <a:t>0</a:t>
            </a:r>
            <a:br>
              <a:rPr lang="nb-NO" sz="3200" dirty="0">
                <a:solidFill>
                  <a:srgbClr val="0000FF"/>
                </a:solidFill>
              </a:rPr>
            </a:br>
            <a:r>
              <a:rPr lang="nb-NO" sz="3200" dirty="0">
                <a:solidFill>
                  <a:srgbClr val="0000FF"/>
                </a:solidFill>
              </a:rPr>
              <a:t>        </a:t>
            </a:r>
            <a:r>
              <a:rPr lang="nb-NO" sz="3200" b="1" dirty="0">
                <a:solidFill>
                  <a:srgbClr val="000080"/>
                </a:solidFill>
              </a:rPr>
              <a:t>private </a:t>
            </a:r>
            <a:r>
              <a:rPr lang="nb-NO" sz="3200" b="1" dirty="0" err="1">
                <a:solidFill>
                  <a:srgbClr val="000080"/>
                </a:solidFill>
              </a:rPr>
              <a:t>set</a:t>
            </a:r>
            <a:r>
              <a:rPr lang="nb-NO" sz="3200" b="1" dirty="0">
                <a:solidFill>
                  <a:srgbClr val="000080"/>
                </a:solidFill>
              </a:rPr>
              <a:t/>
            </a:r>
            <a:br>
              <a:rPr lang="nb-NO" sz="3200" b="1" dirty="0">
                <a:solidFill>
                  <a:srgbClr val="000080"/>
                </a:solidFill>
              </a:rPr>
            </a:br>
            <a:r>
              <a:rPr lang="nb-NO" sz="3200" b="1" dirty="0">
                <a:solidFill>
                  <a:srgbClr val="000080"/>
                </a:solidFill>
              </a:rPr>
              <a:t/>
            </a:r>
            <a:br>
              <a:rPr lang="nb-NO" sz="3200" b="1" dirty="0">
                <a:solidFill>
                  <a:srgbClr val="000080"/>
                </a:solidFill>
              </a:rPr>
            </a:br>
            <a:r>
              <a:rPr lang="nb-NO" sz="3200" b="1" dirty="0">
                <a:solidFill>
                  <a:srgbClr val="000080"/>
                </a:solidFill>
              </a:rPr>
              <a:t>    var </a:t>
            </a:r>
            <a:r>
              <a:rPr lang="nb-NO" sz="3200" b="1" dirty="0">
                <a:solidFill>
                  <a:srgbClr val="1948A6"/>
                </a:solidFill>
              </a:rPr>
              <a:t>z</a:t>
            </a:r>
            <a:r>
              <a:rPr lang="nb-NO" sz="3200" dirty="0"/>
              <a:t>: Int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 err="1">
                <a:solidFill>
                  <a:srgbClr val="000080"/>
                </a:solidFill>
              </a:rPr>
              <a:t>get</a:t>
            </a:r>
            <a:r>
              <a:rPr lang="nb-NO" sz="3200" dirty="0"/>
              <a:t>(){ </a:t>
            </a:r>
            <a:r>
              <a:rPr lang="nb-NO" sz="3200" b="1" dirty="0" err="1">
                <a:solidFill>
                  <a:srgbClr val="000080"/>
                </a:solidFill>
              </a:rPr>
              <a:t>return</a:t>
            </a:r>
            <a:r>
              <a:rPr lang="nb-NO" sz="3200" b="1" dirty="0">
                <a:solidFill>
                  <a:srgbClr val="000080"/>
                </a:solidFill>
              </a:rPr>
              <a:t> </a:t>
            </a:r>
            <a:r>
              <a:rPr lang="nb-NO" sz="3200" b="1" dirty="0">
                <a:solidFill>
                  <a:srgbClr val="1948A6"/>
                </a:solidFill>
              </a:rPr>
              <a:t>y</a:t>
            </a:r>
            <a:r>
              <a:rPr lang="nb-NO" sz="3200" dirty="0"/>
              <a:t>}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 err="1">
                <a:solidFill>
                  <a:srgbClr val="000080"/>
                </a:solidFill>
              </a:rPr>
              <a:t>set</a:t>
            </a:r>
            <a:r>
              <a:rPr lang="nb-NO" sz="3200" dirty="0"/>
              <a:t>(</a:t>
            </a:r>
            <a:r>
              <a:rPr lang="nb-NO" sz="3200" dirty="0" err="1"/>
              <a:t>value</a:t>
            </a:r>
            <a:r>
              <a:rPr lang="nb-NO" sz="3200" dirty="0"/>
              <a:t>) {</a:t>
            </a:r>
            <a:r>
              <a:rPr lang="nb-NO" sz="3200" b="1" dirty="0">
                <a:solidFill>
                  <a:srgbClr val="1948A6"/>
                </a:solidFill>
              </a:rPr>
              <a:t>y </a:t>
            </a:r>
            <a:r>
              <a:rPr lang="nb-NO" sz="3200" dirty="0"/>
              <a:t>= </a:t>
            </a:r>
            <a:r>
              <a:rPr lang="nb-NO" sz="3200" dirty="0" err="1"/>
              <a:t>value</a:t>
            </a:r>
            <a:r>
              <a:rPr lang="nb-NO" sz="3200" dirty="0"/>
              <a:t>}</a:t>
            </a:r>
            <a:br>
              <a:rPr lang="nb-NO" sz="3200" dirty="0"/>
            </a:br>
            <a:r>
              <a:rPr lang="nb-NO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729980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825625"/>
            <a:ext cx="11615057" cy="4782004"/>
          </a:xfrm>
        </p:spPr>
        <p:txBody>
          <a:bodyPr>
            <a:normAutofit/>
          </a:bodyPr>
          <a:lstStyle/>
          <a:p>
            <a:r>
              <a:rPr lang="en-US" sz="3600" dirty="0" err="1"/>
              <a:t>Kotlin</a:t>
            </a:r>
            <a:r>
              <a:rPr lang="en-US" sz="3600" dirty="0"/>
              <a:t> is not as good for FP as Scala, but provides more abstractions/utilities compared to Java </a:t>
            </a:r>
          </a:p>
          <a:p>
            <a:endParaRPr lang="en-US" sz="3600" dirty="0"/>
          </a:p>
          <a:p>
            <a:r>
              <a:rPr lang="en-US" sz="3600" dirty="0"/>
              <a:t>All objects have the methods: </a:t>
            </a:r>
            <a:r>
              <a:rPr lang="en-US" sz="3600" b="1" dirty="0"/>
              <a:t>let</a:t>
            </a:r>
            <a:r>
              <a:rPr lang="en-US" sz="3600" dirty="0"/>
              <a:t>, </a:t>
            </a:r>
            <a:r>
              <a:rPr lang="en-US" sz="3600" b="1" dirty="0"/>
              <a:t>apply</a:t>
            </a:r>
            <a:r>
              <a:rPr lang="en-US" sz="3600" dirty="0"/>
              <a:t>, </a:t>
            </a:r>
            <a:r>
              <a:rPr lang="en-US" sz="3600" b="1" dirty="0"/>
              <a:t>run</a:t>
            </a:r>
            <a:r>
              <a:rPr lang="en-US" sz="3600" dirty="0"/>
              <a:t>, </a:t>
            </a:r>
            <a:r>
              <a:rPr lang="en-US" sz="3600" b="1" dirty="0"/>
              <a:t>also</a:t>
            </a:r>
          </a:p>
          <a:p>
            <a:endParaRPr lang="en-US" sz="3600" b="1" dirty="0"/>
          </a:p>
          <a:p>
            <a:r>
              <a:rPr lang="en-US" sz="3600" dirty="0"/>
              <a:t>Useful when using streams or trying to avoid creating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71400796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let, apply, run, also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43" y="1825624"/>
            <a:ext cx="11495314" cy="4705805"/>
          </a:xfrm>
        </p:spPr>
        <p:txBody>
          <a:bodyPr>
            <a:normAutofit/>
          </a:bodyPr>
          <a:lstStyle/>
          <a:p>
            <a:r>
              <a:rPr lang="en-US" sz="3600" dirty="0"/>
              <a:t>They are functions that take a lambda as input</a:t>
            </a:r>
          </a:p>
          <a:p>
            <a:pPr lvl="1"/>
            <a:r>
              <a:rPr lang="en-US" sz="2400" dirty="0"/>
              <a:t>Note: in </a:t>
            </a:r>
            <a:r>
              <a:rPr lang="en-US" sz="2400" dirty="0" err="1"/>
              <a:t>Kotlin</a:t>
            </a:r>
            <a:r>
              <a:rPr lang="en-US" sz="2400" dirty="0"/>
              <a:t>, when input is a single lambda, no need for “()”</a:t>
            </a:r>
          </a:p>
          <a:p>
            <a:endParaRPr lang="en-US" sz="3600" dirty="0"/>
          </a:p>
          <a:p>
            <a:r>
              <a:rPr lang="en-US" sz="3600" dirty="0"/>
              <a:t>Return a value: caller itself, or result of the lambda expression</a:t>
            </a:r>
          </a:p>
          <a:p>
            <a:endParaRPr lang="en-US" sz="3600" dirty="0"/>
          </a:p>
          <a:p>
            <a:r>
              <a:rPr lang="en-US" sz="3600" dirty="0"/>
              <a:t>The meaning of “</a:t>
            </a:r>
            <a:r>
              <a:rPr lang="en-US" sz="3600" i="1" dirty="0"/>
              <a:t>this</a:t>
            </a:r>
            <a:r>
              <a:rPr lang="en-US" sz="3600" dirty="0"/>
              <a:t>” and “</a:t>
            </a:r>
            <a:r>
              <a:rPr lang="en-US" sz="3600" i="1" dirty="0"/>
              <a:t>it</a:t>
            </a:r>
            <a:r>
              <a:rPr lang="en-US" sz="3600" dirty="0"/>
              <a:t>” inside the lambda will vary based on the function</a:t>
            </a:r>
          </a:p>
        </p:txBody>
      </p:sp>
    </p:spTree>
    <p:extLst>
      <p:ext uri="{BB962C8B-B14F-4D97-AF65-F5344CB8AC3E}">
        <p14:creationId xmlns:p14="http://schemas.microsoft.com/office/powerpoint/2010/main" val="8856346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lessons, once a week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TimeEdit</a:t>
            </a:r>
            <a:r>
              <a:rPr lang="en-US" dirty="0"/>
              <a:t> for possible changes of time and rooms</a:t>
            </a:r>
          </a:p>
          <a:p>
            <a:endParaRPr lang="en-US" dirty="0"/>
          </a:p>
          <a:p>
            <a:r>
              <a:rPr lang="en-US" dirty="0"/>
              <a:t>During the course, do </a:t>
            </a:r>
            <a:r>
              <a:rPr lang="en-US" b="1" dirty="0"/>
              <a:t>NOT</a:t>
            </a:r>
            <a:r>
              <a:rPr lang="en-US" dirty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14011"/>
              </p:ext>
            </p:extLst>
          </p:nvPr>
        </p:nvGraphicFramePr>
        <p:xfrm>
          <a:off x="4005708" y="1908721"/>
          <a:ext cx="6096000" cy="31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574635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3151432"/>
                    </a:ext>
                  </a:extLst>
                </a:gridCol>
              </a:tblGrid>
              <a:tr h="155575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also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let</a:t>
                      </a:r>
                      <a:endParaRPr lang="en-US" sz="3200" b="1" dirty="0"/>
                    </a:p>
                    <a:p>
                      <a:endParaRPr lang="en-US" sz="16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227610956"/>
                  </a:ext>
                </a:extLst>
              </a:tr>
              <a:tr h="160536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apply</a:t>
                      </a:r>
                      <a:endParaRPr lang="en-US" sz="3200" b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run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2880101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5708" y="107926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Caller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0259" y="398093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“this”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697" y="2200849"/>
            <a:ext cx="206603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“it”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941" y="833045"/>
            <a:ext cx="284961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Lambda Result     </a:t>
            </a:r>
          </a:p>
        </p:txBody>
      </p:sp>
    </p:spTree>
    <p:extLst>
      <p:ext uri="{BB962C8B-B14F-4D97-AF65-F5344CB8AC3E}">
        <p14:creationId xmlns:p14="http://schemas.microsoft.com/office/powerpoint/2010/main" val="192685859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980" y="224046"/>
            <a:ext cx="11514371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createFooWithFP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Foo().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981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194" y="248668"/>
            <a:ext cx="11559255" cy="5235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getHttpBodyBlockNoFP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=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tokens.subList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48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942" y="424622"/>
            <a:ext cx="11582401" cy="5881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message.split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called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"it" represents element in list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"this" has not changed, still pointing to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"it" here is the index returned by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note that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size are called on "this",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 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note the total lack of local variables...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however it can become difficult to read...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1234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0961914" cy="4629604"/>
          </a:xfrm>
        </p:spPr>
        <p:txBody>
          <a:bodyPr>
            <a:normAutofit/>
          </a:bodyPr>
          <a:lstStyle/>
          <a:p>
            <a:r>
              <a:rPr lang="en-US" sz="3600" dirty="0"/>
              <a:t>There is more related to </a:t>
            </a:r>
            <a:r>
              <a:rPr lang="en-US" sz="3600" dirty="0" err="1"/>
              <a:t>Kotlin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But you do not need to learn all details to be able to be productive in </a:t>
            </a:r>
            <a:r>
              <a:rPr lang="en-US" sz="3600" dirty="0" err="1"/>
              <a:t>Kotlin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Throughout the course, I might introduce some more concepts based on the code examples I wrote</a:t>
            </a:r>
          </a:p>
        </p:txBody>
      </p:sp>
    </p:spTree>
    <p:extLst>
      <p:ext uri="{BB962C8B-B14F-4D97-AF65-F5344CB8AC3E}">
        <p14:creationId xmlns:p14="http://schemas.microsoft.com/office/powerpoint/2010/main" val="186598125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Negative Sides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991320"/>
            <a:ext cx="11647713" cy="4420195"/>
          </a:xfrm>
        </p:spPr>
        <p:txBody>
          <a:bodyPr>
            <a:noAutofit/>
          </a:bodyPr>
          <a:lstStyle/>
          <a:p>
            <a:r>
              <a:rPr lang="en-US" sz="3600" dirty="0"/>
              <a:t>Nothing is perfect, and you will always find different opinions</a:t>
            </a:r>
          </a:p>
          <a:p>
            <a:r>
              <a:rPr lang="en-US" sz="3600" dirty="0" err="1"/>
              <a:t>Eg</a:t>
            </a:r>
            <a:r>
              <a:rPr lang="en-US" sz="3600" dirty="0"/>
              <a:t>, </a:t>
            </a:r>
            <a:r>
              <a:rPr lang="en-US" sz="3600" i="1" dirty="0"/>
              <a:t>minor </a:t>
            </a:r>
            <a:r>
              <a:rPr lang="en-US" sz="3600" dirty="0"/>
              <a:t>things I do not like in </a:t>
            </a:r>
            <a:r>
              <a:rPr lang="en-US" sz="3600" dirty="0" err="1"/>
              <a:t>Kotlin</a:t>
            </a:r>
            <a:endParaRPr lang="en-US" sz="3600" dirty="0"/>
          </a:p>
          <a:p>
            <a:pPr lvl="1"/>
            <a:r>
              <a:rPr lang="en-US" sz="2400" dirty="0"/>
              <a:t>No </a:t>
            </a:r>
            <a:r>
              <a:rPr lang="en-US" sz="2400" i="1" dirty="0"/>
              <a:t>ternary operator</a:t>
            </a:r>
            <a:r>
              <a:rPr lang="en-US" sz="2400" dirty="0"/>
              <a:t>, </a:t>
            </a:r>
            <a:r>
              <a:rPr lang="en-US" sz="2400" dirty="0" err="1"/>
              <a:t>eg</a:t>
            </a:r>
            <a:r>
              <a:rPr lang="en-US" sz="2400" dirty="0"/>
              <a:t>   “return x==5 ? 0 : 1 ”, although in </a:t>
            </a:r>
            <a:r>
              <a:rPr lang="en-US" sz="2400" dirty="0" err="1"/>
              <a:t>Kotlin</a:t>
            </a:r>
            <a:r>
              <a:rPr lang="en-US" sz="2400" dirty="0"/>
              <a:t> “if” is an expression, </a:t>
            </a:r>
            <a:r>
              <a:rPr lang="en-US" sz="2400" dirty="0" err="1"/>
              <a:t>eg</a:t>
            </a:r>
            <a:r>
              <a:rPr lang="en-US" sz="2400" dirty="0"/>
              <a:t> “return if(x==5) 0 else 1”</a:t>
            </a:r>
          </a:p>
          <a:p>
            <a:pPr lvl="1"/>
            <a:r>
              <a:rPr lang="en-US" sz="2400" dirty="0"/>
              <a:t>Poor handling of </a:t>
            </a:r>
            <a:r>
              <a:rPr lang="en-US" sz="2400" i="1" dirty="0"/>
              <a:t>static methods, </a:t>
            </a:r>
            <a:r>
              <a:rPr lang="en-US" sz="2400" dirty="0"/>
              <a:t>but that might change in future releases</a:t>
            </a:r>
          </a:p>
          <a:p>
            <a:pPr lvl="1"/>
            <a:r>
              <a:rPr lang="en-US" sz="2400" dirty="0"/>
              <a:t>Still rough edges regarding typing and generics</a:t>
            </a:r>
          </a:p>
          <a:p>
            <a:r>
              <a:rPr lang="en-US" sz="3600" dirty="0"/>
              <a:t>Lot of “magic” in </a:t>
            </a:r>
            <a:r>
              <a:rPr lang="en-US" sz="3600" dirty="0" err="1"/>
              <a:t>Kotlin</a:t>
            </a:r>
            <a:r>
              <a:rPr lang="en-US" sz="3600" dirty="0"/>
              <a:t>, so not recommended for total beginners (</a:t>
            </a:r>
            <a:r>
              <a:rPr lang="en-US" sz="3600" dirty="0" err="1"/>
              <a:t>ie</a:t>
            </a:r>
            <a:r>
              <a:rPr lang="en-US" sz="3600" dirty="0"/>
              <a:t> Java is a better introductory language)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8951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Major Design Flaw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830586"/>
            <a:ext cx="11745686" cy="4787928"/>
          </a:xfrm>
        </p:spPr>
        <p:txBody>
          <a:bodyPr>
            <a:noAutofit/>
          </a:bodyPr>
          <a:lstStyle/>
          <a:p>
            <a:r>
              <a:rPr lang="en-US" sz="3600" dirty="0"/>
              <a:t>In </a:t>
            </a:r>
            <a:r>
              <a:rPr lang="en-US" sz="3600" dirty="0" err="1"/>
              <a:t>Kotlin</a:t>
            </a:r>
            <a:r>
              <a:rPr lang="en-US" sz="3600" dirty="0"/>
              <a:t>, classes and methods are </a:t>
            </a:r>
            <a:r>
              <a:rPr lang="en-US" sz="3600" i="1" dirty="0"/>
              <a:t>final</a:t>
            </a:r>
            <a:r>
              <a:rPr lang="en-US" sz="3600" dirty="0"/>
              <a:t> by default</a:t>
            </a:r>
          </a:p>
          <a:p>
            <a:pPr lvl="1"/>
            <a:r>
              <a:rPr lang="en-US" sz="2400" dirty="0"/>
              <a:t>You need to use keyword </a:t>
            </a:r>
            <a:r>
              <a:rPr lang="en-US" sz="2400" i="1" dirty="0"/>
              <a:t>open</a:t>
            </a:r>
            <a:r>
              <a:rPr lang="en-US" sz="2400" dirty="0"/>
              <a:t> to specify they can be overridden</a:t>
            </a:r>
          </a:p>
          <a:p>
            <a:r>
              <a:rPr lang="en-US" sz="3600" i="1" dirty="0"/>
              <a:t>Final by default is a solution to a near non-existent problem</a:t>
            </a:r>
          </a:p>
          <a:p>
            <a:r>
              <a:rPr lang="en-US" sz="3600" dirty="0"/>
              <a:t>And unfortunately it creates a lot, a lot of problems</a:t>
            </a:r>
          </a:p>
          <a:p>
            <a:pPr lvl="1"/>
            <a:r>
              <a:rPr lang="en-US" sz="2769" dirty="0" err="1"/>
              <a:t>eg</a:t>
            </a:r>
            <a:r>
              <a:rPr lang="en-US" sz="2769" dirty="0"/>
              <a:t>, when dealing with libraries like Spring and Hibernate</a:t>
            </a:r>
          </a:p>
          <a:p>
            <a:r>
              <a:rPr lang="en-US" sz="3600" dirty="0"/>
              <a:t>Corollary: do not use </a:t>
            </a:r>
            <a:r>
              <a:rPr lang="en-US" sz="3600" dirty="0" err="1"/>
              <a:t>Kotlin</a:t>
            </a:r>
            <a:r>
              <a:rPr lang="en-US" sz="3600" dirty="0"/>
              <a:t> to write </a:t>
            </a:r>
            <a:r>
              <a:rPr lang="en-US" sz="3600" b="1" dirty="0"/>
              <a:t>libraries</a:t>
            </a:r>
            <a:r>
              <a:rPr lang="en-US" sz="3600" dirty="0"/>
              <a:t>. If a library is written in </a:t>
            </a:r>
            <a:r>
              <a:rPr lang="en-US" sz="3600" dirty="0" err="1"/>
              <a:t>Kotlin</a:t>
            </a:r>
            <a:r>
              <a:rPr lang="en-US" sz="3600" dirty="0"/>
              <a:t>, avoid using it if another equivalent library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357306671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and Maven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4"/>
            <a:ext cx="11624872" cy="4800027"/>
          </a:xfrm>
        </p:spPr>
        <p:txBody>
          <a:bodyPr>
            <a:normAutofit/>
          </a:bodyPr>
          <a:lstStyle/>
          <a:p>
            <a:r>
              <a:rPr lang="en-US" sz="3600" dirty="0"/>
              <a:t>We will compile </a:t>
            </a:r>
            <a:r>
              <a:rPr lang="en-US" sz="3600" dirty="0" err="1"/>
              <a:t>Kotlin</a:t>
            </a:r>
            <a:r>
              <a:rPr lang="en-US" sz="3600" dirty="0"/>
              <a:t> to JDK bytecode</a:t>
            </a:r>
          </a:p>
          <a:p>
            <a:r>
              <a:rPr lang="en-US" sz="3600" dirty="0"/>
              <a:t>We will compile with Maven</a:t>
            </a:r>
          </a:p>
          <a:p>
            <a:r>
              <a:rPr lang="en-US" sz="3600" dirty="0"/>
              <a:t>Need special plugin to compile </a:t>
            </a:r>
            <a:r>
              <a:rPr lang="en-US" sz="3600" dirty="0" err="1"/>
              <a:t>Kotlin</a:t>
            </a:r>
            <a:r>
              <a:rPr lang="en-US" sz="3600" dirty="0"/>
              <a:t> code</a:t>
            </a:r>
          </a:p>
          <a:p>
            <a:r>
              <a:rPr lang="en-US" sz="3600" dirty="0"/>
              <a:t>This plugin will need special settings to handle libraries like Spring and Hibernate</a:t>
            </a:r>
          </a:p>
        </p:txBody>
      </p:sp>
    </p:spTree>
    <p:extLst>
      <p:ext uri="{BB962C8B-B14F-4D97-AF65-F5344CB8AC3E}">
        <p14:creationId xmlns:p14="http://schemas.microsoft.com/office/powerpoint/2010/main" val="21882052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911954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9" y="365125"/>
            <a:ext cx="11512446" cy="1325563"/>
          </a:xfrm>
        </p:spPr>
        <p:txBody>
          <a:bodyPr>
            <a:normAutofit/>
          </a:bodyPr>
          <a:lstStyle/>
          <a:p>
            <a:r>
              <a:rPr lang="en-US" dirty="0"/>
              <a:t>Data/Operations Over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79" y="1825624"/>
            <a:ext cx="11647357" cy="4807523"/>
          </a:xfrm>
        </p:spPr>
        <p:txBody>
          <a:bodyPr/>
          <a:lstStyle/>
          <a:p>
            <a:r>
              <a:rPr lang="en-US" dirty="0"/>
              <a:t>Provide APIs over network</a:t>
            </a:r>
          </a:p>
          <a:p>
            <a:r>
              <a:rPr lang="en-US" dirty="0"/>
              <a:t>Typically TCP connections</a:t>
            </a:r>
          </a:p>
          <a:p>
            <a:r>
              <a:rPr lang="en-US" dirty="0"/>
              <a:t>HTTP most common protocol</a:t>
            </a:r>
          </a:p>
          <a:p>
            <a:r>
              <a:rPr lang="en-US" dirty="0"/>
              <a:t>So, can see a Web Service as a process that opens a TCP port and responds to incoming requests</a:t>
            </a:r>
          </a:p>
        </p:txBody>
      </p:sp>
    </p:spTree>
    <p:extLst>
      <p:ext uri="{BB962C8B-B14F-4D97-AF65-F5344CB8AC3E}">
        <p14:creationId xmlns:p14="http://schemas.microsoft.com/office/powerpoint/2010/main" val="271604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825624"/>
            <a:ext cx="11587396" cy="47850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REST</a:t>
            </a:r>
          </a:p>
          <a:p>
            <a:pPr lvl="1"/>
            <a:r>
              <a:rPr lang="en-US" dirty="0"/>
              <a:t>most common nowadays</a:t>
            </a:r>
          </a:p>
          <a:p>
            <a:pPr lvl="1"/>
            <a:r>
              <a:rPr lang="en-US" dirty="0"/>
              <a:t>usually strongly tied to HTTP protocol</a:t>
            </a:r>
          </a:p>
          <a:p>
            <a:pPr lvl="1"/>
            <a:r>
              <a:rPr lang="en-US" i="1" dirty="0"/>
              <a:t>not a protocol, but set of architectural guidelines</a:t>
            </a:r>
          </a:p>
          <a:p>
            <a:pPr lvl="1"/>
            <a:r>
              <a:rPr lang="en-US" dirty="0"/>
              <a:t>typically serving data in JSON</a:t>
            </a:r>
          </a:p>
          <a:p>
            <a:r>
              <a:rPr lang="en-US" dirty="0"/>
              <a:t>SOAP</a:t>
            </a:r>
          </a:p>
          <a:p>
            <a:pPr lvl="1"/>
            <a:r>
              <a:rPr lang="en-US" dirty="0"/>
              <a:t>very common in the past, but disappearing nowadays</a:t>
            </a:r>
          </a:p>
          <a:p>
            <a:pPr lvl="1"/>
            <a:r>
              <a:rPr lang="en-US" dirty="0"/>
              <a:t>actual protocol, usually over HTTP</a:t>
            </a:r>
          </a:p>
          <a:p>
            <a:pPr lvl="1"/>
            <a:r>
              <a:rPr lang="en-US" dirty="0"/>
              <a:t>tied to XML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the new kid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1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37" y="1825625"/>
            <a:ext cx="11759783" cy="4874978"/>
          </a:xfrm>
        </p:spPr>
        <p:txBody>
          <a:bodyPr/>
          <a:lstStyle/>
          <a:p>
            <a:r>
              <a:rPr lang="en-US" dirty="0"/>
              <a:t>When you want to provide programmable functionalities to your clients over the network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see public list at </a:t>
            </a:r>
            <a:r>
              <a:rPr lang="en-US" dirty="0">
                <a:hlinkClick r:id="rId3"/>
              </a:rPr>
              <a:t>http://www.programmableweb.com/</a:t>
            </a:r>
            <a:endParaRPr lang="en-US" dirty="0"/>
          </a:p>
          <a:p>
            <a:r>
              <a:rPr lang="en-US" dirty="0"/>
              <a:t>Separation of </a:t>
            </a:r>
            <a:r>
              <a:rPr lang="en-US" i="1" dirty="0"/>
              <a:t>frontend</a:t>
            </a:r>
            <a:r>
              <a:rPr lang="en-US" dirty="0"/>
              <a:t> from </a:t>
            </a:r>
            <a:r>
              <a:rPr lang="en-US" i="1" dirty="0"/>
              <a:t>backend</a:t>
            </a:r>
          </a:p>
          <a:p>
            <a:pPr lvl="1"/>
            <a:r>
              <a:rPr lang="en-US" dirty="0"/>
              <a:t>JavaScript doing client-side HTML rendering on browser, where backend is just a web service providing data</a:t>
            </a:r>
          </a:p>
          <a:p>
            <a:r>
              <a:rPr lang="en-US" i="1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large systems split into several web services of more manageable size </a:t>
            </a:r>
          </a:p>
          <a:p>
            <a:pPr lvl="1"/>
            <a:r>
              <a:rPr lang="en-US" dirty="0"/>
              <a:t>extremely important for modern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69481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4"/>
            <a:ext cx="11579901" cy="4807523"/>
          </a:xfrm>
        </p:spPr>
        <p:txBody>
          <a:bodyPr/>
          <a:lstStyle/>
          <a:p>
            <a:r>
              <a:rPr lang="en-US" dirty="0"/>
              <a:t>We will write web services in </a:t>
            </a:r>
            <a:r>
              <a:rPr lang="en-US" dirty="0" err="1"/>
              <a:t>SpringBoot</a:t>
            </a:r>
            <a:r>
              <a:rPr lang="en-US" dirty="0"/>
              <a:t>, using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We start with REST</a:t>
            </a:r>
          </a:p>
          <a:p>
            <a:pPr lvl="1"/>
            <a:r>
              <a:rPr lang="en-US" dirty="0"/>
              <a:t>This will take roughly half of the course</a:t>
            </a:r>
          </a:p>
          <a:p>
            <a:r>
              <a:rPr lang="en-US" dirty="0"/>
              <a:t>To properly write REST, need to learn details of HTTP</a:t>
            </a:r>
          </a:p>
          <a:p>
            <a:r>
              <a:rPr lang="en-US" dirty="0"/>
              <a:t>Recall: REST is just a set of architectural guidelines, and NOT a formal protocol</a:t>
            </a:r>
          </a:p>
          <a:p>
            <a:pPr lvl="1"/>
            <a:r>
              <a:rPr lang="en-US" dirty="0"/>
              <a:t>at the beginning, we will do some mistakes </a:t>
            </a:r>
            <a:r>
              <a:rPr lang="en-US" i="1" dirty="0"/>
              <a:t>on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1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825624"/>
            <a:ext cx="11692328" cy="4882473"/>
          </a:xfrm>
        </p:spPr>
        <p:txBody>
          <a:bodyPr/>
          <a:lstStyle/>
          <a:p>
            <a:r>
              <a:rPr lang="en-US" dirty="0"/>
              <a:t>Web Services will provide data and functionalities over the network</a:t>
            </a:r>
          </a:p>
          <a:p>
            <a:r>
              <a:rPr lang="en-US" dirty="0"/>
              <a:t>Servers and clients can be written in different languages</a:t>
            </a:r>
          </a:p>
          <a:p>
            <a:pPr lvl="1"/>
            <a:r>
              <a:rPr lang="en-US" dirty="0"/>
              <a:t>Java, C#, JavaScript, </a:t>
            </a:r>
            <a:r>
              <a:rPr lang="en-US" dirty="0" err="1"/>
              <a:t>Kotlin</a:t>
            </a:r>
            <a:r>
              <a:rPr lang="en-US" dirty="0"/>
              <a:t>, Python, Go, PHP, etc.</a:t>
            </a:r>
          </a:p>
          <a:p>
            <a:r>
              <a:rPr lang="en-US" i="1" dirty="0"/>
              <a:t>Data formats should be independent from the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442348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1825624"/>
            <a:ext cx="11609882" cy="4770047"/>
          </a:xfrm>
        </p:spPr>
        <p:txBody>
          <a:bodyPr/>
          <a:lstStyle/>
          <a:p>
            <a:r>
              <a:rPr lang="en-US" dirty="0"/>
              <a:t>Very popular in the </a:t>
            </a:r>
            <a:r>
              <a:rPr lang="en-US" i="1" dirty="0"/>
              <a:t>past</a:t>
            </a:r>
          </a:p>
          <a:p>
            <a:r>
              <a:rPr lang="en-US" dirty="0" err="1"/>
              <a:t>OKish</a:t>
            </a:r>
            <a:r>
              <a:rPr lang="en-US" dirty="0"/>
              <a:t> for configuration files (</a:t>
            </a:r>
            <a:r>
              <a:rPr lang="en-US" dirty="0" err="1"/>
              <a:t>eg</a:t>
            </a:r>
            <a:r>
              <a:rPr lang="en-US" dirty="0"/>
              <a:t>, Maven </a:t>
            </a:r>
            <a:r>
              <a:rPr lang="en-US" i="1" dirty="0"/>
              <a:t>pom.xml</a:t>
            </a:r>
            <a:r>
              <a:rPr lang="en-US" dirty="0"/>
              <a:t>)</a:t>
            </a:r>
          </a:p>
          <a:p>
            <a:r>
              <a:rPr lang="en-US" dirty="0"/>
              <a:t>Quite verbose for data over the network</a:t>
            </a:r>
          </a:p>
          <a:p>
            <a:r>
              <a:rPr lang="en-US" dirty="0"/>
              <a:t>Not so much used any more (apart from SOAP services)</a:t>
            </a:r>
          </a:p>
        </p:txBody>
      </p:sp>
    </p:spTree>
    <p:extLst>
      <p:ext uri="{BB962C8B-B14F-4D97-AF65-F5344CB8AC3E}">
        <p14:creationId xmlns:p14="http://schemas.microsoft.com/office/powerpoint/2010/main" val="3224163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62348" cy="4785037"/>
          </a:xfrm>
        </p:spPr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 (JSON)</a:t>
            </a:r>
          </a:p>
          <a:p>
            <a:r>
              <a:rPr lang="en-US" dirty="0"/>
              <a:t>Less verbose than XML</a:t>
            </a:r>
          </a:p>
          <a:p>
            <a:r>
              <a:rPr lang="en-US" dirty="0"/>
              <a:t>Very poor for configuration files (e.g., no comments)</a:t>
            </a:r>
          </a:p>
          <a:p>
            <a:pPr lvl="1"/>
            <a:r>
              <a:rPr lang="en-US" dirty="0"/>
              <a:t>YAML and XML are better</a:t>
            </a:r>
          </a:p>
          <a:p>
            <a:r>
              <a:rPr lang="en-US" i="1" dirty="0"/>
              <a:t>Can be used directly by JavaScript running in the browser</a:t>
            </a:r>
          </a:p>
          <a:p>
            <a:r>
              <a:rPr lang="en-US" dirty="0"/>
              <a:t>Practically the most common data format for web services nowadays</a:t>
            </a:r>
          </a:p>
        </p:txBody>
      </p:sp>
    </p:spTree>
    <p:extLst>
      <p:ext uri="{BB962C8B-B14F-4D97-AF65-F5344CB8AC3E}">
        <p14:creationId xmlns:p14="http://schemas.microsoft.com/office/powerpoint/2010/main" val="1702835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kotlin</a:t>
            </a:r>
            <a:endParaRPr lang="en-US" b="1" dirty="0"/>
          </a:p>
          <a:p>
            <a:r>
              <a:rPr lang="en-US" b="1" dirty="0"/>
              <a:t>advanced/data-format</a:t>
            </a:r>
          </a:p>
          <a:p>
            <a:r>
              <a:rPr lang="en-US" b="1" dirty="0"/>
              <a:t>advanced/calling-webservice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JDK </a:t>
            </a:r>
            <a:r>
              <a:rPr lang="en-US" b="1" dirty="0"/>
              <a:t>8</a:t>
            </a:r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YARN and </a:t>
            </a:r>
            <a:r>
              <a:rPr lang="en-US" dirty="0" err="1" smtClean="0"/>
              <a:t>NodeJS</a:t>
            </a:r>
            <a:endParaRPr lang="en-US" dirty="0"/>
          </a:p>
          <a:p>
            <a:r>
              <a:rPr lang="en-US" dirty="0"/>
              <a:t>An IDE (I </a:t>
            </a:r>
            <a:r>
              <a:rPr lang="en-US" b="1" dirty="0"/>
              <a:t>strongly</a:t>
            </a:r>
            <a:r>
              <a:rPr lang="en-US" dirty="0"/>
              <a:t> recommend IntelliJ IDEA Ultimate Edition)</a:t>
            </a:r>
          </a:p>
          <a:p>
            <a:r>
              <a:rPr lang="en-US" b="1" dirty="0"/>
              <a:t>Docker</a:t>
            </a:r>
          </a:p>
          <a:p>
            <a:r>
              <a:rPr lang="en-US" dirty="0"/>
              <a:t>A Bash command-line terminal </a:t>
            </a:r>
          </a:p>
          <a:p>
            <a:pPr lvl="1"/>
            <a:r>
              <a:rPr lang="en-US" dirty="0"/>
              <a:t>Mac/Linux: use the built-in one</a:t>
            </a:r>
          </a:p>
          <a:p>
            <a:pPr lvl="1"/>
            <a:r>
              <a:rPr lang="en-US" dirty="0"/>
              <a:t>Windows: I recommend </a:t>
            </a:r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https://github.com/arcuri82/testing_security_development_enterprise_systems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Same as PG5100, but now look at the </a:t>
            </a:r>
            <a:r>
              <a:rPr lang="en-US" b="1" dirty="0"/>
              <a:t>“advanced”</a:t>
            </a:r>
            <a:r>
              <a:rPr lang="en-US" dirty="0"/>
              <a:t> folder</a:t>
            </a:r>
          </a:p>
          <a:p>
            <a:endParaRPr lang="en-US" dirty="0"/>
          </a:p>
          <a:p>
            <a:r>
              <a:rPr lang="en-US" dirty="0"/>
              <a:t>Note: pull often, as new material might be added and updated during the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/>
          <a:lstStyle/>
          <a:p>
            <a:r>
              <a:rPr lang="en-US" dirty="0"/>
              <a:t>Full details of </a:t>
            </a:r>
            <a:r>
              <a:rPr lang="en-US" b="1" dirty="0"/>
              <a:t>REST</a:t>
            </a:r>
            <a:r>
              <a:rPr lang="en-US" dirty="0"/>
              <a:t>ful APIs and </a:t>
            </a:r>
            <a:r>
              <a:rPr lang="en-US" b="1" dirty="0"/>
              <a:t>HTTP</a:t>
            </a:r>
          </a:p>
          <a:p>
            <a:r>
              <a:rPr lang="en-US" dirty="0"/>
              <a:t>Knowledge of other kinds of Web Services: </a:t>
            </a:r>
            <a:r>
              <a:rPr lang="en-US" b="1" dirty="0"/>
              <a:t>SOAP</a:t>
            </a:r>
            <a:r>
              <a:rPr lang="en-US" dirty="0"/>
              <a:t> and </a:t>
            </a:r>
            <a:r>
              <a:rPr lang="en-US" b="1" dirty="0" err="1"/>
              <a:t>GraphQL</a:t>
            </a:r>
            <a:endParaRPr lang="en-US" b="1" dirty="0"/>
          </a:p>
          <a:p>
            <a:r>
              <a:rPr lang="en-US" b="1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gateways, load balancers, etc.</a:t>
            </a:r>
          </a:p>
          <a:p>
            <a:r>
              <a:rPr lang="en-US" b="1" dirty="0"/>
              <a:t>Security</a:t>
            </a:r>
            <a:r>
              <a:rPr lang="en-US" dirty="0"/>
              <a:t> in distributed systems</a:t>
            </a:r>
          </a:p>
          <a:p>
            <a:r>
              <a:rPr lang="en-US" dirty="0"/>
              <a:t>Message Oriented Middleware (e.g., AMQP)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Skip Class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acceptable that a student skips 1-2 classes</a:t>
            </a:r>
          </a:p>
          <a:p>
            <a:endParaRPr lang="en-US" dirty="0"/>
          </a:p>
          <a:p>
            <a:r>
              <a:rPr lang="en-US" dirty="0"/>
              <a:t>You are supposed to attend, although no strict checks</a:t>
            </a:r>
          </a:p>
          <a:p>
            <a:endParaRPr lang="en-US" dirty="0"/>
          </a:p>
          <a:p>
            <a:r>
              <a:rPr lang="en-US" dirty="0"/>
              <a:t>If you skip too many classes, it is </a:t>
            </a:r>
            <a:r>
              <a:rPr lang="en-US" b="1" dirty="0"/>
              <a:t>YOUR</a:t>
            </a:r>
            <a:r>
              <a:rPr lang="en-US" dirty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/>
              <a:t>Written exam (40% of grade)</a:t>
            </a:r>
          </a:p>
          <a:p>
            <a:pPr lvl="1"/>
            <a:r>
              <a:rPr lang="en-US" dirty="0"/>
              <a:t>3 hours</a:t>
            </a:r>
          </a:p>
          <a:p>
            <a:pPr lvl="1"/>
            <a:r>
              <a:rPr lang="en-US" dirty="0"/>
              <a:t>Theory questions</a:t>
            </a:r>
          </a:p>
          <a:p>
            <a:pPr lvl="1"/>
            <a:r>
              <a:rPr lang="en-US" dirty="0"/>
              <a:t>Not required to write code, but might be asked about what some code snippets do</a:t>
            </a:r>
          </a:p>
          <a:p>
            <a:pPr lvl="1"/>
            <a:endParaRPr lang="en-US" dirty="0"/>
          </a:p>
          <a:p>
            <a:r>
              <a:rPr lang="en-US" dirty="0"/>
              <a:t>Project (60% of grade)</a:t>
            </a:r>
          </a:p>
          <a:p>
            <a:pPr lvl="1"/>
            <a:r>
              <a:rPr lang="en-US" dirty="0"/>
              <a:t>72 hours</a:t>
            </a:r>
          </a:p>
          <a:p>
            <a:pPr lvl="1"/>
            <a:r>
              <a:rPr lang="en-US" dirty="0"/>
              <a:t>done individually, not in a group</a:t>
            </a:r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1471</Words>
  <Application>Microsoft Office PowerPoint</Application>
  <PresentationFormat>Widescreen</PresentationFormat>
  <Paragraphs>229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Enterprise Programmering 2  Lesson 01: Introduction</vt:lpstr>
      <vt:lpstr>Enterprise 2</vt:lpstr>
      <vt:lpstr>Course Info</vt:lpstr>
      <vt:lpstr>Class Structure</vt:lpstr>
      <vt:lpstr>Necessary Tools</vt:lpstr>
      <vt:lpstr>Git Repository</vt:lpstr>
      <vt:lpstr>Goals/Topics</vt:lpstr>
      <vt:lpstr>If You Skip Class…</vt:lpstr>
      <vt:lpstr>Exam</vt:lpstr>
      <vt:lpstr>Kotlin</vt:lpstr>
      <vt:lpstr>About Kotlin</vt:lpstr>
      <vt:lpstr>Kotlin Island (St. Petersburg)</vt:lpstr>
      <vt:lpstr>Why?</vt:lpstr>
      <vt:lpstr>Main Features</vt:lpstr>
      <vt:lpstr>PowerPoint Presentation</vt:lpstr>
      <vt:lpstr>PowerPoint Presentation</vt:lpstr>
      <vt:lpstr>Types</vt:lpstr>
      <vt:lpstr>Var/Val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</vt:lpstr>
      <vt:lpstr>Functional Programming</vt:lpstr>
      <vt:lpstr>let, apply, run, also</vt:lpstr>
      <vt:lpstr>PowerPoint Presentation</vt:lpstr>
      <vt:lpstr>PowerPoint Presentation</vt:lpstr>
      <vt:lpstr>PowerPoint Presentation</vt:lpstr>
      <vt:lpstr>PowerPoint Presentation</vt:lpstr>
      <vt:lpstr>More</vt:lpstr>
      <vt:lpstr>Kotlin Negative Sides</vt:lpstr>
      <vt:lpstr>Kotlin Major Design Flaw</vt:lpstr>
      <vt:lpstr>Kotlin and Maven</vt:lpstr>
      <vt:lpstr>Web Services</vt:lpstr>
      <vt:lpstr>Data/Operations Over Network</vt:lpstr>
      <vt:lpstr>Types of Web Services</vt:lpstr>
      <vt:lpstr>Why?</vt:lpstr>
      <vt:lpstr>SpringBoot</vt:lpstr>
      <vt:lpstr>Data Formats</vt:lpstr>
      <vt:lpstr>Data in Web Services</vt:lpstr>
      <vt:lpstr>XML</vt:lpstr>
      <vt:lpstr>JSON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244</cp:revision>
  <cp:lastPrinted>2017-12-21T12:07:11Z</cp:lastPrinted>
  <dcterms:created xsi:type="dcterms:W3CDTF">2017-12-10T14:32:25Z</dcterms:created>
  <dcterms:modified xsi:type="dcterms:W3CDTF">2019-08-06T14:44:16Z</dcterms:modified>
</cp:coreProperties>
</file>