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328" r:id="rId24"/>
    <p:sldId id="329" r:id="rId25"/>
    <p:sldId id="330" r:id="rId26"/>
    <p:sldId id="331" r:id="rId27"/>
    <p:sldId id="332" r:id="rId28"/>
    <p:sldId id="333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31"/>
    <p:restoredTop sz="94572"/>
  </p:normalViewPr>
  <p:slideViewPr>
    <p:cSldViewPr snapToGrid="0" snapToObjects="1">
      <p:cViewPr varScale="1">
        <p:scale>
          <a:sx n="144" d="100"/>
          <a:sy n="144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74713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44972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03: </a:t>
            </a:r>
            <a:br>
              <a:rPr lang="en-US" dirty="0"/>
            </a:br>
            <a:r>
              <a:rPr lang="en-US" dirty="0"/>
              <a:t>Charset, PATCH and GUI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639862" cy="1325563"/>
          </a:xfrm>
        </p:spPr>
        <p:txBody>
          <a:bodyPr>
            <a:normAutofit/>
          </a:bodyPr>
          <a:lstStyle/>
          <a:p>
            <a:r>
              <a:rPr lang="en-US" sz="6600" dirty="0"/>
              <a:t>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03" y="1825625"/>
            <a:ext cx="11692328" cy="4792532"/>
          </a:xfrm>
        </p:spPr>
        <p:txBody>
          <a:bodyPr>
            <a:normAutofit/>
          </a:bodyPr>
          <a:lstStyle/>
          <a:p>
            <a:r>
              <a:rPr lang="en-US" sz="3600" dirty="0"/>
              <a:t>Reading a </a:t>
            </a:r>
            <a:r>
              <a:rPr lang="en-US" sz="3600" dirty="0" err="1"/>
              <a:t>bitstring</a:t>
            </a:r>
            <a:r>
              <a:rPr lang="en-US" sz="3600" dirty="0"/>
              <a:t> assuming a charset (</a:t>
            </a:r>
            <a:r>
              <a:rPr lang="en-US" sz="3600" dirty="0" err="1"/>
              <a:t>eg</a:t>
            </a:r>
            <a:r>
              <a:rPr lang="en-US" sz="3600" dirty="0"/>
              <a:t> UTF-8) whereas it was encoded in a different one (</a:t>
            </a:r>
            <a:r>
              <a:rPr lang="en-US" sz="3600" dirty="0" err="1"/>
              <a:t>eg</a:t>
            </a:r>
            <a:r>
              <a:rPr lang="en-US" sz="3600" dirty="0"/>
              <a:t> ISO-8859-1)</a:t>
            </a:r>
          </a:p>
          <a:p>
            <a:r>
              <a:rPr lang="en-US" sz="3600" dirty="0"/>
              <a:t>You might not see this issue for ASCII codes, as those have same codes in most charsets</a:t>
            </a:r>
          </a:p>
          <a:p>
            <a:r>
              <a:rPr lang="en-US" sz="3600" dirty="0"/>
              <a:t>But, as soon as you have non-Latin letters, good luck…</a:t>
            </a:r>
          </a:p>
          <a:p>
            <a:r>
              <a:rPr lang="en-US" sz="3600" dirty="0"/>
              <a:t>Example, reading a valid 11xxxxxx 0xxxxxxx from a ISO-8859-1 source would result in a � for the first byte if wrongly displayed as UTF-8 (as 11x… must be followed by 10x…)</a:t>
            </a:r>
          </a:p>
        </p:txBody>
      </p:sp>
    </p:spTree>
    <p:extLst>
      <p:ext uri="{BB962C8B-B14F-4D97-AF65-F5344CB8AC3E}">
        <p14:creationId xmlns:p14="http://schemas.microsoft.com/office/powerpoint/2010/main" val="11234304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PATCH</a:t>
            </a:r>
          </a:p>
        </p:txBody>
      </p:sp>
    </p:spTree>
    <p:extLst>
      <p:ext uri="{BB962C8B-B14F-4D97-AF65-F5344CB8AC3E}">
        <p14:creationId xmlns:p14="http://schemas.microsoft.com/office/powerpoint/2010/main" val="351746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27" y="1825625"/>
            <a:ext cx="11767279" cy="4762552"/>
          </a:xfrm>
        </p:spPr>
        <p:txBody>
          <a:bodyPr/>
          <a:lstStyle/>
          <a:p>
            <a:r>
              <a:rPr lang="en-US" dirty="0"/>
              <a:t>PATCH was introduced in HTTP later on, in its own RFC (5789)</a:t>
            </a:r>
          </a:p>
          <a:p>
            <a:r>
              <a:rPr lang="en-US" dirty="0"/>
              <a:t>PUT does a </a:t>
            </a:r>
            <a:r>
              <a:rPr lang="en-US" i="1" dirty="0"/>
              <a:t>complete</a:t>
            </a:r>
            <a:r>
              <a:rPr lang="en-US" dirty="0"/>
              <a:t> replacement of a resource</a:t>
            </a:r>
          </a:p>
          <a:p>
            <a:r>
              <a:rPr lang="en-US" dirty="0"/>
              <a:t>What if I just want to replace a single field of a resource?</a:t>
            </a:r>
          </a:p>
          <a:p>
            <a:r>
              <a:rPr lang="en-US" dirty="0"/>
              <a:t>In PUT, I would have to send the old fields as well, otherwise they would be deleted</a:t>
            </a:r>
          </a:p>
          <a:p>
            <a:pPr lvl="1"/>
            <a:r>
              <a:rPr lang="en-US" dirty="0"/>
              <a:t>very inefficient</a:t>
            </a:r>
          </a:p>
          <a:p>
            <a:r>
              <a:rPr lang="en-US" dirty="0"/>
              <a:t>PATCH allows to do </a:t>
            </a:r>
            <a:r>
              <a:rPr lang="en-US" i="1" dirty="0"/>
              <a:t>partial</a:t>
            </a:r>
            <a:r>
              <a:rPr lang="en-US" dirty="0"/>
              <a:t> changes on a resource</a:t>
            </a:r>
          </a:p>
        </p:txBody>
      </p:sp>
    </p:spTree>
    <p:extLst>
      <p:ext uri="{BB962C8B-B14F-4D97-AF65-F5344CB8AC3E}">
        <p14:creationId xmlns:p14="http://schemas.microsoft.com/office/powerpoint/2010/main" val="354676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Wrong PUT on Resource </a:t>
            </a:r>
            <a:r>
              <a:rPr lang="en-US" b="1" dirty="0"/>
              <a:t>/</a:t>
            </a:r>
            <a:r>
              <a:rPr lang="en-US" b="1" dirty="0" err="1"/>
              <a:t>abc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9" y="5134131"/>
            <a:ext cx="11596141" cy="15225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could implement the PUT this way on the server</a:t>
            </a:r>
          </a:p>
          <a:p>
            <a:r>
              <a:rPr lang="en-US" dirty="0"/>
              <a:t>But, besides not following HTTP’s semantics, what would be the problem?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7681" y="2525842"/>
            <a:ext cx="1366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//PUT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2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547" y="2465397"/>
            <a:ext cx="2588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//Current Resource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5,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6884" y="2465397"/>
            <a:ext cx="21514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</a:t>
            </a:r>
            <a:r>
              <a:rPr lang="en-US" sz="2400" b="1" dirty="0"/>
              <a:t>Wrong</a:t>
            </a:r>
            <a:r>
              <a:rPr lang="en-US" sz="2400" dirty="0"/>
              <a:t> result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“foo”: 2</a:t>
            </a:r>
            <a:r>
              <a:rPr lang="en-US" sz="2400" dirty="0"/>
              <a:t>,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75351" y="34252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333212" y="34252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API Maintenance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6009" y="5276537"/>
            <a:ext cx="11596141" cy="13801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one day you add an </a:t>
            </a:r>
            <a:r>
              <a:rPr lang="en-US" i="1" dirty="0"/>
              <a:t>optional</a:t>
            </a:r>
            <a:r>
              <a:rPr lang="en-US" dirty="0"/>
              <a:t> field “y”</a:t>
            </a:r>
          </a:p>
          <a:p>
            <a:r>
              <a:rPr lang="en-US" dirty="0"/>
              <a:t>(Old) Clients replacing/creating resource without specifying “y” will wrongly leave current “y” value instead of null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7681" y="1993692"/>
            <a:ext cx="16939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//PUT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0</a:t>
            </a:r>
          </a:p>
          <a:p>
            <a:r>
              <a:rPr lang="en-US" sz="2400" dirty="0"/>
              <a:t>   “bar”: null</a:t>
            </a:r>
          </a:p>
          <a:p>
            <a:r>
              <a:rPr lang="en-US" sz="2400" dirty="0"/>
              <a:t>   “x”: 0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547" y="1933247"/>
            <a:ext cx="25884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//Current Resource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5,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1,</a:t>
            </a:r>
          </a:p>
          <a:p>
            <a:r>
              <a:rPr lang="en-US" sz="2400" dirty="0"/>
              <a:t>   “y”: 7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6884" y="1933247"/>
            <a:ext cx="20551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</a:t>
            </a:r>
            <a:r>
              <a:rPr lang="en-US" sz="2400" b="1" dirty="0"/>
              <a:t>Wrong</a:t>
            </a:r>
            <a:r>
              <a:rPr lang="en-US" sz="2400" dirty="0"/>
              <a:t> result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0,</a:t>
            </a:r>
          </a:p>
          <a:p>
            <a:r>
              <a:rPr lang="en-US" sz="2400" dirty="0"/>
              <a:t>   “bar”: null,</a:t>
            </a:r>
          </a:p>
          <a:p>
            <a:r>
              <a:rPr lang="en-US" sz="2400" dirty="0"/>
              <a:t>   “x”: 0,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“y”: 7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75351" y="28931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333212" y="28931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Updates with 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4"/>
            <a:ext cx="11729803" cy="4837503"/>
          </a:xfrm>
        </p:spPr>
        <p:txBody>
          <a:bodyPr/>
          <a:lstStyle/>
          <a:p>
            <a:r>
              <a:rPr lang="en-US" dirty="0"/>
              <a:t>PATCH allows you to do </a:t>
            </a:r>
            <a:r>
              <a:rPr lang="en-US" i="1" dirty="0"/>
              <a:t>partial</a:t>
            </a:r>
            <a:r>
              <a:rPr lang="en-US" dirty="0"/>
              <a:t> updates</a:t>
            </a:r>
          </a:p>
          <a:p>
            <a:r>
              <a:rPr lang="en-US" dirty="0"/>
              <a:t>How to do such updates is NOT specified in HTTP</a:t>
            </a:r>
          </a:p>
          <a:p>
            <a:r>
              <a:rPr lang="en-US" dirty="0"/>
              <a:t>A PATCH request will need to specify how to do the update</a:t>
            </a:r>
          </a:p>
          <a:p>
            <a:r>
              <a:rPr lang="en-US" dirty="0"/>
              <a:t>For example, could have custom request to increase a numerical field by 1</a:t>
            </a:r>
          </a:p>
          <a:p>
            <a:r>
              <a:rPr lang="en-US" dirty="0"/>
              <a:t>A (simple) standard format is </a:t>
            </a:r>
            <a:r>
              <a:rPr lang="en-US" i="1" dirty="0"/>
              <a:t>JSON Merge Patch</a:t>
            </a:r>
          </a:p>
          <a:p>
            <a:pPr lvl="1"/>
            <a:r>
              <a:rPr lang="en-US" dirty="0"/>
              <a:t>but there are others, and you can have your custom formats if you need more flexibility</a:t>
            </a:r>
          </a:p>
        </p:txBody>
      </p:sp>
    </p:spTree>
    <p:extLst>
      <p:ext uri="{BB962C8B-B14F-4D97-AF65-F5344CB8AC3E}">
        <p14:creationId xmlns:p14="http://schemas.microsoft.com/office/powerpoint/2010/main" val="86664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Merge 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77" y="1743153"/>
            <a:ext cx="11864715" cy="1359812"/>
          </a:xfrm>
        </p:spPr>
        <p:txBody>
          <a:bodyPr/>
          <a:lstStyle/>
          <a:p>
            <a:r>
              <a:rPr lang="en-US" dirty="0"/>
              <a:t>Specified in RFC-7396</a:t>
            </a:r>
          </a:p>
          <a:p>
            <a:r>
              <a:rPr lang="en-US" dirty="0"/>
              <a:t>Send a JSON file, and change only fields specified in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7681" y="3605134"/>
            <a:ext cx="1366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//PATCH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2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547" y="3544689"/>
            <a:ext cx="2588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//Current Resource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5,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6884" y="3544689"/>
            <a:ext cx="21514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//Result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2,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75351" y="4504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333212" y="4504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9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Tricky: Null vs 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7" y="1825625"/>
            <a:ext cx="11197653" cy="12773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JSON, Null and Undefined are two different concepts</a:t>
            </a:r>
          </a:p>
          <a:p>
            <a:r>
              <a:rPr lang="en-US" dirty="0"/>
              <a:t>In JSON Merge Patch, setting a variable to null means deleting it, and not changing its value into null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7681" y="3605134"/>
            <a:ext cx="1675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//PATCH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null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547" y="3544689"/>
            <a:ext cx="2588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//Current Resource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5,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6884" y="3544689"/>
            <a:ext cx="22204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//Result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75351" y="4504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333212" y="4504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707318" cy="4732572"/>
          </a:xfrm>
        </p:spPr>
        <p:txBody>
          <a:bodyPr/>
          <a:lstStyle/>
          <a:p>
            <a:r>
              <a:rPr lang="en-US" dirty="0"/>
              <a:t>We send JSON, but the resource might have nothing to do with JSON in the backend</a:t>
            </a:r>
          </a:p>
          <a:p>
            <a:r>
              <a:rPr lang="en-US" dirty="0"/>
              <a:t>Example: a row in a SQL database table</a:t>
            </a:r>
          </a:p>
          <a:p>
            <a:r>
              <a:rPr lang="en-US" dirty="0"/>
              <a:t>For backend there might be no difference between </a:t>
            </a:r>
            <a:r>
              <a:rPr lang="en-US" i="1" dirty="0"/>
              <a:t>null</a:t>
            </a:r>
            <a:r>
              <a:rPr lang="en-US" dirty="0"/>
              <a:t> and </a:t>
            </a:r>
            <a:r>
              <a:rPr lang="en-US" i="1" dirty="0"/>
              <a:t>undefined</a:t>
            </a:r>
            <a:r>
              <a:rPr lang="en-US" dirty="0"/>
              <a:t> of a field (</a:t>
            </a:r>
            <a:r>
              <a:rPr lang="en-US" dirty="0" err="1"/>
              <a:t>eg</a:t>
            </a:r>
            <a:r>
              <a:rPr lang="en-US" dirty="0"/>
              <a:t> a column in a SQL table)</a:t>
            </a:r>
          </a:p>
          <a:p>
            <a:r>
              <a:rPr lang="en-US" dirty="0"/>
              <a:t>However, tricky when mapping a JSON to a DTO, as a null field has very different semantics from a missing field</a:t>
            </a:r>
          </a:p>
        </p:txBody>
      </p:sp>
    </p:spTree>
    <p:extLst>
      <p:ext uri="{BB962C8B-B14F-4D97-AF65-F5344CB8AC3E}">
        <p14:creationId xmlns:p14="http://schemas.microsoft.com/office/powerpoint/2010/main" val="117887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Idempotency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3" y="1825625"/>
            <a:ext cx="11654853" cy="4815018"/>
          </a:xfrm>
        </p:spPr>
        <p:txBody>
          <a:bodyPr/>
          <a:lstStyle/>
          <a:p>
            <a:r>
              <a:rPr lang="en-US" dirty="0"/>
              <a:t>PUT is idempotent</a:t>
            </a:r>
          </a:p>
          <a:p>
            <a:pPr lvl="1"/>
            <a:r>
              <a:rPr lang="en-US" dirty="0"/>
              <a:t>replacing the same resource 1 or n times will result in the same outcome on the server</a:t>
            </a:r>
          </a:p>
          <a:p>
            <a:r>
              <a:rPr lang="en-US" dirty="0"/>
              <a:t>PATCH is NOT idempotent</a:t>
            </a:r>
          </a:p>
          <a:p>
            <a:pPr lvl="1"/>
            <a:r>
              <a:rPr lang="en-US" dirty="0"/>
              <a:t>if a PATCH adds 1 to a field, repeating it 1 or n times will have very different results</a:t>
            </a:r>
          </a:p>
          <a:p>
            <a:pPr lvl="1"/>
            <a:r>
              <a:rPr lang="en-US" dirty="0"/>
              <a:t>note: the effects of JSON Merge Patch are likely idempotent, but the HTTP request itself is not idempotent because using PATCH</a:t>
            </a:r>
          </a:p>
          <a:p>
            <a:pPr lvl="1"/>
            <a:r>
              <a:rPr lang="en-US" dirty="0"/>
              <a:t>recall that JSON Merge Patch is just one way to PATCH, and a PATCH could do any kind of modification</a:t>
            </a:r>
          </a:p>
        </p:txBody>
      </p:sp>
    </p:spTree>
    <p:extLst>
      <p:ext uri="{BB962C8B-B14F-4D97-AF65-F5344CB8AC3E}">
        <p14:creationId xmlns:p14="http://schemas.microsoft.com/office/powerpoint/2010/main" val="95490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how strings are represented in bytes when sent over the network</a:t>
            </a:r>
          </a:p>
          <a:p>
            <a:pPr lvl="0"/>
            <a:r>
              <a:rPr lang="en-US" dirty="0"/>
              <a:t>Understand why all of a sudden your text is full of � symbols or weird letters like Ã</a:t>
            </a:r>
          </a:p>
          <a:p>
            <a:pPr lvl="0"/>
            <a:r>
              <a:rPr lang="en-US" dirty="0"/>
              <a:t>Understand the HTTP method PATCH, and how it is different from PUT</a:t>
            </a:r>
          </a:p>
          <a:p>
            <a:pPr lvl="1"/>
            <a:r>
              <a:rPr lang="en-US" dirty="0"/>
              <a:t>this is rather tricky, and a LOT of APIs out there do it wrong</a:t>
            </a:r>
          </a:p>
          <a:p>
            <a:r>
              <a:rPr lang="en-US" dirty="0"/>
              <a:t>Learn how to integrate SPA library like React in </a:t>
            </a:r>
            <a:r>
              <a:rPr lang="en-US" dirty="0" err="1"/>
              <a:t>SpringBoot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9E27-1FFD-1345-A557-9C44EC91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2931-5B2F-794C-81F4-9D457BC6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825624"/>
            <a:ext cx="11754035" cy="4868139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JSON Merge Patch</a:t>
            </a:r>
            <a:r>
              <a:rPr lang="en-US" dirty="0"/>
              <a:t> (RFC-7396) is not the only standard format for PATCH, although likely the most common</a:t>
            </a:r>
          </a:p>
          <a:p>
            <a:r>
              <a:rPr lang="en-US" dirty="0"/>
              <a:t>Other example: </a:t>
            </a:r>
            <a:r>
              <a:rPr lang="en-US" i="1" dirty="0"/>
              <a:t>JSON Patch</a:t>
            </a:r>
            <a:r>
              <a:rPr lang="en-US" dirty="0"/>
              <a:t> (RFC-6902)</a:t>
            </a:r>
          </a:p>
          <a:p>
            <a:pPr lvl="1"/>
            <a:r>
              <a:rPr lang="en-US" dirty="0"/>
              <a:t>define list of operations to do on the resource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  <a:r>
              <a:rPr lang="nb-NO" i="1" dirty="0"/>
              <a:t>[ { "</a:t>
            </a:r>
            <a:r>
              <a:rPr lang="nb-NO" i="1" dirty="0" err="1"/>
              <a:t>op</a:t>
            </a:r>
            <a:r>
              <a:rPr lang="nb-NO" i="1" dirty="0"/>
              <a:t>": "</a:t>
            </a:r>
            <a:r>
              <a:rPr lang="nb-NO" b="1" i="1" dirty="0"/>
              <a:t>test</a:t>
            </a:r>
            <a:r>
              <a:rPr lang="nb-NO" i="1" dirty="0"/>
              <a:t>", "</a:t>
            </a:r>
            <a:r>
              <a:rPr lang="nb-NO" i="1" dirty="0" err="1"/>
              <a:t>path</a:t>
            </a:r>
            <a:r>
              <a:rPr lang="nb-NO" i="1" dirty="0"/>
              <a:t>": "/a/b/c", "</a:t>
            </a:r>
            <a:r>
              <a:rPr lang="nb-NO" i="1" dirty="0" err="1"/>
              <a:t>value</a:t>
            </a:r>
            <a:r>
              <a:rPr lang="nb-NO" i="1" dirty="0"/>
              <a:t>": "</a:t>
            </a:r>
            <a:r>
              <a:rPr lang="nb-NO" i="1" dirty="0" err="1"/>
              <a:t>foo</a:t>
            </a:r>
            <a:r>
              <a:rPr lang="nb-NO" i="1" dirty="0"/>
              <a:t>" }, { "</a:t>
            </a:r>
            <a:r>
              <a:rPr lang="nb-NO" i="1" dirty="0" err="1"/>
              <a:t>op</a:t>
            </a:r>
            <a:r>
              <a:rPr lang="nb-NO" i="1" dirty="0"/>
              <a:t>": "</a:t>
            </a:r>
            <a:r>
              <a:rPr lang="nb-NO" b="1" i="1" dirty="0" err="1"/>
              <a:t>remove</a:t>
            </a:r>
            <a:r>
              <a:rPr lang="nb-NO" i="1" dirty="0"/>
              <a:t>", "</a:t>
            </a:r>
            <a:r>
              <a:rPr lang="nb-NO" i="1" dirty="0" err="1"/>
              <a:t>path</a:t>
            </a:r>
            <a:r>
              <a:rPr lang="nb-NO" i="1" dirty="0"/>
              <a:t>": "/a/b/c" }, { "</a:t>
            </a:r>
            <a:r>
              <a:rPr lang="nb-NO" i="1" dirty="0" err="1"/>
              <a:t>op</a:t>
            </a:r>
            <a:r>
              <a:rPr lang="nb-NO" i="1" dirty="0"/>
              <a:t>": "</a:t>
            </a:r>
            <a:r>
              <a:rPr lang="nb-NO" b="1" i="1" dirty="0" err="1"/>
              <a:t>add</a:t>
            </a:r>
            <a:r>
              <a:rPr lang="nb-NO" i="1" dirty="0"/>
              <a:t>", "</a:t>
            </a:r>
            <a:r>
              <a:rPr lang="nb-NO" i="1" dirty="0" err="1"/>
              <a:t>path</a:t>
            </a:r>
            <a:r>
              <a:rPr lang="nb-NO" i="1" dirty="0"/>
              <a:t>": "/a/b/c", "</a:t>
            </a:r>
            <a:r>
              <a:rPr lang="nb-NO" i="1" dirty="0" err="1"/>
              <a:t>value</a:t>
            </a:r>
            <a:r>
              <a:rPr lang="nb-NO" i="1" dirty="0"/>
              <a:t>": [ "</a:t>
            </a:r>
            <a:r>
              <a:rPr lang="nb-NO" i="1" dirty="0" err="1"/>
              <a:t>foo</a:t>
            </a:r>
            <a:r>
              <a:rPr lang="nb-NO" i="1" dirty="0"/>
              <a:t>", "bar" ] }, { "</a:t>
            </a:r>
            <a:r>
              <a:rPr lang="nb-NO" i="1" dirty="0" err="1"/>
              <a:t>op</a:t>
            </a:r>
            <a:r>
              <a:rPr lang="nb-NO" i="1" dirty="0"/>
              <a:t>": "</a:t>
            </a:r>
            <a:r>
              <a:rPr lang="nb-NO" b="1" i="1" dirty="0" err="1"/>
              <a:t>replace</a:t>
            </a:r>
            <a:r>
              <a:rPr lang="nb-NO" i="1" dirty="0"/>
              <a:t>", "</a:t>
            </a:r>
            <a:r>
              <a:rPr lang="nb-NO" i="1" dirty="0" err="1"/>
              <a:t>path</a:t>
            </a:r>
            <a:r>
              <a:rPr lang="nb-NO" i="1" dirty="0"/>
              <a:t>": "/a/b/c", "</a:t>
            </a:r>
            <a:r>
              <a:rPr lang="nb-NO" i="1" dirty="0" err="1"/>
              <a:t>value</a:t>
            </a:r>
            <a:r>
              <a:rPr lang="nb-NO" i="1" dirty="0"/>
              <a:t>": 42 }, { "</a:t>
            </a:r>
            <a:r>
              <a:rPr lang="nb-NO" i="1" dirty="0" err="1"/>
              <a:t>op</a:t>
            </a:r>
            <a:r>
              <a:rPr lang="nb-NO" i="1" dirty="0"/>
              <a:t>": "</a:t>
            </a:r>
            <a:r>
              <a:rPr lang="nb-NO" b="1" i="1" dirty="0" err="1"/>
              <a:t>move</a:t>
            </a:r>
            <a:r>
              <a:rPr lang="nb-NO" i="1" dirty="0"/>
              <a:t>", "from": "/a/b/c", "</a:t>
            </a:r>
            <a:r>
              <a:rPr lang="nb-NO" i="1" dirty="0" err="1"/>
              <a:t>path</a:t>
            </a:r>
            <a:r>
              <a:rPr lang="nb-NO" i="1" dirty="0"/>
              <a:t>": "/a/b/d" }, { "</a:t>
            </a:r>
            <a:r>
              <a:rPr lang="nb-NO" i="1" dirty="0" err="1"/>
              <a:t>op</a:t>
            </a:r>
            <a:r>
              <a:rPr lang="nb-NO" i="1" dirty="0"/>
              <a:t>": "</a:t>
            </a:r>
            <a:r>
              <a:rPr lang="nb-NO" b="1" i="1" dirty="0" err="1"/>
              <a:t>copy</a:t>
            </a:r>
            <a:r>
              <a:rPr lang="nb-NO" i="1" dirty="0"/>
              <a:t>", "from": "/a/b/d", "</a:t>
            </a:r>
            <a:r>
              <a:rPr lang="nb-NO" i="1" dirty="0" err="1"/>
              <a:t>path</a:t>
            </a:r>
            <a:r>
              <a:rPr lang="nb-NO" i="1" dirty="0"/>
              <a:t>": "/a/b/e" } ]</a:t>
            </a:r>
          </a:p>
          <a:p>
            <a:r>
              <a:rPr lang="en-US" dirty="0"/>
              <a:t>When talking of HTTP PATCH, always need to define the type format of updates</a:t>
            </a:r>
          </a:p>
        </p:txBody>
      </p:sp>
    </p:spTree>
    <p:extLst>
      <p:ext uri="{BB962C8B-B14F-4D97-AF65-F5344CB8AC3E}">
        <p14:creationId xmlns:p14="http://schemas.microsoft.com/office/powerpoint/2010/main" val="1370209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AB1A0A-7EE6-A74C-AC1D-54A3FCE6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</p:txBody>
      </p:sp>
    </p:spTree>
    <p:extLst>
      <p:ext uri="{BB962C8B-B14F-4D97-AF65-F5344CB8AC3E}">
        <p14:creationId xmlns:p14="http://schemas.microsoft.com/office/powerpoint/2010/main" val="165052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9149-4EAE-D546-9A49-0C89BDEF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1F31-3F2C-974D-9DB6-9C51FF58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825625"/>
            <a:ext cx="11922710" cy="4912526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i="1" dirty="0"/>
              <a:t>Web Development and API Design</a:t>
            </a:r>
            <a:r>
              <a:rPr lang="en-US" dirty="0"/>
              <a:t> course we have seen how to build </a:t>
            </a:r>
            <a:r>
              <a:rPr lang="en-US" i="1" dirty="0"/>
              <a:t>frontends</a:t>
            </a:r>
            <a:r>
              <a:rPr lang="en-US" dirty="0"/>
              <a:t> with </a:t>
            </a:r>
            <a:r>
              <a:rPr lang="en-US" i="1" dirty="0"/>
              <a:t>React</a:t>
            </a:r>
          </a:p>
          <a:p>
            <a:r>
              <a:rPr lang="en-US" i="1" dirty="0"/>
              <a:t>Web Application: frontend + backend</a:t>
            </a:r>
          </a:p>
          <a:p>
            <a:r>
              <a:rPr lang="en-US" i="1" dirty="0"/>
              <a:t>Frontend: </a:t>
            </a:r>
            <a:r>
              <a:rPr lang="en-US" dirty="0" err="1"/>
              <a:t>eg</a:t>
            </a:r>
            <a:r>
              <a:rPr lang="en-US" dirty="0"/>
              <a:t>, SPA with </a:t>
            </a:r>
            <a:r>
              <a:rPr lang="en-US" i="1" dirty="0"/>
              <a:t>React</a:t>
            </a:r>
          </a:p>
          <a:p>
            <a:r>
              <a:rPr lang="en-US" i="1" dirty="0"/>
              <a:t>Backend: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, web service like REST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9802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1825624"/>
            <a:ext cx="11675659" cy="4814011"/>
          </a:xfrm>
        </p:spPr>
        <p:txBody>
          <a:bodyPr>
            <a:normAutofit/>
          </a:bodyPr>
          <a:lstStyle/>
          <a:p>
            <a:r>
              <a:rPr lang="en-US" dirty="0"/>
              <a:t>HTML files </a:t>
            </a:r>
          </a:p>
          <a:p>
            <a:pPr lvl="1"/>
            <a:r>
              <a:rPr lang="en-US" dirty="0"/>
              <a:t>usually just a single </a:t>
            </a:r>
            <a:r>
              <a:rPr lang="en-US" i="1" dirty="0"/>
              <a:t>index.html</a:t>
            </a:r>
            <a:r>
              <a:rPr lang="en-US" dirty="0"/>
              <a:t> is SPAs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 source files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bundle.js</a:t>
            </a:r>
          </a:p>
          <a:p>
            <a:r>
              <a:rPr lang="en-US" dirty="0"/>
              <a:t>Images, documents, or any type of files to download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PDFs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8716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65" y="1825625"/>
            <a:ext cx="11696131" cy="4848130"/>
          </a:xfrm>
        </p:spPr>
        <p:txBody>
          <a:bodyPr/>
          <a:lstStyle/>
          <a:p>
            <a:r>
              <a:rPr lang="en-US" dirty="0"/>
              <a:t>Data that usually change through time</a:t>
            </a:r>
          </a:p>
          <a:p>
            <a:r>
              <a:rPr lang="en-US" dirty="0"/>
              <a:t>Can depend on user interactions </a:t>
            </a:r>
          </a:p>
          <a:p>
            <a:pPr lvl="1"/>
            <a:r>
              <a:rPr lang="en-US" dirty="0"/>
              <a:t>create an account, add items to a shopping cart, etc.</a:t>
            </a:r>
          </a:p>
          <a:p>
            <a:r>
              <a:rPr lang="en-US" dirty="0"/>
              <a:t>Could have long term storage in SQL and NoSQL databases</a:t>
            </a:r>
          </a:p>
          <a:p>
            <a:r>
              <a:rPr lang="en-US" dirty="0"/>
              <a:t>In REST, usually we will get a </a:t>
            </a:r>
            <a:r>
              <a:rPr lang="en-US" i="1" dirty="0"/>
              <a:t>representation</a:t>
            </a:r>
            <a:r>
              <a:rPr lang="en-US" dirty="0"/>
              <a:t> of those resource in JSON format</a:t>
            </a:r>
          </a:p>
          <a:p>
            <a:r>
              <a:rPr lang="en-US" dirty="0"/>
              <a:t>Handling/generation of dynamic resources usually depend on </a:t>
            </a:r>
            <a:r>
              <a:rPr lang="en-US" i="1" dirty="0"/>
              <a:t>business logic </a:t>
            </a:r>
            <a:r>
              <a:rPr lang="en-US" dirty="0"/>
              <a:t>in the so called </a:t>
            </a:r>
            <a:r>
              <a:rPr lang="en-US" i="1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409569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65" y="1825624"/>
            <a:ext cx="11457295" cy="4779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“Usually”, the static resources will define the </a:t>
            </a:r>
            <a:r>
              <a:rPr lang="en-US" i="1" dirty="0"/>
              <a:t>frontend</a:t>
            </a:r>
            <a:r>
              <a:rPr lang="en-US" dirty="0"/>
              <a:t> of a web application</a:t>
            </a:r>
          </a:p>
          <a:p>
            <a:pPr lvl="1"/>
            <a:r>
              <a:rPr lang="en-US" dirty="0"/>
              <a:t>HTML/CSS/JS/images/etc.</a:t>
            </a:r>
          </a:p>
          <a:p>
            <a:r>
              <a:rPr lang="en-US" dirty="0"/>
              <a:t>The </a:t>
            </a:r>
            <a:r>
              <a:rPr lang="en-US" i="1" dirty="0"/>
              <a:t>backend</a:t>
            </a:r>
            <a:r>
              <a:rPr lang="en-US" dirty="0"/>
              <a:t> will be a server providing data via JSON, and long term storage with databases</a:t>
            </a:r>
          </a:p>
          <a:p>
            <a:r>
              <a:rPr lang="en-US" i="1" dirty="0"/>
              <a:t>Backend</a:t>
            </a:r>
            <a:r>
              <a:rPr lang="en-US" dirty="0"/>
              <a:t> will be a process with business logic written in some programming language (JS, or Java and C#)</a:t>
            </a:r>
          </a:p>
          <a:p>
            <a:r>
              <a:rPr lang="en-US" dirty="0"/>
              <a:t>Still, for both static and dynamic resources going to use HTTP</a:t>
            </a:r>
          </a:p>
        </p:txBody>
      </p:sp>
    </p:spTree>
    <p:extLst>
      <p:ext uri="{BB962C8B-B14F-4D97-AF65-F5344CB8AC3E}">
        <p14:creationId xmlns:p14="http://schemas.microsoft.com/office/powerpoint/2010/main" val="426989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" y="187893"/>
            <a:ext cx="11513820" cy="141664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Frontend</a:t>
            </a:r>
            <a:r>
              <a:rPr lang="en-US" dirty="0"/>
              <a:t> (e.g., React app) static assets still need to be provided by a HTTP server</a:t>
            </a:r>
            <a:endParaRPr lang="en-US" i="1" dirty="0"/>
          </a:p>
          <a:p>
            <a:r>
              <a:rPr lang="en-US" i="1" dirty="0"/>
              <a:t>Backend</a:t>
            </a:r>
            <a:r>
              <a:rPr lang="en-US" dirty="0"/>
              <a:t> (e.g., REST API) with business logic and access to database is still a HTTP server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7294" y="3607772"/>
            <a:ext cx="1298574" cy="12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4" y="1629782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4" y="5084481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5723" y="3308637"/>
            <a:ext cx="200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localhost:8080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5723" y="4597567"/>
            <a:ext cx="200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localhost:8081</a:t>
            </a:r>
          </a:p>
        </p:txBody>
      </p:sp>
      <p:cxnSp>
        <p:nvCxnSpPr>
          <p:cNvPr id="6" name="Straight Arrow Connector 5"/>
          <p:cNvCxnSpPr>
            <a:stCxn id="1028" idx="1"/>
            <a:endCxn id="1030" idx="1"/>
          </p:cNvCxnSpPr>
          <p:nvPr/>
        </p:nvCxnSpPr>
        <p:spPr>
          <a:xfrm flipV="1">
            <a:off x="2515868" y="2484157"/>
            <a:ext cx="4289426" cy="1772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8" idx="1"/>
            <a:endCxn id="7" idx="1"/>
          </p:cNvCxnSpPr>
          <p:nvPr/>
        </p:nvCxnSpPr>
        <p:spPr>
          <a:xfrm>
            <a:off x="2515868" y="4257059"/>
            <a:ext cx="4289426" cy="1681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82210" y="1988897"/>
            <a:ext cx="1705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GET /</a:t>
            </a:r>
          </a:p>
          <a:p>
            <a:r>
              <a:rPr lang="en-US" sz="2000" dirty="0"/>
              <a:t>GET /style.css</a:t>
            </a:r>
          </a:p>
          <a:p>
            <a:r>
              <a:rPr lang="en-US" sz="2000" dirty="0"/>
              <a:t>GET /bundle.js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2287" y="5509558"/>
            <a:ext cx="3093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GET /</a:t>
            </a:r>
            <a:r>
              <a:rPr lang="en-US" sz="2000" dirty="0" err="1"/>
              <a:t>api</a:t>
            </a:r>
            <a:r>
              <a:rPr lang="en-US" sz="2000" dirty="0"/>
              <a:t>/products</a:t>
            </a:r>
          </a:p>
          <a:p>
            <a:r>
              <a:rPr lang="en-US" sz="2000" dirty="0"/>
              <a:t>POST /</a:t>
            </a:r>
            <a:r>
              <a:rPr lang="en-US" sz="2000" dirty="0" err="1"/>
              <a:t>api</a:t>
            </a:r>
            <a:r>
              <a:rPr lang="en-US" sz="2000" dirty="0"/>
              <a:t>/products</a:t>
            </a:r>
          </a:p>
          <a:p>
            <a:r>
              <a:rPr lang="en-US" sz="2000" dirty="0"/>
              <a:t>DELETE /</a:t>
            </a:r>
            <a:r>
              <a:rPr lang="en-US" sz="2000" dirty="0" err="1"/>
              <a:t>api</a:t>
            </a:r>
            <a:r>
              <a:rPr lang="en-US" sz="2000" dirty="0"/>
              <a:t>/products/42</a:t>
            </a:r>
          </a:p>
        </p:txBody>
      </p:sp>
      <p:pic>
        <p:nvPicPr>
          <p:cNvPr id="1032" name="Picture 8" descr="Image result for database sq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906" y="5229265"/>
            <a:ext cx="1412874" cy="141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7" idx="3"/>
            <a:endCxn id="1032" idx="1"/>
          </p:cNvCxnSpPr>
          <p:nvPr/>
        </p:nvCxnSpPr>
        <p:spPr>
          <a:xfrm>
            <a:off x="9075420" y="5938856"/>
            <a:ext cx="108648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5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" y="187893"/>
            <a:ext cx="11513820" cy="2028670"/>
          </a:xfrm>
        </p:spPr>
        <p:txBody>
          <a:bodyPr>
            <a:normAutofit fontScale="92500"/>
          </a:bodyPr>
          <a:lstStyle/>
          <a:p>
            <a:r>
              <a:rPr lang="en-US" dirty="0"/>
              <a:t>From point of view of the browser, no difference between static assets and JSON responses from a REST API</a:t>
            </a:r>
          </a:p>
          <a:p>
            <a:pPr lvl="1"/>
            <a:r>
              <a:rPr lang="en-US" dirty="0"/>
              <a:t>still going to use HTTP</a:t>
            </a:r>
          </a:p>
          <a:p>
            <a:r>
              <a:rPr lang="en-US" i="1" dirty="0"/>
              <a:t>Frontend</a:t>
            </a:r>
            <a:r>
              <a:rPr lang="en-US" dirty="0"/>
              <a:t> and </a:t>
            </a:r>
            <a:r>
              <a:rPr lang="en-US" i="1" dirty="0"/>
              <a:t>backend</a:t>
            </a:r>
            <a:r>
              <a:rPr lang="en-US" dirty="0"/>
              <a:t> can be handled by the same HTTP server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7794" y="4462147"/>
            <a:ext cx="1298574" cy="12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317" y="4257059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84326" y="6258727"/>
            <a:ext cx="200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localhost:8080</a:t>
            </a:r>
          </a:p>
        </p:txBody>
      </p:sp>
      <p:cxnSp>
        <p:nvCxnSpPr>
          <p:cNvPr id="12" name="Straight Arrow Connector 11"/>
          <p:cNvCxnSpPr>
            <a:stCxn id="1028" idx="1"/>
            <a:endCxn id="7" idx="1"/>
          </p:cNvCxnSpPr>
          <p:nvPr/>
        </p:nvCxnSpPr>
        <p:spPr>
          <a:xfrm>
            <a:off x="2706368" y="5111434"/>
            <a:ext cx="42789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6613" y="3070937"/>
            <a:ext cx="2798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GET /</a:t>
            </a:r>
          </a:p>
          <a:p>
            <a:r>
              <a:rPr lang="en-US" sz="2000" dirty="0"/>
              <a:t>GET /style.css</a:t>
            </a:r>
          </a:p>
          <a:p>
            <a:r>
              <a:rPr lang="en-US" sz="2000" dirty="0"/>
              <a:t>GET /bundle.js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api</a:t>
            </a:r>
            <a:r>
              <a:rPr lang="en-US" sz="2000" dirty="0"/>
              <a:t>/products</a:t>
            </a:r>
          </a:p>
          <a:p>
            <a:r>
              <a:rPr lang="en-US" sz="2000" dirty="0"/>
              <a:t>POST /</a:t>
            </a:r>
            <a:r>
              <a:rPr lang="en-US" sz="2000" dirty="0" err="1"/>
              <a:t>api</a:t>
            </a:r>
            <a:r>
              <a:rPr lang="en-US" sz="2000" dirty="0"/>
              <a:t>/products</a:t>
            </a:r>
          </a:p>
          <a:p>
            <a:r>
              <a:rPr lang="en-US" sz="2000" dirty="0"/>
              <a:t>DELETE /</a:t>
            </a:r>
            <a:r>
              <a:rPr lang="en-US" sz="2000" dirty="0" err="1"/>
              <a:t>api</a:t>
            </a:r>
            <a:r>
              <a:rPr lang="en-US" sz="2000" dirty="0"/>
              <a:t>/products/42</a:t>
            </a:r>
          </a:p>
        </p:txBody>
      </p:sp>
      <p:pic>
        <p:nvPicPr>
          <p:cNvPr id="1032" name="Picture 8" descr="Image result for database sq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906" y="4401843"/>
            <a:ext cx="1412874" cy="141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7" idx="3"/>
            <a:endCxn id="1032" idx="1"/>
          </p:cNvCxnSpPr>
          <p:nvPr/>
        </p:nvCxnSpPr>
        <p:spPr>
          <a:xfrm>
            <a:off x="9255443" y="5111434"/>
            <a:ext cx="90646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1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4D61-A941-554E-B523-F4F47A1A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in </a:t>
            </a:r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2A1F-4C09-5742-A4EB-E8CB998D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1825625"/>
            <a:ext cx="11878323" cy="4885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default, </a:t>
            </a:r>
            <a:r>
              <a:rPr lang="en-US" i="1" dirty="0" err="1"/>
              <a:t>SpringBoot</a:t>
            </a:r>
            <a:r>
              <a:rPr lang="en-US" dirty="0"/>
              <a:t> runs </a:t>
            </a:r>
            <a:r>
              <a:rPr lang="en-US" i="1" dirty="0"/>
              <a:t>Tomcat</a:t>
            </a:r>
            <a:r>
              <a:rPr lang="en-US" dirty="0"/>
              <a:t> server</a:t>
            </a:r>
          </a:p>
          <a:p>
            <a:r>
              <a:rPr lang="en-US" dirty="0"/>
              <a:t>Files under </a:t>
            </a:r>
            <a:r>
              <a:rPr lang="en-US" i="1" dirty="0"/>
              <a:t>resources/static </a:t>
            </a:r>
            <a:r>
              <a:rPr lang="en-US" dirty="0"/>
              <a:t>will be served as static resources over HTTP</a:t>
            </a:r>
          </a:p>
          <a:p>
            <a:r>
              <a:rPr lang="en-US" dirty="0"/>
              <a:t>Can call </a:t>
            </a:r>
            <a:r>
              <a:rPr lang="en-US" i="1" dirty="0"/>
              <a:t>YARN</a:t>
            </a:r>
            <a:r>
              <a:rPr lang="en-US" dirty="0"/>
              <a:t> from </a:t>
            </a:r>
            <a:r>
              <a:rPr lang="en-US" i="1" dirty="0"/>
              <a:t>Maven</a:t>
            </a:r>
            <a:r>
              <a:rPr lang="en-US" dirty="0"/>
              <a:t> to build the </a:t>
            </a:r>
            <a:r>
              <a:rPr lang="en-US" i="1" dirty="0" err="1"/>
              <a:t>bundle.js</a:t>
            </a:r>
            <a:r>
              <a:rPr lang="en-US" dirty="0"/>
              <a:t>, and copy over directly into </a:t>
            </a:r>
            <a:r>
              <a:rPr lang="en-US" i="1" dirty="0"/>
              <a:t>target/classes/static</a:t>
            </a:r>
          </a:p>
          <a:p>
            <a:pPr lvl="1"/>
            <a:r>
              <a:rPr lang="en-US" dirty="0"/>
              <a:t>which will be hence part of the generated </a:t>
            </a:r>
            <a:r>
              <a:rPr lang="en-US" i="1" dirty="0"/>
              <a:t>jar</a:t>
            </a:r>
            <a:r>
              <a:rPr lang="en-US" dirty="0"/>
              <a:t> file</a:t>
            </a:r>
          </a:p>
          <a:p>
            <a:r>
              <a:rPr lang="en-US" dirty="0"/>
              <a:t>Note: in a microservice, we might want to run NodeJS to handle server-side rendering for SPAs to handle SEO</a:t>
            </a:r>
          </a:p>
          <a:p>
            <a:pPr lvl="1"/>
            <a:r>
              <a:rPr lang="en-US" dirty="0"/>
              <a:t>Up to Java 8, that could had been done as well on JVM with </a:t>
            </a:r>
            <a:r>
              <a:rPr lang="en-US" i="1" dirty="0" err="1"/>
              <a:t>Nashorn</a:t>
            </a:r>
            <a:r>
              <a:rPr lang="en-US" dirty="0"/>
              <a:t>, but it is now deprecated…  could be doable though with </a:t>
            </a:r>
            <a:r>
              <a:rPr lang="en-US" i="1" dirty="0" err="1"/>
              <a:t>GraalVM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4743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advanced/rest/charset</a:t>
            </a:r>
          </a:p>
          <a:p>
            <a:r>
              <a:rPr lang="en-US" b="1" dirty="0"/>
              <a:t>advanced/rest/patch</a:t>
            </a:r>
          </a:p>
          <a:p>
            <a:r>
              <a:rPr lang="en-US" b="1" dirty="0"/>
              <a:t>advanced/rest/gui-v1</a:t>
            </a:r>
          </a:p>
          <a:p>
            <a:r>
              <a:rPr lang="en-US" dirty="0"/>
              <a:t>Study RFC-5789 and RFC-7396</a:t>
            </a:r>
          </a:p>
          <a:p>
            <a:r>
              <a:rPr lang="en-US" dirty="0"/>
              <a:t>Study 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Charsets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Charsets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03" y="1825625"/>
            <a:ext cx="11053997" cy="4351338"/>
          </a:xfrm>
        </p:spPr>
        <p:txBody>
          <a:bodyPr>
            <a:normAutofit/>
          </a:bodyPr>
          <a:lstStyle/>
          <a:p>
            <a:r>
              <a:rPr lang="en-US" sz="3600" dirty="0"/>
              <a:t>Each character in a string text is mapped to a </a:t>
            </a:r>
            <a:r>
              <a:rPr lang="en-US" sz="3600" dirty="0" err="1"/>
              <a:t>bitstring</a:t>
            </a:r>
            <a:r>
              <a:rPr lang="en-US" sz="3600" dirty="0"/>
              <a:t> representation, which can be seen as a number</a:t>
            </a:r>
          </a:p>
          <a:p>
            <a:endParaRPr lang="en-US" sz="3600" dirty="0"/>
          </a:p>
          <a:p>
            <a:r>
              <a:rPr lang="en-US" sz="3600" dirty="0"/>
              <a:t>But there are many types of mappings, called </a:t>
            </a:r>
            <a:r>
              <a:rPr lang="en-US" sz="3600" i="1" dirty="0"/>
              <a:t>Charsets</a:t>
            </a:r>
          </a:p>
          <a:p>
            <a:endParaRPr lang="en-US" sz="3600" dirty="0"/>
          </a:p>
          <a:p>
            <a:r>
              <a:rPr lang="en-US" sz="3600" dirty="0"/>
              <a:t>Tradeoff: how many characters we can represent vs the size in bits of the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8913518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ASCII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435" y="1830586"/>
                <a:ext cx="12029607" cy="4727611"/>
              </a:xfrm>
            </p:spPr>
            <p:txBody>
              <a:bodyPr>
                <a:noAutofit/>
              </a:bodyPr>
              <a:lstStyle/>
              <a:p>
                <a:r>
                  <a:rPr lang="en-US" sz="3600" b="1" dirty="0"/>
                  <a:t>A</a:t>
                </a:r>
                <a:r>
                  <a:rPr lang="en-US" sz="3600" dirty="0"/>
                  <a:t>merican </a:t>
                </a:r>
                <a:r>
                  <a:rPr lang="en-US" sz="3600" b="1" dirty="0"/>
                  <a:t>S</a:t>
                </a:r>
                <a:r>
                  <a:rPr lang="en-US" sz="3600" dirty="0"/>
                  <a:t>tandard </a:t>
                </a:r>
                <a:r>
                  <a:rPr lang="en-US" sz="3600" b="1" dirty="0"/>
                  <a:t>C</a:t>
                </a:r>
                <a:r>
                  <a:rPr lang="en-US" sz="3600" dirty="0"/>
                  <a:t>ode for </a:t>
                </a:r>
                <a:r>
                  <a:rPr lang="en-US" sz="3600" b="1" dirty="0"/>
                  <a:t>I</a:t>
                </a:r>
                <a:r>
                  <a:rPr lang="en-US" sz="3600" dirty="0"/>
                  <a:t>nformation </a:t>
                </a:r>
                <a:r>
                  <a:rPr lang="en-US" sz="3600" b="1" dirty="0"/>
                  <a:t>I</a:t>
                </a:r>
                <a:r>
                  <a:rPr lang="en-US" sz="3600" dirty="0"/>
                  <a:t>nterchange (ASCII)</a:t>
                </a:r>
              </a:p>
              <a:p>
                <a:r>
                  <a:rPr lang="en-US" sz="3600" dirty="0"/>
                  <a:t>Mapping for 128 characters commonly used in English</a:t>
                </a:r>
              </a:p>
              <a:p>
                <a:pPr lvl="1"/>
                <a:r>
                  <a:rPr lang="en-US" sz="2400" dirty="0" err="1"/>
                  <a:t>Eg</a:t>
                </a:r>
                <a:r>
                  <a:rPr lang="en-US" sz="2400" dirty="0"/>
                  <a:t>, a-z, A-Z, 0-9, ?, !, #, %, …</a:t>
                </a:r>
              </a:p>
              <a:p>
                <a:r>
                  <a:rPr lang="en-US" sz="3600" dirty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128=2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3600" dirty="0"/>
                  <a:t>, we just need 7 bits, so can be stored in 1 byte</a:t>
                </a:r>
              </a:p>
              <a:p>
                <a:r>
                  <a:rPr lang="en-US" sz="3600" dirty="0"/>
                  <a:t>Problem: how to represent special characters like the Norwegian </a:t>
                </a:r>
                <a:r>
                  <a:rPr lang="nb-NO" sz="3600" dirty="0"/>
                  <a:t>øæåØÆÅ</a:t>
                </a:r>
                <a:r>
                  <a:rPr lang="en-US" sz="3600" dirty="0"/>
                  <a:t>, or Japanese </a:t>
                </a:r>
                <a:r>
                  <a:rPr lang="ja-JP" altLang="en-US" sz="3600" dirty="0"/>
                  <a:t>私はアンドレアです</a:t>
                </a:r>
                <a:r>
                  <a:rPr lang="en-US" altLang="ja-JP" sz="3600" dirty="0"/>
                  <a:t>???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435" y="1830586"/>
                <a:ext cx="12029607" cy="4727611"/>
              </a:xfrm>
              <a:blipFill>
                <a:blip r:embed="rId2"/>
                <a:stretch>
                  <a:fillRect l="-1419" t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2069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28" y="1825625"/>
            <a:ext cx="11804754" cy="4762552"/>
          </a:xfrm>
        </p:spPr>
        <p:txBody>
          <a:bodyPr>
            <a:normAutofit/>
          </a:bodyPr>
          <a:lstStyle/>
          <a:p>
            <a:r>
              <a:rPr lang="en-US" sz="3600" dirty="0"/>
              <a:t>Standard for encoding of characters</a:t>
            </a:r>
          </a:p>
          <a:p>
            <a:r>
              <a:rPr lang="en-US" sz="3600" dirty="0"/>
              <a:t>Representing up to 1,114,112 possible characters</a:t>
            </a:r>
          </a:p>
          <a:p>
            <a:r>
              <a:rPr lang="en-US" sz="3600" dirty="0"/>
              <a:t>Currently mapping around 136,755 characters used in most languages around the world </a:t>
            </a:r>
          </a:p>
          <a:p>
            <a:pPr lvl="1"/>
            <a:r>
              <a:rPr lang="en-US" sz="2769" dirty="0"/>
              <a:t>unfortunately, in 2001 the Unicode Technical Committee rejected the proposal of adding </a:t>
            </a:r>
            <a:r>
              <a:rPr lang="en-US" sz="2769" i="1" dirty="0"/>
              <a:t>Klingon</a:t>
            </a:r>
          </a:p>
          <a:p>
            <a:r>
              <a:rPr lang="en-US" sz="3600" dirty="0"/>
              <a:t>It implies we might need at least log2(1114112) = 20.08746 bits for the mapping, </a:t>
            </a:r>
            <a:r>
              <a:rPr lang="en-US" sz="3600" dirty="0" err="1"/>
              <a:t>ie</a:t>
            </a:r>
            <a:r>
              <a:rPr lang="en-US" sz="3600" dirty="0"/>
              <a:t> 3 bytes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, using a single byte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16279496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Common Charsets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28" y="1830586"/>
            <a:ext cx="11699823" cy="4885007"/>
          </a:xfrm>
        </p:spPr>
        <p:txBody>
          <a:bodyPr>
            <a:normAutofit/>
          </a:bodyPr>
          <a:lstStyle/>
          <a:p>
            <a:r>
              <a:rPr lang="en-US" sz="3600" b="1" dirty="0"/>
              <a:t>ISO/IEC 8859-1</a:t>
            </a:r>
            <a:r>
              <a:rPr lang="en-US" sz="3600" dirty="0"/>
              <a:t>: using 1 byte, representing up to 256 characters, including Norwegian and Swedish ones, but not full Unicode (</a:t>
            </a:r>
            <a:r>
              <a:rPr lang="en-US" sz="3600" dirty="0" err="1"/>
              <a:t>eg</a:t>
            </a:r>
            <a:r>
              <a:rPr lang="en-US" sz="3600" dirty="0"/>
              <a:t>, no Japanese)</a:t>
            </a:r>
          </a:p>
          <a:p>
            <a:r>
              <a:rPr lang="en-US" sz="3600" b="1" dirty="0"/>
              <a:t>UTF-8</a:t>
            </a:r>
            <a:r>
              <a:rPr lang="en-US" sz="3600" dirty="0"/>
              <a:t>: </a:t>
            </a:r>
            <a:r>
              <a:rPr lang="en-US" sz="3600" i="1" dirty="0"/>
              <a:t>most used encoding</a:t>
            </a:r>
            <a:r>
              <a:rPr lang="en-US" sz="3600" dirty="0"/>
              <a:t>. Multi-byte representation, up to 4 bytes. Can represent whole Unicode. ASCII (most common) codes need 1 byte, but Norwegian need 2</a:t>
            </a:r>
          </a:p>
          <a:p>
            <a:r>
              <a:rPr lang="en-US" sz="3600" b="1" dirty="0"/>
              <a:t>UTF-16</a:t>
            </a:r>
            <a:r>
              <a:rPr lang="en-US" sz="3600" dirty="0"/>
              <a:t>: used internally by Java (</a:t>
            </a:r>
            <a:r>
              <a:rPr lang="en-US" sz="3600" dirty="0" err="1"/>
              <a:t>eg</a:t>
            </a:r>
            <a:r>
              <a:rPr lang="en-US" sz="3600" dirty="0"/>
              <a:t>, “char” variables). Each character takes </a:t>
            </a:r>
            <a:r>
              <a:rPr lang="en-US" sz="3600" i="1" dirty="0"/>
              <a:t>at least</a:t>
            </a:r>
            <a:r>
              <a:rPr lang="en-US" sz="3600" dirty="0"/>
              <a:t> 2 bytes. Covers whole Unicode. </a:t>
            </a:r>
          </a:p>
        </p:txBody>
      </p:sp>
    </p:spTree>
    <p:extLst>
      <p:ext uri="{BB962C8B-B14F-4D97-AF65-F5344CB8AC3E}">
        <p14:creationId xmlns:p14="http://schemas.microsoft.com/office/powerpoint/2010/main" val="12989031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Parsing ISO-8859-1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852" y="1825625"/>
            <a:ext cx="11827240" cy="4874978"/>
          </a:xfrm>
        </p:spPr>
        <p:txBody>
          <a:bodyPr>
            <a:normAutofit/>
          </a:bodyPr>
          <a:lstStyle/>
          <a:p>
            <a:r>
              <a:rPr lang="en-US" sz="3600" dirty="0"/>
              <a:t>As each character is 1 byte, we just read 1 byte (</a:t>
            </a:r>
            <a:r>
              <a:rPr lang="en-US" sz="3600" dirty="0" err="1"/>
              <a:t>ie</a:t>
            </a:r>
            <a:r>
              <a:rPr lang="en-US" sz="3600" dirty="0"/>
              <a:t> 8 bits) at a time</a:t>
            </a:r>
          </a:p>
          <a:p>
            <a:r>
              <a:rPr lang="en-US" sz="3600" dirty="0"/>
              <a:t>Direct mapping from 8 bits to a specific character</a:t>
            </a:r>
          </a:p>
        </p:txBody>
      </p:sp>
    </p:spTree>
    <p:extLst>
      <p:ext uri="{BB962C8B-B14F-4D97-AF65-F5344CB8AC3E}">
        <p14:creationId xmlns:p14="http://schemas.microsoft.com/office/powerpoint/2010/main" val="2929557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Parsing UTF-8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852" y="1825625"/>
            <a:ext cx="11842230" cy="4927444"/>
          </a:xfrm>
        </p:spPr>
        <p:txBody>
          <a:bodyPr>
            <a:noAutofit/>
          </a:bodyPr>
          <a:lstStyle/>
          <a:p>
            <a:r>
              <a:rPr lang="en-US" sz="3600" dirty="0"/>
              <a:t>Read 1 byte at a time, but need to find out if single byte character (</a:t>
            </a:r>
            <a:r>
              <a:rPr lang="en-US" sz="3600" dirty="0" err="1"/>
              <a:t>eg</a:t>
            </a:r>
            <a:r>
              <a:rPr lang="en-US" sz="3600" dirty="0"/>
              <a:t>, “A”), or beginning of multi-byte one (</a:t>
            </a:r>
            <a:r>
              <a:rPr lang="en-US" sz="3600" dirty="0" err="1"/>
              <a:t>eg</a:t>
            </a:r>
            <a:r>
              <a:rPr lang="en-US" sz="3600" dirty="0"/>
              <a:t>, “</a:t>
            </a:r>
            <a:r>
              <a:rPr lang="nb-NO" sz="3600" dirty="0"/>
              <a:t>Ø</a:t>
            </a:r>
            <a:r>
              <a:rPr lang="en-US" sz="3600" dirty="0"/>
              <a:t>” or “</a:t>
            </a:r>
            <a:r>
              <a:rPr lang="ja-JP" altLang="en-US" sz="3600" dirty="0"/>
              <a:t>す</a:t>
            </a:r>
            <a:r>
              <a:rPr lang="en-US" sz="3600" dirty="0"/>
              <a:t>”)</a:t>
            </a:r>
          </a:p>
          <a:p>
            <a:r>
              <a:rPr lang="en-US" sz="3600" dirty="0"/>
              <a:t>If multi-byte character, need to read all of them before being able to map them to a single char</a:t>
            </a:r>
          </a:p>
          <a:p>
            <a:r>
              <a:rPr lang="en-US" sz="3600" dirty="0"/>
              <a:t>Look at first 2 bits in each byte:</a:t>
            </a:r>
          </a:p>
          <a:p>
            <a:pPr lvl="1"/>
            <a:r>
              <a:rPr lang="en-US" sz="2400" dirty="0"/>
              <a:t>0xxxxxxx -&gt; single byte character (using remaining 7 bits)</a:t>
            </a:r>
          </a:p>
          <a:p>
            <a:pPr lvl="1"/>
            <a:r>
              <a:rPr lang="en-US" sz="2400" dirty="0"/>
              <a:t>11xxxxxx -&gt; beginning of a multi-byte character</a:t>
            </a:r>
          </a:p>
          <a:p>
            <a:pPr lvl="1"/>
            <a:r>
              <a:rPr lang="en-US" sz="2400" dirty="0"/>
              <a:t>10xxxxxx -&gt; continuation of a multi-byte character</a:t>
            </a:r>
          </a:p>
        </p:txBody>
      </p:sp>
    </p:spTree>
    <p:extLst>
      <p:ext uri="{BB962C8B-B14F-4D97-AF65-F5344CB8AC3E}">
        <p14:creationId xmlns:p14="http://schemas.microsoft.com/office/powerpoint/2010/main" val="4350671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1917</Words>
  <Application>Microsoft Macintosh PowerPoint</Application>
  <PresentationFormat>Widescreen</PresentationFormat>
  <Paragraphs>221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Yu Gothic</vt:lpstr>
      <vt:lpstr>Arial</vt:lpstr>
      <vt:lpstr>Calibri</vt:lpstr>
      <vt:lpstr>Calibri Light</vt:lpstr>
      <vt:lpstr>Cambria Math</vt:lpstr>
      <vt:lpstr>Office Theme</vt:lpstr>
      <vt:lpstr>Enterprise Programmering 2  Lesson 03:  Charset, PATCH and GUI</vt:lpstr>
      <vt:lpstr>Goals</vt:lpstr>
      <vt:lpstr>Charsets</vt:lpstr>
      <vt:lpstr>Charsets</vt:lpstr>
      <vt:lpstr>ASCII Codes</vt:lpstr>
      <vt:lpstr>Unicode</vt:lpstr>
      <vt:lpstr>Common Charsets</vt:lpstr>
      <vt:lpstr>Parsing ISO-8859-1</vt:lpstr>
      <vt:lpstr>Parsing UTF-8</vt:lpstr>
      <vt:lpstr>Problem</vt:lpstr>
      <vt:lpstr>HTTP PATCH</vt:lpstr>
      <vt:lpstr>PATCH</vt:lpstr>
      <vt:lpstr>Wrong PUT on Resource /abc</vt:lpstr>
      <vt:lpstr>Issue With API Maintenance</vt:lpstr>
      <vt:lpstr>Partial Updates with PATCH</vt:lpstr>
      <vt:lpstr>JSON Merge Patch</vt:lpstr>
      <vt:lpstr>Tricky: Null vs Undefined</vt:lpstr>
      <vt:lpstr>Backend Representation</vt:lpstr>
      <vt:lpstr>Idempotency</vt:lpstr>
      <vt:lpstr>Other Formats</vt:lpstr>
      <vt:lpstr>GUIs</vt:lpstr>
      <vt:lpstr>Web Applications</vt:lpstr>
      <vt:lpstr>Static Resources</vt:lpstr>
      <vt:lpstr>Dynamic Resources</vt:lpstr>
      <vt:lpstr>Static vs Dynamic</vt:lpstr>
      <vt:lpstr>PowerPoint Presentation</vt:lpstr>
      <vt:lpstr>PowerPoint Presentation</vt:lpstr>
      <vt:lpstr>Web Application in SpringBoot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297</cp:revision>
  <cp:lastPrinted>2017-12-21T12:07:11Z</cp:lastPrinted>
  <dcterms:created xsi:type="dcterms:W3CDTF">2017-12-10T14:32:25Z</dcterms:created>
  <dcterms:modified xsi:type="dcterms:W3CDTF">2019-08-03T16:52:29Z</dcterms:modified>
</cp:coreProperties>
</file>