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Oswald" panose="020B0604020202020204" charset="0"/>
      <p:regular r:id="rId14"/>
      <p:bold r:id="rId15"/>
    </p:embeddedFont>
    <p:embeddedFont>
      <p:font typeface="Average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C465F4-1C27-4A19-A64A-9680386A30B9}">
  <a:tblStyle styleId="{DDC465F4-1C27-4A19-A64A-9680386A30B9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Recognition-based, identify selected images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recall-based, recall created patterns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ntonella_de_angeli.talktalk.net/files/Pdf/USABILITY%20AND%20USER%20AUTHENTICATION%20PICTORIAL%20PASSWORDS%20VS%20PIN.pdf" TargetMode="External"/><Relationship Id="rId13" Type="http://schemas.openxmlformats.org/officeDocument/2006/relationships/hyperlink" Target="http://dl.acm.org/citation.cfm?doid=2818000.2818014" TargetMode="External"/><Relationship Id="rId3" Type="http://schemas.openxmlformats.org/officeDocument/2006/relationships/hyperlink" Target="http://winlab.rutgers.edu/~janne/CHI16-ESMgestures.pdf" TargetMode="External"/><Relationship Id="rId7" Type="http://schemas.openxmlformats.org/officeDocument/2006/relationships/hyperlink" Target="https://users.ece.cmu.edu/~reiter/papers/2004/usenix2.pdf" TargetMode="External"/><Relationship Id="rId12" Type="http://schemas.openxmlformats.org/officeDocument/2006/relationships/hyperlink" Target="http://www.acsac.org/2015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link.springer.com/article/10.1007/s10207-011-0147-0" TargetMode="External"/><Relationship Id="rId11" Type="http://schemas.openxmlformats.org/officeDocument/2006/relationships/hyperlink" Target="http://ieeexplore.ieee.org/stamp/stamp.jsp?tp=&amp;arnumber=1565273" TargetMode="External"/><Relationship Id="rId5" Type="http://schemas.openxmlformats.org/officeDocument/2006/relationships/hyperlink" Target="http://link.springer.com/journal/10207" TargetMode="External"/><Relationship Id="rId10" Type="http://schemas.openxmlformats.org/officeDocument/2006/relationships/hyperlink" Target="https://www.ccsl.carleton.ca/paper-archive/chiasson-esorics07.pdf" TargetMode="External"/><Relationship Id="rId4" Type="http://schemas.openxmlformats.org/officeDocument/2006/relationships/hyperlink" Target="https://cups.cs.cmu.edu/soups/2007/proceedings/p20_dirik.pdf" TargetMode="External"/><Relationship Id="rId9" Type="http://schemas.openxmlformats.org/officeDocument/2006/relationships/hyperlink" Target="http://dl.acm.org/citation.cfm?id=2393880&amp;preflayout=flat" TargetMode="External"/><Relationship Id="rId14" Type="http://schemas.openxmlformats.org/officeDocument/2006/relationships/hyperlink" Target="http://www.usna.edu/Users/cs/aviv/papers/aviv-acasc15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Graphical Passwords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Aaron Cutright and Ryan Oshinsky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Implementation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350" y="1140877"/>
            <a:ext cx="4493299" cy="3601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Shape 120"/>
          <p:cNvCxnSpPr/>
          <p:nvPr/>
        </p:nvCxnSpPr>
        <p:spPr>
          <a:xfrm>
            <a:off x="6682775" y="2706000"/>
            <a:ext cx="141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1" name="Shape 121"/>
          <p:cNvSpPr txBox="1"/>
          <p:nvPr/>
        </p:nvSpPr>
        <p:spPr>
          <a:xfrm>
            <a:off x="5726650" y="4186050"/>
            <a:ext cx="204900" cy="22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d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7806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[1] Yang Y, Clark G. D., Lindqvist J., Oulasvirta A. 2016.</a:t>
            </a:r>
            <a:r>
              <a:rPr lang="en" sz="1200" b="1" i="1"/>
              <a:t> Free-Form Gesture Authentication in the Wild. </a:t>
            </a:r>
            <a:r>
              <a:rPr lang="en" sz="1200" b="1"/>
              <a:t>CHI’16, May 07 - 12, 2016, San Jose, CA, USA.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http://winlab.rutgers.edu/~janne/CHI16-ESMgestures.pdf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[2] Dirik A. E., Memon N., Birget J. 2007. </a:t>
            </a:r>
            <a:r>
              <a:rPr lang="en" sz="1200" b="1" i="1"/>
              <a:t>Modeling user choice in the PassPoints graphical password scheme. </a:t>
            </a:r>
            <a:r>
              <a:rPr lang="en" sz="1200" b="1" u="sng">
                <a:solidFill>
                  <a:schemeClr val="hlink"/>
                </a:solidFill>
                <a:hlinkClick r:id="rId4"/>
              </a:rPr>
              <a:t>https://cups.cs.cmu.edu/soups/2007/proceedings/p20_dirik.pdf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[3] Gyorffy J. C.,Tappenden A. F., Miller J. 2011.</a:t>
            </a:r>
            <a:r>
              <a:rPr lang="en" sz="1200" b="1" i="1"/>
              <a:t>Token-based graphical password authentication. </a:t>
            </a:r>
            <a:r>
              <a:rPr lang="en" sz="1200" b="1">
                <a:hlinkClick r:id="rId5"/>
              </a:rPr>
              <a:t>International Journal of Information Security</a:t>
            </a:r>
            <a:r>
              <a:rPr lang="en" sz="1200" b="1"/>
              <a:t>. </a:t>
            </a:r>
            <a:r>
              <a:rPr lang="en" sz="1200" b="1" u="sng">
                <a:solidFill>
                  <a:schemeClr val="hlink"/>
                </a:solidFill>
                <a:hlinkClick r:id="rId6"/>
              </a:rPr>
              <a:t>http://link.springer.com/article/10.1007/s10207-011-0147-0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[4] Davis D., Monrose F., Reiter M. K. 2004. </a:t>
            </a:r>
            <a:r>
              <a:rPr lang="en" sz="1200" b="1" i="1"/>
              <a:t>On User Choice in Graphical Password Schemes  </a:t>
            </a:r>
            <a:r>
              <a:rPr lang="en" sz="1200" b="1" u="sng">
                <a:solidFill>
                  <a:schemeClr val="hlink"/>
                </a:solidFill>
                <a:hlinkClick r:id="rId7"/>
              </a:rPr>
              <a:t>https://users.ece.cmu.edu/~reiter/papers/2004/usenix2.pdf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[5] De Angeli A., Coventry L., Johnson G., Coutts M. 2003. </a:t>
            </a:r>
            <a:r>
              <a:rPr lang="en" sz="1200" b="1" i="1"/>
              <a:t>USABILITY AND USER AUTHENTICATION: PICTORIAL PASSWORDS VS. PIN.  </a:t>
            </a:r>
            <a:r>
              <a:rPr lang="en" sz="1200" b="1"/>
              <a:t>Contemporary Ergonomics, Taylor &amp; Francis pp. 253-258 </a:t>
            </a:r>
            <a:r>
              <a:rPr lang="en" sz="1200" b="1" u="sng">
                <a:solidFill>
                  <a:schemeClr val="hlink"/>
                </a:solidFill>
                <a:hlinkClick r:id="rId8"/>
              </a:rPr>
              <a:t>http://www.antonella_de_angeli.talktalk.net/files/Pdf/USABILITY%20AND%20USER%20AUTHENTICATION%20PICTORIAL%20PASSWORDS%20VS%20PIN.pdf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[6] Chiasson S., Van Oorschot P. C., Biddle R. 2007. </a:t>
            </a:r>
            <a:r>
              <a:rPr lang="en" sz="1200" b="1" i="1"/>
              <a:t>Graphical password authentication using cued click points. ESORICS'07 Proceedings of the 12th European conference on Research in Computer Security. 359 -374. </a:t>
            </a:r>
            <a:r>
              <a:rPr lang="en" sz="1200" b="1" u="sng">
                <a:solidFill>
                  <a:schemeClr val="hlink"/>
                </a:solidFill>
                <a:hlinkClick r:id="rId9"/>
              </a:rPr>
              <a:t>http://dl.acm.org/citation.cfm?id=2393880&amp;preflayout=flat</a:t>
            </a:r>
            <a:r>
              <a:rPr lang="en" sz="1200" b="1"/>
              <a:t>      </a:t>
            </a:r>
            <a:r>
              <a:rPr lang="en" sz="1200" b="1" u="sng">
                <a:solidFill>
                  <a:schemeClr val="accent5"/>
                </a:solidFill>
                <a:hlinkClick r:id="rId10"/>
              </a:rPr>
              <a:t>https://www.ccsl.carleton.ca/paper-archive/chiasson-esorics07.pdf</a:t>
            </a:r>
            <a:r>
              <a:rPr lang="en" sz="1200" b="1"/>
              <a:t>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[7] Suo X., Zhu Y., Owen G. S. 2005. </a:t>
            </a:r>
            <a:r>
              <a:rPr lang="en" sz="1200" b="1" i="1"/>
              <a:t>Graphical Passwords: A Survey. Proceedings of the 21st Annual Computer Security Applications Conference (ACSAC 2005) . </a:t>
            </a:r>
            <a:r>
              <a:rPr lang="en" sz="1200" b="1" u="sng">
                <a:solidFill>
                  <a:schemeClr val="hlink"/>
                </a:solidFill>
                <a:hlinkClick r:id="rId11"/>
              </a:rPr>
              <a:t>http://ieeexplore.ieee.org/stamp/stamp.jsp?tp=&amp;arnumber=1565273</a:t>
            </a:r>
            <a:r>
              <a:rPr lang="en" sz="1200" b="1"/>
              <a:t>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[8] Aviv A. J., Budzitowski D., Kuber R. 2015.</a:t>
            </a:r>
            <a:r>
              <a:rPr lang="en" sz="1200" b="1" i="1"/>
              <a:t> Is Bigger Better? Comparing User-Generated Passwords on 3x3 vs. 4x4 Grid Sizes for Android's Pattern Unlock. </a:t>
            </a:r>
            <a:r>
              <a:rPr lang="en" sz="1200" b="1" i="1">
                <a:hlinkClick r:id="rId12"/>
              </a:rPr>
              <a:t>ACSAC 2015</a:t>
            </a:r>
            <a:r>
              <a:rPr lang="en" sz="1200" b="1" i="1"/>
              <a:t> Proceedings of the 31st Annual Computer Security Applications Conference. DOI = </a:t>
            </a:r>
            <a:r>
              <a:rPr lang="en" sz="1200" b="1" i="1" u="sng">
                <a:solidFill>
                  <a:schemeClr val="hlink"/>
                </a:solidFill>
                <a:hlinkClick r:id="rId13"/>
              </a:rPr>
              <a:t>http://dl.acm.org/citation.cfm?doid=2818000.2818014</a:t>
            </a:r>
            <a:r>
              <a:rPr lang="en" sz="1200" b="1" i="1"/>
              <a:t> </a:t>
            </a:r>
            <a:r>
              <a:rPr lang="en" sz="1200" b="1"/>
              <a:t> </a:t>
            </a:r>
            <a:r>
              <a:rPr lang="en" sz="1200" b="1" u="sng">
                <a:solidFill>
                  <a:schemeClr val="hlink"/>
                </a:solidFill>
                <a:hlinkClick r:id="rId14"/>
              </a:rPr>
              <a:t>http://www.usna.edu/Users/cs/aviv/papers/aviv-acasc15.pdf</a:t>
            </a:r>
            <a:r>
              <a:rPr lang="en" sz="1200" b="1"/>
              <a:t> </a:t>
            </a:r>
          </a:p>
          <a:p>
            <a:pPr lvl="0">
              <a:spcBef>
                <a:spcPts val="0"/>
              </a:spcBef>
              <a:buNone/>
            </a:pPr>
            <a:endParaRPr b="1"/>
          </a:p>
          <a:p>
            <a:pPr lvl="0">
              <a:spcBef>
                <a:spcPts val="0"/>
              </a:spcBef>
              <a:buNone/>
            </a:pPr>
            <a:endParaRPr b="1"/>
          </a:p>
          <a:p>
            <a:pPr lvl="0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Definition and Purpose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An Authentication scheme that works by having the user interact with an image or set of images in a specific pattern to confirm their identity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The purpose is to increase memorability over a traditional alphanumeric password without sacrificing security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This could increase entropy in the areas that traditional passwords fail, mainly due to people choosing easy-to-remember strings that are just as easy to crack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Common Graphical Password Schemes	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419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Select Images from a group </a:t>
            </a:r>
            <a:r>
              <a:rPr lang="en" sz="1400" b="1"/>
              <a:t>[4, 5]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Gesture Authentication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800"/>
              <a:t>Free-form </a:t>
            </a:r>
            <a:r>
              <a:rPr lang="en" b="1"/>
              <a:t>[1]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800"/>
              <a:t>Grid based </a:t>
            </a:r>
            <a:r>
              <a:rPr lang="en" b="1"/>
              <a:t>[8]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en" sz="2400"/>
              <a:t>Passpoints </a:t>
            </a:r>
            <a:r>
              <a:rPr lang="en" sz="1400" b="1"/>
              <a:t>[2]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Cued click points </a:t>
            </a:r>
            <a:r>
              <a:rPr lang="en" sz="1400" b="1"/>
              <a:t>[6]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4663500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User selects a number of images from a group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Interference of similar images can cause issues with visual memory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Entropy depends on the number of images in the database and number of images selected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537" y="1575350"/>
            <a:ext cx="2495274" cy="23058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5836550" y="1272650"/>
            <a:ext cx="2220600" cy="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De Angeli et al., 2005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539225"/>
            <a:ext cx="8520600" cy="572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Selecting Images from a Group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269625" y="424000"/>
            <a:ext cx="4284900" cy="51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Grid Based Gesture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999300" cy="371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creates a pattern on a grid of fixed points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Easy to recreate pattern for log in recognition,password is dependent on fixed points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Entropy cannot easily be increased with the size of the grid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Users tend to choose non-complex password (like text-based)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Guessability decreases with size of grid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Beyond 4x4 grid does not create much change, but ease of entering password decreases since contact points become more dense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1050" y="1236100"/>
            <a:ext cx="1377150" cy="22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7047325" y="725775"/>
            <a:ext cx="1641000" cy="3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Free-Form Gesture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Password is generated from a user drawn gesture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“Free-form gesture passwords are faster to perform, faster to create, faster to log in, and have strong log-in success rates” compared to text passwords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Entropy is related to number of cells on screen and number of points in gesture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Mainly usable only on mobile devices or touch screens, difficult with mouse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Common shapes or patterns can be easy to predict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PassPoints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68900" cy="375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Password defined by a sequence of points selected by a user over an image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Can be easy to remember and reproduce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Easy to model user choice and the entropy of click points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Vulnerable to dictionary attacks based on Focus of Attention (FOA) maps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Can use model of user choice entropy to select suitable underlying images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5133000" y="262950"/>
            <a:ext cx="3471000" cy="67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(Dirik et al.,2007) “Modeling user choice in the PassPoints graphical password scheme” 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625" y="1017725"/>
            <a:ext cx="2752772" cy="403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Cued Click Points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Password is determined from users clicking on a point per image for a series of images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next image is determined by the click location on the last image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Greater memorability over passpoints because only one point needed to be remembered per 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Requires more work for attackers, need to acquire image sets for each user and do hotspot analysis on entire image set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Shape 113"/>
          <p:cNvGraphicFramePr/>
          <p:nvPr/>
        </p:nvGraphicFramePr>
        <p:xfrm>
          <a:off x="169175" y="268112"/>
          <a:ext cx="8805625" cy="4639660"/>
        </p:xfrm>
        <a:graphic>
          <a:graphicData uri="http://schemas.openxmlformats.org/drawingml/2006/table">
            <a:tbl>
              <a:tblPr>
                <a:noFill/>
                <a:tableStyleId>{DDC465F4-1C27-4A19-A64A-9680386A30B9}</a:tableStyleId>
              </a:tblPr>
              <a:tblGrid>
                <a:gridCol w="176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6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Technique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Process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Memorability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Password Space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Attack methods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Text based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Type in password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Longer random passwords can be difficult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94^K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Dictionary attack, brute force search, guess, spyware, etc.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Select images from a group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Select multiple images from a group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More memorable than text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N choose K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N = group, K = images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Brute force search, guess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Grid Based Gesture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Draw something on a 2D grid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Depends on what users draw. User studies showed the drawing sequence is hard to remember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Larger than text based, but decreases significantly with fewer strokes for a fixed password length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Dictionary attack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Free-form gesture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Draw something on top of an image or canvas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Depends on what users draw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N!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N = precision required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Guess, dictionary attack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55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PassPoints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Click on several locations of a picture in the right sequence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Depends on what users draw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N^K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N =pixels , K =clicks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Guess, brute force search, FOA maps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Cued Click Points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Click on a single point in a series of images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Easier to remember than passpoints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N^K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N=grid-px, K=clicks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</a:rPr>
                        <a:t>Guess, brute force search, FOA maps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977</Words>
  <Application>Microsoft Office PowerPoint</Application>
  <PresentationFormat>On-screen Show (16:9)</PresentationFormat>
  <Paragraphs>96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Oswald</vt:lpstr>
      <vt:lpstr>Average</vt:lpstr>
      <vt:lpstr>Arial</vt:lpstr>
      <vt:lpstr>slate</vt:lpstr>
      <vt:lpstr>Graphical Passwords</vt:lpstr>
      <vt:lpstr>Definition and Purpose</vt:lpstr>
      <vt:lpstr>Common Graphical Password Schemes </vt:lpstr>
      <vt:lpstr>Selecting Images from a Group</vt:lpstr>
      <vt:lpstr>Grid Based Gesture</vt:lpstr>
      <vt:lpstr>Free-Form Gesture</vt:lpstr>
      <vt:lpstr>PassPoints</vt:lpstr>
      <vt:lpstr>Cued Click Points</vt:lpstr>
      <vt:lpstr>PowerPoint Presentation</vt:lpstr>
      <vt:lpstr>Our Implementation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Passwords</dc:title>
  <dc:creator>Aaron</dc:creator>
  <cp:lastModifiedBy>Aaron</cp:lastModifiedBy>
  <cp:revision>1</cp:revision>
  <dcterms:modified xsi:type="dcterms:W3CDTF">2016-04-14T19:27:42Z</dcterms:modified>
</cp:coreProperties>
</file>