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7" r:id="rId2"/>
    <p:sldId id="466" r:id="rId3"/>
    <p:sldId id="482" r:id="rId4"/>
    <p:sldId id="483" r:id="rId5"/>
    <p:sldId id="484" r:id="rId6"/>
    <p:sldId id="4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E429-4CB7-AF42-B8E0-E8470795D9FB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13EE-D0CE-2249-A203-1C7EB97A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7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you, today I would like talk about the keyword ‘</a:t>
            </a:r>
            <a:r>
              <a:rPr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DiscoGAN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b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a strategy of machine learning to discover cross-domain relations with generative adversarial network. </a:t>
            </a:r>
            <a:b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motivation I choose this topic is that </a:t>
            </a:r>
            <a:b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could hear the AI issues continuously and get curious for how it does work? and what AI is eventually? </a:t>
            </a:r>
          </a:p>
          <a:p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opportunity, I could understand a part of the AI, </a:t>
            </a:r>
            <a:b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 would like to share what I learned.</a:t>
            </a:r>
            <a:endParaRPr lang="ja-JP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D37BB-5ECE-4161-B7AF-C4B6D039F1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97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D37BB-5ECE-4161-B7AF-C4B6D039F1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D37BB-5ECE-4161-B7AF-C4B6D039F1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D37BB-5ECE-4161-B7AF-C4B6D039F1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D37BB-5ECE-4161-B7AF-C4B6D039F1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D37BB-5ECE-4161-B7AF-C4B6D039F1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377F-3AB8-8A48-8A13-3F5671C38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99B27-194A-C744-9A51-D430AD8B8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AABC-323D-5C4B-A2F9-D62DBAEB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E13E-9F24-C14C-8FA7-13B62A2D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5A5F-0FF5-724B-98B7-B374B41A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BAB9-5191-0D47-9165-B91E4762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2B10F-8CB6-5A4A-AC94-37342132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AA1EA-D592-D64E-AF66-4B32370A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0817-F5E6-364C-8413-C36F2201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25020-76B1-D94D-9917-ECEE83E6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D17A3-2A53-A04D-8ED2-F6DBB3BAA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A88C2-A271-1A4C-8C94-D2DAD7D81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B399-4DEF-0141-BB6A-0DF0F2CD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B748-53B8-1B46-BF06-2AD7BB60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C7B9-7675-3A49-86E0-AA4B82E0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B40C-0203-A14A-8F27-ED69DE1B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9FEE-FB0A-B04B-8A77-2ED858D8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EB0D-E45A-1E42-BD90-35212B35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81BA-9735-4146-8FF6-C2E84810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0924-D46B-3E46-B19A-C66D2B8E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7340-3B18-D54B-98CA-7E350EBA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5C7F7-2538-3F48-86B5-70071436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EC4-7D56-864C-ADD2-F6B63FBB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DA2B-B5B0-AB42-9582-716BCBA3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29DF-85C8-9542-9E7E-D1587E22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2929-85DB-8C4C-A7F3-824E5C37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8E16-B4A5-B74D-B646-D03540DC9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51FE-014D-F643-91BA-CDBC7BE6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48724-5BC8-B94B-B98F-1F7D975E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5A1D-D17D-B84F-80AE-13CE8D2C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338A-ED44-BE47-8DF3-22859F8A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1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BBD3-AC89-D54A-825B-EE313AD7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C9AC-CFF4-4F48-BF14-645857DC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520FC-6020-8D45-B7DF-359FA0525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51B34-83B1-C04E-B172-6311A316D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EC0E2-D5D8-D84B-9E42-DECD9F7C1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3FBA8-7E79-2940-B65D-F6A798C6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57443-1EC4-3D44-A766-5F6369B0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805B0-F9A6-E24F-84E3-FBEC0A62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DC26-0852-0B43-80F0-4E5E1852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615FB-DC25-0841-88AC-8F8137CA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A357-1500-F346-82E1-F75D364A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91F95-EEB1-9343-9939-97C12EDD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8A168-509C-1643-A3C1-D11541C9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754A5-E170-C649-872F-EFA44652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5219-CC12-EF48-AEAB-73ADD4BA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DE76-F1EB-504C-8F90-8C9B1CF7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0F9B-F44E-E444-A815-92BCCBC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E4E28-CAC9-A34E-B9AE-76EAC93C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CFE9C-2E74-5145-B354-1ECE1753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EFAE-A33C-F140-8087-4B4C1B38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7991-7FCB-D44D-A889-2F44BBAA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1BA1-AAC9-3041-82CE-CAB79A0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8C87E-DBE9-9C48-827E-3D596A95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F04E-AE58-5146-A53A-8F50211D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6E3BC-B4AB-C046-A575-75E3FB41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4F532-E0E4-BE41-B14D-02F47168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8AD2-76ED-3640-806D-EE59FC88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4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E491D-26AF-2B40-ABA7-58B32B25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60B92-3B8A-B54E-88F7-7A4F2C65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B782-81C3-3E46-B444-813A39D6C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1260-7976-8242-BA98-E3C63D31ED4D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3470-C7FF-2348-92BC-21748D895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3EBD-F4C3-E547-992A-87BE10A6D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54AA-86C7-D842-84F0-F897CEAC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camerausb.com/dual-lens-stereo-usb-camera-c-46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t.github.com/aarmea/629e59ac7b640a60340145809b1c9013#file-1-capture-py" TargetMode="External"/><Relationship Id="rId4" Type="http://schemas.openxmlformats.org/officeDocument/2006/relationships/hyperlink" Target="https://albertarmea.com/post/opencv-stereo-camer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FA67-66B0-4112-9ADF-EC9B4CC0124D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53C7A39E-E794-4D2D-9EA6-E7559EC187AC}"/>
              </a:ext>
            </a:extLst>
          </p:cNvPr>
          <p:cNvSpPr/>
          <p:nvPr/>
        </p:nvSpPr>
        <p:spPr>
          <a:xfrm>
            <a:off x="479376" y="4211929"/>
            <a:ext cx="11233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2020/02/03 @ 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Rutilea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B8B8A3-D7F8-F04C-8672-E1EB9BB5151A}"/>
              </a:ext>
            </a:extLst>
          </p:cNvPr>
          <p:cNvSpPr/>
          <p:nvPr/>
        </p:nvSpPr>
        <p:spPr>
          <a:xfrm>
            <a:off x="479376" y="1719215"/>
            <a:ext cx="11233248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Dual-Lens Camera</a:t>
            </a:r>
            <a:r>
              <a:rPr lang="ja-JP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を用いた</a:t>
            </a:r>
            <a:endParaRPr lang="en-US" altLang="ja-JP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ja-JP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  <a:r>
              <a:rPr lang="ja-JP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の評価</a:t>
            </a:r>
            <a:endParaRPr lang="en-US" altLang="ja-JP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DF256C-9EC2-3141-9D02-2FCCD74DD34A}"/>
              </a:ext>
            </a:extLst>
          </p:cNvPr>
          <p:cNvSpPr/>
          <p:nvPr/>
        </p:nvSpPr>
        <p:spPr>
          <a:xfrm>
            <a:off x="695400" y="1347508"/>
            <a:ext cx="10834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ja-JP" altLang="en-US" sz="3600">
                <a:latin typeface="Calibri" panose="020F0502020204030204" pitchFamily="34" charset="0"/>
                <a:cs typeface="Calibri" panose="020F0502020204030204" pitchFamily="34" charset="0"/>
              </a:rPr>
              <a:t>環境構築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1" lang="en-US" altLang="ja-JP" sz="3600" dirty="0">
                <a:latin typeface="Calibri" panose="020F0502020204030204" pitchFamily="34" charset="0"/>
                <a:cs typeface="Calibri" panose="020F0502020204030204" pitchFamily="34" charset="0"/>
              </a:rPr>
              <a:t>Chessboard</a:t>
            </a:r>
            <a:r>
              <a:rPr kumimoji="1" lang="ja-JP" altLang="en-US" sz="3600">
                <a:latin typeface="Calibri" panose="020F0502020204030204" pitchFamily="34" charset="0"/>
                <a:cs typeface="Calibri" panose="020F0502020204030204" pitchFamily="34" charset="0"/>
              </a:rPr>
              <a:t>イメージ撮影</a:t>
            </a:r>
            <a:endParaRPr kumimoji="1" lang="en-US" altLang="ja-JP" sz="3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kumimoji="1" lang="en-US" altLang="ja-JP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1" lang="en-US" altLang="ja-JP" sz="3600" dirty="0">
                <a:latin typeface="Calibri" panose="020F0502020204030204" pitchFamily="34" charset="0"/>
                <a:cs typeface="Calibri" panose="020F0502020204030204" pitchFamily="34" charset="0"/>
              </a:rPr>
              <a:t>Calibration</a:t>
            </a:r>
            <a:r>
              <a:rPr kumimoji="1" lang="ja-JP" altLang="en-US" sz="3600">
                <a:latin typeface="Calibri" panose="020F0502020204030204" pitchFamily="34" charset="0"/>
                <a:cs typeface="Calibri" panose="020F0502020204030204" pitchFamily="34" charset="0"/>
              </a:rPr>
              <a:t>の画像処理による歪曲収差補正</a:t>
            </a:r>
            <a:endParaRPr kumimoji="1" lang="en-US" altLang="ja-JP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kumimoji="1" lang="en-US" altLang="ja-JP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- Depth Map </a:t>
            </a:r>
            <a:r>
              <a:rPr lang="ja-JP" altLang="en-US" sz="3600">
                <a:latin typeface="Calibri" panose="020F0502020204030204" pitchFamily="34" charset="0"/>
                <a:cs typeface="Calibri" panose="020F0502020204030204" pitchFamily="34" charset="0"/>
              </a:rPr>
              <a:t>表示</a:t>
            </a:r>
            <a:endParaRPr kumimoji="1" lang="en-US" altLang="ja-JP" sz="2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C9C54-376E-204F-AFBB-A0B8656A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ADBEFA67-66B0-4112-9ADF-EC9B4CC0124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04E7D-9FE7-804A-BB26-AE7F81F4FFC2}"/>
              </a:ext>
            </a:extLst>
          </p:cNvPr>
          <p:cNvSpPr/>
          <p:nvPr/>
        </p:nvSpPr>
        <p:spPr>
          <a:xfrm>
            <a:off x="263352" y="179929"/>
            <a:ext cx="11665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Depth Image Processing</a:t>
            </a:r>
            <a:r>
              <a:rPr kumimoji="1" lang="ja-JP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実装の流れ</a:t>
            </a:r>
            <a:endParaRPr kumimoji="1" lang="ja-JP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C9C54-376E-204F-AFBB-A0B8656A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ADBEFA67-66B0-4112-9ADF-EC9B4CC0124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04E7D-9FE7-804A-BB26-AE7F81F4FFC2}"/>
              </a:ext>
            </a:extLst>
          </p:cNvPr>
          <p:cNvSpPr/>
          <p:nvPr/>
        </p:nvSpPr>
        <p:spPr>
          <a:xfrm>
            <a:off x="263352" y="179929"/>
            <a:ext cx="11665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環境構築</a:t>
            </a:r>
            <a:endParaRPr kumimoji="1" lang="ja-JP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A9331-5583-5D4A-B038-46739641B3D8}"/>
              </a:ext>
            </a:extLst>
          </p:cNvPr>
          <p:cNvSpPr/>
          <p:nvPr/>
        </p:nvSpPr>
        <p:spPr>
          <a:xfrm>
            <a:off x="263352" y="990110"/>
            <a:ext cx="116652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Requirements (</a:t>
            </a:r>
            <a:r>
              <a:rPr lang="ja-JP" altLang="en-US" sz="2400" b="1"/>
              <a:t>ハードウェア</a:t>
            </a:r>
            <a:r>
              <a:rPr lang="en-US" sz="2400" b="1" dirty="0"/>
              <a:t>)</a:t>
            </a:r>
            <a:b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- ELP Stereo Camera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などの</a:t>
            </a:r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Dual Lens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カメラ</a:t>
            </a:r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 // 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ドライブのインストールは要らない</a:t>
            </a:r>
            <a:b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1"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 (</a:t>
            </a:r>
            <a:r>
              <a:rPr kumimoji="1" lang="ja-JP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その他</a:t>
            </a:r>
            <a:r>
              <a:rPr kumimoji="1" lang="en-US" altLang="ja-JP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- Python3, OpenCV, OpenCV-Python 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など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参考資料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のキャプチャーコードを含んだ３つのスクリプト実装</a:t>
            </a:r>
          </a:p>
        </p:txBody>
      </p:sp>
      <p:cxnSp>
        <p:nvCxnSpPr>
          <p:cNvPr id="10" name="직선 연결선 11">
            <a:extLst>
              <a:ext uri="{FF2B5EF4-FFF2-40B4-BE49-F238E27FC236}">
                <a16:creationId xmlns:a16="http://schemas.microsoft.com/office/drawing/2014/main" id="{40AC90D4-38D5-9246-947D-7886FD6925EA}"/>
              </a:ext>
            </a:extLst>
          </p:cNvPr>
          <p:cNvCxnSpPr>
            <a:cxnSpLocks/>
          </p:cNvCxnSpPr>
          <p:nvPr/>
        </p:nvCxnSpPr>
        <p:spPr>
          <a:xfrm>
            <a:off x="261136" y="6237312"/>
            <a:ext cx="116675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4">
            <a:extLst>
              <a:ext uri="{FF2B5EF4-FFF2-40B4-BE49-F238E27FC236}">
                <a16:creationId xmlns:a16="http://schemas.microsoft.com/office/drawing/2014/main" id="{B5819995-D139-8846-A06F-C246E35909AD}"/>
              </a:ext>
            </a:extLst>
          </p:cNvPr>
          <p:cNvSpPr/>
          <p:nvPr/>
        </p:nvSpPr>
        <p:spPr>
          <a:xfrm>
            <a:off x="261137" y="6215249"/>
            <a:ext cx="7839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* </a:t>
            </a:r>
            <a:r>
              <a:rPr lang="en-US" sz="1200" dirty="0">
                <a:hlinkClick r:id="rId3"/>
              </a:rPr>
              <a:t>http://www.webcamerausb.com/dual-lens-stereo-usb-camera-c-46/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** </a:t>
            </a:r>
            <a:r>
              <a:rPr lang="en-US" sz="1200" dirty="0">
                <a:hlinkClick r:id="rId4"/>
              </a:rPr>
              <a:t>https://albertarmea.com/post/opencv-stereo-camera/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cs typeface="Times New Roman" charset="0"/>
              </a:rPr>
              <a:t>*** </a:t>
            </a:r>
            <a:r>
              <a:rPr lang="en-US" sz="1200" dirty="0">
                <a:hlinkClick r:id="rId5"/>
              </a:rPr>
              <a:t>https://gist.github.com/aarmea/629e59ac7b640a60340145809b1c9013#file-1-capture-py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A0D8F7-F1BC-A54A-95AD-882B66B9B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75734"/>
              </p:ext>
            </p:extLst>
          </p:nvPr>
        </p:nvGraphicFramePr>
        <p:xfrm>
          <a:off x="261136" y="4175546"/>
          <a:ext cx="116675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756">
                  <a:extLst>
                    <a:ext uri="{9D8B030D-6E8A-4147-A177-3AD203B41FA5}">
                      <a16:colId xmlns:a16="http://schemas.microsoft.com/office/drawing/2014/main" val="4225991238"/>
                    </a:ext>
                  </a:extLst>
                </a:gridCol>
                <a:gridCol w="5833756">
                  <a:extLst>
                    <a:ext uri="{9D8B030D-6E8A-4147-A177-3AD203B41FA5}">
                      <a16:colId xmlns:a16="http://schemas.microsoft.com/office/drawing/2014/main" val="364548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スクリプト名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9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1-capture.py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デゥアルレンズカメラで撮影およびイメージの保存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2-calibrate.py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Chessboard</a:t>
                      </a:r>
                      <a:r>
                        <a:rPr lang="ja-JP" altLang="en-US"/>
                        <a:t>イメージを基に歪曲収差補正処理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3-stereo_depth.py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Depth Map </a:t>
                      </a:r>
                      <a:r>
                        <a:rPr lang="ja-JP" altLang="en-US"/>
                        <a:t>表示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3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11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C9C54-376E-204F-AFBB-A0B8656A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ADBEFA67-66B0-4112-9ADF-EC9B4CC0124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04E7D-9FE7-804A-BB26-AE7F81F4FFC2}"/>
              </a:ext>
            </a:extLst>
          </p:cNvPr>
          <p:cNvSpPr/>
          <p:nvPr/>
        </p:nvSpPr>
        <p:spPr>
          <a:xfrm>
            <a:off x="263352" y="179929"/>
            <a:ext cx="11665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キャプチャーコードより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chessboard</a:t>
            </a:r>
            <a:r>
              <a:rPr kumimoji="1" lang="ja-JP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イメージ撮影</a:t>
            </a:r>
            <a:endParaRPr kumimoji="1" lang="ja-JP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D0875-FFA3-6842-A16E-E35C5D7BA4D2}"/>
              </a:ext>
            </a:extLst>
          </p:cNvPr>
          <p:cNvSpPr/>
          <p:nvPr/>
        </p:nvSpPr>
        <p:spPr>
          <a:xfrm>
            <a:off x="263352" y="1287825"/>
            <a:ext cx="116652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コードのパスに撮影イメージ保存用のディレクトリを作成</a:t>
            </a:r>
            <a:endParaRPr kumimoji="1"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./capture</a:t>
            </a: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./capture/left</a:t>
            </a: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./capture/right</a:t>
            </a:r>
          </a:p>
          <a:p>
            <a:endParaRPr kumimoji="1"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- [python 1-capture.py]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よりキャプチャーコードを実行</a:t>
            </a:r>
            <a:b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1"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用意した</a:t>
            </a:r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chessboard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を撮影・イメージを保存する</a:t>
            </a:r>
            <a:b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1"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- Tips </a:t>
            </a: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保存したイメージを次の歪曲収差補正に使う。補正には適切な画像の十分なデータ数が要求される。精度のため、</a:t>
            </a:r>
            <a:r>
              <a:rPr kumimoji="1" lang="en-US" altLang="ja-JP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kumimoji="1" lang="ja-JP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枚以上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撮るのが望ましい。</a:t>
            </a:r>
            <a:endParaRPr kumimoji="1"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より正確な補正のためには、</a:t>
            </a:r>
            <a:r>
              <a:rPr kumimoji="1" lang="ja-JP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近く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で</a:t>
            </a:r>
            <a:r>
              <a:rPr kumimoji="1" lang="ja-JP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多様な角度から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撮影して</a:t>
            </a:r>
            <a:r>
              <a:rPr kumimoji="1" lang="ja-JP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歪曲が著しく現れる画像</a:t>
            </a:r>
            <a:r>
              <a:rPr kumimoji="1"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が望ましい。</a:t>
            </a:r>
            <a:endParaRPr kumimoji="1"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9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C9C54-376E-204F-AFBB-A0B8656A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ADBEFA67-66B0-4112-9ADF-EC9B4CC0124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04E7D-9FE7-804A-BB26-AE7F81F4FFC2}"/>
              </a:ext>
            </a:extLst>
          </p:cNvPr>
          <p:cNvSpPr/>
          <p:nvPr/>
        </p:nvSpPr>
        <p:spPr>
          <a:xfrm>
            <a:off x="263352" y="179929"/>
            <a:ext cx="11665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  <a:r>
              <a:rPr kumimoji="1" lang="ja-JP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の画像処理による歪曲収差補正</a:t>
            </a:r>
            <a:endParaRPr kumimoji="1" lang="ja-JP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3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F6F60-4BAF-EC48-8ABE-AC946C310920}"/>
              </a:ext>
            </a:extLst>
          </p:cNvPr>
          <p:cNvSpPr/>
          <p:nvPr/>
        </p:nvSpPr>
        <p:spPr>
          <a:xfrm>
            <a:off x="263352" y="179929"/>
            <a:ext cx="11665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kumimoji="1" lang="en-US" altLang="ja-JP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DiscoGAN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 is robust to mode-collapse?</a:t>
            </a:r>
            <a:endParaRPr kumimoji="1" lang="ja-JP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C9C54-376E-204F-AFBB-A0B8656A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ADBEFA67-66B0-4112-9ADF-EC9B4CC0124D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DB2CDE-9D27-1844-8683-B7D30BA1CFF7}"/>
                  </a:ext>
                </a:extLst>
              </p:cNvPr>
              <p:cNvSpPr/>
              <p:nvPr/>
            </p:nvSpPr>
            <p:spPr>
              <a:xfrm>
                <a:off x="263352" y="5397023"/>
                <a:ext cx="116652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- In </a:t>
                </a:r>
                <a:r>
                  <a:rPr lang="en-US" sz="2400" dirty="0" err="1"/>
                  <a:t>DiscoGAN</a:t>
                </a:r>
                <a:r>
                  <a:rPr lang="en-US" sz="2400" dirty="0"/>
                  <a:t>, two coupled models are trained together simultaneously.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400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</m:oMath>
                </a14:m>
                <a:r>
                  <a:rPr lang="en-US" sz="2400" dirty="0"/>
                  <a:t>’s share parameters.</a:t>
                </a:r>
              </a:p>
              <a:p>
                <a:r>
                  <a:rPr lang="en-US" sz="2400" dirty="0"/>
                  <a:t>- Constraints of coupled reconstruction losses lead to the strict bijection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DB2CDE-9D27-1844-8683-B7D30BA1C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5397023"/>
                <a:ext cx="11665296" cy="1200329"/>
              </a:xfrm>
              <a:prstGeom prst="rect">
                <a:avLst/>
              </a:prstGeom>
              <a:blipFill>
                <a:blip r:embed="rId3"/>
                <a:stretch>
                  <a:fillRect l="-871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EAB2EB4-BED9-764B-A54C-28D493328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905120"/>
            <a:ext cx="7920880" cy="43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210</Words>
  <Application>Microsoft Macintosh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Seongcheol Baek</dc:creator>
  <cp:lastModifiedBy>Seongcheol Baek</cp:lastModifiedBy>
  <cp:revision>55</cp:revision>
  <dcterms:created xsi:type="dcterms:W3CDTF">2020-01-31T02:46:34Z</dcterms:created>
  <dcterms:modified xsi:type="dcterms:W3CDTF">2020-02-02T11:18:17Z</dcterms:modified>
</cp:coreProperties>
</file>