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C6BD-700A-24F7-6607-D6687CB740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0FD74B-9DBF-FB6C-2EAE-9B5C7EDD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8C60ED-32F7-1C9A-F027-AADC5B3DC9CB}"/>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5" name="Footer Placeholder 4">
            <a:extLst>
              <a:ext uri="{FF2B5EF4-FFF2-40B4-BE49-F238E27FC236}">
                <a16:creationId xmlns:a16="http://schemas.microsoft.com/office/drawing/2014/main" id="{E0003792-3712-BE30-B1CE-612F59560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6445D7-F7D5-3DBD-7E4E-804883615C5C}"/>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187089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86BA-AA7C-9794-D405-63C89CCF2F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0DECA5-9730-4C7C-A7FC-F326689EE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6C8452-0640-61B6-454A-CA969D41AEFC}"/>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5" name="Footer Placeholder 4">
            <a:extLst>
              <a:ext uri="{FF2B5EF4-FFF2-40B4-BE49-F238E27FC236}">
                <a16:creationId xmlns:a16="http://schemas.microsoft.com/office/drawing/2014/main" id="{FDCF4CB6-5207-BA63-EAD2-BB3F11A65A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082D2-8F60-FAEB-0789-975AD6727DE8}"/>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247892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FE1A0-1FD8-E080-8404-ADFAE9F3A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7247AC-A72C-16DB-98A3-02BF53218C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3ED51-1737-850B-D564-D4D47B14F040}"/>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5" name="Footer Placeholder 4">
            <a:extLst>
              <a:ext uri="{FF2B5EF4-FFF2-40B4-BE49-F238E27FC236}">
                <a16:creationId xmlns:a16="http://schemas.microsoft.com/office/drawing/2014/main" id="{E5296928-2243-51D9-6B94-7304DFE0C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DBCBF-4825-60B1-BADB-2644C0B7ED71}"/>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68426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C0EA-5742-2A0F-C17F-2FEAF49C00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37DD35-F315-47EE-1B8B-E589F5F05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045C1-A994-3E79-77DA-584BBA0AFAE6}"/>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5" name="Footer Placeholder 4">
            <a:extLst>
              <a:ext uri="{FF2B5EF4-FFF2-40B4-BE49-F238E27FC236}">
                <a16:creationId xmlns:a16="http://schemas.microsoft.com/office/drawing/2014/main" id="{1CE79D6B-41A3-FCEB-C5FE-FC185DC86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307E2B-A4AD-7854-2876-B8239EBAC913}"/>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182774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1DE1-EDE2-9FAC-30F6-3E99A8CFF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E4CEE8-8577-124D-99D1-5023D2DCE5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98594-B4A4-E5F1-50BD-1BCA0F0796ED}"/>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5" name="Footer Placeholder 4">
            <a:extLst>
              <a:ext uri="{FF2B5EF4-FFF2-40B4-BE49-F238E27FC236}">
                <a16:creationId xmlns:a16="http://schemas.microsoft.com/office/drawing/2014/main" id="{1B1A6D6E-DE05-4F54-C2C5-D24DD301D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AA261-99E6-173A-76D8-637DBA5844BA}"/>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354377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7C39-64AE-05D5-F448-70FD5D3E09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FC5FAC-305F-F8C2-3CE7-977269E97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70C159-E82F-DF62-9B0A-A804054FC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2DF920-6B84-89B7-1550-49726788BDFF}"/>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6" name="Footer Placeholder 5">
            <a:extLst>
              <a:ext uri="{FF2B5EF4-FFF2-40B4-BE49-F238E27FC236}">
                <a16:creationId xmlns:a16="http://schemas.microsoft.com/office/drawing/2014/main" id="{F40D2075-58CB-02AA-B7EC-3E43B2ED86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6AE489-1C67-AC00-FA4F-33DCC12B11B0}"/>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344150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4E2F-2804-F10D-5FA8-4CEDFC15E6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6BCC6B-1ACF-C7D3-BBA9-A0ADAA6EF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0D9026-F4E1-E81C-09A9-43A09D4C7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B60CE6-06A5-12C9-4BD4-93B7E0164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BCB2F-09BB-3A53-5B9E-6EC49A9AF3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80A1BC-B1E2-340F-8EA8-C4630C2A4359}"/>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8" name="Footer Placeholder 7">
            <a:extLst>
              <a:ext uri="{FF2B5EF4-FFF2-40B4-BE49-F238E27FC236}">
                <a16:creationId xmlns:a16="http://schemas.microsoft.com/office/drawing/2014/main" id="{543456DA-1192-30B6-7232-807B102AF2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E224B6-E296-3070-7131-10B7A521BD2A}"/>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367612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20D5-1431-205D-739F-4D0A057E39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E0D302-CB9C-186E-56C5-A6CBF1E39E60}"/>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4" name="Footer Placeholder 3">
            <a:extLst>
              <a:ext uri="{FF2B5EF4-FFF2-40B4-BE49-F238E27FC236}">
                <a16:creationId xmlns:a16="http://schemas.microsoft.com/office/drawing/2014/main" id="{77BE7001-ED35-F6AE-95A0-6F9FD73BD4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1B1945-1CF6-F61A-5B1F-39CB6F5A6157}"/>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308571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17362-9E27-3C03-68F5-8C54388AE144}"/>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3" name="Footer Placeholder 2">
            <a:extLst>
              <a:ext uri="{FF2B5EF4-FFF2-40B4-BE49-F238E27FC236}">
                <a16:creationId xmlns:a16="http://schemas.microsoft.com/office/drawing/2014/main" id="{F6374CC9-F3B8-22A3-092E-B43FD051AB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FF8141-5472-DA86-C87C-C5DB887C6F23}"/>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411073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C026-BE6A-C1EA-F7CE-3E9781153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C1FF89-427C-8BE0-449D-3EE78FBFB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B7E222-AE68-F628-3C10-5DD40EBF6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2D2D6-0CA3-11B0-4FAE-C420184EB0FC}"/>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6" name="Footer Placeholder 5">
            <a:extLst>
              <a:ext uri="{FF2B5EF4-FFF2-40B4-BE49-F238E27FC236}">
                <a16:creationId xmlns:a16="http://schemas.microsoft.com/office/drawing/2014/main" id="{37AE2773-A2C8-7533-4486-D1D3395AF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117871-AA7F-0001-5386-2214C67A634F}"/>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6576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EBFB-6A6D-F59D-874D-7D837DBDE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EA8CDC-616F-7F65-C5B4-3629417DF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1B2746-6EC3-66A0-5ECE-496337341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94B31-22F1-51E4-9163-18EF9359F302}"/>
              </a:ext>
            </a:extLst>
          </p:cNvPr>
          <p:cNvSpPr>
            <a:spLocks noGrp="1"/>
          </p:cNvSpPr>
          <p:nvPr>
            <p:ph type="dt" sz="half" idx="10"/>
          </p:nvPr>
        </p:nvSpPr>
        <p:spPr/>
        <p:txBody>
          <a:bodyPr/>
          <a:lstStyle/>
          <a:p>
            <a:fld id="{029F2777-F14C-4267-BEC3-600F51EB6A9A}" type="datetimeFigureOut">
              <a:rPr lang="en-IN" smtClean="0"/>
              <a:t>29-09-2023</a:t>
            </a:fld>
            <a:endParaRPr lang="en-IN"/>
          </a:p>
        </p:txBody>
      </p:sp>
      <p:sp>
        <p:nvSpPr>
          <p:cNvPr id="6" name="Footer Placeholder 5">
            <a:extLst>
              <a:ext uri="{FF2B5EF4-FFF2-40B4-BE49-F238E27FC236}">
                <a16:creationId xmlns:a16="http://schemas.microsoft.com/office/drawing/2014/main" id="{25D06C4B-684F-3291-EE7E-78AB52FE9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E52B7-0A31-3688-1AC0-4A79B712F895}"/>
              </a:ext>
            </a:extLst>
          </p:cNvPr>
          <p:cNvSpPr>
            <a:spLocks noGrp="1"/>
          </p:cNvSpPr>
          <p:nvPr>
            <p:ph type="sldNum" sz="quarter" idx="12"/>
          </p:nvPr>
        </p:nvSpPr>
        <p:spPr/>
        <p:txBody>
          <a:bodyPr/>
          <a:lstStyle/>
          <a:p>
            <a:fld id="{B9A3E4BF-D1DB-4A52-983A-D55B5A2FEAD2}" type="slidenum">
              <a:rPr lang="en-IN" smtClean="0"/>
              <a:t>‹#›</a:t>
            </a:fld>
            <a:endParaRPr lang="en-IN"/>
          </a:p>
        </p:txBody>
      </p:sp>
    </p:spTree>
    <p:extLst>
      <p:ext uri="{BB962C8B-B14F-4D97-AF65-F5344CB8AC3E}">
        <p14:creationId xmlns:p14="http://schemas.microsoft.com/office/powerpoint/2010/main" val="416258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3447F-DCA9-E84A-5267-918F92975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B510F6-A69D-8262-A4F4-7DD9163E0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8C779-0EE9-8D4E-DBA6-638E2A171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F2777-F14C-4267-BEC3-600F51EB6A9A}" type="datetimeFigureOut">
              <a:rPr lang="en-IN" smtClean="0"/>
              <a:t>29-09-2023</a:t>
            </a:fld>
            <a:endParaRPr lang="en-IN"/>
          </a:p>
        </p:txBody>
      </p:sp>
      <p:sp>
        <p:nvSpPr>
          <p:cNvPr id="5" name="Footer Placeholder 4">
            <a:extLst>
              <a:ext uri="{FF2B5EF4-FFF2-40B4-BE49-F238E27FC236}">
                <a16:creationId xmlns:a16="http://schemas.microsoft.com/office/drawing/2014/main" id="{39189B20-9D4A-868D-0F1A-9342303A0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F8129F-CDA0-5F4E-DDD1-C8B058C473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3E4BF-D1DB-4A52-983A-D55B5A2FEAD2}" type="slidenum">
              <a:rPr lang="en-IN" smtClean="0"/>
              <a:t>‹#›</a:t>
            </a:fld>
            <a:endParaRPr lang="en-IN"/>
          </a:p>
        </p:txBody>
      </p:sp>
    </p:spTree>
    <p:extLst>
      <p:ext uri="{BB962C8B-B14F-4D97-AF65-F5344CB8AC3E}">
        <p14:creationId xmlns:p14="http://schemas.microsoft.com/office/powerpoint/2010/main" val="3121553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515C-C272-8525-2A27-67895659438D}"/>
              </a:ext>
            </a:extLst>
          </p:cNvPr>
          <p:cNvSpPr>
            <a:spLocks noGrp="1"/>
          </p:cNvSpPr>
          <p:nvPr>
            <p:ph type="ctrTitle"/>
          </p:nvPr>
        </p:nvSpPr>
        <p:spPr>
          <a:xfrm>
            <a:off x="1524000" y="1775748"/>
            <a:ext cx="9799674" cy="570060"/>
          </a:xfrm>
        </p:spPr>
        <p:txBody>
          <a:bodyPr>
            <a:noAutofit/>
          </a:bodyPr>
          <a:lstStyle/>
          <a:p>
            <a:r>
              <a:rPr lang="en-IN" sz="2000" b="1" dirty="0">
                <a:latin typeface="Book Antiqua" panose="02040602050305030304" pitchFamily="18" charset="0"/>
              </a:rPr>
              <a:t>DEPARTMENT OF ELECTRONICS AND COMMUNICTION ENGINEERING</a:t>
            </a:r>
          </a:p>
        </p:txBody>
      </p:sp>
      <p:sp>
        <p:nvSpPr>
          <p:cNvPr id="3" name="Subtitle 2">
            <a:extLst>
              <a:ext uri="{FF2B5EF4-FFF2-40B4-BE49-F238E27FC236}">
                <a16:creationId xmlns:a16="http://schemas.microsoft.com/office/drawing/2014/main" id="{3062D122-B4B2-6D2D-DCE1-B6151B52FC9A}"/>
              </a:ext>
            </a:extLst>
          </p:cNvPr>
          <p:cNvSpPr>
            <a:spLocks noGrp="1"/>
          </p:cNvSpPr>
          <p:nvPr>
            <p:ph type="subTitle" idx="1"/>
          </p:nvPr>
        </p:nvSpPr>
        <p:spPr>
          <a:xfrm>
            <a:off x="-3189768" y="3515501"/>
            <a:ext cx="13716000" cy="2355112"/>
          </a:xfrm>
        </p:spPr>
        <p:txBody>
          <a:bodyPr>
            <a:noAutofit/>
          </a:bodyPr>
          <a:lstStyle/>
          <a:p>
            <a:r>
              <a:rPr lang="en-IN" sz="2000" b="1" dirty="0">
                <a:latin typeface="Book Antiqua" panose="02040602050305030304" pitchFamily="18" charset="0"/>
              </a:rPr>
              <a:t>TEAM MEMBERS</a:t>
            </a:r>
            <a:r>
              <a:rPr lang="en-IN" sz="2000" dirty="0">
                <a:latin typeface="Book Antiqua" panose="02040602050305030304" pitchFamily="18" charset="0"/>
              </a:rPr>
              <a:t>:</a:t>
            </a:r>
          </a:p>
          <a:p>
            <a:r>
              <a:rPr lang="en-IN" sz="2000" dirty="0">
                <a:latin typeface="Times New Roman" panose="02020603050405020304" pitchFamily="18" charset="0"/>
                <a:cs typeface="Times New Roman" panose="02020603050405020304" pitchFamily="18" charset="0"/>
              </a:rPr>
              <a:t>                                                                              ARCHANA A(113321106005)</a:t>
            </a:r>
          </a:p>
          <a:p>
            <a:r>
              <a:rPr lang="en-IN" sz="2000" dirty="0">
                <a:latin typeface="Times New Roman" panose="02020603050405020304" pitchFamily="18" charset="0"/>
                <a:cs typeface="Times New Roman" panose="02020603050405020304" pitchFamily="18" charset="0"/>
              </a:rPr>
              <a:t>                                                                             AKSHAYA G(113321106028)</a:t>
            </a:r>
          </a:p>
          <a:p>
            <a:r>
              <a:rPr lang="en-IN" sz="2000" dirty="0">
                <a:latin typeface="Times New Roman" panose="02020603050405020304" pitchFamily="18" charset="0"/>
                <a:cs typeface="Times New Roman" panose="02020603050405020304" pitchFamily="18" charset="0"/>
              </a:rPr>
              <a:t>                                                                                                   	DOMMARAJU HANVITHA(11332106024)</a:t>
            </a:r>
          </a:p>
          <a:p>
            <a:r>
              <a:rPr lang="en-IN" sz="2000" dirty="0">
                <a:latin typeface="Times New Roman" panose="02020603050405020304" pitchFamily="18" charset="0"/>
                <a:cs typeface="Times New Roman" panose="02020603050405020304" pitchFamily="18" charset="0"/>
              </a:rPr>
              <a:t>							        MUNAGACHERLA BHAVANA(113321106054)</a:t>
            </a:r>
          </a:p>
          <a:p>
            <a:r>
              <a:rPr lang="en-IN" sz="2000" dirty="0">
                <a:latin typeface="Times New Roman" panose="02020603050405020304" pitchFamily="18" charset="0"/>
                <a:cs typeface="Times New Roman" panose="02020603050405020304" pitchFamily="18" charset="0"/>
              </a:rPr>
              <a:t>                                                                                        NAFISA PARVIN S(113321106056)</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BC2255-E476-8F2F-7686-931CE8A04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56819"/>
            <a:ext cx="9144000" cy="1355023"/>
          </a:xfrm>
          <a:prstGeom prst="rect">
            <a:avLst/>
          </a:prstGeom>
        </p:spPr>
      </p:pic>
      <p:sp>
        <p:nvSpPr>
          <p:cNvPr id="6" name="TextBox 5">
            <a:extLst>
              <a:ext uri="{FF2B5EF4-FFF2-40B4-BE49-F238E27FC236}">
                <a16:creationId xmlns:a16="http://schemas.microsoft.com/office/drawing/2014/main" id="{4060C7D3-BD3D-ADF9-3A54-64AF5610F83C}"/>
              </a:ext>
            </a:extLst>
          </p:cNvPr>
          <p:cNvSpPr txBox="1"/>
          <p:nvPr/>
        </p:nvSpPr>
        <p:spPr>
          <a:xfrm>
            <a:off x="3007242" y="2575536"/>
            <a:ext cx="6710916" cy="646331"/>
          </a:xfrm>
          <a:prstGeom prst="rect">
            <a:avLst/>
          </a:prstGeom>
          <a:noFill/>
        </p:spPr>
        <p:txBody>
          <a:bodyPr wrap="square" rtlCol="0">
            <a:spAutoFit/>
          </a:bodyPr>
          <a:lstStyle/>
          <a:p>
            <a:r>
              <a:rPr lang="en-IN" sz="3600" dirty="0">
                <a:latin typeface="Book Antiqua" panose="02040602050305030304" pitchFamily="18" charset="0"/>
              </a:rPr>
              <a:t>MARKET BASKET INSIGHTS</a:t>
            </a:r>
          </a:p>
        </p:txBody>
      </p:sp>
    </p:spTree>
    <p:extLst>
      <p:ext uri="{BB962C8B-B14F-4D97-AF65-F5344CB8AC3E}">
        <p14:creationId xmlns:p14="http://schemas.microsoft.com/office/powerpoint/2010/main" val="3163166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12EA3-8938-A01B-64CB-9D3C54579B77}"/>
              </a:ext>
            </a:extLst>
          </p:cNvPr>
          <p:cNvSpPr txBox="1"/>
          <p:nvPr/>
        </p:nvSpPr>
        <p:spPr>
          <a:xfrm>
            <a:off x="3185248" y="2828835"/>
            <a:ext cx="5821503"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9565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D112-F323-B430-F08F-15D88263B816}"/>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41F4DEF1-CDB1-835D-5A51-906ABB4EFF3C}"/>
              </a:ext>
            </a:extLst>
          </p:cNvPr>
          <p:cNvSpPr>
            <a:spLocks noGrp="1"/>
          </p:cNvSpPr>
          <p:nvPr>
            <p:ph idx="1"/>
          </p:nvPr>
        </p:nvSpPr>
        <p:spPr>
          <a:xfrm>
            <a:off x="838200" y="1825625"/>
            <a:ext cx="10515600" cy="4667250"/>
          </a:xfrm>
        </p:spPr>
        <p:txBody>
          <a:bodyPr>
            <a:normAutofit fontScale="92500" lnSpcReduction="10000"/>
          </a:bodyPr>
          <a:lstStyle/>
          <a:p>
            <a:pPr algn="l"/>
            <a:r>
              <a:rPr lang="en-US" sz="3000" b="0" i="0" dirty="0">
                <a:solidFill>
                  <a:srgbClr val="374151"/>
                </a:solidFill>
                <a:effectLst/>
                <a:latin typeface="Times New Roman" panose="02020603050405020304" pitchFamily="18" charset="0"/>
                <a:cs typeface="Times New Roman" panose="02020603050405020304" pitchFamily="18" charset="0"/>
              </a:rPr>
              <a:t>The Market Basket Insights problem is a data analysis and machine learning problem commonly encountered in retail and e-commerce industries. It involves analyzing customer purchase data to discover patterns, associations, and insights that can be used to improve various aspects of business operations, including marketing, inventory management, and customer experience. Here is a more detailed problem definition:</a:t>
            </a:r>
          </a:p>
          <a:p>
            <a:pPr algn="l"/>
            <a:r>
              <a:rPr lang="en-US" sz="3000" b="1" i="0" dirty="0">
                <a:solidFill>
                  <a:srgbClr val="374151"/>
                </a:solidFill>
                <a:effectLst/>
                <a:latin typeface="Times New Roman" panose="02020603050405020304" pitchFamily="18" charset="0"/>
                <a:cs typeface="Times New Roman" panose="02020603050405020304" pitchFamily="18" charset="0"/>
              </a:rPr>
              <a:t>Problem:</a:t>
            </a:r>
            <a:r>
              <a:rPr lang="en-US" sz="3000" b="0" i="0" dirty="0">
                <a:solidFill>
                  <a:srgbClr val="374151"/>
                </a:solidFill>
                <a:effectLst/>
                <a:latin typeface="Times New Roman" panose="02020603050405020304" pitchFamily="18" charset="0"/>
                <a:cs typeface="Times New Roman" panose="02020603050405020304" pitchFamily="18" charset="0"/>
              </a:rPr>
              <a:t> Given a dataset of customer transactions, where each transaction consists of a list of items purchased by a customer, the Market Basket Insights problem aims to uncover meaningful relationships, associations, and patterns among these items. The </a:t>
            </a:r>
            <a:r>
              <a:rPr lang="en-US" sz="3000" b="1" i="0" dirty="0">
                <a:solidFill>
                  <a:srgbClr val="374151"/>
                </a:solidFill>
                <a:effectLst/>
                <a:latin typeface="Times New Roman" panose="02020603050405020304" pitchFamily="18" charset="0"/>
                <a:cs typeface="Times New Roman" panose="02020603050405020304" pitchFamily="18" charset="0"/>
              </a:rPr>
              <a:t>goal</a:t>
            </a:r>
            <a:r>
              <a:rPr lang="en-US" sz="3000" b="0" i="0" dirty="0">
                <a:solidFill>
                  <a:srgbClr val="374151"/>
                </a:solidFill>
                <a:effectLst/>
                <a:latin typeface="Times New Roman" panose="02020603050405020304" pitchFamily="18" charset="0"/>
                <a:cs typeface="Times New Roman" panose="02020603050405020304" pitchFamily="18" charset="0"/>
              </a:rPr>
              <a:t> is to gain insights into customer behavior and preferences, as well as to identify opportunities for business improvement.</a:t>
            </a:r>
          </a:p>
          <a:p>
            <a:endParaRPr lang="en-IN" dirty="0"/>
          </a:p>
        </p:txBody>
      </p:sp>
    </p:spTree>
    <p:extLst>
      <p:ext uri="{BB962C8B-B14F-4D97-AF65-F5344CB8AC3E}">
        <p14:creationId xmlns:p14="http://schemas.microsoft.com/office/powerpoint/2010/main" val="37721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148E-B86A-1969-00E8-5D843CC8E38B}"/>
              </a:ext>
            </a:extLst>
          </p:cNvPr>
          <p:cNvSpPr>
            <a:spLocks noGrp="1"/>
          </p:cNvSpPr>
          <p:nvPr>
            <p:ph type="title"/>
          </p:nvPr>
        </p:nvSpPr>
        <p:spPr>
          <a:xfrm>
            <a:off x="838200" y="173739"/>
            <a:ext cx="10515600" cy="1325563"/>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CFACAEF6-4A97-B64B-7D24-DE3C231191F4}"/>
              </a:ext>
            </a:extLst>
          </p:cNvPr>
          <p:cNvSpPr>
            <a:spLocks noGrp="1"/>
          </p:cNvSpPr>
          <p:nvPr>
            <p:ph idx="1"/>
          </p:nvPr>
        </p:nvSpPr>
        <p:spPr>
          <a:xfrm>
            <a:off x="637953" y="1403498"/>
            <a:ext cx="11121656" cy="5280763"/>
          </a:xfrm>
        </p:spPr>
        <p:txBody>
          <a:bodyPr>
            <a:normAutofit fontScale="85000" lnSpcReduction="20000"/>
          </a:bodyPr>
          <a:lstStyle/>
          <a:p>
            <a:pPr marL="0" indent="0">
              <a:buNone/>
            </a:pPr>
            <a:r>
              <a:rPr lang="en-IN" dirty="0"/>
              <a:t> </a:t>
            </a:r>
            <a:r>
              <a:rPr lang="en-IN" sz="3600" dirty="0">
                <a:latin typeface="Times New Roman" panose="02020603050405020304" pitchFamily="18" charset="0"/>
                <a:cs typeface="Times New Roman" panose="02020603050405020304" pitchFamily="18" charset="0"/>
              </a:rPr>
              <a:t>The objectives of the Market Basket Insights are given below:</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Association Rule Mining:</a:t>
            </a:r>
            <a:r>
              <a:rPr lang="en-US" b="0" i="0" dirty="0">
                <a:solidFill>
                  <a:srgbClr val="374151"/>
                </a:solidFill>
                <a:effectLst/>
                <a:latin typeface="Times New Roman" panose="02020603050405020304" pitchFamily="18" charset="0"/>
                <a:cs typeface="Times New Roman" panose="02020603050405020304" pitchFamily="18" charset="0"/>
              </a:rPr>
              <a:t> Discover frequent </a:t>
            </a:r>
            <a:r>
              <a:rPr lang="en-US" b="0" i="0" dirty="0" err="1">
                <a:solidFill>
                  <a:srgbClr val="374151"/>
                </a:solidFill>
                <a:effectLst/>
                <a:latin typeface="Times New Roman" panose="02020603050405020304" pitchFamily="18" charset="0"/>
                <a:cs typeface="Times New Roman" panose="02020603050405020304" pitchFamily="18" charset="0"/>
              </a:rPr>
              <a:t>itemsets</a:t>
            </a:r>
            <a:r>
              <a:rPr lang="en-US" b="0" i="0" dirty="0">
                <a:solidFill>
                  <a:srgbClr val="374151"/>
                </a:solidFill>
                <a:effectLst/>
                <a:latin typeface="Times New Roman" panose="02020603050405020304" pitchFamily="18" charset="0"/>
                <a:cs typeface="Times New Roman" panose="02020603050405020304" pitchFamily="18" charset="0"/>
              </a:rPr>
              <a:t> and generate association rules that reveal which items are often purchased together. Association rules typically consist of an antecedent (items in the basket) and a consequent (item likely to be purchased next).</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Recommendation:</a:t>
            </a:r>
            <a:r>
              <a:rPr lang="en-US" b="0" i="0" dirty="0">
                <a:solidFill>
                  <a:srgbClr val="374151"/>
                </a:solidFill>
                <a:effectLst/>
                <a:latin typeface="Times New Roman" panose="02020603050405020304" pitchFamily="18" charset="0"/>
                <a:cs typeface="Times New Roman" panose="02020603050405020304" pitchFamily="18" charset="0"/>
              </a:rPr>
              <a:t> Use association rules and collaborative filtering techniques to make product recommendations to customers based on their purchase history and the purchasing behavior of similar customers.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Market Basket Analysis:</a:t>
            </a:r>
            <a:r>
              <a:rPr lang="en-US" b="0" i="0" dirty="0">
                <a:solidFill>
                  <a:srgbClr val="374151"/>
                </a:solidFill>
                <a:effectLst/>
                <a:latin typeface="Times New Roman" panose="02020603050405020304" pitchFamily="18" charset="0"/>
                <a:cs typeface="Times New Roman" panose="02020603050405020304" pitchFamily="18" charset="0"/>
              </a:rPr>
              <a:t> Analyze the performance of product bundles, discounts, and promotions by examining how items are grouped in customer transactions and how they influence each other's sales.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Inventory Management:</a:t>
            </a:r>
            <a:r>
              <a:rPr lang="en-US" b="0" i="0" dirty="0">
                <a:solidFill>
                  <a:srgbClr val="374151"/>
                </a:solidFill>
                <a:effectLst/>
                <a:latin typeface="Times New Roman" panose="02020603050405020304" pitchFamily="18" charset="0"/>
                <a:cs typeface="Times New Roman" panose="02020603050405020304" pitchFamily="18" charset="0"/>
              </a:rPr>
              <a:t> Optimize inventory levels by identifying items that are frequently purchased together or exhibit seasonal trends. This can help reduce stockouts and overstock situations.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Customer Segmentation:</a:t>
            </a:r>
            <a:r>
              <a:rPr lang="en-US" b="0" i="0" dirty="0">
                <a:solidFill>
                  <a:srgbClr val="374151"/>
                </a:solidFill>
                <a:effectLst/>
                <a:latin typeface="Times New Roman" panose="02020603050405020304" pitchFamily="18" charset="0"/>
                <a:cs typeface="Times New Roman" panose="02020603050405020304" pitchFamily="18" charset="0"/>
              </a:rPr>
              <a:t> Segment customers based on their purchase patterns, allowing for targeted marketing campaigns and personalized offers.</a:t>
            </a:r>
          </a:p>
          <a:p>
            <a:pPr algn="l">
              <a:buFont typeface="+mj-lt"/>
              <a:buAutoNum type="arabicPeriod"/>
            </a:pPr>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319476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7051-04CF-714C-E0FD-C6ECD3E0A8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MARKET BASKET ANALYSIS</a:t>
            </a:r>
          </a:p>
        </p:txBody>
      </p:sp>
      <p:pic>
        <p:nvPicPr>
          <p:cNvPr id="5" name="Content Placeholder 4">
            <a:extLst>
              <a:ext uri="{FF2B5EF4-FFF2-40B4-BE49-F238E27FC236}">
                <a16:creationId xmlns:a16="http://schemas.microsoft.com/office/drawing/2014/main" id="{D7ACE6F1-7CA3-30BA-559D-772C18106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690688"/>
            <a:ext cx="7620000" cy="4406106"/>
          </a:xfrm>
        </p:spPr>
      </p:pic>
    </p:spTree>
    <p:extLst>
      <p:ext uri="{BB962C8B-B14F-4D97-AF65-F5344CB8AC3E}">
        <p14:creationId xmlns:p14="http://schemas.microsoft.com/office/powerpoint/2010/main" val="168043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1AD7-9648-1629-F991-7CF95BE3887E}"/>
              </a:ext>
            </a:extLst>
          </p:cNvPr>
          <p:cNvSpPr>
            <a:spLocks noGrp="1"/>
          </p:cNvSpPr>
          <p:nvPr>
            <p:ph type="title"/>
          </p:nvPr>
        </p:nvSpPr>
        <p:spPr>
          <a:xfrm>
            <a:off x="838200" y="195004"/>
            <a:ext cx="10515600" cy="1325563"/>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METHODS AND TECHNIQUES</a:t>
            </a:r>
          </a:p>
        </p:txBody>
      </p:sp>
      <p:sp>
        <p:nvSpPr>
          <p:cNvPr id="3" name="Content Placeholder 2">
            <a:extLst>
              <a:ext uri="{FF2B5EF4-FFF2-40B4-BE49-F238E27FC236}">
                <a16:creationId xmlns:a16="http://schemas.microsoft.com/office/drawing/2014/main" id="{C50C1529-2524-1DE6-79F3-1B74BACB9701}"/>
              </a:ext>
            </a:extLst>
          </p:cNvPr>
          <p:cNvSpPr>
            <a:spLocks noGrp="1"/>
          </p:cNvSpPr>
          <p:nvPr>
            <p:ph idx="1"/>
          </p:nvPr>
        </p:nvSpPr>
        <p:spPr>
          <a:xfrm>
            <a:off x="838200" y="1435395"/>
            <a:ext cx="10515600" cy="4986670"/>
          </a:xfrm>
        </p:spPr>
        <p:txBody>
          <a:bodyPr>
            <a:normAutofit fontScale="92500" lnSpcReduction="20000"/>
          </a:bodyPr>
          <a:lstStyle/>
          <a:p>
            <a:pPr algn="l">
              <a:buFont typeface="+mj-lt"/>
              <a:buAutoNum type="arabicPeriod"/>
            </a:pPr>
            <a:r>
              <a:rPr lang="en-US" b="1" i="0" dirty="0" err="1">
                <a:solidFill>
                  <a:srgbClr val="374151"/>
                </a:solidFill>
                <a:effectLst/>
                <a:latin typeface="Times New Roman" panose="02020603050405020304" pitchFamily="18" charset="0"/>
                <a:cs typeface="Times New Roman" panose="02020603050405020304" pitchFamily="18" charset="0"/>
              </a:rPr>
              <a:t>Apriori</a:t>
            </a:r>
            <a:r>
              <a:rPr lang="en-US" b="1" i="0" dirty="0">
                <a:solidFill>
                  <a:srgbClr val="374151"/>
                </a:solidFill>
                <a:effectLst/>
                <a:latin typeface="Times New Roman" panose="02020603050405020304" pitchFamily="18" charset="0"/>
                <a:cs typeface="Times New Roman" panose="02020603050405020304" pitchFamily="18" charset="0"/>
              </a:rPr>
              <a:t> Algorithm:</a:t>
            </a:r>
            <a:r>
              <a:rPr lang="en-US" b="0" i="0" dirty="0">
                <a:solidFill>
                  <a:srgbClr val="374151"/>
                </a:solidFill>
                <a:effectLst/>
                <a:latin typeface="Times New Roman" panose="02020603050405020304" pitchFamily="18" charset="0"/>
                <a:cs typeface="Times New Roman" panose="02020603050405020304" pitchFamily="18" charset="0"/>
              </a:rPr>
              <a:t> A popular algorithm for mining frequent </a:t>
            </a:r>
            <a:r>
              <a:rPr lang="en-US" b="0" i="0" dirty="0" err="1">
                <a:solidFill>
                  <a:srgbClr val="374151"/>
                </a:solidFill>
                <a:effectLst/>
                <a:latin typeface="Times New Roman" panose="02020603050405020304" pitchFamily="18" charset="0"/>
                <a:cs typeface="Times New Roman" panose="02020603050405020304" pitchFamily="18" charset="0"/>
              </a:rPr>
              <a:t>itemsets</a:t>
            </a:r>
            <a:r>
              <a:rPr lang="en-US" b="0" i="0" dirty="0">
                <a:solidFill>
                  <a:srgbClr val="374151"/>
                </a:solidFill>
                <a:effectLst/>
                <a:latin typeface="Times New Roman" panose="02020603050405020304" pitchFamily="18" charset="0"/>
                <a:cs typeface="Times New Roman" panose="02020603050405020304" pitchFamily="18" charset="0"/>
              </a:rPr>
              <a:t> and generating association rules.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Collaborative Filtering:</a:t>
            </a:r>
            <a:r>
              <a:rPr lang="en-US" b="0" i="0" dirty="0">
                <a:solidFill>
                  <a:srgbClr val="374151"/>
                </a:solidFill>
                <a:effectLst/>
                <a:latin typeface="Times New Roman" panose="02020603050405020304" pitchFamily="18" charset="0"/>
                <a:cs typeface="Times New Roman" panose="02020603050405020304" pitchFamily="18" charset="0"/>
              </a:rPr>
              <a:t> Recommending products to customers based on the behavior and preferences of similar customers.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Clustering Algorithms:</a:t>
            </a:r>
            <a:r>
              <a:rPr lang="en-US" b="0" i="0" dirty="0">
                <a:solidFill>
                  <a:srgbClr val="374151"/>
                </a:solidFill>
                <a:effectLst/>
                <a:latin typeface="Times New Roman" panose="02020603050405020304" pitchFamily="18" charset="0"/>
                <a:cs typeface="Times New Roman" panose="02020603050405020304" pitchFamily="18" charset="0"/>
              </a:rPr>
              <a:t> Group customers into clusters with similar purchase patterns to enable targeted marketing and product recommendations.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Time Series Analysis:</a:t>
            </a:r>
            <a:r>
              <a:rPr lang="en-US" b="0" i="0" dirty="0">
                <a:solidFill>
                  <a:srgbClr val="374151"/>
                </a:solidFill>
                <a:effectLst/>
                <a:latin typeface="Times New Roman" panose="02020603050405020304" pitchFamily="18" charset="0"/>
                <a:cs typeface="Times New Roman" panose="02020603050405020304" pitchFamily="18" charset="0"/>
              </a:rPr>
              <a:t> Analyze sales data over time to detect seasonality and trends in item purchases.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Visualization:</a:t>
            </a:r>
            <a:r>
              <a:rPr lang="en-US" b="0" i="0" dirty="0">
                <a:solidFill>
                  <a:srgbClr val="374151"/>
                </a:solidFill>
                <a:effectLst/>
                <a:latin typeface="Times New Roman" panose="02020603050405020304" pitchFamily="18" charset="0"/>
                <a:cs typeface="Times New Roman" panose="02020603050405020304" pitchFamily="18" charset="0"/>
              </a:rPr>
              <a:t> Use data visualization techniques such as heatmaps, network graphs, and scatter plots to represent and interpret the discovered associations and patterns.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Machine Learning:</a:t>
            </a:r>
            <a:r>
              <a:rPr lang="en-US" b="0" i="0" dirty="0">
                <a:solidFill>
                  <a:srgbClr val="374151"/>
                </a:solidFill>
                <a:effectLst/>
                <a:latin typeface="Times New Roman" panose="02020603050405020304" pitchFamily="18" charset="0"/>
                <a:cs typeface="Times New Roman" panose="02020603050405020304" pitchFamily="18" charset="0"/>
              </a:rPr>
              <a:t> Apply machine learning models for predicting customer behavior, such as predicting which products a customer is likely to buy next.</a:t>
            </a:r>
          </a:p>
          <a:p>
            <a:pPr marL="0" indent="0">
              <a:buNone/>
            </a:pPr>
            <a:endParaRPr lang="en-IN" dirty="0"/>
          </a:p>
        </p:txBody>
      </p:sp>
    </p:spTree>
    <p:extLst>
      <p:ext uri="{BB962C8B-B14F-4D97-AF65-F5344CB8AC3E}">
        <p14:creationId xmlns:p14="http://schemas.microsoft.com/office/powerpoint/2010/main" val="5534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6419-C9AD-1F65-63CE-F6981C5F8416}"/>
              </a:ext>
            </a:extLst>
          </p:cNvPr>
          <p:cNvSpPr>
            <a:spLocks noGrp="1"/>
          </p:cNvSpPr>
          <p:nvPr>
            <p:ph type="title"/>
          </p:nvPr>
        </p:nvSpPr>
        <p:spPr>
          <a:xfrm>
            <a:off x="584791" y="159489"/>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REAL-TIME TRANSIT INFORMATION PLATFORM</a:t>
            </a:r>
            <a:r>
              <a:rPr lang="en-IN" sz="40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6C5F9E4-74FB-3548-56AF-3D2994A58FC6}"/>
              </a:ext>
            </a:extLst>
          </p:cNvPr>
          <p:cNvSpPr>
            <a:spLocks noGrp="1"/>
          </p:cNvSpPr>
          <p:nvPr>
            <p:ph idx="1"/>
          </p:nvPr>
        </p:nvSpPr>
        <p:spPr>
          <a:xfrm>
            <a:off x="584791" y="1325563"/>
            <a:ext cx="11355571" cy="5688419"/>
          </a:xfrm>
        </p:spPr>
        <p:txBody>
          <a:bodyPr>
            <a:normAutofit/>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A real-time transit information platform for Market Basket Insights is a data-driven system that continuously collects and analyzes customer transaction data as it occurs, providing immediate and actionable insights to optimize retail operations. This platform integrates point-of-sale data, inventory management, and customer behavior analysis to generate live reports and recommendations.</a:t>
            </a: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           It tracks customer purchases in real time, identifies patterns, predicts future shopping behaviors, and dynamically adjusts marketing strategies, product placements, and inventory levels to enhance sales, reduce stockouts, and improve the overall shopping experience, all while adapting to changing customer preferences and market trends in real-time, enabling retailers to make informed decisions and maximize their profitability.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32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85E5-8BD2-8971-83E3-468CC5805617}"/>
              </a:ext>
            </a:extLst>
          </p:cNvPr>
          <p:cNvSpPr>
            <a:spLocks noGrp="1"/>
          </p:cNvSpPr>
          <p:nvPr>
            <p:ph type="title"/>
          </p:nvPr>
        </p:nvSpPr>
        <p:spPr>
          <a:xfrm>
            <a:off x="753140" y="0"/>
            <a:ext cx="10515600" cy="1325563"/>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INTEGRATION APPROACH</a:t>
            </a:r>
          </a:p>
        </p:txBody>
      </p:sp>
      <p:sp>
        <p:nvSpPr>
          <p:cNvPr id="3" name="Content Placeholder 2">
            <a:extLst>
              <a:ext uri="{FF2B5EF4-FFF2-40B4-BE49-F238E27FC236}">
                <a16:creationId xmlns:a16="http://schemas.microsoft.com/office/drawing/2014/main" id="{89C6B713-2276-3FD5-F524-3215A6352B1D}"/>
              </a:ext>
            </a:extLst>
          </p:cNvPr>
          <p:cNvSpPr>
            <a:spLocks noGrp="1"/>
          </p:cNvSpPr>
          <p:nvPr>
            <p:ph idx="1"/>
          </p:nvPr>
        </p:nvSpPr>
        <p:spPr>
          <a:xfrm>
            <a:off x="753140" y="1201479"/>
            <a:ext cx="10515600" cy="4667140"/>
          </a:xfrm>
        </p:spPr>
        <p:txBody>
          <a:bodyPr>
            <a:noAutofit/>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The integration approach for Market Basket Insights involves seamlessly combining various data sources, analytical techniques, and technologies to derive valuable insights from customer transaction data. First, data sources such as point-of-sale systems, e-commerce platforms, and customer databases need to be integrated into a centralized data repository. This repository should support real-time data ingestion and processing to ensure that insights are up-to-date</a:t>
            </a:r>
            <a:r>
              <a:rPr lang="en-US" sz="2400" b="0" i="0" dirty="0">
                <a:solidFill>
                  <a:srgbClr val="374151"/>
                </a:solidFill>
                <a:effectLst/>
                <a:latin typeface="Söhne"/>
              </a:rPr>
              <a:t>.</a:t>
            </a:r>
          </a:p>
          <a:p>
            <a:r>
              <a:rPr lang="en-US" sz="2400" b="0" i="0" dirty="0">
                <a:solidFill>
                  <a:srgbClr val="374151"/>
                </a:solidFill>
                <a:effectLst/>
                <a:latin typeface="Times New Roman" panose="02020603050405020304" pitchFamily="18" charset="0"/>
                <a:cs typeface="Times New Roman" panose="02020603050405020304" pitchFamily="18" charset="0"/>
              </a:rPr>
              <a:t>Next, advanced analytics and data mining tools, such as association rule mining algorithms like </a:t>
            </a:r>
            <a:r>
              <a:rPr lang="en-US" sz="2400" b="0" i="0" dirty="0" err="1">
                <a:solidFill>
                  <a:srgbClr val="374151"/>
                </a:solidFill>
                <a:effectLst/>
                <a:latin typeface="Times New Roman" panose="02020603050405020304" pitchFamily="18" charset="0"/>
                <a:cs typeface="Times New Roman" panose="02020603050405020304" pitchFamily="18" charset="0"/>
              </a:rPr>
              <a:t>Apriori</a:t>
            </a:r>
            <a:r>
              <a:rPr lang="en-US" sz="2400" b="0" i="0" dirty="0">
                <a:solidFill>
                  <a:srgbClr val="374151"/>
                </a:solidFill>
                <a:effectLst/>
                <a:latin typeface="Times New Roman" panose="02020603050405020304" pitchFamily="18" charset="0"/>
                <a:cs typeface="Times New Roman" panose="02020603050405020304" pitchFamily="18" charset="0"/>
              </a:rPr>
              <a:t>, machine learning models for customer segmentation and recommendation systems, and visualization tools, should be integrated into the data pipeline. </a:t>
            </a:r>
          </a:p>
          <a:p>
            <a:r>
              <a:rPr lang="en-US" sz="2400" b="0" i="0" dirty="0">
                <a:solidFill>
                  <a:srgbClr val="374151"/>
                </a:solidFill>
                <a:effectLst/>
                <a:latin typeface="Times New Roman" panose="02020603050405020304" pitchFamily="18" charset="0"/>
                <a:cs typeface="Times New Roman" panose="02020603050405020304" pitchFamily="18" charset="0"/>
              </a:rPr>
              <a:t>Finally, the insights generated should be seamlessly integrated into the decision-making processes of the organization, informing marketing campaigns, inventory management strategies, and product recommendations in real time. This holistic integration approach empowers businesses to leverage data-driven insights to optimize operations, enhance customer experiences, and drive revenue growth.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15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2063-D82B-7A63-D658-9B092C32F7E6}"/>
              </a:ext>
            </a:extLst>
          </p:cNvPr>
          <p:cNvSpPr>
            <a:spLocks noGrp="1"/>
          </p:cNvSpPr>
          <p:nvPr>
            <p:ph type="title"/>
          </p:nvPr>
        </p:nvSpPr>
        <p:spPr>
          <a:xfrm>
            <a:off x="1072116" y="18255"/>
            <a:ext cx="10515600" cy="1325563"/>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INTEGRATION BENEFITS</a:t>
            </a:r>
          </a:p>
        </p:txBody>
      </p:sp>
      <p:sp>
        <p:nvSpPr>
          <p:cNvPr id="3" name="Content Placeholder 2">
            <a:extLst>
              <a:ext uri="{FF2B5EF4-FFF2-40B4-BE49-F238E27FC236}">
                <a16:creationId xmlns:a16="http://schemas.microsoft.com/office/drawing/2014/main" id="{5DDEFEA9-DAE5-1A4F-31C3-B9012D8FE521}"/>
              </a:ext>
            </a:extLst>
          </p:cNvPr>
          <p:cNvSpPr>
            <a:spLocks noGrp="1"/>
          </p:cNvSpPr>
          <p:nvPr>
            <p:ph idx="1"/>
          </p:nvPr>
        </p:nvSpPr>
        <p:spPr>
          <a:xfrm>
            <a:off x="838200" y="1201478"/>
            <a:ext cx="10515600" cy="5358809"/>
          </a:xfrm>
        </p:spPr>
        <p:txBody>
          <a:bodyPr>
            <a:normAutofit lnSpcReduction="10000"/>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Market Basket Insights provide numerous benefits for businesses, particularly in the retail and e-commerce sectors. Here are some key advantages:</a:t>
            </a:r>
          </a:p>
          <a:p>
            <a:pPr algn="l">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Improved Customer Experience:</a:t>
            </a:r>
            <a:r>
              <a:rPr lang="en-US" sz="2000" b="0" i="0" dirty="0">
                <a:solidFill>
                  <a:srgbClr val="374151"/>
                </a:solidFill>
                <a:effectLst/>
                <a:latin typeface="Times New Roman" panose="02020603050405020304" pitchFamily="18" charset="0"/>
                <a:cs typeface="Times New Roman" panose="02020603050405020304" pitchFamily="18" charset="0"/>
              </a:rPr>
              <a:t> By understanding customer preferences and purchasing patterns, businesses can provide more personalized shopping experiences. This includes offering tailored product recommendations and promotions, ultimately leading to increased customer satisfaction.</a:t>
            </a:r>
          </a:p>
          <a:p>
            <a:pPr algn="l">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Increased Sales:</a:t>
            </a:r>
            <a:r>
              <a:rPr lang="en-US" sz="2000" b="0" i="0" dirty="0">
                <a:solidFill>
                  <a:srgbClr val="374151"/>
                </a:solidFill>
                <a:effectLst/>
                <a:latin typeface="Times New Roman" panose="02020603050405020304" pitchFamily="18" charset="0"/>
                <a:cs typeface="Times New Roman" panose="02020603050405020304" pitchFamily="18" charset="0"/>
              </a:rPr>
              <a:t> Market Basket Insights can uncover cross-selling and upselling opportunities. By recommending related or complementary products, businesses can boost their average transaction value and overall revenue.</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Fraud Detection:</a:t>
            </a:r>
            <a:r>
              <a:rPr lang="en-US" sz="2000" b="0" i="0" dirty="0">
                <a:solidFill>
                  <a:srgbClr val="374151"/>
                </a:solidFill>
                <a:effectLst/>
                <a:latin typeface="Times New Roman" panose="02020603050405020304" pitchFamily="18" charset="0"/>
                <a:cs typeface="Times New Roman" panose="02020603050405020304" pitchFamily="18" charset="0"/>
              </a:rPr>
              <a:t> Market Basket Insights can also be used for fraud detection. Unusual or unexpected item combinations in transactions can raise red flags for potential fraudulent activities.</a:t>
            </a:r>
            <a:endParaRPr lang="en-US" sz="2000" dirty="0">
              <a:solidFill>
                <a:srgbClr val="374151"/>
              </a:solidFill>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Competitive Advantage:</a:t>
            </a:r>
            <a:r>
              <a:rPr lang="en-US" sz="2000" b="0" i="0" dirty="0">
                <a:solidFill>
                  <a:srgbClr val="374151"/>
                </a:solidFill>
                <a:effectLst/>
                <a:latin typeface="Times New Roman" panose="02020603050405020304" pitchFamily="18" charset="0"/>
                <a:cs typeface="Times New Roman" panose="02020603050405020304" pitchFamily="18" charset="0"/>
              </a:rPr>
              <a:t> Leveraging market basket insights provides a competitive edge. Businesses that can better understand and cater to customer needs are more likely to thrive in a crowded marketplace.</a:t>
            </a:r>
          </a:p>
          <a:p>
            <a:pPr algn="l">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Data-Driven Decision-Making:</a:t>
            </a:r>
            <a:r>
              <a:rPr lang="en-US" sz="2000" b="0" i="0" dirty="0">
                <a:solidFill>
                  <a:srgbClr val="374151"/>
                </a:solidFill>
                <a:effectLst/>
                <a:latin typeface="Times New Roman" panose="02020603050405020304" pitchFamily="18" charset="0"/>
                <a:cs typeface="Times New Roman" panose="02020603050405020304" pitchFamily="18" charset="0"/>
              </a:rPr>
              <a:t> Businesses can make informed decisions based on data rather than intuition, reducing risks and uncertainty in their strategies.</a:t>
            </a:r>
          </a:p>
          <a:p>
            <a:pPr algn="l">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Customer Loyalty:</a:t>
            </a:r>
            <a:r>
              <a:rPr lang="en-US" sz="2000" b="0" i="0" dirty="0">
                <a:solidFill>
                  <a:srgbClr val="374151"/>
                </a:solidFill>
                <a:effectLst/>
                <a:latin typeface="Times New Roman" panose="02020603050405020304" pitchFamily="18" charset="0"/>
                <a:cs typeface="Times New Roman" panose="02020603050405020304" pitchFamily="18" charset="0"/>
              </a:rPr>
              <a:t> By offering personalized recommendations and improving the overall shopping experience, businesses can build stronger customer loyalty and retention.</a:t>
            </a:r>
          </a:p>
          <a:p>
            <a:pPr algn="l">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22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4D1C-A8D6-1E0D-648D-11E3785EA510}"/>
              </a:ext>
            </a:extLst>
          </p:cNvPr>
          <p:cNvSpPr>
            <a:spLocks noGrp="1"/>
          </p:cNvSpPr>
          <p:nvPr>
            <p:ph type="title"/>
          </p:nvPr>
        </p:nvSpPr>
        <p:spPr>
          <a:xfrm>
            <a:off x="988827" y="159820"/>
            <a:ext cx="10450033" cy="1325563"/>
          </a:xfrm>
        </p:spPr>
        <p:txBody>
          <a:bodyPr/>
          <a:lstStyle/>
          <a:p>
            <a:r>
              <a:rPr lang="en-IN"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604B4000-806B-85E1-3CD5-73DED50C9F3F}"/>
              </a:ext>
            </a:extLst>
          </p:cNvPr>
          <p:cNvSpPr>
            <a:spLocks noGrp="1"/>
          </p:cNvSpPr>
          <p:nvPr>
            <p:ph idx="1"/>
          </p:nvPr>
        </p:nvSpPr>
        <p:spPr>
          <a:xfrm>
            <a:off x="838199" y="1485383"/>
            <a:ext cx="10515600" cy="4819724"/>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In conclusion, Market Basket Insights represent a pivotal tool in the arsenal of modern businesses, particularly those in the retail and e-commerce sectors. The ability to extract actionable intelligence from customer transaction data is a game-changer, offering a multitude of benefits ranging from enhanced customer experiences and increased sales to more efficient inventory management and targeted marketing. By leveraging data analytics, machine learning, and real-time processing, businesses can gain a competitive edge in a rapidly evolving marketplace. Market Basket Insights not only illuminate customer preferences and behaviors but also empower organizations to make data-driven decisions, adapt to changing market dynamics, and ultimately thrive in an era where understanding and meeting customer needs is paramount.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992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1102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 Antiqua</vt:lpstr>
      <vt:lpstr>Calibri</vt:lpstr>
      <vt:lpstr>Calibri Light</vt:lpstr>
      <vt:lpstr>Söhne</vt:lpstr>
      <vt:lpstr>Times New Roman</vt:lpstr>
      <vt:lpstr>Office Theme</vt:lpstr>
      <vt:lpstr>DEPARTMENT OF ELECTRONICS AND COMMUNICTION ENGINEERING</vt:lpstr>
      <vt:lpstr>             PROBLEM DEFINITION</vt:lpstr>
      <vt:lpstr>                     OBJECTIVES</vt:lpstr>
      <vt:lpstr>          MARKET BASKET ANALYSIS</vt:lpstr>
      <vt:lpstr>         METHODS AND TECHNIQUES</vt:lpstr>
      <vt:lpstr>REAL-TIME TRANSIT INFORMATION PLATFORM:</vt:lpstr>
      <vt:lpstr>          INTEGRATION APPROACH</vt:lpstr>
      <vt:lpstr>         INTEGRATION BENEFITS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COMMUNICTION ENGINEERING</dc:title>
  <dc:creator>munagacherlabhavana2004@gmail.com</dc:creator>
  <cp:lastModifiedBy>munagacherlabhavana2004@gmail.com</cp:lastModifiedBy>
  <cp:revision>1</cp:revision>
  <dcterms:created xsi:type="dcterms:W3CDTF">2023-09-29T16:51:04Z</dcterms:created>
  <dcterms:modified xsi:type="dcterms:W3CDTF">2023-09-29T18:07:06Z</dcterms:modified>
</cp:coreProperties>
</file>