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Book Antiqua" panose="02040602050305030304" pitchFamily="18"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Libre Baskerville" panose="02000000000000000000" pitchFamily="2" charset="0"/>
      <p:regular r:id="rId34"/>
      <p:bold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1.fntdata"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33" Type="http://schemas.openxmlformats.org/officeDocument/2006/relationships/font" Target="fonts/font8.fntdata"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7.fntdata"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3.fntdata" /><Relationship Id="rId36" Type="http://schemas.openxmlformats.org/officeDocument/2006/relationships/font" Target="fonts/font11.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2.fntdata" /><Relationship Id="rId30" Type="http://schemas.openxmlformats.org/officeDocument/2006/relationships/font" Target="fonts/font5.fntdata" /><Relationship Id="rId35" Type="http://schemas.openxmlformats.org/officeDocument/2006/relationships/font" Target="fonts/font10.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55f10e731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55f10e73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55f10e731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55f10e73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55f10e731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55f10e73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55f10e731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55f10e73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55f10e731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55f10e73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55f10e731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55f10e73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55f10e731_0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55f10e73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55f10e73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55f10e7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55f10e731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955f10e73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55f10e731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55f10e73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55f10e731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55f10e73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55f10e731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55f10e73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55f10e73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55f10e73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55f10e73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55f10e7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55f10e73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55f10e73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55f10e73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55f10e73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55f10e73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55f10e73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55f10e73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55f10e7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5.xml"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75748"/>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a:latin typeface="Book Antiqua"/>
                <a:ea typeface="Book Antiqua"/>
                <a:cs typeface="Book Antiqua"/>
                <a:sym typeface="Book Antiqua"/>
              </a:rPr>
              <a:t>DEPARTMENT OF ELECTRONICS AND COMMUNICATION ENGINEERING</a:t>
            </a:r>
            <a:endParaRPr/>
          </a:p>
        </p:txBody>
      </p:sp>
      <p:sp>
        <p:nvSpPr>
          <p:cNvPr id="85" name="Google Shape;85;p13"/>
          <p:cNvSpPr txBox="1">
            <a:spLocks noGrp="1"/>
          </p:cNvSpPr>
          <p:nvPr>
            <p:ph type="subTitle" idx="1"/>
          </p:nvPr>
        </p:nvSpPr>
        <p:spPr>
          <a:xfrm>
            <a:off x="-3189768" y="3515501"/>
            <a:ext cx="13716000" cy="23551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a:latin typeface="Book Antiqua"/>
                <a:ea typeface="Book Antiqua"/>
                <a:cs typeface="Book Antiqua"/>
                <a:sym typeface="Book Antiqua"/>
              </a:rPr>
              <a:t>TEAM MEMBERS</a:t>
            </a:r>
            <a:r>
              <a:rPr lang="en-US" sz="2000">
                <a:latin typeface="Book Antiqua"/>
                <a:ea typeface="Book Antiqua"/>
                <a:cs typeface="Book Antiqua"/>
                <a:sym typeface="Book Antiqua"/>
              </a:rPr>
              <a:t>:</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ARCHANA A(113321106005)</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AKSHAYA G(113321106028)</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DOMMARAJU HANVITHA(11332106024)</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MUNAGACHERLA BHAVANA(113321106054)</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NAFISA PARVIN S(113321106056)</a:t>
            </a:r>
            <a:endParaRPr/>
          </a:p>
          <a:p>
            <a:pPr marL="0" lvl="0" indent="0" algn="ctr"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a:stretch/>
        </p:blipFill>
        <p:spPr>
          <a:xfrm>
            <a:off x="1524000" y="356819"/>
            <a:ext cx="9144000" cy="1355023"/>
          </a:xfrm>
          <a:prstGeom prst="rect">
            <a:avLst/>
          </a:prstGeom>
          <a:noFill/>
          <a:ln>
            <a:noFill/>
          </a:ln>
        </p:spPr>
      </p:pic>
      <p:sp>
        <p:nvSpPr>
          <p:cNvPr id="87" name="Google Shape;87;p13"/>
          <p:cNvSpPr txBox="1"/>
          <p:nvPr/>
        </p:nvSpPr>
        <p:spPr>
          <a:xfrm>
            <a:off x="3007242" y="2575536"/>
            <a:ext cx="671091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dk1"/>
                </a:solidFill>
                <a:latin typeface="Book Antiqua"/>
                <a:ea typeface="Book Antiqua"/>
                <a:cs typeface="Book Antiqua"/>
                <a:sym typeface="Book Antiqua"/>
              </a:rPr>
              <a:t>MARKET BASKET INSIGHTS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1" name="Google Shape;141;p22"/>
          <p:cNvSpPr txBox="1">
            <a:spLocks noGrp="1"/>
          </p:cNvSpPr>
          <p:nvPr>
            <p:ph type="body" idx="1"/>
          </p:nvPr>
        </p:nvSpPr>
        <p:spPr>
          <a:xfrm>
            <a:off x="838200" y="1825625"/>
            <a:ext cx="10515600" cy="4960200"/>
          </a:xfrm>
          <a:prstGeom prst="rect">
            <a:avLst/>
          </a:prstGeom>
        </p:spPr>
        <p:txBody>
          <a:bodyPr spcFirstLastPara="1" wrap="square" lIns="91425" tIns="45700" rIns="91425" bIns="45700" anchor="t" anchorCtr="0">
            <a:normAutofit lnSpcReduction="10000"/>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INTERPRETATION AND ACTION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7" name="Google Shape;147;p23"/>
          <p:cNvSpPr txBox="1">
            <a:spLocks noGrp="1"/>
          </p:cNvSpPr>
          <p:nvPr>
            <p:ph type="body" idx="1"/>
          </p:nvPr>
        </p:nvSpPr>
        <p:spPr>
          <a:xfrm>
            <a:off x="838200" y="1825625"/>
            <a:ext cx="10515600" cy="48720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You may need to segment your customer base based on the discovered patterns.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1458550" y="1795125"/>
            <a:ext cx="3000000" cy="363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latin typeface="Book Antiqua"/>
                <a:ea typeface="Book Antiqua"/>
                <a:cs typeface="Book Antiqua"/>
                <a:sym typeface="Book Antiqua"/>
              </a:rPr>
              <a:t>FLOWCHART THAT DEPICTS THE PROCESS CARRIED OUT IN MARKET BASKET INSIGHTS IN A SIMPLE WAY</a:t>
            </a:r>
            <a:endParaRPr sz="2800">
              <a:solidFill>
                <a:schemeClr val="dk1"/>
              </a:solidFill>
              <a:latin typeface="Book Antiqua"/>
              <a:ea typeface="Book Antiqua"/>
              <a:cs typeface="Book Antiqua"/>
              <a:sym typeface="Book Antiqua"/>
            </a:endParaRPr>
          </a:p>
        </p:txBody>
      </p:sp>
      <p:pic>
        <p:nvPicPr>
          <p:cNvPr id="153" name="Google Shape;153;p24"/>
          <p:cNvPicPr preferRelativeResize="0"/>
          <p:nvPr/>
        </p:nvPicPr>
        <p:blipFill rotWithShape="1">
          <a:blip r:embed="rId3">
            <a:alphaModFix/>
          </a:blip>
          <a:srcRect/>
          <a:stretch/>
        </p:blipFill>
        <p:spPr>
          <a:xfrm>
            <a:off x="7165300" y="152400"/>
            <a:ext cx="3583456" cy="65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259307" y="0"/>
            <a:ext cx="8284200" cy="649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sng" strike="noStrike" cap="none">
                <a:solidFill>
                  <a:srgbClr val="000000"/>
                </a:solidFill>
                <a:latin typeface="Arial"/>
                <a:ea typeface="Arial"/>
                <a:cs typeface="Arial"/>
                <a:sym typeface="Arial"/>
              </a:rPr>
              <a:t>CODE: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pandas as pd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apriori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association_rules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Sample transaction dataset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data = {'TransactionID‘ : [1, 2, 3, 4, 5] , 'Items‘ : [['apple', 'banana', 'chocolate'] , ['banana', 'chocolate'],                  ['apple', 'banana', 'chocolate', 'diapers'] , ['apple', 'diapers‘] , ['apple', 'chocolate', 'ice cream']]}</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 = pd.DataFrame(data)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Convert items into one-hot encoded format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df_encoded = pd.get_dummies(pd.DataFrame(df['Items'].values.tolist()).stack()).sum(level=0)</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Apply Apriori algorithm to find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 itemsets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min_support = 0.4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frequent_itemsets = apriori(df_encoded, min_support=min_support, use_colnames=True)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Generate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min_confidence = 0.7</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rules = association_rules(frequent_itemsets, metric="confidence", min_threshold=min_confidence)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Display frequent itemsets and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 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print(frequent_itemsets)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print("\nAssociation Rules:")print(rules)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Font typeface="Arial"/>
              <a:buNone/>
            </a:pPr>
            <a:r>
              <a:rPr lang="en-US" b="1">
                <a:latin typeface="Arial"/>
                <a:ea typeface="Arial"/>
                <a:cs typeface="Arial"/>
                <a:sym typeface="Arial"/>
              </a:rPr>
              <a:t> </a:t>
            </a:r>
            <a:r>
              <a:rPr lang="en-US">
                <a:latin typeface="Arial"/>
                <a:ea typeface="Arial"/>
                <a:cs typeface="Arial"/>
                <a:sym typeface="Arial"/>
              </a:rPr>
              <a:t>OUTPUT</a:t>
            </a:r>
            <a:endParaRPr>
              <a:latin typeface="Arial"/>
              <a:ea typeface="Arial"/>
              <a:cs typeface="Arial"/>
              <a:sym typeface="Arial"/>
            </a:endParaRPr>
          </a:p>
          <a:p>
            <a:pPr marL="0" lvl="0" indent="0" algn="ctr" rtl="0">
              <a:spcBef>
                <a:spcPts val="0"/>
              </a:spcBef>
              <a:spcAft>
                <a:spcPts val="0"/>
              </a:spcAft>
              <a:buNone/>
            </a:pPr>
            <a:endParaRPr/>
          </a:p>
        </p:txBody>
      </p:sp>
      <p:sp>
        <p:nvSpPr>
          <p:cNvPr id="164" name="Google Shape;164;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20000"/>
          </a:bodyPr>
          <a:lstStyle/>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Frequent Itemsets</a:t>
            </a: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support itemsets</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0.6              (apple)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0.6           (chocolate)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(banana)</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(diapers)</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(apple, chocolate)</a:t>
            </a:r>
            <a:endParaRPr sz="1400">
              <a:latin typeface="Arial"/>
              <a:ea typeface="Arial"/>
              <a:cs typeface="Arial"/>
              <a:sym typeface="Arial"/>
            </a:endParaRPr>
          </a:p>
          <a:p>
            <a:pPr marL="342900" lvl="0" indent="-254000" algn="l" rtl="0">
              <a:lnSpc>
                <a:spcPct val="100000"/>
              </a:lnSpc>
              <a:spcBef>
                <a:spcPts val="0"/>
              </a:spcBef>
              <a:spcAft>
                <a:spcPts val="0"/>
              </a:spcAft>
              <a:buClr>
                <a:schemeClr val="dk1"/>
              </a:buClr>
              <a:buSzPts val="1400"/>
              <a:buFont typeface="Arial"/>
              <a:buNone/>
            </a:pPr>
            <a:endParaRPr sz="1400">
              <a:latin typeface="Arial"/>
              <a:ea typeface="Arial"/>
              <a:cs typeface="Arial"/>
              <a:sym typeface="Arial"/>
            </a:endParaRPr>
          </a:p>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Association Rules</a:t>
            </a: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antecedents consequents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 support  consequent support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support  confidence      lift  leverage  conviction</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(apple)  (chocolate)                 0.6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1 (chocolate)     (apple)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839788" y="457200"/>
            <a:ext cx="3932100" cy="16002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88888"/>
              <a:buFont typeface="Arial"/>
              <a:buNone/>
            </a:pPr>
            <a:r>
              <a:rPr lang="en-US" sz="3600">
                <a:latin typeface="Libre Baskerville"/>
                <a:ea typeface="Libre Baskerville"/>
                <a:cs typeface="Libre Baskerville"/>
                <a:sym typeface="Libre Baskerville"/>
              </a:rPr>
              <a:t>Key concepts in market                basket analysis</a:t>
            </a:r>
            <a:br>
              <a:rPr lang="en-US">
                <a:latin typeface="Arial"/>
                <a:ea typeface="Arial"/>
                <a:cs typeface="Arial"/>
                <a:sym typeface="Arial"/>
              </a:rPr>
            </a:br>
            <a:endParaRPr/>
          </a:p>
        </p:txBody>
      </p:sp>
      <p:sp>
        <p:nvSpPr>
          <p:cNvPr id="170" name="Google Shape;170;p27"/>
          <p:cNvSpPr txBox="1">
            <a:spLocks noGrp="1"/>
          </p:cNvSpPr>
          <p:nvPr>
            <p:ph type="body" idx="1"/>
          </p:nvPr>
        </p:nvSpPr>
        <p:spPr>
          <a:xfrm>
            <a:off x="5183188" y="987425"/>
            <a:ext cx="6172200" cy="4873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DIAGRAM</a:t>
            </a:r>
            <a:endParaRPr/>
          </a:p>
        </p:txBody>
      </p:sp>
      <p:sp>
        <p:nvSpPr>
          <p:cNvPr id="171" name="Google Shape;171;p27"/>
          <p:cNvSpPr txBox="1">
            <a:spLocks noGrp="1"/>
          </p:cNvSpPr>
          <p:nvPr>
            <p:ph type="body" idx="2"/>
          </p:nvPr>
        </p:nvSpPr>
        <p:spPr>
          <a:xfrm>
            <a:off x="839788" y="2057400"/>
            <a:ext cx="3932100" cy="38115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333333"/>
              </a:buClr>
              <a:buSzPct val="100000"/>
              <a:buFont typeface="Arial"/>
              <a:buNone/>
            </a:pPr>
            <a:r>
              <a:rPr lang="en-US" sz="2800">
                <a:solidFill>
                  <a:srgbClr val="333333"/>
                </a:solidFill>
                <a:latin typeface="Arial"/>
                <a:ea typeface="Arial"/>
                <a:cs typeface="Arial"/>
                <a:sym typeface="Arial"/>
              </a:rPr>
              <a:t>There are three main concepts you need to know in order to successfully understand market basket analysis.</a:t>
            </a:r>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1.SUPPORT </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2.CONFIDENCE</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3.LIFT </a:t>
            </a:r>
            <a:endParaRPr sz="2800"/>
          </a:p>
          <a:p>
            <a:pPr marL="0" lvl="0" indent="0" algn="l" rtl="0">
              <a:spcBef>
                <a:spcPts val="1000"/>
              </a:spcBef>
              <a:spcAft>
                <a:spcPts val="0"/>
              </a:spcAft>
              <a:buNone/>
            </a:pPr>
            <a:endParaRPr/>
          </a:p>
        </p:txBody>
      </p:sp>
      <p:pic>
        <p:nvPicPr>
          <p:cNvPr id="172" name="Google Shape;172;p27"/>
          <p:cNvPicPr preferRelativeResize="0"/>
          <p:nvPr/>
        </p:nvPicPr>
        <p:blipFill rotWithShape="1">
          <a:blip r:embed="rId3">
            <a:alphaModFix/>
          </a:blip>
          <a:srcRect/>
          <a:stretch/>
        </p:blipFill>
        <p:spPr>
          <a:xfrm>
            <a:off x="5183188" y="1574358"/>
            <a:ext cx="6172200" cy="500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Algorithms Used In Market Basket Analysis</a:t>
            </a:r>
            <a:endParaRPr/>
          </a:p>
        </p:txBody>
      </p:sp>
      <p:sp>
        <p:nvSpPr>
          <p:cNvPr id="178" name="Google Shape;178;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20000"/>
          </a:bodyPr>
          <a:lstStyle/>
          <a:p>
            <a:pPr marL="228600" lvl="0" indent="-228600" algn="just" rtl="0">
              <a:spcBef>
                <a:spcPts val="0"/>
              </a:spcBef>
              <a:spcAft>
                <a:spcPts val="0"/>
              </a:spcAft>
              <a:buClr>
                <a:srgbClr val="222222"/>
              </a:buClr>
              <a:buSzPts val="2800"/>
              <a:buChar char="•"/>
            </a:pPr>
            <a:r>
              <a:rPr lang="en-US">
                <a:solidFill>
                  <a:srgbClr val="222222"/>
                </a:solidFill>
                <a:latin typeface="Lato"/>
                <a:ea typeface="Lato"/>
                <a:cs typeface="Lato"/>
                <a:sym typeface="Lato"/>
              </a:rPr>
              <a:t>There are multiple data mining techniques and algorithms used in Market Basket Analysis. One of the important objectives is “</a:t>
            </a:r>
            <a:r>
              <a:rPr lang="en-US" i="1">
                <a:solidFill>
                  <a:srgbClr val="222222"/>
                </a:solidFill>
                <a:latin typeface="Lato"/>
                <a:ea typeface="Lato"/>
                <a:cs typeface="Lato"/>
                <a:sym typeface="Lato"/>
              </a:rPr>
              <a:t>to predict the probability of items that are being bought together by customers.”</a:t>
            </a:r>
            <a:endParaRPr/>
          </a:p>
          <a:p>
            <a:pPr marL="0" lvl="0" indent="0" algn="just" rtl="0">
              <a:spcBef>
                <a:spcPts val="1000"/>
              </a:spcBef>
              <a:spcAft>
                <a:spcPts val="0"/>
              </a:spcAft>
              <a:buClr>
                <a:schemeClr val="dk1"/>
              </a:buClr>
              <a:buSzPts val="2800"/>
              <a:buFont typeface="Arial"/>
              <a:buNone/>
            </a:pP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Apriori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AIS</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SETM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FP Growth</a:t>
            </a:r>
            <a:endParaRPr>
              <a:solidFill>
                <a:srgbClr val="222222"/>
              </a:solidFill>
              <a:latin typeface="Lato"/>
              <a:ea typeface="Lato"/>
              <a:cs typeface="Lato"/>
              <a:sym typeface="Lato"/>
            </a:endParaRPr>
          </a:p>
          <a:p>
            <a:pPr marL="228600" lvl="0" indent="-50800" algn="l" rtl="0">
              <a:spcBef>
                <a:spcPts val="1000"/>
              </a:spcBef>
              <a:spcAft>
                <a:spcPts val="0"/>
              </a:spcAft>
              <a:buClr>
                <a:schemeClr val="dk1"/>
              </a:buClr>
              <a:buSzPts val="2800"/>
              <a:buFont typeface="Arial"/>
              <a:buNone/>
            </a:pPr>
            <a:endParaRPr/>
          </a:p>
          <a:p>
            <a:pPr marL="0" lvl="0" indent="0" algn="l" rtl="0">
              <a:spcBef>
                <a:spcPts val="1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22222"/>
              </a:buClr>
              <a:buSzPts val="2000"/>
              <a:buFont typeface="Arial Black"/>
              <a:buNone/>
            </a:pPr>
            <a:r>
              <a:rPr lang="en-US" sz="2600" b="1">
                <a:solidFill>
                  <a:srgbClr val="222222"/>
                </a:solidFill>
                <a:latin typeface="Book Antiqua"/>
                <a:ea typeface="Book Antiqua"/>
                <a:cs typeface="Book Antiqua"/>
                <a:sym typeface="Book Antiqua"/>
              </a:rPr>
              <a:t>Implementing Market Basket Analysis Using the Apriori Method</a:t>
            </a:r>
            <a:br>
              <a:rPr lang="en-US" sz="2600" b="1">
                <a:solidFill>
                  <a:srgbClr val="222222"/>
                </a:solidFill>
                <a:latin typeface="Book Antiqua"/>
                <a:ea typeface="Book Antiqua"/>
                <a:cs typeface="Book Antiqua"/>
                <a:sym typeface="Book Antiqua"/>
              </a:rPr>
            </a:br>
            <a:endParaRPr sz="5000" b="1">
              <a:latin typeface="Book Antiqua"/>
              <a:ea typeface="Book Antiqua"/>
              <a:cs typeface="Book Antiqua"/>
              <a:sym typeface="Book Antiqua"/>
            </a:endParaRPr>
          </a:p>
        </p:txBody>
      </p:sp>
      <p:sp>
        <p:nvSpPr>
          <p:cNvPr id="184" name="Google Shape;184;p29"/>
          <p:cNvSpPr txBox="1">
            <a:spLocks noGrp="1"/>
          </p:cNvSpPr>
          <p:nvPr>
            <p:ph type="body" idx="1"/>
          </p:nvPr>
        </p:nvSpPr>
        <p:spPr>
          <a:xfrm>
            <a:off x="838200" y="1340300"/>
            <a:ext cx="10515600" cy="50484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None/>
            </a:pPr>
            <a:r>
              <a:rPr lang="en-US">
                <a:solidFill>
                  <a:srgbClr val="222222"/>
                </a:solidFill>
                <a:latin typeface="Lato"/>
                <a:ea typeface="Lato"/>
                <a:cs typeface="Lato"/>
                <a:sym typeface="Lato"/>
              </a:rPr>
              <a:t>The Apriori algorithm is frequently used by data scientists. We are required to import the  necessary libraries. Python provides the </a:t>
            </a:r>
            <a:r>
              <a:rPr lang="en-US" b="1" i="1">
                <a:solidFill>
                  <a:srgbClr val="222222"/>
                </a:solidFill>
                <a:latin typeface="Lato"/>
                <a:ea typeface="Lato"/>
                <a:cs typeface="Lato"/>
                <a:sym typeface="Lato"/>
              </a:rPr>
              <a:t>apyori</a:t>
            </a:r>
            <a:r>
              <a:rPr lang="en-US">
                <a:solidFill>
                  <a:srgbClr val="222222"/>
                </a:solidFill>
                <a:latin typeface="Lato"/>
                <a:ea typeface="Lato"/>
                <a:cs typeface="Lato"/>
                <a:sym typeface="Lato"/>
              </a:rPr>
              <a:t> as an API that is required to be imported to run the Apriori Algorithm.</a:t>
            </a:r>
            <a:endParaRPr>
              <a:solidFill>
                <a:srgbClr val="222222"/>
              </a:solidFill>
              <a:latin typeface="Lato"/>
              <a:ea typeface="Lato"/>
              <a:cs typeface="Lato"/>
              <a:sym typeface="Lato"/>
            </a:endParaRPr>
          </a:p>
          <a:p>
            <a:pPr marL="0" lvl="0" indent="0" algn="l" rtl="0">
              <a:spcBef>
                <a:spcPts val="0"/>
              </a:spcBef>
              <a:spcAft>
                <a:spcPts val="0"/>
              </a:spcAft>
              <a:buNone/>
            </a:pPr>
            <a:br>
              <a:rPr lang="en-US">
                <a:solidFill>
                  <a:srgbClr val="222222"/>
                </a:solidFill>
                <a:latin typeface="Lato"/>
                <a:ea typeface="Lato"/>
                <a:cs typeface="Lato"/>
                <a:sym typeface="Lato"/>
              </a:rPr>
            </a:b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pandas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pd</a:t>
            </a:r>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numpy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np</a:t>
            </a:r>
            <a:endParaRPr>
              <a:solidFill>
                <a:srgbClr val="9AA5CE"/>
              </a:solidFill>
              <a:latin typeface="Arial"/>
              <a:ea typeface="Arial"/>
              <a:cs typeface="Arial"/>
              <a:sym typeface="Arial"/>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from</a:t>
            </a:r>
            <a:r>
              <a:rPr lang="en-US">
                <a:solidFill>
                  <a:srgbClr val="9AA5CE"/>
                </a:solidFill>
                <a:latin typeface="Arial"/>
                <a:ea typeface="Arial"/>
                <a:cs typeface="Arial"/>
                <a:sym typeface="Arial"/>
              </a:rPr>
              <a:t> apyori </a:t>
            </a: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apriori</a:t>
            </a:r>
            <a:endParaRPr>
              <a:solidFill>
                <a:srgbClr val="9AA5CE"/>
              </a:solidFill>
              <a:latin typeface="Arial"/>
              <a:ea typeface="Arial"/>
              <a:cs typeface="Arial"/>
              <a:sym typeface="Arial"/>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st_df=pd.read_csv("store_data.csv",header=None)</a:t>
            </a:r>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print(st_df)</a:t>
            </a:r>
            <a:endParaRPr>
              <a:solidFill>
                <a:srgbClr val="9AA5CE"/>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a:solidFill>
                <a:srgbClr val="9AA5CE"/>
              </a:solidFill>
              <a:latin typeface="Arial"/>
              <a:ea typeface="Arial"/>
              <a:cs typeface="Arial"/>
              <a:sym typeface="Arial"/>
            </a:endParaRPr>
          </a:p>
          <a:p>
            <a:pPr marL="0" lvl="0" indent="0" algn="l" rtl="0">
              <a:spcBef>
                <a:spcPts val="1000"/>
              </a:spcBef>
              <a:spcAft>
                <a:spcPts val="0"/>
              </a:spcAft>
              <a:buClr>
                <a:srgbClr val="222222"/>
              </a:buClr>
              <a:buSzPct val="100000"/>
              <a:buFont typeface="Arial"/>
              <a:buNone/>
            </a:pPr>
            <a:r>
              <a:rPr lang="en-US">
                <a:solidFill>
                  <a:srgbClr val="222222"/>
                </a:solidFill>
                <a:latin typeface="Lato"/>
                <a:ea typeface="Lato"/>
                <a:cs typeface="Lato"/>
                <a:sym typeface="Lato"/>
              </a:rPr>
              <a:t> Now we want to read the dataset that is downloaded from Kaggle. There is no header in the dataset; hence, the first row contains the first transaction, so we have mentioned </a:t>
            </a:r>
            <a:r>
              <a:rPr lang="en-US" i="1">
                <a:solidFill>
                  <a:srgbClr val="222222"/>
                </a:solidFill>
                <a:latin typeface="Lato"/>
                <a:ea typeface="Lato"/>
                <a:cs typeface="Lato"/>
                <a:sym typeface="Lato"/>
              </a:rPr>
              <a:t>header = None</a:t>
            </a:r>
            <a:r>
              <a:rPr lang="en-US">
                <a:solidFill>
                  <a:srgbClr val="222222"/>
                </a:solidFill>
                <a:latin typeface="Lato"/>
                <a:ea typeface="Lato"/>
                <a:cs typeface="Lato"/>
                <a:sym typeface="Lato"/>
              </a:rPr>
              <a:t> here.</a:t>
            </a:r>
            <a:endParaRPr/>
          </a:p>
          <a:p>
            <a:pPr marL="0" lvl="0" indent="0" algn="l" rtl="0">
              <a:spcBef>
                <a:spcPts val="0"/>
              </a:spcBef>
              <a:spcAft>
                <a:spcPts val="0"/>
              </a:spcAft>
              <a:buClr>
                <a:srgbClr val="222222"/>
              </a:buClr>
              <a:buSzPct val="71428"/>
              <a:buFont typeface="Arial Black"/>
              <a:buNone/>
            </a:pPr>
            <a:endParaRPr>
              <a:solidFill>
                <a:srgbClr val="22222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OUTPUT FOR THE ABOVE DATASET </a:t>
            </a:r>
            <a:endParaRPr/>
          </a:p>
        </p:txBody>
      </p:sp>
      <p:sp>
        <p:nvSpPr>
          <p:cNvPr id="190" name="Google Shape;190;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Font typeface="Arial"/>
              <a:buNone/>
            </a:pPr>
            <a:r>
              <a:rPr lang="en-US"/>
              <a:t> 0                  1            2   ...               17       18         19</a:t>
            </a:r>
            <a:endParaRPr/>
          </a:p>
          <a:p>
            <a:pPr marL="0" lvl="0" indent="0" algn="l" rtl="0">
              <a:spcBef>
                <a:spcPts val="1000"/>
              </a:spcBef>
              <a:spcAft>
                <a:spcPts val="0"/>
              </a:spcAft>
              <a:buClr>
                <a:schemeClr val="dk1"/>
              </a:buClr>
              <a:buSzPct val="100000"/>
              <a:buFont typeface="Arial"/>
              <a:buNone/>
            </a:pPr>
            <a:r>
              <a:rPr lang="en-US"/>
              <a:t>0            shrimp            almonds      avocado  ...  frozen smoothie  spinach  olive oil</a:t>
            </a:r>
            <a:endParaRPr/>
          </a:p>
          <a:p>
            <a:pPr marL="0" lvl="0" indent="0" algn="l" rtl="0">
              <a:spcBef>
                <a:spcPts val="1000"/>
              </a:spcBef>
              <a:spcAft>
                <a:spcPts val="0"/>
              </a:spcAft>
              <a:buClr>
                <a:schemeClr val="dk1"/>
              </a:buClr>
              <a:buSzPct val="100000"/>
              <a:buFont typeface="Arial"/>
              <a:buNone/>
            </a:pPr>
            <a:r>
              <a:rPr lang="en-US"/>
              <a:t>1           burgers          meatballs         eggs  ...              NaN      NaN        NaN</a:t>
            </a:r>
            <a:endParaRPr/>
          </a:p>
          <a:p>
            <a:pPr marL="0" lvl="0" indent="0" algn="l" rtl="0">
              <a:spcBef>
                <a:spcPts val="1000"/>
              </a:spcBef>
              <a:spcAft>
                <a:spcPts val="0"/>
              </a:spcAft>
              <a:buClr>
                <a:schemeClr val="dk1"/>
              </a:buClr>
              <a:buSzPct val="100000"/>
              <a:buFont typeface="Arial"/>
              <a:buNone/>
            </a:pPr>
            <a:r>
              <a:rPr lang="en-US"/>
              <a:t>2           chutney                NaN          NaN  ...              NaN      NaN        NaN</a:t>
            </a:r>
            <a:endParaRPr/>
          </a:p>
          <a:p>
            <a:pPr marL="0" lvl="0" indent="0" algn="l" rtl="0">
              <a:spcBef>
                <a:spcPts val="1000"/>
              </a:spcBef>
              <a:spcAft>
                <a:spcPts val="0"/>
              </a:spcAft>
              <a:buClr>
                <a:schemeClr val="dk1"/>
              </a:buClr>
              <a:buSzPct val="100000"/>
              <a:buFont typeface="Arial"/>
              <a:buNone/>
            </a:pPr>
            <a:r>
              <a:rPr lang="en-US"/>
              <a:t>3            turkey            avocado          NaN  ...              NaN      NaN        NaN</a:t>
            </a:r>
            <a:endParaRPr/>
          </a:p>
          <a:p>
            <a:pPr marL="0" lvl="0" indent="0" algn="l" rtl="0">
              <a:spcBef>
                <a:spcPts val="1000"/>
              </a:spcBef>
              <a:spcAft>
                <a:spcPts val="0"/>
              </a:spcAft>
              <a:buClr>
                <a:schemeClr val="dk1"/>
              </a:buClr>
              <a:buSzPct val="100000"/>
              <a:buFont typeface="Arial"/>
              <a:buNone/>
            </a:pPr>
            <a:r>
              <a:rPr lang="en-US"/>
              <a:t>4     mineral water               milk   energy bar  ...              NaN      NaN        NaN</a:t>
            </a:r>
            <a:endParaRPr/>
          </a:p>
          <a:p>
            <a:pPr marL="0" lvl="0" indent="0" algn="l" rtl="0">
              <a:spcBef>
                <a:spcPts val="1000"/>
              </a:spcBef>
              <a:spcAft>
                <a:spcPts val="0"/>
              </a:spcAft>
              <a:buClr>
                <a:schemeClr val="dk1"/>
              </a:buClr>
              <a:buSzPct val="100000"/>
              <a:buFont typeface="Arial"/>
              <a:buNone/>
            </a:pPr>
            <a:r>
              <a:rPr lang="en-US"/>
              <a:t>...             ...                ...          ...  ...              ...      ...        ...</a:t>
            </a:r>
            <a:endParaRPr/>
          </a:p>
          <a:p>
            <a:pPr marL="0" lvl="0" indent="0" algn="l" rtl="0">
              <a:spcBef>
                <a:spcPts val="1000"/>
              </a:spcBef>
              <a:spcAft>
                <a:spcPts val="0"/>
              </a:spcAft>
              <a:buClr>
                <a:schemeClr val="dk1"/>
              </a:buClr>
              <a:buSzPct val="100000"/>
              <a:buFont typeface="Arial"/>
              <a:buNone/>
            </a:pPr>
            <a:r>
              <a:rPr lang="en-US"/>
              <a:t>7496         butter         light mayo  fresh bread  ...              NaN      NaN        NaN</a:t>
            </a:r>
            <a:endParaRPr/>
          </a:p>
          <a:p>
            <a:pPr marL="0" lvl="0" indent="0" algn="l" rtl="0">
              <a:spcBef>
                <a:spcPts val="1000"/>
              </a:spcBef>
              <a:spcAft>
                <a:spcPts val="0"/>
              </a:spcAft>
              <a:buClr>
                <a:schemeClr val="dk1"/>
              </a:buClr>
              <a:buSzPct val="100000"/>
              <a:buFont typeface="Arial"/>
              <a:buNone/>
            </a:pPr>
            <a:r>
              <a:rPr lang="en-US"/>
              <a:t>7497        burgers  frozen vegetables         eggs  ...              NaN      NaN        NaN</a:t>
            </a:r>
            <a:endParaRPr/>
          </a:p>
          <a:p>
            <a:pPr marL="0" lvl="0" indent="0" algn="l" rtl="0">
              <a:spcBef>
                <a:spcPts val="1000"/>
              </a:spcBef>
              <a:spcAft>
                <a:spcPts val="0"/>
              </a:spcAft>
              <a:buClr>
                <a:schemeClr val="dk1"/>
              </a:buClr>
              <a:buSzPct val="100000"/>
              <a:buFont typeface="Arial"/>
              <a:buNone/>
            </a:pPr>
            <a:r>
              <a:rPr lang="en-US"/>
              <a:t>7498        chicken                NaN          NaN  ...              NaN      NaN        NaN</a:t>
            </a:r>
            <a:endParaRPr/>
          </a:p>
          <a:p>
            <a:pPr marL="0" lvl="0" indent="0" algn="l" rtl="0">
              <a:spcBef>
                <a:spcPts val="1000"/>
              </a:spcBef>
              <a:spcAft>
                <a:spcPts val="0"/>
              </a:spcAft>
              <a:buClr>
                <a:schemeClr val="dk1"/>
              </a:buClr>
              <a:buSzPct val="100000"/>
              <a:buFont typeface="Arial"/>
              <a:buNone/>
            </a:pPr>
            <a:r>
              <a:rPr lang="en-US"/>
              <a:t>7499       escalope          green tea          NaN  ...              NaN      NaN        NaN</a:t>
            </a:r>
            <a:endParaRPr/>
          </a:p>
          <a:p>
            <a:pPr marL="0" lvl="0" indent="0" algn="l" rtl="0">
              <a:spcBef>
                <a:spcPts val="1000"/>
              </a:spcBef>
              <a:spcAft>
                <a:spcPts val="0"/>
              </a:spcAft>
              <a:buClr>
                <a:schemeClr val="dk1"/>
              </a:buClr>
              <a:buSzPct val="100000"/>
              <a:buFont typeface="Arial"/>
              <a:buNone/>
            </a:pPr>
            <a:r>
              <a:rPr lang="en-US"/>
              <a:t>7500           eggs    frozen smoothie  yogurt cake  ...              NaN      NaN        NaN</a:t>
            </a:r>
            <a:endParaRPr/>
          </a:p>
          <a:p>
            <a:pPr marL="228600" lvl="0" indent="-104140" algn="l" rtl="0">
              <a:spcBef>
                <a:spcPts val="1000"/>
              </a:spcBef>
              <a:spcAft>
                <a:spcPts val="0"/>
              </a:spcAft>
              <a:buClr>
                <a:schemeClr val="dk1"/>
              </a:buClr>
              <a:buSzPct val="100000"/>
              <a:buFont typeface="Arial"/>
              <a:buNone/>
            </a:pPr>
            <a:endParaRPr/>
          </a:p>
          <a:p>
            <a:pPr marL="0" lvl="0" indent="0" algn="l" rtl="0">
              <a:spcBef>
                <a:spcPts val="1000"/>
              </a:spcBef>
              <a:spcAft>
                <a:spcPts val="0"/>
              </a:spcAft>
              <a:buClr>
                <a:schemeClr val="dk1"/>
              </a:buClr>
              <a:buSzPct val="100000"/>
              <a:buFont typeface="Arial"/>
              <a:buNone/>
            </a:pPr>
            <a:r>
              <a:rPr lang="en-US"/>
              <a:t>[7501 rows x 20 columns]</a:t>
            </a:r>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EXAMPLE : TOTAL ANALYSIS FOR DATASET </a:t>
            </a:r>
            <a:endParaRPr/>
          </a:p>
          <a:p>
            <a:pPr marL="0" lvl="0" indent="0" algn="l" rtl="0">
              <a:spcBef>
                <a:spcPts val="0"/>
              </a:spcBef>
              <a:spcAft>
                <a:spcPts val="0"/>
              </a:spcAft>
              <a:buNone/>
            </a:pPr>
            <a:endParaRPr/>
          </a:p>
        </p:txBody>
      </p:sp>
      <p:sp>
        <p:nvSpPr>
          <p:cNvPr id="196" name="Google Shape;196;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7" name="Google Shape;197;p31" descr="Market Basket Analysis Dashboard in Power BI | by Jacky Ogingo | Medium"/>
          <p:cNvPicPr preferRelativeResize="0"/>
          <p:nvPr/>
        </p:nvPicPr>
        <p:blipFill rotWithShape="1">
          <a:blip r:embed="rId3">
            <a:alphaModFix/>
          </a:blip>
          <a:srcRect/>
          <a:stretch/>
        </p:blipFill>
        <p:spPr>
          <a:xfrm>
            <a:off x="381000" y="1825625"/>
            <a:ext cx="11430000" cy="4818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PROBLEM DEFINITION</a:t>
            </a:r>
            <a:endParaRPr/>
          </a:p>
        </p:txBody>
      </p:sp>
      <p:sp>
        <p:nvSpPr>
          <p:cNvPr id="93" name="Google Shape;93;p14"/>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374151"/>
              </a:buClr>
              <a:buSzPct val="100000"/>
              <a:buChar char="•"/>
            </a:pPr>
            <a:r>
              <a:rPr lang="en-US" sz="3000" b="0" i="0">
                <a:solidFill>
                  <a:srgbClr val="374151"/>
                </a:solidFill>
                <a:latin typeface="Times New Roman"/>
                <a:ea typeface="Times New Roman"/>
                <a:cs typeface="Times New Roman"/>
                <a:sym typeface="Times New Roman"/>
              </a:rPr>
              <a:t>The Market Basket Insights problem is a data analysis and machine learning problem commonly encountered in retail and e-commerce industries. It involves analyzing customer purchase data to discover patterns, associations, and insights that can be used to improve various aspects of business operations, including marketing, inventory management, and customer experience. Here is a more detailed problem definition:</a:t>
            </a:r>
            <a:endParaRPr/>
          </a:p>
          <a:p>
            <a:pPr marL="228600" lvl="0" indent="-228600" algn="l" rtl="0">
              <a:lnSpc>
                <a:spcPct val="90000"/>
              </a:lnSpc>
              <a:spcBef>
                <a:spcPts val="1000"/>
              </a:spcBef>
              <a:spcAft>
                <a:spcPts val="0"/>
              </a:spcAft>
              <a:buClr>
                <a:srgbClr val="374151"/>
              </a:buClr>
              <a:buSzPct val="100000"/>
              <a:buChar char="•"/>
            </a:pPr>
            <a:r>
              <a:rPr lang="en-US" sz="3000" b="1" i="0">
                <a:solidFill>
                  <a:srgbClr val="374151"/>
                </a:solidFill>
                <a:latin typeface="Times New Roman"/>
                <a:ea typeface="Times New Roman"/>
                <a:cs typeface="Times New Roman"/>
                <a:sym typeface="Times New Roman"/>
              </a:rPr>
              <a:t>Problem:</a:t>
            </a:r>
            <a:r>
              <a:rPr lang="en-US" sz="3000" b="0" i="0">
                <a:solidFill>
                  <a:srgbClr val="374151"/>
                </a:solidFill>
                <a:latin typeface="Times New Roman"/>
                <a:ea typeface="Times New Roman"/>
                <a:cs typeface="Times New Roman"/>
                <a:sym typeface="Times New Roman"/>
              </a:rPr>
              <a:t> Given a dataset of customer transactions, where each transaction consists of a list of items purchased by a customer, the Market Basket Insights problem aims to uncover meaningful relationships, associations, and patterns among these items. The </a:t>
            </a:r>
            <a:r>
              <a:rPr lang="en-US" sz="3000" b="1" i="0">
                <a:solidFill>
                  <a:srgbClr val="374151"/>
                </a:solidFill>
                <a:latin typeface="Times New Roman"/>
                <a:ea typeface="Times New Roman"/>
                <a:cs typeface="Times New Roman"/>
                <a:sym typeface="Times New Roman"/>
              </a:rPr>
              <a:t>goal</a:t>
            </a:r>
            <a:r>
              <a:rPr lang="en-US" sz="3000" b="0" i="0">
                <a:solidFill>
                  <a:srgbClr val="374151"/>
                </a:solidFill>
                <a:latin typeface="Times New Roman"/>
                <a:ea typeface="Times New Roman"/>
                <a:cs typeface="Times New Roman"/>
                <a:sym typeface="Times New Roman"/>
              </a:rPr>
              <a:t> is to gain insights into customer behavior and preferences, as well as to identify opportunities for business improvement.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03" name="Google Shape;203;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204" name="Google Shape;204;p32"/>
          <p:cNvPicPr preferRelativeResize="0"/>
          <p:nvPr/>
        </p:nvPicPr>
        <p:blipFill rotWithShape="1">
          <a:blip r:embed="rId3">
            <a:alphaModFix/>
          </a:blip>
          <a:srcRect/>
          <a:stretch/>
        </p:blipFill>
        <p:spPr>
          <a:xfrm>
            <a:off x="6423750" y="1855375"/>
            <a:ext cx="4771099" cy="3478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10" name="Google Shape;210;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20000"/>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Clr>
                <a:schemeClr val="dk1"/>
              </a:buClr>
              <a:buSzPts val="1800"/>
              <a:buFont typeface="Arial"/>
              <a:buNone/>
            </a:pPr>
            <a:r>
              <a:rPr lang="en-US"/>
              <a:t>customer purchase patterns</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Clr>
                <a:schemeClr val="dk1"/>
              </a:buClr>
              <a:buSzPts val="1800"/>
              <a:buFont typeface="Arial"/>
              <a:buNone/>
            </a:pPr>
            <a:endParaRPr/>
          </a:p>
          <a:p>
            <a:pPr marL="0" lvl="0" indent="0" algn="l" rtl="0">
              <a:spcBef>
                <a:spcPts val="1000"/>
              </a:spcBef>
              <a:spcAft>
                <a:spcPts val="0"/>
              </a:spcAft>
              <a:buNone/>
            </a:pPr>
            <a:endParaRPr/>
          </a:p>
        </p:txBody>
      </p:sp>
      <p:pic>
        <p:nvPicPr>
          <p:cNvPr id="211" name="Google Shape;211;p33"/>
          <p:cNvPicPr preferRelativeResize="0"/>
          <p:nvPr/>
        </p:nvPicPr>
        <p:blipFill rotWithShape="1">
          <a:blip r:embed="rId3">
            <a:alphaModFix/>
          </a:blip>
          <a:srcRect/>
          <a:stretch/>
        </p:blipFill>
        <p:spPr>
          <a:xfrm>
            <a:off x="6301950" y="2251675"/>
            <a:ext cx="5681676" cy="349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988827" y="159820"/>
            <a:ext cx="104500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                 CONCLUSION</a:t>
            </a:r>
            <a:endParaRPr/>
          </a:p>
        </p:txBody>
      </p:sp>
      <p:sp>
        <p:nvSpPr>
          <p:cNvPr id="217" name="Google Shape;217;p34"/>
          <p:cNvSpPr txBox="1">
            <a:spLocks noGrp="1"/>
          </p:cNvSpPr>
          <p:nvPr>
            <p:ph type="body" idx="1"/>
          </p:nvPr>
        </p:nvSpPr>
        <p:spPr>
          <a:xfrm>
            <a:off x="838199" y="1485383"/>
            <a:ext cx="10515600" cy="48197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In conclusion, Market Basket Insights represent a pivotal tool in the arsenal of modern businesses, particularly those in the retail and e-commerce sectors. The ability to extract actionable intelligence from customer transaction data is a game-changer, offering a multitude of benefits ranging from enhanced customer experiences and increased sales to more efficient inventory management and targeted marketing. By leveraging data analytics, machine learning, and real-time processing, businesses can gain a competitive edge in a rapidly evolving marketplace. Market Basket Insights not only illuminate customer preferences and behaviors but also empower organizations to make data-driven decisions, adapt to changing market dynamics, and ultimately thrive in an era where understanding and meeting customer needs is paramount.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17373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OBJECTIVES</a:t>
            </a:r>
            <a:endParaRPr/>
          </a:p>
        </p:txBody>
      </p:sp>
      <p:sp>
        <p:nvSpPr>
          <p:cNvPr id="99" name="Google Shape;99;p15"/>
          <p:cNvSpPr txBox="1">
            <a:spLocks noGrp="1"/>
          </p:cNvSpPr>
          <p:nvPr>
            <p:ph type="body" idx="1"/>
          </p:nvPr>
        </p:nvSpPr>
        <p:spPr>
          <a:xfrm>
            <a:off x="637953" y="1403498"/>
            <a:ext cx="11121656" cy="52807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 </a:t>
            </a:r>
            <a:r>
              <a:rPr lang="en-US" sz="3600">
                <a:latin typeface="Times New Roman"/>
                <a:ea typeface="Times New Roman"/>
                <a:cs typeface="Times New Roman"/>
                <a:sym typeface="Times New Roman"/>
              </a:rPr>
              <a:t>The objectives of the Market Basket Insights are given below:</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Association Rule Mining:</a:t>
            </a:r>
            <a:r>
              <a:rPr lang="en-US" b="0" i="0">
                <a:solidFill>
                  <a:srgbClr val="374151"/>
                </a:solidFill>
                <a:latin typeface="Times New Roman"/>
                <a:ea typeface="Times New Roman"/>
                <a:cs typeface="Times New Roman"/>
                <a:sym typeface="Times New Roman"/>
              </a:rPr>
              <a:t> Discover frequent itemsets and generate association rules that reveal which items are often purchased together. Association rules typically consist of an antecedent (items in the basket) and a consequent (item likely to be purchased next).</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Recommendation:</a:t>
            </a:r>
            <a:r>
              <a:rPr lang="en-US" b="0" i="0">
                <a:solidFill>
                  <a:srgbClr val="374151"/>
                </a:solidFill>
                <a:latin typeface="Times New Roman"/>
                <a:ea typeface="Times New Roman"/>
                <a:cs typeface="Times New Roman"/>
                <a:sym typeface="Times New Roman"/>
              </a:rPr>
              <a:t> Use association rules and collaborative filtering techniques to make product recommendations to customers based on their purchase history and the purchasing behavior of similar customers.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Market Basket Analysis:</a:t>
            </a:r>
            <a:r>
              <a:rPr lang="en-US" b="0" i="0">
                <a:solidFill>
                  <a:srgbClr val="374151"/>
                </a:solidFill>
                <a:latin typeface="Times New Roman"/>
                <a:ea typeface="Times New Roman"/>
                <a:cs typeface="Times New Roman"/>
                <a:sym typeface="Times New Roman"/>
              </a:rPr>
              <a:t> Analyze the performance of product bundles, discounts, and promotions by examining how items are grouped in customer transactions and how they influence each other's sales.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Inventory Management:</a:t>
            </a:r>
            <a:r>
              <a:rPr lang="en-US" b="0" i="0">
                <a:solidFill>
                  <a:srgbClr val="374151"/>
                </a:solidFill>
                <a:latin typeface="Times New Roman"/>
                <a:ea typeface="Times New Roman"/>
                <a:cs typeface="Times New Roman"/>
                <a:sym typeface="Times New Roman"/>
              </a:rPr>
              <a:t> Optimize inventory levels by identifying items that are frequently purchased together or exhibit seasonal trends. This can help reduce stockouts and overstock situations.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Customer Segmentation:</a:t>
            </a:r>
            <a:r>
              <a:rPr lang="en-US" b="0" i="0">
                <a:solidFill>
                  <a:srgbClr val="374151"/>
                </a:solidFill>
                <a:latin typeface="Times New Roman"/>
                <a:ea typeface="Times New Roman"/>
                <a:cs typeface="Times New Roman"/>
                <a:sym typeface="Times New Roman"/>
              </a:rPr>
              <a:t> Segment customers based on their purchase patterns, allowing for targeted marketing campaigns and personalized offers.</a:t>
            </a:r>
            <a:endParaRPr/>
          </a:p>
          <a:p>
            <a:pPr marL="228600" lvl="0" indent="-77470" algn="l" rtl="0">
              <a:lnSpc>
                <a:spcPct val="90000"/>
              </a:lnSpc>
              <a:spcBef>
                <a:spcPts val="1000"/>
              </a:spcBef>
              <a:spcAft>
                <a:spcPts val="0"/>
              </a:spcAft>
              <a:buClr>
                <a:schemeClr val="dk1"/>
              </a:buClr>
              <a:buSzPct val="100000"/>
              <a:buFont typeface="Calibri"/>
              <a:buNone/>
            </a:pPr>
            <a:endParaRPr b="0" i="0">
              <a:solidFill>
                <a:srgbClr val="374151"/>
              </a:solidFill>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Book Antiqua"/>
                <a:ea typeface="Book Antiqua"/>
                <a:cs typeface="Book Antiqua"/>
                <a:sym typeface="Book Antiqua"/>
              </a:rPr>
              <a:t>INTEGRATION APPROACH</a:t>
            </a:r>
            <a:endParaRPr>
              <a:latin typeface="Book Antiqua"/>
              <a:ea typeface="Book Antiqua"/>
              <a:cs typeface="Book Antiqua"/>
              <a:sym typeface="Book Antiqua"/>
            </a:endParaRPr>
          </a:p>
          <a:p>
            <a:pPr marL="0" lvl="0" indent="0" algn="ctr" rtl="0">
              <a:spcBef>
                <a:spcPts val="0"/>
              </a:spcBef>
              <a:spcAft>
                <a:spcPts val="0"/>
              </a:spcAft>
              <a:buNone/>
            </a:pPr>
            <a:endParaRPr>
              <a:latin typeface="Book Antiqua"/>
              <a:ea typeface="Book Antiqua"/>
              <a:cs typeface="Book Antiqua"/>
              <a:sym typeface="Book Antiqua"/>
            </a:endParaRPr>
          </a:p>
        </p:txBody>
      </p:sp>
      <p:sp>
        <p:nvSpPr>
          <p:cNvPr id="105" name="Google Shape;105;p16"/>
          <p:cNvSpPr txBox="1">
            <a:spLocks noGrp="1"/>
          </p:cNvSpPr>
          <p:nvPr>
            <p:ph type="body" idx="1"/>
          </p:nvPr>
        </p:nvSpPr>
        <p:spPr>
          <a:xfrm>
            <a:off x="838200" y="1373625"/>
            <a:ext cx="10515600" cy="5676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374151"/>
              </a:buClr>
              <a:buSzPts val="2400"/>
              <a:buFont typeface="Arial"/>
              <a:buNone/>
            </a:pPr>
            <a:r>
              <a:rPr lang="en-US" sz="2400">
                <a:solidFill>
                  <a:srgbClr val="374151"/>
                </a:solidFill>
                <a:latin typeface="Times New Roman"/>
                <a:ea typeface="Times New Roman"/>
                <a:cs typeface="Times New Roman"/>
                <a:sym typeface="Times New Roman"/>
              </a:rPr>
              <a:t>The integration approach for Market Basket Insights involves seamlessly combining various data sources, analytical techniques, and technologies to derive valuable insights from customer transaction data. First, data sources such as point-of-sale systems, e-commerce platforms, and customer databases need to be integrated into a centralized data repository. This repository should support real-time data ingestion and processing to ensure that insights are up-to-date</a:t>
            </a:r>
            <a:r>
              <a:rPr lang="en-US" sz="2400">
                <a:solidFill>
                  <a:srgbClr val="374151"/>
                </a:solidFill>
                <a:latin typeface="Arial"/>
                <a:ea typeface="Arial"/>
                <a:cs typeface="Arial"/>
                <a:sym typeface="Arial"/>
              </a:rPr>
              <a:t>.</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Next, advanced analytics and data mining tools, such as association rule mining algorithms like Apriori, machine learning models for customer segmentation and recommendation systems, and visualization tools, should be integrated into the data pipeline. </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Finally, the insights generated should be seamlessly integrated into the decision-making processes of the organization, informing marketing campaigns, inventory management strategies, and product recommendations in real time. This holistic integration approach empowers businesses to leverage data-driven insights to optimize operations, enhance customer experiences, and drive revenue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endParaRPr>
              <a:latin typeface="Book Antiqua"/>
              <a:ea typeface="Book Antiqua"/>
              <a:cs typeface="Book Antiqua"/>
              <a:sym typeface="Book Antiqua"/>
            </a:endParaRPr>
          </a:p>
          <a:p>
            <a:pPr marL="0" lvl="0" indent="0" algn="ctr" rtl="0">
              <a:spcBef>
                <a:spcPts val="0"/>
              </a:spcBef>
              <a:spcAft>
                <a:spcPts val="0"/>
              </a:spcAft>
              <a:buClr>
                <a:schemeClr val="dk1"/>
              </a:buClr>
              <a:buSzPts val="990"/>
              <a:buFont typeface="Arial"/>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a:p>
            <a:pPr marL="0" lvl="0" indent="0" algn="ctr" rtl="0">
              <a:spcBef>
                <a:spcPts val="0"/>
              </a:spcBef>
              <a:spcAft>
                <a:spcPts val="0"/>
              </a:spcAft>
              <a:buSzPts val="990"/>
              <a:buNone/>
            </a:pPr>
            <a:endParaRPr sz="3959"/>
          </a:p>
        </p:txBody>
      </p:sp>
      <p:sp>
        <p:nvSpPr>
          <p:cNvPr id="116" name="Google Shape;116;p18"/>
          <p:cNvSpPr txBox="1">
            <a:spLocks noGrp="1"/>
          </p:cNvSpPr>
          <p:nvPr>
            <p:ph type="body" idx="1"/>
          </p:nvPr>
        </p:nvSpPr>
        <p:spPr>
          <a:xfrm>
            <a:off x="911725" y="2467050"/>
            <a:ext cx="10515600" cy="4351200"/>
          </a:xfrm>
          <a:prstGeom prst="rect">
            <a:avLst/>
          </a:prstGeom>
        </p:spPr>
        <p:txBody>
          <a:bodyPr spcFirstLastPara="1" wrap="square" lIns="91425" tIns="45700" rIns="91425" bIns="45700" anchor="t" anchorCtr="0">
            <a:normAutofit fontScale="40000" lnSpcReduction="20000"/>
          </a:bodyPr>
          <a:lstStyle/>
          <a:p>
            <a:pPr marL="457200" lvl="0" indent="0" algn="l" rtl="0">
              <a:spcBef>
                <a:spcPts val="1000"/>
              </a:spcBef>
              <a:spcAft>
                <a:spcPts val="0"/>
              </a:spcAft>
              <a:buNone/>
            </a:pPr>
            <a:endParaRPr>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Collection.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Preprocessing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Association Rule Mining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Rule Evaluation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Interpretation and Action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0" lvl="0" indent="0" algn="l" rtl="0">
              <a:spcBef>
                <a:spcPts val="1000"/>
              </a:spcBef>
              <a:spcAft>
                <a:spcPts val="0"/>
              </a:spcAft>
              <a:buClr>
                <a:schemeClr val="dk1"/>
              </a:buClr>
              <a:buSzPct val="54915"/>
              <a:buFont typeface="Arial"/>
              <a:buNone/>
            </a:pPr>
            <a:endParaRPr sz="4229">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117" name="Google Shape;117;p18"/>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3" name="Google Shape;123;p19"/>
          <p:cNvSpPr txBox="1">
            <a:spLocks noGrp="1"/>
          </p:cNvSpPr>
          <p:nvPr>
            <p:ph type="body" idx="1"/>
          </p:nvPr>
        </p:nvSpPr>
        <p:spPr>
          <a:xfrm>
            <a:off x="838200" y="1901825"/>
            <a:ext cx="10515600" cy="5032500"/>
          </a:xfrm>
          <a:prstGeom prst="rect">
            <a:avLst/>
          </a:prstGeom>
        </p:spPr>
        <p:txBody>
          <a:bodyPr spcFirstLastPara="1" wrap="square" lIns="91425" tIns="45700" rIns="91425" bIns="45700" anchor="t" anchorCtr="0">
            <a:normAutofit lnSpcReduction="10000"/>
          </a:bodyPr>
          <a:lstStyle/>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9" name="Google Shape;129;p20"/>
          <p:cNvSpPr txBox="1">
            <a:spLocks noGrp="1"/>
          </p:cNvSpPr>
          <p:nvPr>
            <p:ph type="body" idx="1"/>
          </p:nvPr>
        </p:nvSpPr>
        <p:spPr>
          <a:xfrm>
            <a:off x="838200" y="1825625"/>
            <a:ext cx="10515600" cy="4886700"/>
          </a:xfrm>
          <a:prstGeom prst="rect">
            <a:avLst/>
          </a:prstGeom>
        </p:spPr>
        <p:txBody>
          <a:bodyPr spcFirstLastPara="1" wrap="square" lIns="91425" tIns="45700" rIns="91425" bIns="45700" anchor="t" anchorCtr="0">
            <a:normAutofit lnSpcReduction="10000"/>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ASSOCIATION RULE MINING</a:t>
            </a:r>
            <a:endParaRPr/>
          </a:p>
        </p:txBody>
      </p:sp>
      <p:sp>
        <p:nvSpPr>
          <p:cNvPr id="135" name="Google Shape;135;p21"/>
          <p:cNvSpPr txBox="1">
            <a:spLocks noGrp="1"/>
          </p:cNvSpPr>
          <p:nvPr>
            <p:ph type="body" idx="1"/>
          </p:nvPr>
        </p:nvSpPr>
        <p:spPr>
          <a:xfrm>
            <a:off x="838200" y="1825625"/>
            <a:ext cx="10515600" cy="49308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DEPARTMENT OF ELECTRONICS AND COMMUNICATION ENGINEERING</vt:lpstr>
      <vt:lpstr>             PROBLEM DEFINITION</vt:lpstr>
      <vt:lpstr>                     OBJECTIVES</vt:lpstr>
      <vt:lpstr>INTEGRATION APPROACH </vt:lpstr>
      <vt:lpstr>PowerPoint Presentation</vt:lpstr>
      <vt:lpstr> PROCESS OF MARKET BASKET INSIGHTS </vt:lpstr>
      <vt:lpstr>DATA COLLECTION </vt:lpstr>
      <vt:lpstr>DATA PREPROCESSING </vt:lpstr>
      <vt:lpstr>ASSOCIATION RULE MINING</vt:lpstr>
      <vt:lpstr>RULE EVALUATION </vt:lpstr>
      <vt:lpstr>INTERPRETATION AND ACTION </vt:lpstr>
      <vt:lpstr>PowerPoint Presentation</vt:lpstr>
      <vt:lpstr>PowerPoint Presentation</vt:lpstr>
      <vt:lpstr> OUTPUT </vt:lpstr>
      <vt:lpstr>Key concepts in market                basket analysis </vt:lpstr>
      <vt:lpstr>Algorithms Used In Market Basket Analysis</vt:lpstr>
      <vt:lpstr>Implementing Market Basket Analysis Using the Apriori Method </vt:lpstr>
      <vt:lpstr>OUTPUT FOR THE ABOVE DATASET </vt:lpstr>
      <vt:lpstr>EXAMPLE : TOTAL ANALYSIS FOR DATASET  </vt:lpstr>
      <vt:lpstr>APPLICATIONS </vt:lpstr>
      <vt:lpstr>BENEFITS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munagacherlabhavana2004@gmail.com</cp:lastModifiedBy>
  <cp:revision>1</cp:revision>
  <dcterms:created xsi:type="dcterms:W3CDTF">2023-09-29T16:51:04Z</dcterms:created>
  <dcterms:modified xsi:type="dcterms:W3CDTF">2023-10-31T14:42:46Z</dcterms:modified>
</cp:coreProperties>
</file>